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62" r:id="rId7"/>
    <p:sldId id="266" r:id="rId8"/>
    <p:sldId id="265" r:id="rId9"/>
    <p:sldId id="270" r:id="rId10"/>
    <p:sldId id="271" r:id="rId11"/>
    <p:sldId id="272" r:id="rId12"/>
    <p:sldId id="275" r:id="rId13"/>
    <p:sldId id="273" r:id="rId14"/>
    <p:sldId id="274" r:id="rId15"/>
    <p:sldId id="267" r:id="rId16"/>
    <p:sldId id="276" r:id="rId17"/>
    <p:sldId id="277" r:id="rId18"/>
    <p:sldId id="278" r:id="rId19"/>
    <p:sldId id="279" r:id="rId20"/>
    <p:sldId id="280" r:id="rId21"/>
    <p:sldId id="268" r:id="rId22"/>
    <p:sldId id="281" r:id="rId23"/>
    <p:sldId id="282" r:id="rId24"/>
    <p:sldId id="283" r:id="rId25"/>
    <p:sldId id="284" r:id="rId26"/>
    <p:sldId id="285" r:id="rId27"/>
    <p:sldId id="269" r:id="rId28"/>
    <p:sldId id="286" r:id="rId29"/>
    <p:sldId id="26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14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Kaplar Saverio" userId="07e532b0-7bbb-440c-b95c-d0c05e6408db" providerId="ADAL" clId="{B5329CE7-4C88-4D0E-BD57-62F9CE5E813E}"/>
    <pc:docChg chg="modSld">
      <pc:chgData name="Thiago Kaplar Saverio" userId="07e532b0-7bbb-440c-b95c-d0c05e6408db" providerId="ADAL" clId="{B5329CE7-4C88-4D0E-BD57-62F9CE5E813E}" dt="2020-06-12T20:00:05.574" v="0" actId="1076"/>
      <pc:docMkLst>
        <pc:docMk/>
      </pc:docMkLst>
      <pc:sldChg chg="modSp mod">
        <pc:chgData name="Thiago Kaplar Saverio" userId="07e532b0-7bbb-440c-b95c-d0c05e6408db" providerId="ADAL" clId="{B5329CE7-4C88-4D0E-BD57-62F9CE5E813E}" dt="2020-06-12T20:00:05.574" v="0" actId="1076"/>
        <pc:sldMkLst>
          <pc:docMk/>
          <pc:sldMk cId="3868509776" sldId="277"/>
        </pc:sldMkLst>
        <pc:spChg chg="mod">
          <ac:chgData name="Thiago Kaplar Saverio" userId="07e532b0-7bbb-440c-b95c-d0c05e6408db" providerId="ADAL" clId="{B5329CE7-4C88-4D0E-BD57-62F9CE5E813E}" dt="2020-06-12T20:00:05.574" v="0" actId="1076"/>
          <ac:spMkLst>
            <pc:docMk/>
            <pc:sldMk cId="3868509776" sldId="277"/>
            <ac:spMk id="36" creationId="{2E4CAC7D-55BD-4FC0-BB21-8C56804AE6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32D66-BBBC-4B35-B0D3-9A705FEE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D7505-D6F4-44F8-8BB3-1AEEE9505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B44F6-5794-430A-8C7E-972E4CD2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52616-9510-41DF-9510-6BB68C84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CED7E-E70B-4EC7-9C0A-269F2CB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0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4913-59CA-4EAD-A8B9-B2B867D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F68B9-53A2-486B-9AD3-BFD7D3AE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80389-3B71-4F61-9B8E-B0F02964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ED204-AA1C-4F97-9A45-9533E3B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AC0C6-FA32-4EE3-9A05-7C05265D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20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C42093-45D6-4B3F-A82D-A59C0869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69D402-6589-4847-AB8C-EB54F2927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20604-5E6D-44DD-860F-F67BFBA0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55A88-44CC-418B-8B6E-6080C5B6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1A81A2-245E-448C-8D18-99DF8D1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82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EC7F-512F-408C-B9B0-81897B74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92C4A-ECB3-4152-9CF0-AFABFBEB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2E98A-71D0-4E70-8516-2F2D488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7FC84-6ADA-47F3-AE89-22811010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91D99-C329-4E73-A637-2BBE720B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1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304D9-087E-4F0D-B1A6-244FF9CA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4B4B6-A884-44EC-BC2F-DF714476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D54B5-2C12-4639-933B-13A4A1CA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9D2C6-2AB6-438A-A9C0-496C874C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3981C-A71E-4C03-ACC0-5623E70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AA7D0-B72F-4D17-8487-38DD8E6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423FB-BE17-452C-8638-9C948F03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7260F4-E27E-4D46-A403-76E9E816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C8B01E-1F59-4031-9C0D-B46812C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E65BC-6FBF-4A8B-8D5E-50F33200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9BC1C9-8116-4DD1-9891-BF5B35A4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3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54122-E7D6-494F-B16E-DDEF426C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AA908-2080-4824-BDDA-1611FB21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05C3E9-9F4E-4EF7-8D87-DF21D5019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2182B8-1D97-4F4B-A171-752A4DEF9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12588E-3DF1-43F6-A7A0-24A71A83D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94BA93-DC47-4DC1-B5A7-FAB45C69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14C384-060E-48C7-BA51-BC417B68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4F25BE-88BD-4125-A70D-172D4BC4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6C586-2C1E-4A2C-8D1D-F947266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639D44-A46E-42FE-8B83-594EDFFA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A243A0-E7A9-4995-ABE1-A0C1C0A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DB3B3F-6C0F-4B49-B547-7A5B58D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1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93AA29-2A53-430E-A56A-C2CF2397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C2389F-30DA-4F67-9405-76F1FA5A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A90232-6F44-403F-B646-F0165C54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14D8E-8008-4C56-A24E-D874EA9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9BF8E-9F77-40A9-8204-3B3401CE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91E30-8729-43C5-9EB1-BAFFD751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55FC5-0B31-4B36-B741-6BA53560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29115-DB55-497F-8E00-47614835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7B27C-8D8C-4E24-8C31-1FAD8297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80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3D2DF-670A-4554-B211-1BC04537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A0B7E5-335A-4E8D-82A9-7B3AF88EC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538C72-E4B9-492E-9EBC-5A728603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8CFE9-B26D-4AE4-9192-33D6EF0B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E614F-336D-4012-9326-0A89DD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E5FDE-6DE4-4990-BA12-CBFF87F2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1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852A96-D78B-4B79-A9BB-94AF3738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91B4A-AAE6-4630-B359-9900BD82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F335E-8D4B-46A6-9906-D13819385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5F23-2C11-4279-B205-B5EE023AB0BD}" type="datetimeFigureOut">
              <a:rPr lang="pt-BR" smtClean="0"/>
              <a:t>12/06/2020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67429-FF40-4E28-8AFC-D7CCDB038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B3D08-9124-4476-A8B4-4FD1AA8EE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78B6-B688-48E4-8045-BAEF7040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envolvedores ganham cerca de R$ 6,4 mil mensais, mostra estudo ...">
            <a:extLst>
              <a:ext uri="{FF2B5EF4-FFF2-40B4-BE49-F238E27FC236}">
                <a16:creationId xmlns:a16="http://schemas.microsoft.com/office/drawing/2014/main" id="{1BB5041B-9DAE-440D-8515-DB80E50D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6361FF7-F89C-4E13-BCAE-716A442E0029}"/>
              </a:ext>
            </a:extLst>
          </p:cNvPr>
          <p:cNvSpPr/>
          <p:nvPr/>
        </p:nvSpPr>
        <p:spPr>
          <a:xfrm>
            <a:off x="0" y="2923637"/>
            <a:ext cx="6144307" cy="101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  <a:defRPr/>
            </a:pPr>
            <a:r>
              <a:rPr lang="en-US" sz="4400" b="1" dirty="0" err="1">
                <a:solidFill>
                  <a:srgbClr val="01426A"/>
                </a:solidFill>
              </a:rPr>
              <a:t>Curso</a:t>
            </a:r>
            <a:r>
              <a:rPr lang="en-US" sz="4400" b="1" dirty="0">
                <a:solidFill>
                  <a:srgbClr val="01426A"/>
                </a:solidFill>
              </a:rPr>
              <a:t> Vue.js</a:t>
            </a:r>
            <a:endParaRPr kumimoji="0" lang="pt-BR" sz="3200" b="1" i="0" u="sng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uLnTx/>
              <a:uFillTx/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5B790-D66A-4F8C-AA89-087511F1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ADDD51-C325-4CB0-91EA-45355F83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772" y="2328428"/>
            <a:ext cx="2539978" cy="220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A70DEC1-C5FF-4504-A5F0-39C89BFB297C}"/>
              </a:ext>
            </a:extLst>
          </p:cNvPr>
          <p:cNvSpPr txBox="1"/>
          <p:nvPr/>
        </p:nvSpPr>
        <p:spPr>
          <a:xfrm>
            <a:off x="0" y="645939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1426A"/>
                </a:solidFill>
                <a:latin typeface="Calibri" panose="020F0502020204030204"/>
              </a:rPr>
              <a:t>Victor Garcia Alexandruk</a:t>
            </a:r>
            <a:r>
              <a:rPr lang="en-US" b="1" dirty="0">
                <a:solidFill>
                  <a:srgbClr val="01426A"/>
                </a:solidFill>
                <a:latin typeface="Calibri" panose="020F0502020204030204"/>
              </a:rPr>
              <a:t> @ Atento Brasil. </a:t>
            </a:r>
            <a:r>
              <a:rPr lang="en-US" b="1" dirty="0" err="1">
                <a:solidFill>
                  <a:srgbClr val="01426A"/>
                </a:solidFill>
                <a:latin typeface="Calibri" panose="020F0502020204030204"/>
              </a:rPr>
              <a:t>Maio</a:t>
            </a:r>
            <a:r>
              <a:rPr lang="en-US" b="1" dirty="0">
                <a:solidFill>
                  <a:srgbClr val="01426A"/>
                </a:solidFill>
                <a:latin typeface="Calibri" panose="020F0502020204030204"/>
              </a:rPr>
              <a:t> 2020</a:t>
            </a:r>
            <a:endParaRPr lang="pt-BR" b="1" dirty="0">
              <a:solidFill>
                <a:srgbClr val="0142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047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v-</a:t>
            </a:r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model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FD368E-8289-4E4B-B2A5-58A790C8466A}"/>
              </a:ext>
            </a:extLst>
          </p:cNvPr>
          <p:cNvGrpSpPr/>
          <p:nvPr/>
        </p:nvGrpSpPr>
        <p:grpSpPr>
          <a:xfrm>
            <a:off x="561687" y="1705206"/>
            <a:ext cx="11053368" cy="1722052"/>
            <a:chOff x="576944" y="1314893"/>
            <a:chExt cx="10515600" cy="172205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8C0538-224F-48D0-8073-9F3A240BC11C}"/>
                </a:ext>
              </a:extLst>
            </p:cNvPr>
            <p:cNvSpPr/>
            <p:nvPr/>
          </p:nvSpPr>
          <p:spPr>
            <a:xfrm>
              <a:off x="576944" y="1842433"/>
              <a:ext cx="10515600" cy="1194512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&lt;div id="app"&gt;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&lt;input type="text" </a:t>
              </a:r>
              <a:r>
                <a:rPr lang="en-US" b="1" dirty="0">
                  <a:latin typeface="Consolas" panose="020B0609020204030204" pitchFamily="49" charset="0"/>
                </a:rPr>
                <a:t>v-model="</a:t>
              </a:r>
              <a:r>
                <a:rPr lang="en-US" b="1" dirty="0" err="1">
                  <a:latin typeface="Consolas" panose="020B0609020204030204" pitchFamily="49" charset="0"/>
                </a:rPr>
                <a:t>nome</a:t>
              </a:r>
              <a:r>
                <a:rPr lang="en-US" b="1" dirty="0">
                  <a:latin typeface="Consolas" panose="020B0609020204030204" pitchFamily="49" charset="0"/>
                </a:rPr>
                <a:t>"</a:t>
              </a:r>
              <a:r>
                <a:rPr lang="en-US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&lt;/div&gt;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5E5111-96E7-4BC5-AC5A-D5E9F80B03A9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O atributo “v-</a:t>
              </a:r>
              <a:r>
                <a:rPr lang="pt-BR" sz="2000" dirty="0" err="1">
                  <a:solidFill>
                    <a:schemeClr val="bg1"/>
                  </a:solidFill>
                </a:rPr>
                <a:t>model</a:t>
              </a:r>
              <a:r>
                <a:rPr lang="pt-BR" sz="2000" dirty="0">
                  <a:solidFill>
                    <a:schemeClr val="bg1"/>
                  </a:solidFill>
                </a:rPr>
                <a:t>” realiza um </a:t>
              </a:r>
              <a:r>
                <a:rPr lang="pt-BR" sz="2000" dirty="0" err="1">
                  <a:solidFill>
                    <a:schemeClr val="bg1"/>
                  </a:solidFill>
                </a:rPr>
                <a:t>bind</a:t>
              </a:r>
              <a:r>
                <a:rPr lang="pt-BR" sz="2000" dirty="0">
                  <a:solidFill>
                    <a:schemeClr val="bg1"/>
                  </a:solidFill>
                </a:rPr>
                <a:t> </a:t>
              </a:r>
              <a:r>
                <a:rPr lang="pt-BR" sz="2000" dirty="0" err="1">
                  <a:solidFill>
                    <a:schemeClr val="bg1"/>
                  </a:solidFill>
                </a:rPr>
                <a:t>bi-direcional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3437826"/>
            <a:ext cx="11053368" cy="1748510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nn-NO" dirty="0">
                <a:latin typeface="Consolas" panose="020B0609020204030204" pitchFamily="49" charset="0"/>
              </a:rPr>
              <a:t> data: {</a:t>
            </a:r>
          </a:p>
          <a:p>
            <a:r>
              <a:rPr lang="nn-NO" dirty="0">
                <a:latin typeface="Consolas" panose="020B0609020204030204" pitchFamily="49" charset="0"/>
              </a:rPr>
              <a:t>   nome: 'Pedro'</a:t>
            </a:r>
          </a:p>
          <a:p>
            <a:r>
              <a:rPr lang="nn-NO" dirty="0">
                <a:latin typeface="Consolas" panose="020B0609020204030204" pitchFamily="49" charset="0"/>
              </a:rPr>
              <a:t> }</a:t>
            </a:r>
          </a:p>
          <a:p>
            <a:r>
              <a:rPr lang="nn-NO" dirty="0">
                <a:latin typeface="Consolas" panose="020B0609020204030204" pitchFamily="49" charset="0"/>
              </a:rPr>
              <a:t>});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813280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v-on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FD368E-8289-4E4B-B2A5-58A790C8466A}"/>
              </a:ext>
            </a:extLst>
          </p:cNvPr>
          <p:cNvGrpSpPr/>
          <p:nvPr/>
        </p:nvGrpSpPr>
        <p:grpSpPr>
          <a:xfrm>
            <a:off x="561687" y="1519678"/>
            <a:ext cx="11053368" cy="1722052"/>
            <a:chOff x="576944" y="1314893"/>
            <a:chExt cx="10515600" cy="172205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8C0538-224F-48D0-8073-9F3A240BC11C}"/>
                </a:ext>
              </a:extLst>
            </p:cNvPr>
            <p:cNvSpPr/>
            <p:nvPr/>
          </p:nvSpPr>
          <p:spPr>
            <a:xfrm>
              <a:off x="576944" y="1842433"/>
              <a:ext cx="10515600" cy="1194512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latin typeface="Consolas" panose="020B0609020204030204" pitchFamily="49" charset="0"/>
                </a:rPr>
                <a:t>div</a:t>
              </a:r>
              <a:r>
                <a:rPr lang="pt-BR" dirty="0">
                  <a:latin typeface="Consolas" panose="020B0609020204030204" pitchFamily="49" charset="0"/>
                </a:rPr>
                <a:t> id="app"&gt;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&lt;</a:t>
              </a:r>
              <a:r>
                <a:rPr lang="pt-BR" dirty="0" err="1">
                  <a:latin typeface="Consolas" panose="020B0609020204030204" pitchFamily="49" charset="0"/>
                </a:rPr>
                <a:t>button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latin typeface="Consolas" panose="020B0609020204030204" pitchFamily="49" charset="0"/>
                </a:rPr>
                <a:t>type</a:t>
              </a:r>
              <a:r>
                <a:rPr lang="pt-BR" dirty="0">
                  <a:latin typeface="Consolas" panose="020B0609020204030204" pitchFamily="49" charset="0"/>
                </a:rPr>
                <a:t>="</a:t>
              </a:r>
              <a:r>
                <a:rPr lang="pt-BR" dirty="0" err="1">
                  <a:latin typeface="Consolas" panose="020B0609020204030204" pitchFamily="49" charset="0"/>
                </a:rPr>
                <a:t>button</a:t>
              </a:r>
              <a:r>
                <a:rPr lang="pt-BR" dirty="0">
                  <a:latin typeface="Consolas" panose="020B0609020204030204" pitchFamily="49" charset="0"/>
                </a:rPr>
                <a:t>" </a:t>
              </a:r>
              <a:r>
                <a:rPr lang="pt-BR" b="1" dirty="0" err="1">
                  <a:latin typeface="Consolas" panose="020B0609020204030204" pitchFamily="49" charset="0"/>
                </a:rPr>
                <a:t>v-on:click</a:t>
              </a:r>
              <a:r>
                <a:rPr lang="pt-BR" b="1" dirty="0">
                  <a:latin typeface="Consolas" panose="020B0609020204030204" pitchFamily="49" charset="0"/>
                </a:rPr>
                <a:t>="alertar()"</a:t>
              </a:r>
              <a:r>
                <a:rPr lang="pt-BR" dirty="0">
                  <a:latin typeface="Consolas" panose="020B0609020204030204" pitchFamily="49" charset="0"/>
                </a:rPr>
                <a:t>&gt;Alertar&lt;/</a:t>
              </a:r>
              <a:r>
                <a:rPr lang="pt-BR" dirty="0" err="1">
                  <a:latin typeface="Consolas" panose="020B0609020204030204" pitchFamily="49" charset="0"/>
                </a:rPr>
                <a:t>button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latin typeface="Consolas" panose="020B0609020204030204" pitchFamily="49" charset="0"/>
                </a:rPr>
                <a:t>div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5E5111-96E7-4BC5-AC5A-D5E9F80B03A9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O atributo “</a:t>
              </a:r>
              <a:r>
                <a:rPr lang="pt-BR" sz="2000" dirty="0" err="1">
                  <a:solidFill>
                    <a:schemeClr val="bg1"/>
                  </a:solidFill>
                </a:rPr>
                <a:t>v-on</a:t>
              </a:r>
              <a:r>
                <a:rPr lang="pt-BR" sz="2000" dirty="0">
                  <a:solidFill>
                    <a:schemeClr val="bg1"/>
                  </a:solidFill>
                </a:rPr>
                <a:t>” manipula os eventos das </a:t>
              </a:r>
              <a:r>
                <a:rPr lang="pt-BR" sz="2000" dirty="0" err="1">
                  <a:solidFill>
                    <a:schemeClr val="bg1"/>
                  </a:solidFill>
                </a:rPr>
                <a:t>tags</a:t>
              </a:r>
              <a:r>
                <a:rPr lang="pt-BR" sz="2000" dirty="0">
                  <a:solidFill>
                    <a:schemeClr val="bg1"/>
                  </a:solidFill>
                </a:rPr>
                <a:t> do </a:t>
              </a:r>
              <a:r>
                <a:rPr lang="pt-BR" sz="2000" dirty="0" err="1">
                  <a:solidFill>
                    <a:schemeClr val="bg1"/>
                  </a:solidFill>
                </a:rPr>
                <a:t>html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771C08-2950-4AA3-9D74-794F0C3BC1AE}"/>
              </a:ext>
            </a:extLst>
          </p:cNvPr>
          <p:cNvGrpSpPr/>
          <p:nvPr/>
        </p:nvGrpSpPr>
        <p:grpSpPr>
          <a:xfrm>
            <a:off x="576943" y="3356961"/>
            <a:ext cx="11038112" cy="2830048"/>
            <a:chOff x="576944" y="1314893"/>
            <a:chExt cx="10515600" cy="2830048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E4CAC7D-55BD-4FC0-BB21-8C56804AE6D4}"/>
                </a:ext>
              </a:extLst>
            </p:cNvPr>
            <p:cNvSpPr/>
            <p:nvPr/>
          </p:nvSpPr>
          <p:spPr>
            <a:xfrm>
              <a:off x="576944" y="1842433"/>
              <a:ext cx="10515600" cy="2302508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var app = new </a:t>
              </a:r>
              <a:r>
                <a:rPr lang="pt-BR" dirty="0" err="1">
                  <a:latin typeface="Consolas" panose="020B0609020204030204" pitchFamily="49" charset="0"/>
                </a:rPr>
                <a:t>Vue</a:t>
              </a:r>
              <a:r>
                <a:rPr lang="pt-BR" dirty="0">
                  <a:latin typeface="Consolas" panose="020B0609020204030204" pitchFamily="49" charset="0"/>
                </a:rPr>
                <a:t>({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 err="1">
                  <a:latin typeface="Consolas" panose="020B0609020204030204" pitchFamily="49" charset="0"/>
                </a:rPr>
                <a:t>methods</a:t>
              </a:r>
              <a:r>
                <a:rPr lang="pt-BR" b="1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alertar: </a:t>
              </a:r>
              <a:r>
                <a:rPr lang="pt-BR" dirty="0" err="1">
                  <a:latin typeface="Consolas" panose="020B0609020204030204" pitchFamily="49" charset="0"/>
                </a:rPr>
                <a:t>function</a:t>
              </a:r>
              <a:r>
                <a:rPr lang="pt-BR" dirty="0">
                  <a:latin typeface="Consolas" panose="020B0609020204030204" pitchFamily="49" charset="0"/>
                </a:rPr>
                <a:t> () {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 </a:t>
              </a:r>
              <a:r>
                <a:rPr lang="pt-BR" dirty="0" err="1">
                  <a:latin typeface="Consolas" panose="020B0609020204030204" pitchFamily="49" charset="0"/>
                </a:rPr>
                <a:t>alert</a:t>
              </a:r>
              <a:r>
                <a:rPr lang="pt-BR" dirty="0">
                  <a:latin typeface="Consolas" panose="020B0609020204030204" pitchFamily="49" charset="0"/>
                </a:rPr>
                <a:t>('Esse é um alerta!');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}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DCAD1A-D688-41FC-91D3-77192D10FE3D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A variável “</a:t>
              </a:r>
              <a:r>
                <a:rPr lang="pt-BR" sz="2000" dirty="0" err="1">
                  <a:solidFill>
                    <a:schemeClr val="bg1"/>
                  </a:solidFill>
                </a:rPr>
                <a:t>methods</a:t>
              </a:r>
              <a:r>
                <a:rPr lang="pt-BR" sz="2000" dirty="0">
                  <a:solidFill>
                    <a:schemeClr val="bg1"/>
                  </a:solidFill>
                </a:rPr>
                <a:t>” implementa métodos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DA24FD2A-19D6-4153-A50B-08D39CD77EC0}"/>
              </a:ext>
            </a:extLst>
          </p:cNvPr>
          <p:cNvSpPr/>
          <p:nvPr/>
        </p:nvSpPr>
        <p:spPr>
          <a:xfrm>
            <a:off x="8813942" y="5120868"/>
            <a:ext cx="3281442" cy="1656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2067356968">
                  <a:custGeom>
                    <a:avLst/>
                    <a:gdLst>
                      <a:gd name="connsiteX0" fmla="*/ 0 w 3281442"/>
                      <a:gd name="connsiteY0" fmla="*/ 0 h 1194512"/>
                      <a:gd name="connsiteX1" fmla="*/ 3281442 w 3281442"/>
                      <a:gd name="connsiteY1" fmla="*/ 0 h 1194512"/>
                      <a:gd name="connsiteX2" fmla="*/ 3281442 w 3281442"/>
                      <a:gd name="connsiteY2" fmla="*/ 1194512 h 1194512"/>
                      <a:gd name="connsiteX3" fmla="*/ 0 w 3281442"/>
                      <a:gd name="connsiteY3" fmla="*/ 1194512 h 1194512"/>
                      <a:gd name="connsiteX4" fmla="*/ 0 w 3281442"/>
                      <a:gd name="connsiteY4" fmla="*/ 0 h 1194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81442" h="1194512" fill="none" extrusionOk="0">
                        <a:moveTo>
                          <a:pt x="0" y="0"/>
                        </a:moveTo>
                        <a:cubicBezTo>
                          <a:pt x="1235385" y="-40153"/>
                          <a:pt x="2895916" y="-74353"/>
                          <a:pt x="3281442" y="0"/>
                        </a:cubicBezTo>
                        <a:cubicBezTo>
                          <a:pt x="3308719" y="184549"/>
                          <a:pt x="3221993" y="917653"/>
                          <a:pt x="3281442" y="1194512"/>
                        </a:cubicBezTo>
                        <a:cubicBezTo>
                          <a:pt x="1656672" y="1065423"/>
                          <a:pt x="1112903" y="1275065"/>
                          <a:pt x="0" y="1194512"/>
                        </a:cubicBezTo>
                        <a:cubicBezTo>
                          <a:pt x="-34795" y="979996"/>
                          <a:pt x="-14546" y="218358"/>
                          <a:pt x="0" y="0"/>
                        </a:cubicBezTo>
                        <a:close/>
                      </a:path>
                      <a:path w="3281442" h="1194512" stroke="0" extrusionOk="0">
                        <a:moveTo>
                          <a:pt x="0" y="0"/>
                        </a:moveTo>
                        <a:cubicBezTo>
                          <a:pt x="1633101" y="136612"/>
                          <a:pt x="2079750" y="-112860"/>
                          <a:pt x="3281442" y="0"/>
                        </a:cubicBezTo>
                        <a:cubicBezTo>
                          <a:pt x="3353868" y="542682"/>
                          <a:pt x="3378081" y="599941"/>
                          <a:pt x="3281442" y="1194512"/>
                        </a:cubicBezTo>
                        <a:cubicBezTo>
                          <a:pt x="2450649" y="1026301"/>
                          <a:pt x="468780" y="1036769"/>
                          <a:pt x="0" y="1194512"/>
                        </a:cubicBezTo>
                        <a:cubicBezTo>
                          <a:pt x="-102067" y="987251"/>
                          <a:pt x="-107197" y="1561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b="1" dirty="0">
                <a:solidFill>
                  <a:srgbClr val="ED7D31"/>
                </a:solidFill>
              </a:rPr>
              <a:t>Dica</a:t>
            </a:r>
          </a:p>
          <a:p>
            <a:pPr>
              <a:spcAft>
                <a:spcPts val="600"/>
              </a:spcAft>
            </a:pPr>
            <a:r>
              <a:rPr lang="pt-BR" dirty="0"/>
              <a:t>Podemos usar o “</a:t>
            </a:r>
            <a:r>
              <a:rPr lang="pt-BR" dirty="0" err="1"/>
              <a:t>v-on</a:t>
            </a:r>
            <a:r>
              <a:rPr lang="pt-BR" dirty="0"/>
              <a:t>” de forma reduzida com o “@”</a:t>
            </a:r>
          </a:p>
          <a:p>
            <a:pPr>
              <a:spcAft>
                <a:spcPts val="600"/>
              </a:spcAft>
            </a:pPr>
            <a:r>
              <a:rPr lang="pt-BR" dirty="0">
                <a:latin typeface="Consolas" panose="020B0609020204030204" pitchFamily="49" charset="0"/>
              </a:rPr>
              <a:t>&lt;a </a:t>
            </a:r>
            <a:r>
              <a:rPr lang="pt-BR" b="1" dirty="0">
                <a:latin typeface="Consolas" panose="020B0609020204030204" pitchFamily="49" charset="0"/>
              </a:rPr>
              <a:t>@evento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func</a:t>
            </a:r>
            <a:r>
              <a:rPr lang="pt-BR" dirty="0">
                <a:latin typeface="Consolas" panose="020B0609020204030204" pitchFamily="49" charset="0"/>
              </a:rPr>
              <a:t>"&gt;&lt;/a&gt;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4313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85E6B1D-FCB1-4A72-AAD9-5BFC5E0D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72242"/>
            <a:ext cx="5561938" cy="251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Integração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outras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libs</a:t>
            </a:r>
          </a:p>
        </p:txBody>
      </p:sp>
      <p:sp>
        <p:nvSpPr>
          <p:cNvPr id="48" name="Arc 3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48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jQuery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1705206"/>
            <a:ext cx="11053368" cy="3687503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nn-NO" dirty="0">
                <a:latin typeface="Consolas" panose="020B0609020204030204" pitchFamily="49" charset="0"/>
              </a:rPr>
              <a:t> data: {</a:t>
            </a:r>
          </a:p>
          <a:p>
            <a:r>
              <a:rPr lang="nn-NO" dirty="0">
                <a:latin typeface="Consolas" panose="020B0609020204030204" pitchFamily="49" charset="0"/>
              </a:rPr>
              <a:t>   posts: []</a:t>
            </a:r>
          </a:p>
          <a:p>
            <a:r>
              <a:rPr lang="nn-NO" dirty="0">
                <a:latin typeface="Consolas" panose="020B0609020204030204" pitchFamily="49" charset="0"/>
              </a:rPr>
              <a:t> },</a:t>
            </a:r>
          </a:p>
          <a:p>
            <a:r>
              <a:rPr lang="nn-NO" dirty="0">
                <a:latin typeface="Consolas" panose="020B0609020204030204" pitchFamily="49" charset="0"/>
              </a:rPr>
              <a:t> methods: {</a:t>
            </a:r>
          </a:p>
          <a:p>
            <a:r>
              <a:rPr lang="nn-NO" dirty="0">
                <a:latin typeface="Consolas" panose="020B0609020204030204" pitchFamily="49" charset="0"/>
              </a:rPr>
              <a:t>   carregarPosts: function () {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$.get('/api/posts').done((posts) =&gt; {</a:t>
            </a:r>
          </a:p>
          <a:p>
            <a:r>
              <a:rPr lang="nn-NO" dirty="0">
                <a:latin typeface="Consolas" panose="020B0609020204030204" pitchFamily="49" charset="0"/>
              </a:rPr>
              <a:t>       this.posts = posts;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});</a:t>
            </a:r>
          </a:p>
          <a:p>
            <a:r>
              <a:rPr lang="nn-NO" dirty="0">
                <a:latin typeface="Consolas" panose="020B0609020204030204" pitchFamily="49" charset="0"/>
              </a:rPr>
              <a:t>   }</a:t>
            </a:r>
          </a:p>
          <a:p>
            <a:r>
              <a:rPr lang="nn-NO" dirty="0">
                <a:latin typeface="Consolas" panose="020B0609020204030204" pitchFamily="49" charset="0"/>
              </a:rPr>
              <a:t> }</a:t>
            </a:r>
          </a:p>
          <a:p>
            <a:r>
              <a:rPr lang="nn-NO" dirty="0">
                <a:latin typeface="Consolas" panose="020B0609020204030204" pitchFamily="49" charset="0"/>
              </a:rPr>
              <a:t>});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jQuery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415244" y="1876021"/>
            <a:ext cx="11053368" cy="3410504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nn-NO" dirty="0">
                <a:latin typeface="Consolas" panose="020B0609020204030204" pitchFamily="49" charset="0"/>
              </a:rPr>
              <a:t> data: {</a:t>
            </a:r>
          </a:p>
          <a:p>
            <a:r>
              <a:rPr lang="nn-NO" dirty="0">
                <a:latin typeface="Consolas" panose="020B0609020204030204" pitchFamily="49" charset="0"/>
              </a:rPr>
              <a:t>   posts: []</a:t>
            </a:r>
          </a:p>
          <a:p>
            <a:r>
              <a:rPr lang="nn-NO" dirty="0">
                <a:latin typeface="Consolas" panose="020B0609020204030204" pitchFamily="49" charset="0"/>
              </a:rPr>
              <a:t> }</a:t>
            </a:r>
          </a:p>
          <a:p>
            <a:r>
              <a:rPr lang="nn-NO" dirty="0">
                <a:latin typeface="Consolas" panose="020B0609020204030204" pitchFamily="49" charset="0"/>
              </a:rPr>
              <a:t>});</a:t>
            </a:r>
          </a:p>
          <a:p>
            <a:endParaRPr lang="nn-NO" dirty="0">
              <a:latin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</a:rPr>
              <a:t>function carregarPosts() {</a:t>
            </a:r>
          </a:p>
          <a:p>
            <a:r>
              <a:rPr lang="nn-NO" b="1" dirty="0">
                <a:latin typeface="Consolas" panose="020B0609020204030204" pitchFamily="49" charset="0"/>
              </a:rPr>
              <a:t> $.get('/api/posts').done(function (posts) {</a:t>
            </a:r>
          </a:p>
          <a:p>
            <a:r>
              <a:rPr lang="nn-NO" dirty="0">
                <a:latin typeface="Consolas" panose="020B0609020204030204" pitchFamily="49" charset="0"/>
              </a:rPr>
              <a:t>   app.posts = posts;</a:t>
            </a:r>
          </a:p>
          <a:p>
            <a:r>
              <a:rPr lang="nn-NO" b="1" dirty="0">
                <a:latin typeface="Consolas" panose="020B0609020204030204" pitchFamily="49" charset="0"/>
              </a:rPr>
              <a:t> });</a:t>
            </a:r>
          </a:p>
          <a:p>
            <a:r>
              <a:rPr lang="nn-NO" dirty="0">
                <a:latin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SweetAlert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1705206"/>
            <a:ext cx="11053368" cy="3133505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nn-NO" dirty="0">
                <a:latin typeface="Consolas" panose="020B0609020204030204" pitchFamily="49" charset="0"/>
              </a:rPr>
              <a:t> methods: {</a:t>
            </a:r>
          </a:p>
          <a:p>
            <a:r>
              <a:rPr lang="nn-NO" dirty="0">
                <a:latin typeface="Consolas" panose="020B0609020204030204" pitchFamily="49" charset="0"/>
              </a:rPr>
              <a:t>   alertar: function () {</a:t>
            </a:r>
          </a:p>
          <a:p>
            <a:r>
              <a:rPr lang="nn-NO" dirty="0">
                <a:latin typeface="Consolas" panose="020B0609020204030204" pitchFamily="49" charset="0"/>
              </a:rPr>
              <a:t>     </a:t>
            </a:r>
            <a:r>
              <a:rPr lang="nn-NO" b="1" dirty="0">
                <a:latin typeface="Consolas" panose="020B0609020204030204" pitchFamily="49" charset="0"/>
              </a:rPr>
              <a:t>swal({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  title: "Esse é um alerta!",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  icon: "info"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});</a:t>
            </a:r>
          </a:p>
          <a:p>
            <a:r>
              <a:rPr lang="nn-NO" dirty="0">
                <a:latin typeface="Consolas" panose="020B0609020204030204" pitchFamily="49" charset="0"/>
              </a:rPr>
              <a:t>   }</a:t>
            </a:r>
          </a:p>
          <a:p>
            <a:r>
              <a:rPr lang="nn-NO" dirty="0">
                <a:latin typeface="Consolas" panose="020B0609020204030204" pitchFamily="49" charset="0"/>
              </a:rPr>
              <a:t> }</a:t>
            </a:r>
          </a:p>
          <a:p>
            <a:r>
              <a:rPr lang="nn-NO" dirty="0">
                <a:latin typeface="Consolas" panose="020B0609020204030204" pitchFamily="49" charset="0"/>
              </a:rPr>
              <a:t>});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SignalR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1705206"/>
            <a:ext cx="11053368" cy="3964501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nn-NO" dirty="0">
                <a:latin typeface="Consolas" panose="020B0609020204030204" pitchFamily="49" charset="0"/>
              </a:rPr>
              <a:t> data: {</a:t>
            </a:r>
          </a:p>
          <a:p>
            <a:r>
              <a:rPr lang="nn-NO" dirty="0">
                <a:latin typeface="Consolas" panose="020B0609020204030204" pitchFamily="49" charset="0"/>
              </a:rPr>
              <a:t>   clima: {previsao: 'ensolarado'}</a:t>
            </a:r>
          </a:p>
          <a:p>
            <a:r>
              <a:rPr lang="nn-NO" dirty="0">
                <a:latin typeface="Consolas" panose="020B0609020204030204" pitchFamily="49" charset="0"/>
              </a:rPr>
              <a:t> }</a:t>
            </a:r>
          </a:p>
          <a:p>
            <a:r>
              <a:rPr lang="nn-NO" dirty="0">
                <a:latin typeface="Consolas" panose="020B0609020204030204" pitchFamily="49" charset="0"/>
              </a:rPr>
              <a:t>});</a:t>
            </a:r>
          </a:p>
          <a:p>
            <a:endParaRPr lang="nn-NO" dirty="0">
              <a:latin typeface="Consolas" panose="020B0609020204030204" pitchFamily="49" charset="0"/>
            </a:endParaRPr>
          </a:p>
          <a:p>
            <a:r>
              <a:rPr lang="nn-NO" b="1" dirty="0">
                <a:latin typeface="Consolas" panose="020B0609020204030204" pitchFamily="49" charset="0"/>
              </a:rPr>
              <a:t>var conn = new signalR.HubConnectionBuilder().withUrl("/hub").build();</a:t>
            </a:r>
          </a:p>
          <a:p>
            <a:r>
              <a:rPr lang="nn-NO" b="1" dirty="0">
                <a:latin typeface="Consolas" panose="020B0609020204030204" pitchFamily="49" charset="0"/>
              </a:rPr>
              <a:t>conn.on("ClimaAtualizado", function (clima) {</a:t>
            </a:r>
          </a:p>
          <a:p>
            <a:r>
              <a:rPr lang="nn-NO" b="1" dirty="0">
                <a:latin typeface="Consolas" panose="020B0609020204030204" pitchFamily="49" charset="0"/>
              </a:rPr>
              <a:t> </a:t>
            </a:r>
            <a:r>
              <a:rPr lang="nn-NO" dirty="0">
                <a:latin typeface="Consolas" panose="020B0609020204030204" pitchFamily="49" charset="0"/>
              </a:rPr>
              <a:t>app.clima = clima;</a:t>
            </a:r>
          </a:p>
          <a:p>
            <a:r>
              <a:rPr lang="nn-NO" b="1" dirty="0">
                <a:latin typeface="Consolas" panose="020B0609020204030204" pitchFamily="49" charset="0"/>
              </a:rPr>
              <a:t>});</a:t>
            </a:r>
          </a:p>
          <a:p>
            <a:r>
              <a:rPr lang="nn-NO" b="1" dirty="0">
                <a:latin typeface="Consolas" panose="020B0609020204030204" pitchFamily="49" charset="0"/>
              </a:rPr>
              <a:t>conn.start().then(function () {</a:t>
            </a:r>
          </a:p>
          <a:p>
            <a:r>
              <a:rPr lang="nn-NO" b="1" dirty="0">
                <a:latin typeface="Consolas" panose="020B0609020204030204" pitchFamily="49" charset="0"/>
              </a:rPr>
              <a:t> connection.invoke('AtualizarClima', {previsao: 'neblina'});</a:t>
            </a:r>
          </a:p>
          <a:p>
            <a:r>
              <a:rPr lang="nn-NO" b="1" dirty="0">
                <a:latin typeface="Consolas" panose="020B0609020204030204" pitchFamily="49" charset="0"/>
              </a:rPr>
              <a:t>});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0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ECharts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1705206"/>
            <a:ext cx="11053368" cy="3964501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nn-NO" dirty="0">
                <a:latin typeface="Consolas" panose="020B0609020204030204" pitchFamily="49" charset="0"/>
              </a:rPr>
              <a:t>&lt;div id="app"&gt;</a:t>
            </a:r>
          </a:p>
          <a:p>
            <a:r>
              <a:rPr lang="nn-NO" dirty="0">
                <a:latin typeface="Consolas" panose="020B0609020204030204" pitchFamily="49" charset="0"/>
              </a:rPr>
              <a:t> &lt;</a:t>
            </a:r>
            <a:r>
              <a:rPr lang="nn-NO" b="1" dirty="0">
                <a:latin typeface="Consolas" panose="020B0609020204030204" pitchFamily="49" charset="0"/>
              </a:rPr>
              <a:t>v-chart</a:t>
            </a:r>
            <a:r>
              <a:rPr lang="nn-NO" dirty="0">
                <a:latin typeface="Consolas" panose="020B0609020204030204" pitchFamily="49" charset="0"/>
              </a:rPr>
              <a:t> :options="chartOptions"/&gt;</a:t>
            </a:r>
          </a:p>
          <a:p>
            <a:r>
              <a:rPr lang="nn-NO" dirty="0">
                <a:latin typeface="Consolas" panose="020B0609020204030204" pitchFamily="49" charset="0"/>
              </a:rPr>
              <a:t>&lt;/div&gt;</a:t>
            </a:r>
          </a:p>
          <a:p>
            <a:endParaRPr lang="nn-NO" dirty="0">
              <a:latin typeface="Consolas" panose="020B0609020204030204" pitchFamily="49" charset="0"/>
            </a:endParaRPr>
          </a:p>
          <a:p>
            <a:r>
              <a:rPr lang="nn-NO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nn-NO" dirty="0">
                <a:latin typeface="Consolas" panose="020B0609020204030204" pitchFamily="49" charset="0"/>
              </a:rPr>
              <a:t> data: {</a:t>
            </a:r>
          </a:p>
          <a:p>
            <a:r>
              <a:rPr lang="nn-NO" dirty="0">
                <a:latin typeface="Consolas" panose="020B0609020204030204" pitchFamily="49" charset="0"/>
              </a:rPr>
              <a:t>   chartOptions: </a:t>
            </a:r>
            <a:r>
              <a:rPr lang="nn-NO" b="1" dirty="0"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xAxis: { type: 'category', data: ['A', 'B', 'C'] },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yAxis: { type: 'value' },</a:t>
            </a:r>
          </a:p>
          <a:p>
            <a:r>
              <a:rPr lang="nn-NO" b="1" dirty="0">
                <a:latin typeface="Consolas" panose="020B0609020204030204" pitchFamily="49" charset="0"/>
              </a:rPr>
              <a:t>     series: [{ type: 'bar', data: [12, 30, 5] }]</a:t>
            </a:r>
          </a:p>
          <a:p>
            <a:r>
              <a:rPr lang="nn-NO" b="1" dirty="0">
                <a:latin typeface="Consolas" panose="020B0609020204030204" pitchFamily="49" charset="0"/>
              </a:rPr>
              <a:t>   }</a:t>
            </a:r>
          </a:p>
          <a:p>
            <a:r>
              <a:rPr lang="nn-NO" dirty="0">
                <a:latin typeface="Consolas" panose="020B0609020204030204" pitchFamily="49" charset="0"/>
              </a:rPr>
              <a:t> }</a:t>
            </a:r>
          </a:p>
          <a:p>
            <a:r>
              <a:rPr lang="nn-NO" dirty="0">
                <a:latin typeface="Consolas" panose="020B0609020204030204" pitchFamily="49" charset="0"/>
              </a:rPr>
              <a:t>});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85E6B1D-FCB1-4A72-AAD9-5BFC5E0D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72242"/>
            <a:ext cx="5561938" cy="251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Ao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infinito</a:t>
            </a:r>
            <a:r>
              <a:rPr lang="en-US" sz="4800" dirty="0">
                <a:solidFill>
                  <a:srgbClr val="FFFFFF"/>
                </a:solidFill>
              </a:rPr>
              <a:t>... e </a:t>
            </a:r>
            <a:r>
              <a:rPr lang="en-US" sz="4800" dirty="0" err="1">
                <a:solidFill>
                  <a:srgbClr val="FFFFFF"/>
                </a:solidFill>
              </a:rPr>
              <a:t>além</a:t>
            </a:r>
            <a:r>
              <a:rPr lang="en-US" sz="4800" dirty="0">
                <a:solidFill>
                  <a:srgbClr val="FFFFFF"/>
                </a:solidFill>
              </a:rPr>
              <a:t>!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Arc 3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037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Componentes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227220F-E70F-4EF7-A1B7-891AF604F522}"/>
              </a:ext>
            </a:extLst>
          </p:cNvPr>
          <p:cNvGrpSpPr/>
          <p:nvPr/>
        </p:nvGrpSpPr>
        <p:grpSpPr>
          <a:xfrm>
            <a:off x="561687" y="1705206"/>
            <a:ext cx="11053368" cy="4492041"/>
            <a:chOff x="576944" y="1314893"/>
            <a:chExt cx="10515600" cy="449204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A5C2357-A94B-4FC4-9E11-07362719F0F8}"/>
                </a:ext>
              </a:extLst>
            </p:cNvPr>
            <p:cNvSpPr/>
            <p:nvPr/>
          </p:nvSpPr>
          <p:spPr>
            <a:xfrm>
              <a:off x="576944" y="1842433"/>
              <a:ext cx="10515600" cy="3964501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&lt;template&gt;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&lt;div&gt;{{</a:t>
              </a:r>
              <a:r>
                <a:rPr lang="en-US" dirty="0" err="1">
                  <a:latin typeface="Consolas" panose="020B0609020204030204" pitchFamily="49" charset="0"/>
                </a:rPr>
                <a:t>conteudo</a:t>
              </a:r>
              <a:r>
                <a:rPr lang="en-US" dirty="0">
                  <a:latin typeface="Consolas" panose="020B0609020204030204" pitchFamily="49" charset="0"/>
                </a:rPr>
                <a:t>}}&lt;/div&gt;</a:t>
              </a:r>
            </a:p>
            <a:p>
              <a:r>
                <a:rPr lang="en-US" b="1" dirty="0">
                  <a:latin typeface="Consolas" panose="020B0609020204030204" pitchFamily="49" charset="0"/>
                </a:rPr>
                <a:t>&lt;/template&gt;</a:t>
              </a:r>
            </a:p>
            <a:p>
              <a:endParaRPr lang="en-US" b="1" dirty="0">
                <a:latin typeface="Consolas" panose="020B0609020204030204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</a:rPr>
                <a:t>&lt;style&gt;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div { background-color</a:t>
              </a:r>
              <a:r>
                <a:rPr lang="en-US">
                  <a:latin typeface="Consolas" panose="020B0609020204030204" pitchFamily="49" charset="0"/>
                </a:rPr>
                <a:t>: #333; </a:t>
              </a:r>
              <a:r>
                <a:rPr lang="en-US" dirty="0">
                  <a:latin typeface="Consolas" panose="020B0609020204030204" pitchFamily="49" charset="0"/>
                </a:rPr>
                <a:t>color</a:t>
              </a:r>
              <a:r>
                <a:rPr lang="en-US">
                  <a:latin typeface="Consolas" panose="020B0609020204030204" pitchFamily="49" charset="0"/>
                </a:rPr>
                <a:t>: #fff; </a:t>
              </a:r>
              <a:r>
                <a:rPr lang="en-US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b="1" dirty="0">
                  <a:latin typeface="Consolas" panose="020B0609020204030204" pitchFamily="49" charset="0"/>
                </a:rPr>
                <a:t>&lt;/style&gt;</a:t>
              </a:r>
            </a:p>
            <a:p>
              <a:endParaRPr lang="en-US" b="1" dirty="0">
                <a:latin typeface="Consolas" panose="020B0609020204030204" pitchFamily="49" charset="0"/>
              </a:endParaRPr>
            </a:p>
            <a:p>
              <a:r>
                <a:rPr lang="en-US" b="1" dirty="0">
                  <a:latin typeface="Consolas" panose="020B0609020204030204" pitchFamily="49" charset="0"/>
                </a:rPr>
                <a:t>&lt;script&gt;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module.exports</a:t>
              </a:r>
              <a:r>
                <a:rPr lang="en-US" dirty="0"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props: ['</a:t>
              </a:r>
              <a:r>
                <a:rPr lang="en-US" dirty="0" err="1">
                  <a:latin typeface="Consolas" panose="020B0609020204030204" pitchFamily="49" charset="0"/>
                </a:rPr>
                <a:t>conteudo</a:t>
              </a:r>
              <a:r>
                <a:rPr lang="en-US" dirty="0">
                  <a:latin typeface="Consolas" panose="020B0609020204030204" pitchFamily="49" charset="0"/>
                </a:rPr>
                <a:t>']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};</a:t>
              </a:r>
            </a:p>
            <a:p>
              <a:r>
                <a:rPr lang="en-US" b="1" dirty="0">
                  <a:latin typeface="Consolas" panose="020B0609020204030204" pitchFamily="49" charset="0"/>
                </a:rPr>
                <a:t>&lt;/script&gt;</a:t>
              </a:r>
              <a:endParaRPr lang="pt-BR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A0DA4C4-5AAC-4631-9040-193A414900BC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 err="1">
                  <a:solidFill>
                    <a:schemeClr val="bg1"/>
                  </a:solidFill>
                </a:rPr>
                <a:t>Mensagem.vue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6E8E6-99CC-4C17-8D3E-F78BEA4E80D6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6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BDFC8-01C4-4D0B-8FB7-A4D0699EB7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1426A"/>
                </a:solidFill>
              </a:rPr>
              <a:t>O que é Vue?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1426A"/>
                </a:solidFill>
              </a:rPr>
              <a:t>Conceitos</a:t>
            </a:r>
            <a:r>
              <a:rPr lang="en-US" dirty="0">
                <a:solidFill>
                  <a:srgbClr val="01426A"/>
                </a:solidFill>
              </a:rPr>
              <a:t> Gerais</a:t>
            </a:r>
          </a:p>
          <a:p>
            <a:pPr lvl="1"/>
            <a:r>
              <a:rPr lang="en-US" dirty="0" err="1">
                <a:solidFill>
                  <a:srgbClr val="01426A"/>
                </a:solidFill>
              </a:rPr>
              <a:t>Estrutura</a:t>
            </a:r>
            <a:r>
              <a:rPr lang="en-US" dirty="0">
                <a:solidFill>
                  <a:srgbClr val="01426A"/>
                </a:solidFill>
              </a:rPr>
              <a:t> </a:t>
            </a:r>
            <a:r>
              <a:rPr lang="en-US" dirty="0" err="1">
                <a:solidFill>
                  <a:srgbClr val="01426A"/>
                </a:solidFill>
              </a:rPr>
              <a:t>básica</a:t>
            </a:r>
            <a:endParaRPr lang="en-US" dirty="0">
              <a:solidFill>
                <a:srgbClr val="01426A"/>
              </a:solidFill>
            </a:endParaRPr>
          </a:p>
          <a:p>
            <a:pPr lvl="1"/>
            <a:r>
              <a:rPr lang="en-US" dirty="0" err="1">
                <a:solidFill>
                  <a:srgbClr val="01426A"/>
                </a:solidFill>
              </a:rPr>
              <a:t>Renderização</a:t>
            </a:r>
            <a:r>
              <a:rPr lang="en-US" dirty="0">
                <a:solidFill>
                  <a:srgbClr val="01426A"/>
                </a:solidFill>
              </a:rPr>
              <a:t> </a:t>
            </a:r>
            <a:r>
              <a:rPr lang="en-US" dirty="0" err="1">
                <a:solidFill>
                  <a:srgbClr val="01426A"/>
                </a:solidFill>
              </a:rPr>
              <a:t>Declarativa</a:t>
            </a:r>
            <a:endParaRPr lang="en-US" dirty="0">
              <a:solidFill>
                <a:srgbClr val="01426A"/>
              </a:solidFill>
            </a:endParaRPr>
          </a:p>
          <a:p>
            <a:pPr lvl="1"/>
            <a:r>
              <a:rPr lang="en-US" dirty="0">
                <a:solidFill>
                  <a:srgbClr val="01426A"/>
                </a:solidFill>
              </a:rPr>
              <a:t>for, if, bind, on 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1426A"/>
                </a:solidFill>
              </a:rPr>
              <a:t>Integração</a:t>
            </a:r>
            <a:r>
              <a:rPr lang="en-US" dirty="0">
                <a:solidFill>
                  <a:srgbClr val="01426A"/>
                </a:solidFill>
              </a:rPr>
              <a:t> com </a:t>
            </a:r>
            <a:r>
              <a:rPr lang="en-US" dirty="0" err="1">
                <a:solidFill>
                  <a:srgbClr val="01426A"/>
                </a:solidFill>
              </a:rPr>
              <a:t>outras</a:t>
            </a:r>
            <a:r>
              <a:rPr lang="en-US" dirty="0">
                <a:solidFill>
                  <a:srgbClr val="01426A"/>
                </a:solidFill>
              </a:rPr>
              <a:t> libs</a:t>
            </a:r>
          </a:p>
          <a:p>
            <a:pPr lvl="1"/>
            <a:r>
              <a:rPr lang="en-US" dirty="0">
                <a:solidFill>
                  <a:srgbClr val="01426A"/>
                </a:solidFill>
              </a:rPr>
              <a:t>jQuery, </a:t>
            </a:r>
            <a:r>
              <a:rPr lang="en-US" dirty="0" err="1">
                <a:solidFill>
                  <a:srgbClr val="01426A"/>
                </a:solidFill>
              </a:rPr>
              <a:t>SweetAlert</a:t>
            </a:r>
            <a:r>
              <a:rPr lang="en-US" dirty="0">
                <a:solidFill>
                  <a:srgbClr val="01426A"/>
                </a:solidFill>
              </a:rPr>
              <a:t>, </a:t>
            </a:r>
            <a:r>
              <a:rPr lang="en-US" dirty="0" err="1">
                <a:solidFill>
                  <a:srgbClr val="01426A"/>
                </a:solidFill>
              </a:rPr>
              <a:t>SignalR</a:t>
            </a:r>
            <a:r>
              <a:rPr lang="en-US" dirty="0">
                <a:solidFill>
                  <a:srgbClr val="01426A"/>
                </a:solidFill>
              </a:rPr>
              <a:t>, </a:t>
            </a:r>
            <a:r>
              <a:rPr lang="en-US" dirty="0" err="1">
                <a:solidFill>
                  <a:srgbClr val="01426A"/>
                </a:solidFill>
              </a:rPr>
              <a:t>ECharts</a:t>
            </a:r>
            <a:r>
              <a:rPr lang="en-US" dirty="0">
                <a:solidFill>
                  <a:srgbClr val="01426A"/>
                </a:solidFill>
              </a:rPr>
              <a:t>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1426A"/>
                </a:solidFill>
              </a:rPr>
              <a:t>Ao</a:t>
            </a:r>
            <a:r>
              <a:rPr lang="en-US" dirty="0">
                <a:solidFill>
                  <a:srgbClr val="01426A"/>
                </a:solidFill>
              </a:rPr>
              <a:t> </a:t>
            </a:r>
            <a:r>
              <a:rPr lang="en-US" dirty="0" err="1">
                <a:solidFill>
                  <a:srgbClr val="01426A"/>
                </a:solidFill>
              </a:rPr>
              <a:t>infinito</a:t>
            </a:r>
            <a:r>
              <a:rPr lang="en-US" dirty="0">
                <a:solidFill>
                  <a:srgbClr val="01426A"/>
                </a:solidFill>
              </a:rPr>
              <a:t>... e </a:t>
            </a:r>
            <a:r>
              <a:rPr lang="en-US" dirty="0" err="1">
                <a:solidFill>
                  <a:srgbClr val="01426A"/>
                </a:solidFill>
              </a:rPr>
              <a:t>além</a:t>
            </a:r>
            <a:r>
              <a:rPr lang="en-US" dirty="0">
                <a:solidFill>
                  <a:srgbClr val="01426A"/>
                </a:solidFill>
              </a:rPr>
              <a:t>!</a:t>
            </a:r>
          </a:p>
          <a:p>
            <a:pPr lvl="1"/>
            <a:r>
              <a:rPr lang="en-US" dirty="0" err="1">
                <a:solidFill>
                  <a:srgbClr val="01426A"/>
                </a:solidFill>
              </a:rPr>
              <a:t>Componentes</a:t>
            </a:r>
            <a:endParaRPr lang="en-US" dirty="0">
              <a:solidFill>
                <a:srgbClr val="01426A"/>
              </a:solidFill>
            </a:endParaRPr>
          </a:p>
          <a:p>
            <a:pPr lvl="1"/>
            <a:r>
              <a:rPr lang="en-US" dirty="0" err="1">
                <a:solidFill>
                  <a:srgbClr val="01426A"/>
                </a:solidFill>
              </a:rPr>
              <a:t>Ciclo</a:t>
            </a:r>
            <a:r>
              <a:rPr lang="en-US" dirty="0">
                <a:solidFill>
                  <a:srgbClr val="01426A"/>
                </a:solidFill>
              </a:rPr>
              <a:t> de </a:t>
            </a:r>
            <a:r>
              <a:rPr lang="en-US" dirty="0" err="1">
                <a:solidFill>
                  <a:srgbClr val="01426A"/>
                </a:solidFill>
              </a:rPr>
              <a:t>vida</a:t>
            </a:r>
            <a:endParaRPr lang="en-US" dirty="0">
              <a:solidFill>
                <a:srgbClr val="01426A"/>
              </a:solidFill>
            </a:endParaRPr>
          </a:p>
          <a:p>
            <a:pPr lvl="1"/>
            <a:r>
              <a:rPr lang="en-US" dirty="0" err="1">
                <a:solidFill>
                  <a:srgbClr val="01426A"/>
                </a:solidFill>
              </a:rPr>
              <a:t>Rotas</a:t>
            </a:r>
            <a:r>
              <a:rPr lang="en-US" dirty="0">
                <a:solidFill>
                  <a:srgbClr val="01426A"/>
                </a:solidFill>
              </a:rPr>
              <a:t> e Single Page Applications</a:t>
            </a:r>
          </a:p>
          <a:p>
            <a:pPr lvl="1"/>
            <a:r>
              <a:rPr lang="en-US" dirty="0" err="1">
                <a:solidFill>
                  <a:srgbClr val="01426A"/>
                </a:solidFill>
              </a:rPr>
              <a:t>Mixins</a:t>
            </a:r>
            <a:endParaRPr lang="en-US" dirty="0">
              <a:solidFill>
                <a:srgbClr val="01426A"/>
              </a:solidFill>
            </a:endParaRP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A7C86C2-06C6-4824-9299-ED5661FA8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175EBA-6EDD-4BC6-9003-FC3F0C059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2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Componentes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A5C2357-A94B-4FC4-9E11-07362719F0F8}"/>
              </a:ext>
            </a:extLst>
          </p:cNvPr>
          <p:cNvSpPr/>
          <p:nvPr/>
        </p:nvSpPr>
        <p:spPr>
          <a:xfrm>
            <a:off x="576945" y="1705206"/>
            <a:ext cx="11053368" cy="3964501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&lt;div id="app"&gt;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mensagem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conteudo</a:t>
            </a:r>
            <a:r>
              <a:rPr lang="en-US" b="1" dirty="0">
                <a:latin typeface="Consolas" panose="020B0609020204030204" pitchFamily="49" charset="0"/>
              </a:rPr>
              <a:t>="Bom </a:t>
            </a:r>
            <a:r>
              <a:rPr lang="en-US" b="1" dirty="0" err="1">
                <a:latin typeface="Consolas" panose="020B0609020204030204" pitchFamily="49" charset="0"/>
              </a:rPr>
              <a:t>dia</a:t>
            </a:r>
            <a:r>
              <a:rPr lang="en-US" b="1" dirty="0">
                <a:latin typeface="Consolas" panose="020B0609020204030204" pitchFamily="49" charset="0"/>
              </a:rPr>
              <a:t>"/&gt;</a:t>
            </a:r>
          </a:p>
          <a:p>
            <a:r>
              <a:rPr lang="en-US" dirty="0">
                <a:latin typeface="Consolas" panose="020B0609020204030204" pitchFamily="49" charset="0"/>
              </a:rPr>
              <a:t>&lt;/div&gt;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latin typeface="Consolas" panose="020B0609020204030204" pitchFamily="49" charset="0"/>
              </a:rPr>
              <a:t>Mensagem</a:t>
            </a:r>
            <a:r>
              <a:rPr lang="en-US" b="1" dirty="0">
                <a:latin typeface="Consolas" panose="020B0609020204030204" pitchFamily="49" charset="0"/>
              </a:rPr>
              <a:t> from './</a:t>
            </a:r>
            <a:r>
              <a:rPr lang="en-US" b="1" dirty="0" err="1">
                <a:latin typeface="Consolas" panose="020B0609020204030204" pitchFamily="49" charset="0"/>
              </a:rPr>
              <a:t>Mensagem.vue</a:t>
            </a:r>
            <a:r>
              <a:rPr lang="en-US" b="1" dirty="0">
                <a:latin typeface="Consolas" panose="020B0609020204030204" pitchFamily="49" charset="0"/>
              </a:rPr>
              <a:t>'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//ES2015</a:t>
            </a:r>
          </a:p>
          <a:p>
            <a:r>
              <a:rPr lang="en-US" b="1" dirty="0">
                <a:latin typeface="Consolas" panose="020B0609020204030204" pitchFamily="49" charset="0"/>
              </a:rPr>
              <a:t>var </a:t>
            </a:r>
            <a:r>
              <a:rPr lang="en-US" b="1" dirty="0" err="1">
                <a:latin typeface="Consolas" panose="020B0609020204030204" pitchFamily="49" charset="0"/>
              </a:rPr>
              <a:t>Mensagem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httpVueLoader</a:t>
            </a:r>
            <a:r>
              <a:rPr lang="en-US" b="1" dirty="0">
                <a:latin typeface="Consolas" panose="020B0609020204030204" pitchFamily="49" charset="0"/>
              </a:rPr>
              <a:t>('</a:t>
            </a:r>
            <a:r>
              <a:rPr lang="en-US" b="1" dirty="0" err="1">
                <a:latin typeface="Consolas" panose="020B0609020204030204" pitchFamily="49" charset="0"/>
              </a:rPr>
              <a:t>Mensagem.vue</a:t>
            </a:r>
            <a:r>
              <a:rPr lang="en-US" b="1" dirty="0">
                <a:latin typeface="Consolas" panose="020B0609020204030204" pitchFamily="49" charset="0"/>
              </a:rPr>
              <a:t>');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//Lib </a:t>
            </a:r>
            <a:r>
              <a:rPr lang="en-US" b="1" dirty="0" err="1">
                <a:solidFill>
                  <a:srgbClr val="ED7D31"/>
                </a:solidFill>
                <a:latin typeface="Consolas" panose="020B0609020204030204" pitchFamily="49" charset="0"/>
              </a:rPr>
              <a:t>httpVueLoader</a:t>
            </a:r>
            <a:endParaRPr lang="en-US" b="1" dirty="0">
              <a:solidFill>
                <a:srgbClr val="ED7D3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Vue.component</a:t>
            </a:r>
            <a:r>
              <a:rPr lang="en-US" b="1" dirty="0">
                <a:latin typeface="Consolas" panose="020B0609020204030204" pitchFamily="49" charset="0"/>
              </a:rPr>
              <a:t>('</a:t>
            </a:r>
            <a:r>
              <a:rPr lang="en-US" b="1" dirty="0" err="1">
                <a:latin typeface="Consolas" panose="020B0609020204030204" pitchFamily="49" charset="0"/>
              </a:rPr>
              <a:t>mensagem</a:t>
            </a:r>
            <a:r>
              <a:rPr lang="en-US" b="1" dirty="0">
                <a:latin typeface="Consolas" panose="020B0609020204030204" pitchFamily="49" charset="0"/>
              </a:rPr>
              <a:t>', </a:t>
            </a:r>
            <a:r>
              <a:rPr lang="en-US" b="1" dirty="0" err="1">
                <a:latin typeface="Consolas" panose="020B0609020204030204" pitchFamily="49" charset="0"/>
              </a:rPr>
              <a:t>Mensagem</a:t>
            </a:r>
            <a:r>
              <a:rPr lang="en-US" b="1" dirty="0"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ED7D31"/>
                </a:solidFill>
                <a:latin typeface="Consolas" panose="020B0609020204030204" pitchFamily="49" charset="0"/>
              </a:rPr>
              <a:t>Registro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 global</a:t>
            </a:r>
          </a:p>
          <a:p>
            <a:r>
              <a:rPr lang="en-US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en-US" dirty="0">
                <a:latin typeface="Consolas" panose="020B0609020204030204" pitchFamily="49" charset="0"/>
              </a:rPr>
              <a:t> el: '#app',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components: {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ED7D31"/>
                </a:solidFill>
                <a:latin typeface="Consolas" panose="020B0609020204030204" pitchFamily="49" charset="0"/>
              </a:rPr>
              <a:t>Registro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 local</a:t>
            </a:r>
          </a:p>
          <a:p>
            <a:r>
              <a:rPr lang="en-US" b="1" dirty="0">
                <a:latin typeface="Consolas" panose="020B0609020204030204" pitchFamily="49" charset="0"/>
              </a:rPr>
              <a:t>   '</a:t>
            </a:r>
            <a:r>
              <a:rPr lang="en-US" b="1" dirty="0" err="1">
                <a:latin typeface="Consolas" panose="020B0609020204030204" pitchFamily="49" charset="0"/>
              </a:rPr>
              <a:t>mensagem</a:t>
            </a:r>
            <a:r>
              <a:rPr lang="en-US" b="1" dirty="0">
                <a:latin typeface="Consolas" panose="020B0609020204030204" pitchFamily="49" charset="0"/>
              </a:rPr>
              <a:t>': </a:t>
            </a:r>
            <a:r>
              <a:rPr lang="en-US" b="1" dirty="0" err="1">
                <a:latin typeface="Consolas" panose="020B0609020204030204" pitchFamily="49" charset="0"/>
              </a:rPr>
              <a:t>Mensagem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5960FD-A937-4550-8C26-2AC59972B310}"/>
              </a:ext>
            </a:extLst>
          </p:cNvPr>
          <p:cNvSpPr/>
          <p:nvPr/>
        </p:nvSpPr>
        <p:spPr>
          <a:xfrm>
            <a:off x="8813944" y="4843869"/>
            <a:ext cx="3281442" cy="1933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2067356968">
                  <a:custGeom>
                    <a:avLst/>
                    <a:gdLst>
                      <a:gd name="connsiteX0" fmla="*/ 0 w 3281442"/>
                      <a:gd name="connsiteY0" fmla="*/ 0 h 1194512"/>
                      <a:gd name="connsiteX1" fmla="*/ 3281442 w 3281442"/>
                      <a:gd name="connsiteY1" fmla="*/ 0 h 1194512"/>
                      <a:gd name="connsiteX2" fmla="*/ 3281442 w 3281442"/>
                      <a:gd name="connsiteY2" fmla="*/ 1194512 h 1194512"/>
                      <a:gd name="connsiteX3" fmla="*/ 0 w 3281442"/>
                      <a:gd name="connsiteY3" fmla="*/ 1194512 h 1194512"/>
                      <a:gd name="connsiteX4" fmla="*/ 0 w 3281442"/>
                      <a:gd name="connsiteY4" fmla="*/ 0 h 1194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81442" h="1194512" fill="none" extrusionOk="0">
                        <a:moveTo>
                          <a:pt x="0" y="0"/>
                        </a:moveTo>
                        <a:cubicBezTo>
                          <a:pt x="1235385" y="-40153"/>
                          <a:pt x="2895916" y="-74353"/>
                          <a:pt x="3281442" y="0"/>
                        </a:cubicBezTo>
                        <a:cubicBezTo>
                          <a:pt x="3308719" y="184549"/>
                          <a:pt x="3221993" y="917653"/>
                          <a:pt x="3281442" y="1194512"/>
                        </a:cubicBezTo>
                        <a:cubicBezTo>
                          <a:pt x="1656672" y="1065423"/>
                          <a:pt x="1112903" y="1275065"/>
                          <a:pt x="0" y="1194512"/>
                        </a:cubicBezTo>
                        <a:cubicBezTo>
                          <a:pt x="-34795" y="979996"/>
                          <a:pt x="-14546" y="218358"/>
                          <a:pt x="0" y="0"/>
                        </a:cubicBezTo>
                        <a:close/>
                      </a:path>
                      <a:path w="3281442" h="1194512" stroke="0" extrusionOk="0">
                        <a:moveTo>
                          <a:pt x="0" y="0"/>
                        </a:moveTo>
                        <a:cubicBezTo>
                          <a:pt x="1633101" y="136612"/>
                          <a:pt x="2079750" y="-112860"/>
                          <a:pt x="3281442" y="0"/>
                        </a:cubicBezTo>
                        <a:cubicBezTo>
                          <a:pt x="3353868" y="542682"/>
                          <a:pt x="3378081" y="599941"/>
                          <a:pt x="3281442" y="1194512"/>
                        </a:cubicBezTo>
                        <a:cubicBezTo>
                          <a:pt x="2450649" y="1026301"/>
                          <a:pt x="468780" y="1036769"/>
                          <a:pt x="0" y="1194512"/>
                        </a:cubicBezTo>
                        <a:cubicBezTo>
                          <a:pt x="-102067" y="987251"/>
                          <a:pt x="-107197" y="1561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b="1" dirty="0">
                <a:solidFill>
                  <a:srgbClr val="ED7D31"/>
                </a:solidFill>
              </a:rPr>
              <a:t>Dica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Baixe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use </a:t>
            </a:r>
            <a:r>
              <a:rPr lang="en-US" dirty="0" err="1"/>
              <a:t>httpVueLoader</a:t>
            </a:r>
            <a:r>
              <a:rPr lang="en-US" dirty="0"/>
              <a:t> pela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https://unpkg.com/http-vue-loader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1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Ciclo de vida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05998B-99C7-43DC-9E6D-9F12976F7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378" y="2324910"/>
            <a:ext cx="3467100" cy="35909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FA0E27-CB9C-4AE9-A7ED-2978E49347C9}"/>
              </a:ext>
            </a:extLst>
          </p:cNvPr>
          <p:cNvSpPr/>
          <p:nvPr/>
        </p:nvSpPr>
        <p:spPr>
          <a:xfrm>
            <a:off x="576945" y="1733798"/>
            <a:ext cx="11038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https://br.vuejs.org/v2/guide/instance.html#Diagrama-do-Ciclo-de-Vida</a:t>
            </a:r>
          </a:p>
        </p:txBody>
      </p:sp>
    </p:spTree>
    <p:extLst>
      <p:ext uri="{BB962C8B-B14F-4D97-AF65-F5344CB8AC3E}">
        <p14:creationId xmlns:p14="http://schemas.microsoft.com/office/powerpoint/2010/main" val="26626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80002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Rotas e Single Page </a:t>
            </a:r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Applications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A5C2357-A94B-4FC4-9E11-07362719F0F8}"/>
              </a:ext>
            </a:extLst>
          </p:cNvPr>
          <p:cNvSpPr/>
          <p:nvPr/>
        </p:nvSpPr>
        <p:spPr>
          <a:xfrm>
            <a:off x="576945" y="1387154"/>
            <a:ext cx="11053368" cy="4795498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&lt;div id="app"&gt;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&lt;router-link to="/"&gt;</a:t>
            </a:r>
            <a:r>
              <a:rPr lang="en-US" b="1" dirty="0" err="1">
                <a:latin typeface="Consolas" panose="020B0609020204030204" pitchFamily="49" charset="0"/>
              </a:rPr>
              <a:t>Início</a:t>
            </a:r>
            <a:r>
              <a:rPr lang="en-US" b="1" dirty="0">
                <a:latin typeface="Consolas" panose="020B0609020204030204" pitchFamily="49" charset="0"/>
              </a:rPr>
              <a:t>&lt;/router-link&gt;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&lt;router-link to="/</a:t>
            </a:r>
            <a:r>
              <a:rPr lang="en-US" b="1" dirty="0" err="1">
                <a:latin typeface="Consolas" panose="020B0609020204030204" pitchFamily="49" charset="0"/>
              </a:rPr>
              <a:t>sobre</a:t>
            </a:r>
            <a:r>
              <a:rPr lang="en-US" b="1" dirty="0">
                <a:latin typeface="Consolas" panose="020B0609020204030204" pitchFamily="49" charset="0"/>
              </a:rPr>
              <a:t>"&gt;</a:t>
            </a:r>
            <a:r>
              <a:rPr lang="en-US" b="1" dirty="0" err="1">
                <a:latin typeface="Consolas" panose="020B0609020204030204" pitchFamily="49" charset="0"/>
              </a:rPr>
              <a:t>Sobre</a:t>
            </a:r>
            <a:r>
              <a:rPr lang="en-US" b="1" dirty="0">
                <a:latin typeface="Consolas" panose="020B0609020204030204" pitchFamily="49" charset="0"/>
              </a:rPr>
              <a:t>&lt;/router-link&gt;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&lt;router-view&gt;&lt;/router-view&gt;</a:t>
            </a:r>
          </a:p>
          <a:p>
            <a:r>
              <a:rPr lang="en-US" dirty="0">
                <a:latin typeface="Consolas" panose="020B0609020204030204" pitchFamily="49" charset="0"/>
              </a:rPr>
              <a:t>&lt;/div&gt;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var router = new </a:t>
            </a:r>
            <a:r>
              <a:rPr lang="en-US" b="1" dirty="0" err="1">
                <a:latin typeface="Consolas" panose="020B0609020204030204" pitchFamily="49" charset="0"/>
              </a:rPr>
              <a:t>VueRouter</a:t>
            </a:r>
            <a:r>
              <a:rPr lang="en-US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latin typeface="Consolas" panose="020B0609020204030204" pitchFamily="49" charset="0"/>
              </a:rPr>
              <a:t> routes: [</a:t>
            </a:r>
          </a:p>
          <a:p>
            <a:r>
              <a:rPr lang="en-US" b="1" dirty="0">
                <a:latin typeface="Consolas" panose="020B0609020204030204" pitchFamily="49" charset="0"/>
              </a:rPr>
              <a:t>   { path: '/', component: Home },</a:t>
            </a:r>
          </a:p>
          <a:p>
            <a:r>
              <a:rPr lang="en-US" b="1" dirty="0">
                <a:latin typeface="Consolas" panose="020B0609020204030204" pitchFamily="49" charset="0"/>
              </a:rPr>
              <a:t>   { path: '/</a:t>
            </a:r>
            <a:r>
              <a:rPr lang="en-US" b="1" dirty="0" err="1">
                <a:latin typeface="Consolas" panose="020B0609020204030204" pitchFamily="49" charset="0"/>
              </a:rPr>
              <a:t>sobre</a:t>
            </a:r>
            <a:r>
              <a:rPr lang="en-US" b="1" dirty="0">
                <a:latin typeface="Consolas" panose="020B0609020204030204" pitchFamily="49" charset="0"/>
              </a:rPr>
              <a:t>', component: </a:t>
            </a:r>
            <a:r>
              <a:rPr lang="en-US" b="1" dirty="0" err="1">
                <a:latin typeface="Consolas" panose="020B0609020204030204" pitchFamily="49" charset="0"/>
              </a:rPr>
              <a:t>Sobre</a:t>
            </a:r>
            <a:r>
              <a:rPr lang="en-US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b="1" dirty="0">
                <a:latin typeface="Consolas" panose="020B0609020204030204" pitchFamily="49" charset="0"/>
              </a:rPr>
              <a:t> ]</a:t>
            </a:r>
          </a:p>
          <a:p>
            <a:r>
              <a:rPr lang="en-US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latin typeface="Consolas" panose="020B0609020204030204" pitchFamily="49" charset="0"/>
              </a:rPr>
              <a:t>var app = new Vue({</a:t>
            </a:r>
          </a:p>
          <a:p>
            <a:r>
              <a:rPr lang="en-US" dirty="0">
                <a:latin typeface="Consolas" panose="020B0609020204030204" pitchFamily="49" charset="0"/>
              </a:rPr>
              <a:t> el: '#app',</a:t>
            </a:r>
          </a:p>
          <a:p>
            <a:r>
              <a:rPr lang="en-US" b="1" dirty="0">
                <a:latin typeface="Consolas" panose="020B0609020204030204" pitchFamily="49" charset="0"/>
              </a:rPr>
              <a:t> router: router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1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80002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Mixins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1379D40-FBF4-4FB7-A4EE-D415D9945061}"/>
              </a:ext>
            </a:extLst>
          </p:cNvPr>
          <p:cNvGrpSpPr/>
          <p:nvPr/>
        </p:nvGrpSpPr>
        <p:grpSpPr>
          <a:xfrm>
            <a:off x="561687" y="1400408"/>
            <a:ext cx="11053368" cy="3688844"/>
            <a:chOff x="576944" y="1010095"/>
            <a:chExt cx="10515600" cy="368884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4163C1B-ABCF-4778-ACB6-C6ACC2D40015}"/>
                </a:ext>
              </a:extLst>
            </p:cNvPr>
            <p:cNvSpPr/>
            <p:nvPr/>
          </p:nvSpPr>
          <p:spPr>
            <a:xfrm>
              <a:off x="576944" y="1842433"/>
              <a:ext cx="10515600" cy="2856506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var </a:t>
              </a:r>
              <a:r>
                <a:rPr lang="en-US" dirty="0" err="1">
                  <a:latin typeface="Consolas" panose="020B0609020204030204" pitchFamily="49" charset="0"/>
                </a:rPr>
                <a:t>localizerStrings</a:t>
              </a:r>
              <a:r>
                <a:rPr lang="en-US" dirty="0">
                  <a:latin typeface="Consolas" panose="020B0609020204030204" pitchFamily="49" charset="0"/>
                </a:rPr>
                <a:t> = {};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b="1" dirty="0" err="1">
                  <a:latin typeface="Consolas" panose="020B0609020204030204" pitchFamily="49" charset="0"/>
                </a:rPr>
                <a:t>Vue.mixin</a:t>
              </a:r>
              <a:r>
                <a:rPr lang="en-US" b="1" dirty="0">
                  <a:latin typeface="Consolas" panose="020B0609020204030204" pitchFamily="49" charset="0"/>
                </a:rPr>
                <a:t>({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methods: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dirty="0" err="1">
                  <a:latin typeface="Consolas" panose="020B0609020204030204" pitchFamily="49" charset="0"/>
                </a:rPr>
                <a:t>traducao</a:t>
              </a:r>
              <a:r>
                <a:rPr lang="en-US" dirty="0">
                  <a:latin typeface="Consolas" panose="020B0609020204030204" pitchFamily="49" charset="0"/>
                </a:rPr>
                <a:t>: function (key)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 return </a:t>
              </a:r>
              <a:r>
                <a:rPr lang="en-US" dirty="0" err="1">
                  <a:latin typeface="Consolas" panose="020B0609020204030204" pitchFamily="49" charset="0"/>
                </a:rPr>
                <a:t>localizerStrings</a:t>
              </a:r>
              <a:r>
                <a:rPr lang="en-US" dirty="0">
                  <a:latin typeface="Consolas" panose="020B0609020204030204" pitchFamily="49" charset="0"/>
                </a:rPr>
                <a:t>[key] || key;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}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}</a:t>
              </a:r>
            </a:p>
            <a:p>
              <a:r>
                <a:rPr lang="en-US" b="1" dirty="0">
                  <a:latin typeface="Consolas" panose="020B0609020204030204" pitchFamily="49" charset="0"/>
                </a:rPr>
                <a:t>});</a:t>
              </a:r>
              <a:endParaRPr lang="pt-BR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6274BD4-A4CD-4507-BFA2-3FBFA767B64A}"/>
                </a:ext>
              </a:extLst>
            </p:cNvPr>
            <p:cNvSpPr/>
            <p:nvPr/>
          </p:nvSpPr>
          <p:spPr>
            <a:xfrm>
              <a:off x="576944" y="1010095"/>
              <a:ext cx="10515600" cy="833663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Em orientação a objetos um </a:t>
              </a:r>
              <a:r>
                <a:rPr lang="pt-BR" sz="2000" i="1" dirty="0" err="1">
                  <a:solidFill>
                    <a:schemeClr val="bg1"/>
                  </a:solidFill>
                </a:rPr>
                <a:t>mixin</a:t>
              </a:r>
              <a:r>
                <a:rPr lang="pt-BR" sz="2000" dirty="0">
                  <a:solidFill>
                    <a:schemeClr val="bg1"/>
                  </a:solidFill>
                </a:rPr>
                <a:t> é uma classe que contém métodos que</a:t>
              </a:r>
            </a:p>
            <a:p>
              <a:r>
                <a:rPr lang="pt-BR" sz="2000" dirty="0">
                  <a:solidFill>
                    <a:schemeClr val="bg1"/>
                  </a:solidFill>
                </a:rPr>
                <a:t>podem ser usados por outras classes sem a necessidade de herdá-lo.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2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85E6B1D-FCB1-4A72-AAD9-5BFC5E0D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72242"/>
            <a:ext cx="5561938" cy="251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Projeto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Exemplo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Arc 3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57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297863" y="591344"/>
            <a:ext cx="358937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4000" b="1" dirty="0" err="1">
                <a:solidFill>
                  <a:srgbClr val="FFFFFF"/>
                </a:solidFill>
              </a:rPr>
              <a:t>Realtime</a:t>
            </a:r>
            <a:r>
              <a:rPr lang="pt-BR" sz="4000" b="1" dirty="0">
                <a:solidFill>
                  <a:srgbClr val="FFFFFF"/>
                </a:solidFill>
              </a:rPr>
              <a:t> Quiz</a:t>
            </a:r>
          </a:p>
          <a:p>
            <a:pPr>
              <a:spcAft>
                <a:spcPts val="600"/>
              </a:spcAft>
            </a:pPr>
            <a:r>
              <a:rPr lang="pt-BR" sz="2400" b="1" dirty="0">
                <a:solidFill>
                  <a:srgbClr val="FFFFFF"/>
                </a:solidFill>
              </a:rPr>
              <a:t>A empresa </a:t>
            </a:r>
            <a:r>
              <a:rPr lang="pt-BR" sz="2400" b="1" dirty="0" err="1">
                <a:solidFill>
                  <a:srgbClr val="FFFFFF"/>
                </a:solidFill>
              </a:rPr>
              <a:t>Lightyear</a:t>
            </a:r>
            <a:r>
              <a:rPr lang="pt-BR" sz="2400" b="1" dirty="0">
                <a:solidFill>
                  <a:srgbClr val="FFFFFF"/>
                </a:solidFill>
              </a:rPr>
              <a:t> </a:t>
            </a:r>
            <a:r>
              <a:rPr lang="pt-BR" sz="2400" b="1" dirty="0" err="1">
                <a:solidFill>
                  <a:srgbClr val="FFFFFF"/>
                </a:solidFill>
              </a:rPr>
              <a:t>Corp</a:t>
            </a:r>
            <a:r>
              <a:rPr lang="pt-BR" sz="2400" b="1" dirty="0">
                <a:solidFill>
                  <a:srgbClr val="FFFFFF"/>
                </a:solidFill>
              </a:rPr>
              <a:t>. pediu o desenvolvimento de um portal, para testar o conhecimento de seus colaboradores, com as seguintes especificações:</a:t>
            </a: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223CF-A98A-488B-9A48-5692A9259430}"/>
              </a:ext>
            </a:extLst>
          </p:cNvPr>
          <p:cNvSpPr txBox="1">
            <a:spLocks/>
          </p:cNvSpPr>
          <p:nvPr/>
        </p:nvSpPr>
        <p:spPr>
          <a:xfrm>
            <a:off x="4679502" y="787353"/>
            <a:ext cx="6906491" cy="531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Sistema reativo</a:t>
            </a:r>
            <a:br>
              <a:rPr lang="pt-BR" sz="2000" dirty="0">
                <a:solidFill>
                  <a:srgbClr val="01426A"/>
                </a:solidFill>
              </a:rPr>
            </a:br>
            <a:r>
              <a:rPr lang="pt-BR" sz="1800" i="1" dirty="0">
                <a:solidFill>
                  <a:srgbClr val="01426A"/>
                </a:solidFill>
              </a:rPr>
              <a:t>Atualizar sem a necessidade de recarregar a página</a:t>
            </a:r>
            <a:endParaRPr lang="pt-BR" sz="2000" i="1" dirty="0">
              <a:solidFill>
                <a:srgbClr val="01426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Internacionalização</a:t>
            </a:r>
            <a:br>
              <a:rPr lang="pt-BR" sz="2000" dirty="0">
                <a:solidFill>
                  <a:srgbClr val="01426A"/>
                </a:solidFill>
              </a:rPr>
            </a:br>
            <a:r>
              <a:rPr lang="pt-BR" sz="1800" i="1" dirty="0">
                <a:solidFill>
                  <a:srgbClr val="01426A"/>
                </a:solidFill>
              </a:rPr>
              <a:t>Idioma, formato e fuso horário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Single Page </a:t>
            </a:r>
            <a:r>
              <a:rPr lang="pt-BR" sz="2000" dirty="0" err="1">
                <a:solidFill>
                  <a:srgbClr val="01426A"/>
                </a:solidFill>
              </a:rPr>
              <a:t>Application</a:t>
            </a:r>
            <a:endParaRPr lang="pt-BR" sz="2000" dirty="0">
              <a:solidFill>
                <a:srgbClr val="01426A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Cadastro de questionários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Ranking de colaboradores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Resposta do questionário em tempo real</a:t>
            </a:r>
            <a:endParaRPr lang="en-US" b="1" dirty="0">
              <a:solidFill>
                <a:srgbClr val="014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envolvedores ganham cerca de R$ 6,4 mil mensais, mostra estudo ...">
            <a:extLst>
              <a:ext uri="{FF2B5EF4-FFF2-40B4-BE49-F238E27FC236}">
                <a16:creationId xmlns:a16="http://schemas.microsoft.com/office/drawing/2014/main" id="{1BB5041B-9DAE-440D-8515-DB80E50D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25B790-D66A-4F8C-AA89-087511F1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A70DEC1-C5FF-4504-A5F0-39C89BFB297C}"/>
              </a:ext>
            </a:extLst>
          </p:cNvPr>
          <p:cNvSpPr txBox="1"/>
          <p:nvPr/>
        </p:nvSpPr>
        <p:spPr>
          <a:xfrm>
            <a:off x="0" y="6459393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1426A"/>
                </a:solidFill>
                <a:latin typeface="Calibri" panose="020F0502020204030204"/>
              </a:rPr>
              <a:t>Victor Garcia Alexandruk</a:t>
            </a:r>
            <a:r>
              <a:rPr lang="en-US" b="1" dirty="0">
                <a:solidFill>
                  <a:srgbClr val="01426A"/>
                </a:solidFill>
                <a:latin typeface="Calibri" panose="020F0502020204030204"/>
              </a:rPr>
              <a:t> @ Atento Brasil. </a:t>
            </a:r>
            <a:r>
              <a:rPr lang="en-US" b="1" dirty="0" err="1">
                <a:solidFill>
                  <a:srgbClr val="01426A"/>
                </a:solidFill>
                <a:latin typeface="Calibri" panose="020F0502020204030204"/>
              </a:rPr>
              <a:t>Maio</a:t>
            </a:r>
            <a:r>
              <a:rPr lang="en-US" b="1" dirty="0">
                <a:solidFill>
                  <a:srgbClr val="01426A"/>
                </a:solidFill>
                <a:latin typeface="Calibri" panose="020F0502020204030204"/>
              </a:rPr>
              <a:t> 2020</a:t>
            </a:r>
            <a:endParaRPr lang="pt-BR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13D50D-6D06-4E0C-8002-20C212723A5D}"/>
              </a:ext>
            </a:extLst>
          </p:cNvPr>
          <p:cNvSpPr/>
          <p:nvPr/>
        </p:nvSpPr>
        <p:spPr>
          <a:xfrm>
            <a:off x="2417592" y="2273062"/>
            <a:ext cx="4430332" cy="118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0"/>
              </a:lnSpc>
            </a:pPr>
            <a:r>
              <a:rPr lang="pt-BR" sz="6600" b="1" dirty="0">
                <a:solidFill>
                  <a:srgbClr val="01426A"/>
                </a:solidFill>
              </a:rPr>
              <a:t>OBRIGADO</a:t>
            </a:r>
            <a:r>
              <a:rPr lang="pt-BR" sz="9600" b="1" dirty="0">
                <a:solidFill>
                  <a:srgbClr val="F8F8F8"/>
                </a:solidFill>
              </a:rPr>
              <a:t> </a:t>
            </a:r>
            <a:endParaRPr lang="pt-BR" sz="9600" b="1" u="sng" dirty="0">
              <a:solidFill>
                <a:srgbClr val="F8F8F8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C429DC2-501E-4B64-A3BF-FA894C14519A}"/>
              </a:ext>
            </a:extLst>
          </p:cNvPr>
          <p:cNvCxnSpPr/>
          <p:nvPr/>
        </p:nvCxnSpPr>
        <p:spPr>
          <a:xfrm flipH="1">
            <a:off x="6635848" y="2575172"/>
            <a:ext cx="13936" cy="2034928"/>
          </a:xfrm>
          <a:prstGeom prst="line">
            <a:avLst/>
          </a:prstGeom>
          <a:ln w="28575">
            <a:solidFill>
              <a:srgbClr val="01426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3CD40175-0E5E-4432-8116-2A6963AE3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6677920" y="4108203"/>
            <a:ext cx="1561516" cy="6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Vue.js</a:t>
            </a:r>
          </a:p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é?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96BB4E-DC19-4064-8171-6E3A0AE123D2}"/>
              </a:ext>
            </a:extLst>
          </p:cNvPr>
          <p:cNvSpPr txBox="1">
            <a:spLocks/>
          </p:cNvSpPr>
          <p:nvPr/>
        </p:nvSpPr>
        <p:spPr>
          <a:xfrm>
            <a:off x="4400420" y="1043633"/>
            <a:ext cx="6906491" cy="1850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1426A"/>
                </a:solidFill>
              </a:rPr>
              <a:t>Vue (</a:t>
            </a:r>
            <a:r>
              <a:rPr lang="en-US" dirty="0" err="1">
                <a:solidFill>
                  <a:srgbClr val="01426A"/>
                </a:solidFill>
              </a:rPr>
              <a:t>pronuncia</a:t>
            </a:r>
            <a:r>
              <a:rPr lang="en-US" dirty="0">
                <a:solidFill>
                  <a:srgbClr val="01426A"/>
                </a:solidFill>
              </a:rPr>
              <a:t>-se </a:t>
            </a:r>
            <a:r>
              <a:rPr lang="en-US" dirty="0" err="1">
                <a:solidFill>
                  <a:srgbClr val="01426A"/>
                </a:solidFill>
              </a:rPr>
              <a:t>como</a:t>
            </a:r>
            <a:r>
              <a:rPr lang="en-US" dirty="0">
                <a:solidFill>
                  <a:srgbClr val="01426A"/>
                </a:solidFill>
              </a:rPr>
              <a:t> view, </a:t>
            </a:r>
            <a:r>
              <a:rPr lang="en-US" dirty="0" err="1">
                <a:solidFill>
                  <a:srgbClr val="01426A"/>
                </a:solidFill>
              </a:rPr>
              <a:t>em</a:t>
            </a:r>
            <a:r>
              <a:rPr lang="en-US" dirty="0">
                <a:solidFill>
                  <a:srgbClr val="01426A"/>
                </a:solidFill>
              </a:rPr>
              <a:t> </a:t>
            </a:r>
            <a:r>
              <a:rPr lang="en-US" dirty="0" err="1">
                <a:solidFill>
                  <a:srgbClr val="01426A"/>
                </a:solidFill>
              </a:rPr>
              <a:t>inglês</a:t>
            </a:r>
            <a:r>
              <a:rPr lang="en-US" dirty="0">
                <a:solidFill>
                  <a:srgbClr val="01426A"/>
                </a:solidFill>
              </a:rPr>
              <a:t>) é um framework </a:t>
            </a:r>
            <a:r>
              <a:rPr lang="en-US" dirty="0" err="1">
                <a:solidFill>
                  <a:srgbClr val="01426A"/>
                </a:solidFill>
              </a:rPr>
              <a:t>progressivo</a:t>
            </a:r>
            <a:r>
              <a:rPr lang="en-US" dirty="0">
                <a:solidFill>
                  <a:srgbClr val="01426A"/>
                </a:solidFill>
              </a:rPr>
              <a:t> para a </a:t>
            </a:r>
            <a:r>
              <a:rPr lang="en-US" dirty="0" err="1">
                <a:solidFill>
                  <a:srgbClr val="01426A"/>
                </a:solidFill>
              </a:rPr>
              <a:t>construção</a:t>
            </a:r>
            <a:r>
              <a:rPr lang="en-US" dirty="0">
                <a:solidFill>
                  <a:srgbClr val="01426A"/>
                </a:solidFill>
              </a:rPr>
              <a:t> de interfaces de </a:t>
            </a:r>
            <a:r>
              <a:rPr lang="en-US" dirty="0" err="1">
                <a:solidFill>
                  <a:srgbClr val="01426A"/>
                </a:solidFill>
              </a:rPr>
              <a:t>usuário</a:t>
            </a:r>
            <a:r>
              <a:rPr lang="en-US" b="1" dirty="0">
                <a:solidFill>
                  <a:srgbClr val="01426A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223CF-A98A-488B-9A48-5692A9259430}"/>
              </a:ext>
            </a:extLst>
          </p:cNvPr>
          <p:cNvSpPr txBox="1">
            <a:spLocks/>
          </p:cNvSpPr>
          <p:nvPr/>
        </p:nvSpPr>
        <p:spPr>
          <a:xfrm>
            <a:off x="4679502" y="2767737"/>
            <a:ext cx="6906491" cy="1850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Adotável incrementalmente;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Focado na camada visual (</a:t>
            </a:r>
            <a:r>
              <a:rPr lang="pt-BR" sz="2000" dirty="0" err="1">
                <a:solidFill>
                  <a:srgbClr val="01426A"/>
                </a:solidFill>
              </a:rPr>
              <a:t>view</a:t>
            </a:r>
            <a:r>
              <a:rPr lang="pt-BR" sz="2000" dirty="0">
                <a:solidFill>
                  <a:srgbClr val="01426A"/>
                </a:solidFill>
              </a:rPr>
              <a:t> </a:t>
            </a:r>
            <a:r>
              <a:rPr lang="pt-BR" sz="2000" dirty="0" err="1">
                <a:solidFill>
                  <a:srgbClr val="01426A"/>
                </a:solidFill>
              </a:rPr>
              <a:t>layer</a:t>
            </a:r>
            <a:r>
              <a:rPr lang="pt-BR" sz="2000" dirty="0">
                <a:solidFill>
                  <a:srgbClr val="01426A"/>
                </a:solidFill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1426A"/>
                </a:solidFill>
              </a:rPr>
              <a:t>Fácil integração com outras bibliotecas ou projetos existentes.</a:t>
            </a:r>
            <a:endParaRPr lang="en-US" b="1" dirty="0">
              <a:solidFill>
                <a:srgbClr val="014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85E6B1D-FCB1-4A72-AAD9-5BFC5E0D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72242"/>
            <a:ext cx="5561938" cy="2513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Conceitos</a:t>
            </a:r>
            <a:r>
              <a:rPr lang="en-US" sz="4800" dirty="0">
                <a:solidFill>
                  <a:srgbClr val="FFFFFF"/>
                </a:solidFill>
              </a:rPr>
              <a:t> Gerais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Arc 3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96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Estrutura básica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FD368E-8289-4E4B-B2A5-58A790C8466A}"/>
              </a:ext>
            </a:extLst>
          </p:cNvPr>
          <p:cNvGrpSpPr/>
          <p:nvPr/>
        </p:nvGrpSpPr>
        <p:grpSpPr>
          <a:xfrm>
            <a:off x="561688" y="1705206"/>
            <a:ext cx="11053367" cy="1999051"/>
            <a:chOff x="576944" y="1314893"/>
            <a:chExt cx="10515600" cy="199905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8C0538-224F-48D0-8073-9F3A240BC11C}"/>
                </a:ext>
              </a:extLst>
            </p:cNvPr>
            <p:cNvSpPr/>
            <p:nvPr/>
          </p:nvSpPr>
          <p:spPr>
            <a:xfrm>
              <a:off x="576944" y="1842433"/>
              <a:ext cx="10515600" cy="1471511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latin typeface="Consolas" panose="020B0609020204030204" pitchFamily="49" charset="0"/>
                </a:rPr>
                <a:t>div</a:t>
              </a:r>
              <a:r>
                <a:rPr lang="pt-BR" dirty="0">
                  <a:latin typeface="Consolas" panose="020B0609020204030204" pitchFamily="49" charset="0"/>
                </a:rPr>
                <a:t> id="</a:t>
              </a:r>
              <a:r>
                <a:rPr lang="pt-BR" b="1" dirty="0">
                  <a:latin typeface="Consolas" panose="020B0609020204030204" pitchFamily="49" charset="0"/>
                </a:rPr>
                <a:t>app</a:t>
              </a:r>
              <a:r>
                <a:rPr lang="pt-BR" dirty="0">
                  <a:latin typeface="Consolas" panose="020B0609020204030204" pitchFamily="49" charset="0"/>
                </a:rPr>
                <a:t>"&gt;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&lt;!-- </a:t>
              </a:r>
              <a:r>
                <a:rPr lang="pt-BR" dirty="0" err="1">
                  <a:latin typeface="Consolas" panose="020B0609020204030204" pitchFamily="49" charset="0"/>
                </a:rPr>
                <a:t>html</a:t>
              </a:r>
              <a:r>
                <a:rPr lang="pt-BR" dirty="0">
                  <a:latin typeface="Consolas" panose="020B0609020204030204" pitchFamily="49" charset="0"/>
                </a:rPr>
                <a:t> da aplicação --&gt;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latin typeface="Consolas" panose="020B0609020204030204" pitchFamily="49" charset="0"/>
                </a:rPr>
                <a:t>div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&lt;script </a:t>
              </a:r>
              <a:r>
                <a:rPr lang="pt-BR" dirty="0" err="1">
                  <a:latin typeface="Consolas" panose="020B0609020204030204" pitchFamily="49" charset="0"/>
                </a:rPr>
                <a:t>src</a:t>
              </a:r>
              <a:r>
                <a:rPr lang="pt-BR" dirty="0">
                  <a:latin typeface="Consolas" panose="020B0609020204030204" pitchFamily="49" charset="0"/>
                </a:rPr>
                <a:t>="vue.min.js"&gt;&lt;/script&gt;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5E5111-96E7-4BC5-AC5A-D5E9F80B03A9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[ .</a:t>
              </a:r>
              <a:r>
                <a:rPr lang="pt-BR" sz="2000" dirty="0" err="1">
                  <a:solidFill>
                    <a:schemeClr val="bg1"/>
                  </a:solidFill>
                </a:rPr>
                <a:t>html</a:t>
              </a:r>
              <a:r>
                <a:rPr lang="pt-BR" sz="2000" dirty="0">
                  <a:solidFill>
                    <a:schemeClr val="bg1"/>
                  </a:solidFill>
                </a:rPr>
                <a:t> ]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771C08-2950-4AA3-9D74-794F0C3BC1AE}"/>
              </a:ext>
            </a:extLst>
          </p:cNvPr>
          <p:cNvGrpSpPr/>
          <p:nvPr/>
        </p:nvGrpSpPr>
        <p:grpSpPr>
          <a:xfrm>
            <a:off x="576945" y="3999689"/>
            <a:ext cx="11037650" cy="1722052"/>
            <a:chOff x="576944" y="1314893"/>
            <a:chExt cx="10515600" cy="1722052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E4CAC7D-55BD-4FC0-BB21-8C56804AE6D4}"/>
                </a:ext>
              </a:extLst>
            </p:cNvPr>
            <p:cNvSpPr/>
            <p:nvPr/>
          </p:nvSpPr>
          <p:spPr>
            <a:xfrm>
              <a:off x="576944" y="1842433"/>
              <a:ext cx="10515600" cy="1194512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var app = new </a:t>
              </a:r>
              <a:r>
                <a:rPr lang="pt-BR" dirty="0" err="1">
                  <a:latin typeface="Consolas" panose="020B0609020204030204" pitchFamily="49" charset="0"/>
                </a:rPr>
                <a:t>Vue</a:t>
              </a:r>
              <a:r>
                <a:rPr lang="pt-BR" dirty="0">
                  <a:latin typeface="Consolas" panose="020B0609020204030204" pitchFamily="49" charset="0"/>
                </a:rPr>
                <a:t>({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b="1" dirty="0" err="1">
                  <a:latin typeface="Consolas" panose="020B0609020204030204" pitchFamily="49" charset="0"/>
                </a:rPr>
                <a:t>el</a:t>
              </a:r>
              <a:r>
                <a:rPr lang="pt-BR" b="1" dirty="0">
                  <a:latin typeface="Consolas" panose="020B0609020204030204" pitchFamily="49" charset="0"/>
                </a:rPr>
                <a:t>: '#app'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}); 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DCAD1A-D688-41FC-91D3-77192D10FE3D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[ .</a:t>
              </a:r>
              <a:r>
                <a:rPr lang="pt-BR" sz="2000" dirty="0" err="1">
                  <a:solidFill>
                    <a:schemeClr val="bg1"/>
                  </a:solidFill>
                </a:rPr>
                <a:t>js</a:t>
              </a:r>
              <a:r>
                <a:rPr lang="pt-BR" sz="2000" dirty="0">
                  <a:solidFill>
                    <a:schemeClr val="bg1"/>
                  </a:solidFill>
                </a:rPr>
                <a:t> ] Declaração da instância do </a:t>
              </a:r>
              <a:r>
                <a:rPr lang="pt-BR" sz="2000" dirty="0" err="1">
                  <a:solidFill>
                    <a:schemeClr val="bg1"/>
                  </a:solidFill>
                </a:rPr>
                <a:t>vue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2702A86A-CF10-4AD6-810E-09893A018577}"/>
              </a:ext>
            </a:extLst>
          </p:cNvPr>
          <p:cNvSpPr/>
          <p:nvPr/>
        </p:nvSpPr>
        <p:spPr>
          <a:xfrm>
            <a:off x="8813944" y="4843869"/>
            <a:ext cx="3281442" cy="1933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2067356968">
                  <a:custGeom>
                    <a:avLst/>
                    <a:gdLst>
                      <a:gd name="connsiteX0" fmla="*/ 0 w 3281442"/>
                      <a:gd name="connsiteY0" fmla="*/ 0 h 1194512"/>
                      <a:gd name="connsiteX1" fmla="*/ 3281442 w 3281442"/>
                      <a:gd name="connsiteY1" fmla="*/ 0 h 1194512"/>
                      <a:gd name="connsiteX2" fmla="*/ 3281442 w 3281442"/>
                      <a:gd name="connsiteY2" fmla="*/ 1194512 h 1194512"/>
                      <a:gd name="connsiteX3" fmla="*/ 0 w 3281442"/>
                      <a:gd name="connsiteY3" fmla="*/ 1194512 h 1194512"/>
                      <a:gd name="connsiteX4" fmla="*/ 0 w 3281442"/>
                      <a:gd name="connsiteY4" fmla="*/ 0 h 1194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81442" h="1194512" fill="none" extrusionOk="0">
                        <a:moveTo>
                          <a:pt x="0" y="0"/>
                        </a:moveTo>
                        <a:cubicBezTo>
                          <a:pt x="1235385" y="-40153"/>
                          <a:pt x="2895916" y="-74353"/>
                          <a:pt x="3281442" y="0"/>
                        </a:cubicBezTo>
                        <a:cubicBezTo>
                          <a:pt x="3308719" y="184549"/>
                          <a:pt x="3221993" y="917653"/>
                          <a:pt x="3281442" y="1194512"/>
                        </a:cubicBezTo>
                        <a:cubicBezTo>
                          <a:pt x="1656672" y="1065423"/>
                          <a:pt x="1112903" y="1275065"/>
                          <a:pt x="0" y="1194512"/>
                        </a:cubicBezTo>
                        <a:cubicBezTo>
                          <a:pt x="-34795" y="979996"/>
                          <a:pt x="-14546" y="218358"/>
                          <a:pt x="0" y="0"/>
                        </a:cubicBezTo>
                        <a:close/>
                      </a:path>
                      <a:path w="3281442" h="1194512" stroke="0" extrusionOk="0">
                        <a:moveTo>
                          <a:pt x="0" y="0"/>
                        </a:moveTo>
                        <a:cubicBezTo>
                          <a:pt x="1633101" y="136612"/>
                          <a:pt x="2079750" y="-112860"/>
                          <a:pt x="3281442" y="0"/>
                        </a:cubicBezTo>
                        <a:cubicBezTo>
                          <a:pt x="3353868" y="542682"/>
                          <a:pt x="3378081" y="599941"/>
                          <a:pt x="3281442" y="1194512"/>
                        </a:cubicBezTo>
                        <a:cubicBezTo>
                          <a:pt x="2450649" y="1026301"/>
                          <a:pt x="468780" y="1036769"/>
                          <a:pt x="0" y="1194512"/>
                        </a:cubicBezTo>
                        <a:cubicBezTo>
                          <a:pt x="-102067" y="987251"/>
                          <a:pt x="-107197" y="1561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b="1" dirty="0">
                <a:solidFill>
                  <a:srgbClr val="ED7D31"/>
                </a:solidFill>
              </a:rPr>
              <a:t>Dica</a:t>
            </a:r>
          </a:p>
          <a:p>
            <a:pPr>
              <a:spcAft>
                <a:spcPts val="600"/>
              </a:spcAft>
            </a:pPr>
            <a:r>
              <a:rPr lang="pt-BR" dirty="0"/>
              <a:t>Baixe ou use o vue.js pela </a:t>
            </a:r>
            <a:r>
              <a:rPr lang="pt-BR" dirty="0" err="1"/>
              <a:t>url</a:t>
            </a:r>
            <a:r>
              <a:rPr lang="pt-BR" dirty="0"/>
              <a:t> abaixo.</a:t>
            </a:r>
          </a:p>
          <a:p>
            <a:pPr>
              <a:spcAft>
                <a:spcPts val="600"/>
              </a:spcAft>
            </a:pPr>
            <a:r>
              <a:rPr lang="pt-BR" dirty="0"/>
              <a:t>https://cdn.jsdelivr.net/npm/vue/dist/vue.min.js</a:t>
            </a:r>
          </a:p>
        </p:txBody>
      </p:sp>
    </p:spTree>
    <p:extLst>
      <p:ext uri="{BB962C8B-B14F-4D97-AF65-F5344CB8AC3E}">
        <p14:creationId xmlns:p14="http://schemas.microsoft.com/office/powerpoint/2010/main" val="36408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Renderização Declarativa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FD368E-8289-4E4B-B2A5-58A790C8466A}"/>
              </a:ext>
            </a:extLst>
          </p:cNvPr>
          <p:cNvGrpSpPr/>
          <p:nvPr/>
        </p:nvGrpSpPr>
        <p:grpSpPr>
          <a:xfrm>
            <a:off x="561687" y="1705206"/>
            <a:ext cx="11053368" cy="1722052"/>
            <a:chOff x="576944" y="1314893"/>
            <a:chExt cx="10515600" cy="172205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8C0538-224F-48D0-8073-9F3A240BC11C}"/>
                </a:ext>
              </a:extLst>
            </p:cNvPr>
            <p:cNvSpPr/>
            <p:nvPr/>
          </p:nvSpPr>
          <p:spPr>
            <a:xfrm>
              <a:off x="576944" y="1842433"/>
              <a:ext cx="10515600" cy="1194512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latin typeface="Consolas" panose="020B0609020204030204" pitchFamily="49" charset="0"/>
                </a:rPr>
                <a:t>div</a:t>
              </a:r>
              <a:r>
                <a:rPr lang="pt-BR" dirty="0">
                  <a:latin typeface="Consolas" panose="020B0609020204030204" pitchFamily="49" charset="0"/>
                </a:rPr>
                <a:t> id="app"&gt;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b="1" dirty="0">
                  <a:latin typeface="Consolas" panose="020B0609020204030204" pitchFamily="49" charset="0"/>
                </a:rPr>
                <a:t>{{</a:t>
              </a:r>
              <a:r>
                <a:rPr lang="pt-BR" b="1" dirty="0" err="1">
                  <a:latin typeface="Consolas" panose="020B0609020204030204" pitchFamily="49" charset="0"/>
                </a:rPr>
                <a:t>hello</a:t>
              </a:r>
              <a:r>
                <a:rPr lang="pt-BR" b="1" dirty="0">
                  <a:latin typeface="Consolas" panose="020B0609020204030204" pitchFamily="49" charset="0"/>
                </a:rPr>
                <a:t>}}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latin typeface="Consolas" panose="020B0609020204030204" pitchFamily="49" charset="0"/>
                </a:rPr>
                <a:t>div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5E5111-96E7-4BC5-AC5A-D5E9F80B03A9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A estrutura {{</a:t>
              </a:r>
              <a:r>
                <a:rPr lang="pt-BR" sz="2000" dirty="0" err="1">
                  <a:solidFill>
                    <a:schemeClr val="bg1"/>
                  </a:solidFill>
                </a:rPr>
                <a:t>nome_da_var</a:t>
              </a:r>
              <a:r>
                <a:rPr lang="pt-BR" sz="2000" dirty="0">
                  <a:solidFill>
                    <a:schemeClr val="bg1"/>
                  </a:solidFill>
                </a:rPr>
                <a:t>}} exibe uma variável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771C08-2950-4AA3-9D74-794F0C3BC1AE}"/>
              </a:ext>
            </a:extLst>
          </p:cNvPr>
          <p:cNvGrpSpPr/>
          <p:nvPr/>
        </p:nvGrpSpPr>
        <p:grpSpPr>
          <a:xfrm>
            <a:off x="576943" y="3542489"/>
            <a:ext cx="11038112" cy="2553049"/>
            <a:chOff x="576944" y="1314893"/>
            <a:chExt cx="10515600" cy="2553049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E4CAC7D-55BD-4FC0-BB21-8C56804AE6D4}"/>
                </a:ext>
              </a:extLst>
            </p:cNvPr>
            <p:cNvSpPr/>
            <p:nvPr/>
          </p:nvSpPr>
          <p:spPr>
            <a:xfrm>
              <a:off x="576944" y="1842433"/>
              <a:ext cx="10515600" cy="2025509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var app = new </a:t>
              </a:r>
              <a:r>
                <a:rPr lang="pt-BR" dirty="0" err="1">
                  <a:latin typeface="Consolas" panose="020B0609020204030204" pitchFamily="49" charset="0"/>
                </a:rPr>
                <a:t>Vue</a:t>
              </a:r>
              <a:r>
                <a:rPr lang="pt-BR" dirty="0">
                  <a:latin typeface="Consolas" panose="020B0609020204030204" pitchFamily="49" charset="0"/>
                </a:rPr>
                <a:t>({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dirty="0" err="1">
                  <a:latin typeface="Consolas" panose="020B0609020204030204" pitchFamily="49" charset="0"/>
                </a:rPr>
                <a:t>el</a:t>
              </a:r>
              <a:r>
                <a:rPr lang="pt-BR" dirty="0">
                  <a:latin typeface="Consolas" panose="020B0609020204030204" pitchFamily="49" charset="0"/>
                </a:rPr>
                <a:t>: '#app’,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b="1" dirty="0">
                  <a:latin typeface="Consolas" panose="020B0609020204030204" pitchFamily="49" charset="0"/>
                </a:rPr>
                <a:t>data: {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</a:t>
              </a:r>
              <a:r>
                <a:rPr lang="pt-BR" dirty="0" err="1">
                  <a:latin typeface="Consolas" panose="020B0609020204030204" pitchFamily="49" charset="0"/>
                </a:rPr>
                <a:t>hello</a:t>
              </a:r>
              <a:r>
                <a:rPr lang="pt-BR" dirty="0">
                  <a:latin typeface="Consolas" panose="020B0609020204030204" pitchFamily="49" charset="0"/>
                </a:rPr>
                <a:t>: '</a:t>
              </a:r>
              <a:r>
                <a:rPr lang="pt-BR" dirty="0" err="1">
                  <a:latin typeface="Consolas" panose="020B0609020204030204" pitchFamily="49" charset="0"/>
                </a:rPr>
                <a:t>Hello</a:t>
              </a:r>
              <a:r>
                <a:rPr lang="pt-BR" dirty="0">
                  <a:latin typeface="Consolas" panose="020B0609020204030204" pitchFamily="49" charset="0"/>
                </a:rPr>
                <a:t> world’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</a:t>
              </a:r>
              <a:r>
                <a:rPr lang="pt-BR" b="1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ADCAD1A-D688-41FC-91D3-77192D10FE3D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A variável “data” contém os dados do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77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v-for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FD368E-8289-4E4B-B2A5-58A790C8466A}"/>
              </a:ext>
            </a:extLst>
          </p:cNvPr>
          <p:cNvGrpSpPr/>
          <p:nvPr/>
        </p:nvGrpSpPr>
        <p:grpSpPr>
          <a:xfrm>
            <a:off x="561687" y="1705206"/>
            <a:ext cx="11053368" cy="2553049"/>
            <a:chOff x="576944" y="1314893"/>
            <a:chExt cx="10515600" cy="255304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8C0538-224F-48D0-8073-9F3A240BC11C}"/>
                </a:ext>
              </a:extLst>
            </p:cNvPr>
            <p:cNvSpPr/>
            <p:nvPr/>
          </p:nvSpPr>
          <p:spPr>
            <a:xfrm>
              <a:off x="576944" y="1842433"/>
              <a:ext cx="10515600" cy="2025509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&lt;div id="app"&gt;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&lt;div </a:t>
              </a:r>
              <a:r>
                <a:rPr lang="en-US" b="1" dirty="0">
                  <a:latin typeface="Consolas" panose="020B0609020204030204" pitchFamily="49" charset="0"/>
                </a:rPr>
                <a:t>v-for="item in </a:t>
              </a:r>
              <a:r>
                <a:rPr lang="en-US" b="1" dirty="0" err="1">
                  <a:latin typeface="Consolas" panose="020B0609020204030204" pitchFamily="49" charset="0"/>
                </a:rPr>
                <a:t>itens</a:t>
              </a:r>
              <a:r>
                <a:rPr lang="en-US" b="1" dirty="0">
                  <a:latin typeface="Consolas" panose="020B0609020204030204" pitchFamily="49" charset="0"/>
                </a:rPr>
                <a:t>"</a:t>
              </a:r>
              <a:r>
                <a:rPr lang="en-US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{{item}}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&lt;/div&gt;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&lt;/div&gt;</a:t>
              </a:r>
            </a:p>
            <a:p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5E5111-96E7-4BC5-AC5A-D5E9F80B03A9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O atributo “v-for” cria um escopo </a:t>
              </a:r>
              <a:r>
                <a:rPr lang="pt-BR" sz="2000" dirty="0" err="1">
                  <a:solidFill>
                    <a:schemeClr val="bg1"/>
                  </a:solidFill>
                </a:rPr>
                <a:t>html</a:t>
              </a:r>
              <a:r>
                <a:rPr lang="pt-BR" sz="2000" dirty="0">
                  <a:solidFill>
                    <a:schemeClr val="bg1"/>
                  </a:solidFill>
                </a:rPr>
                <a:t> para cada elemento do </a:t>
              </a:r>
              <a:r>
                <a:rPr lang="pt-BR" sz="2000" dirty="0" err="1">
                  <a:solidFill>
                    <a:schemeClr val="bg1"/>
                  </a:solidFill>
                </a:rPr>
                <a:t>array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3981256"/>
            <a:ext cx="11053368" cy="1748510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var app = new </a:t>
            </a:r>
            <a:r>
              <a:rPr lang="pt-BR" dirty="0" err="1">
                <a:latin typeface="Consolas" panose="020B0609020204030204" pitchFamily="49" charset="0"/>
              </a:rPr>
              <a:t>Vue</a:t>
            </a:r>
            <a:r>
              <a:rPr lang="pt-BR" dirty="0"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latin typeface="Consolas" panose="020B0609020204030204" pitchFamily="49" charset="0"/>
              </a:rPr>
              <a:t> data: {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b="1" dirty="0">
                <a:latin typeface="Consolas" panose="020B0609020204030204" pitchFamily="49" charset="0"/>
              </a:rPr>
              <a:t>itens: ['Item 1', 'Item 2', 'Item 3']</a:t>
            </a:r>
          </a:p>
          <a:p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123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v-if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FD368E-8289-4E4B-B2A5-58A790C8466A}"/>
              </a:ext>
            </a:extLst>
          </p:cNvPr>
          <p:cNvGrpSpPr/>
          <p:nvPr/>
        </p:nvGrpSpPr>
        <p:grpSpPr>
          <a:xfrm>
            <a:off x="561687" y="1705206"/>
            <a:ext cx="11053368" cy="2276050"/>
            <a:chOff x="576944" y="1314893"/>
            <a:chExt cx="10515600" cy="227605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8C0538-224F-48D0-8073-9F3A240BC11C}"/>
                </a:ext>
              </a:extLst>
            </p:cNvPr>
            <p:cNvSpPr/>
            <p:nvPr/>
          </p:nvSpPr>
          <p:spPr>
            <a:xfrm>
              <a:off x="576944" y="1842433"/>
              <a:ext cx="10515600" cy="1748510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&lt;div id="app"&gt;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&lt;div </a:t>
              </a:r>
              <a:r>
                <a:rPr lang="en-US" b="1" dirty="0">
                  <a:latin typeface="Consolas" panose="020B0609020204030204" pitchFamily="49" charset="0"/>
                </a:rPr>
                <a:t>v-if="</a:t>
              </a:r>
              <a:r>
                <a:rPr lang="en-US" b="1" dirty="0" err="1">
                  <a:latin typeface="Consolas" panose="020B0609020204030204" pitchFamily="49" charset="0"/>
                </a:rPr>
                <a:t>mostrar</a:t>
              </a:r>
              <a:r>
                <a:rPr lang="en-US" b="1" dirty="0">
                  <a:latin typeface="Consolas" panose="020B0609020204030204" pitchFamily="49" charset="0"/>
                </a:rPr>
                <a:t>"</a:t>
              </a:r>
              <a:r>
                <a:rPr lang="en-US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dirty="0" err="1">
                  <a:latin typeface="Consolas" panose="020B0609020204030204" pitchFamily="49" charset="0"/>
                </a:rPr>
                <a:t>Texto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&lt;/div&gt;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&lt;/div&gt;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5E5111-96E7-4BC5-AC5A-D5E9F80B03A9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O atributo “</a:t>
              </a:r>
              <a:r>
                <a:rPr lang="pt-BR" sz="2000" dirty="0" err="1">
                  <a:solidFill>
                    <a:schemeClr val="bg1"/>
                  </a:solidFill>
                </a:rPr>
                <a:t>v-if</a:t>
              </a:r>
              <a:r>
                <a:rPr lang="pt-BR" sz="2000" dirty="0">
                  <a:solidFill>
                    <a:schemeClr val="bg1"/>
                  </a:solidFill>
                </a:rPr>
                <a:t>” apresenta o escopo </a:t>
              </a:r>
              <a:r>
                <a:rPr lang="pt-BR" sz="2000" dirty="0" err="1">
                  <a:solidFill>
                    <a:schemeClr val="bg1"/>
                  </a:solidFill>
                </a:rPr>
                <a:t>html</a:t>
              </a:r>
              <a:r>
                <a:rPr lang="pt-BR" sz="2000" dirty="0">
                  <a:solidFill>
                    <a:schemeClr val="bg1"/>
                  </a:solidFill>
                </a:rPr>
                <a:t> condicionalmente</a:t>
              </a: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3981256"/>
            <a:ext cx="11053368" cy="1748510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var app = new </a:t>
            </a:r>
            <a:r>
              <a:rPr lang="pt-BR" dirty="0" err="1">
                <a:latin typeface="Consolas" panose="020B0609020204030204" pitchFamily="49" charset="0"/>
              </a:rPr>
              <a:t>Vue</a:t>
            </a:r>
            <a:r>
              <a:rPr lang="pt-BR" dirty="0"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latin typeface="Consolas" panose="020B0609020204030204" pitchFamily="49" charset="0"/>
              </a:rPr>
              <a:t> data: {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b="1" dirty="0">
                <a:latin typeface="Consolas" panose="020B0609020204030204" pitchFamily="49" charset="0"/>
              </a:rPr>
              <a:t>mostrar: </a:t>
            </a:r>
            <a:r>
              <a:rPr lang="pt-BR" b="1" dirty="0" err="1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757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BE8AEEC-018A-4512-97A1-92B503BE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33178" r="9940" b="34424"/>
          <a:stretch/>
        </p:blipFill>
        <p:spPr>
          <a:xfrm>
            <a:off x="253217" y="155183"/>
            <a:ext cx="1561516" cy="632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44FEAA-C0E4-4070-86ED-DFC94154C4C7}"/>
              </a:ext>
            </a:extLst>
          </p:cNvPr>
          <p:cNvSpPr txBox="1">
            <a:spLocks/>
          </p:cNvSpPr>
          <p:nvPr/>
        </p:nvSpPr>
        <p:spPr>
          <a:xfrm>
            <a:off x="579105" y="998808"/>
            <a:ext cx="10515600" cy="6321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v-</a:t>
            </a:r>
            <a:r>
              <a:rPr lang="pt-BR" sz="3600" b="1" dirty="0" err="1">
                <a:solidFill>
                  <a:srgbClr val="01426A"/>
                </a:solidFill>
                <a:latin typeface="Calibri" panose="020F0502020204030204"/>
                <a:ea typeface="+mn-ea"/>
                <a:cs typeface="+mn-cs"/>
              </a:rPr>
              <a:t>bind</a:t>
            </a:r>
            <a:endParaRPr lang="pt-BR" sz="3600" b="1" dirty="0">
              <a:solidFill>
                <a:srgbClr val="01426A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25A70C-8884-403B-82DC-28B0A329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" y="6104235"/>
            <a:ext cx="1808016" cy="7244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F82F9D-0352-480F-83CA-4349A8BF6F96}"/>
              </a:ext>
            </a:extLst>
          </p:cNvPr>
          <p:cNvSpPr txBox="1">
            <a:spLocks/>
          </p:cNvSpPr>
          <p:nvPr/>
        </p:nvSpPr>
        <p:spPr>
          <a:xfrm>
            <a:off x="576945" y="1705206"/>
            <a:ext cx="10729966" cy="4153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pt-BR" sz="2200" b="1" dirty="0">
              <a:solidFill>
                <a:srgbClr val="01426A"/>
              </a:solidFill>
              <a:latin typeface="Calibri" panose="020F0502020204030204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FD368E-8289-4E4B-B2A5-58A790C8466A}"/>
              </a:ext>
            </a:extLst>
          </p:cNvPr>
          <p:cNvGrpSpPr/>
          <p:nvPr/>
        </p:nvGrpSpPr>
        <p:grpSpPr>
          <a:xfrm>
            <a:off x="561687" y="1705206"/>
            <a:ext cx="11053368" cy="1999051"/>
            <a:chOff x="576944" y="1314893"/>
            <a:chExt cx="10515600" cy="199905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8C0538-224F-48D0-8073-9F3A240BC11C}"/>
                </a:ext>
              </a:extLst>
            </p:cNvPr>
            <p:cNvSpPr/>
            <p:nvPr/>
          </p:nvSpPr>
          <p:spPr>
            <a:xfrm>
              <a:off x="576944" y="1842433"/>
              <a:ext cx="10515600" cy="1471511"/>
            </a:xfrm>
            <a:prstGeom prst="rect">
              <a:avLst/>
            </a:prstGeom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80000" rIns="180000" bIns="18000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&lt;div id="app"&gt;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&lt;span </a:t>
              </a:r>
              <a:r>
                <a:rPr lang="en-US" b="1" dirty="0" err="1">
                  <a:latin typeface="Consolas" panose="020B0609020204030204" pitchFamily="49" charset="0"/>
                </a:rPr>
                <a:t>v-bind:class</a:t>
              </a:r>
              <a:r>
                <a:rPr lang="en-US" b="1" dirty="0">
                  <a:latin typeface="Consolas" panose="020B0609020204030204" pitchFamily="49" charset="0"/>
                </a:rPr>
                <a:t>="</a:t>
              </a:r>
              <a:r>
                <a:rPr lang="en-US" b="1" dirty="0" err="1">
                  <a:latin typeface="Consolas" panose="020B0609020204030204" pitchFamily="49" charset="0"/>
                </a:rPr>
                <a:t>minhaClasse</a:t>
              </a:r>
              <a:r>
                <a:rPr lang="en-US" b="1" dirty="0">
                  <a:latin typeface="Consolas" panose="020B0609020204030204" pitchFamily="49" charset="0"/>
                </a:rPr>
                <a:t>"</a:t>
              </a:r>
              <a:r>
                <a:rPr lang="en-US" dirty="0">
                  <a:latin typeface="Consolas" panose="020B0609020204030204" pitchFamily="49" charset="0"/>
                </a:rPr>
                <a:t>&gt;</a:t>
              </a:r>
              <a:r>
                <a:rPr lang="en-US" dirty="0" err="1">
                  <a:latin typeface="Consolas" panose="020B0609020204030204" pitchFamily="49" charset="0"/>
                </a:rPr>
                <a:t>Texto</a:t>
              </a:r>
              <a:r>
                <a:rPr lang="en-US" dirty="0">
                  <a:latin typeface="Consolas" panose="020B0609020204030204" pitchFamily="49" charset="0"/>
                </a:rPr>
                <a:t>&lt;/span&gt;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&lt;button type="button" </a:t>
              </a:r>
              <a:r>
                <a:rPr lang="en-US" b="1" dirty="0" err="1">
                  <a:latin typeface="Consolas" panose="020B0609020204030204" pitchFamily="49" charset="0"/>
                </a:rPr>
                <a:t>v-bind:disabled</a:t>
              </a:r>
              <a:r>
                <a:rPr lang="en-US" b="1" dirty="0">
                  <a:latin typeface="Consolas" panose="020B0609020204030204" pitchFamily="49" charset="0"/>
                </a:rPr>
                <a:t>="</a:t>
              </a:r>
              <a:r>
                <a:rPr lang="en-US" b="1" dirty="0" err="1">
                  <a:latin typeface="Consolas" panose="020B0609020204030204" pitchFamily="49" charset="0"/>
                </a:rPr>
                <a:t>bloqueado</a:t>
              </a:r>
              <a:r>
                <a:rPr lang="en-US" b="1" dirty="0">
                  <a:latin typeface="Consolas" panose="020B0609020204030204" pitchFamily="49" charset="0"/>
                </a:rPr>
                <a:t>"</a:t>
              </a:r>
              <a:r>
                <a:rPr lang="en-US" dirty="0">
                  <a:latin typeface="Consolas" panose="020B0609020204030204" pitchFamily="49" charset="0"/>
                </a:rPr>
                <a:t>&gt;Ok&lt;/button&gt;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&lt;/div&gt;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25E5111-96E7-4BC5-AC5A-D5E9F80B03A9}"/>
                </a:ext>
              </a:extLst>
            </p:cNvPr>
            <p:cNvSpPr/>
            <p:nvPr/>
          </p:nvSpPr>
          <p:spPr>
            <a:xfrm>
              <a:off x="576944" y="1314893"/>
              <a:ext cx="10515600" cy="525886"/>
            </a:xfrm>
            <a:prstGeom prst="rect">
              <a:avLst/>
            </a:prstGeom>
            <a:solidFill>
              <a:srgbClr val="01426A"/>
            </a:solidFill>
            <a:ln>
              <a:solidFill>
                <a:srgbClr val="0142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O atributo “v-</a:t>
              </a:r>
              <a:r>
                <a:rPr lang="pt-BR" sz="2000" dirty="0" err="1">
                  <a:solidFill>
                    <a:schemeClr val="bg1"/>
                  </a:solidFill>
                </a:rPr>
                <a:t>bind</a:t>
              </a:r>
              <a:r>
                <a:rPr lang="pt-BR" sz="2000" dirty="0">
                  <a:solidFill>
                    <a:schemeClr val="bg1"/>
                  </a:solidFill>
                </a:rPr>
                <a:t>” manipula os atributos das </a:t>
              </a:r>
              <a:r>
                <a:rPr lang="pt-BR" sz="2000" dirty="0" err="1">
                  <a:solidFill>
                    <a:schemeClr val="bg1"/>
                  </a:solidFill>
                </a:rPr>
                <a:t>tags</a:t>
              </a:r>
              <a:r>
                <a:rPr lang="pt-BR" sz="2000" dirty="0">
                  <a:solidFill>
                    <a:schemeClr val="bg1"/>
                  </a:solidFill>
                </a:rPr>
                <a:t> do </a:t>
              </a:r>
              <a:r>
                <a:rPr lang="pt-BR" sz="2000" dirty="0" err="1">
                  <a:solidFill>
                    <a:schemeClr val="bg1"/>
                  </a:solidFill>
                </a:rPr>
                <a:t>html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2E4CAC7D-55BD-4FC0-BB21-8C56804AE6D4}"/>
              </a:ext>
            </a:extLst>
          </p:cNvPr>
          <p:cNvSpPr/>
          <p:nvPr/>
        </p:nvSpPr>
        <p:spPr>
          <a:xfrm>
            <a:off x="561687" y="3704257"/>
            <a:ext cx="11053368" cy="2302508"/>
          </a:xfrm>
          <a:prstGeom prst="rect">
            <a:avLst/>
          </a:prstGeom>
          <a:ln>
            <a:solidFill>
              <a:srgbClr val="0142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var app = new </a:t>
            </a:r>
            <a:r>
              <a:rPr lang="pt-BR" dirty="0" err="1">
                <a:latin typeface="Consolas" panose="020B0609020204030204" pitchFamily="49" charset="0"/>
              </a:rPr>
              <a:t>Vue</a:t>
            </a:r>
            <a:r>
              <a:rPr lang="pt-BR" dirty="0"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latin typeface="Consolas" panose="020B0609020204030204" pitchFamily="49" charset="0"/>
              </a:rPr>
              <a:t> data: {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b="1" dirty="0" err="1">
                <a:latin typeface="Consolas" panose="020B0609020204030204" pitchFamily="49" charset="0"/>
              </a:rPr>
              <a:t>minhaClasse</a:t>
            </a:r>
            <a:r>
              <a:rPr lang="pt-BR" b="1" dirty="0">
                <a:latin typeface="Consolas" panose="020B0609020204030204" pitchFamily="49" charset="0"/>
              </a:rPr>
              <a:t>: 'cor-azul margem-10’,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b="1" dirty="0">
                <a:latin typeface="Consolas" panose="020B0609020204030204" pitchFamily="49" charset="0"/>
              </a:rPr>
              <a:t>bloqueado: </a:t>
            </a:r>
            <a:r>
              <a:rPr lang="pt-BR" b="1" dirty="0" err="1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});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C758E0-4D5D-4F54-BEA0-10F35D3D1B4C}"/>
              </a:ext>
            </a:extLst>
          </p:cNvPr>
          <p:cNvSpPr/>
          <p:nvPr/>
        </p:nvSpPr>
        <p:spPr>
          <a:xfrm>
            <a:off x="8813944" y="5120868"/>
            <a:ext cx="3281442" cy="1656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2067356968">
                  <a:custGeom>
                    <a:avLst/>
                    <a:gdLst>
                      <a:gd name="connsiteX0" fmla="*/ 0 w 3281442"/>
                      <a:gd name="connsiteY0" fmla="*/ 0 h 1194512"/>
                      <a:gd name="connsiteX1" fmla="*/ 3281442 w 3281442"/>
                      <a:gd name="connsiteY1" fmla="*/ 0 h 1194512"/>
                      <a:gd name="connsiteX2" fmla="*/ 3281442 w 3281442"/>
                      <a:gd name="connsiteY2" fmla="*/ 1194512 h 1194512"/>
                      <a:gd name="connsiteX3" fmla="*/ 0 w 3281442"/>
                      <a:gd name="connsiteY3" fmla="*/ 1194512 h 1194512"/>
                      <a:gd name="connsiteX4" fmla="*/ 0 w 3281442"/>
                      <a:gd name="connsiteY4" fmla="*/ 0 h 1194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81442" h="1194512" fill="none" extrusionOk="0">
                        <a:moveTo>
                          <a:pt x="0" y="0"/>
                        </a:moveTo>
                        <a:cubicBezTo>
                          <a:pt x="1235385" y="-40153"/>
                          <a:pt x="2895916" y="-74353"/>
                          <a:pt x="3281442" y="0"/>
                        </a:cubicBezTo>
                        <a:cubicBezTo>
                          <a:pt x="3308719" y="184549"/>
                          <a:pt x="3221993" y="917653"/>
                          <a:pt x="3281442" y="1194512"/>
                        </a:cubicBezTo>
                        <a:cubicBezTo>
                          <a:pt x="1656672" y="1065423"/>
                          <a:pt x="1112903" y="1275065"/>
                          <a:pt x="0" y="1194512"/>
                        </a:cubicBezTo>
                        <a:cubicBezTo>
                          <a:pt x="-34795" y="979996"/>
                          <a:pt x="-14546" y="218358"/>
                          <a:pt x="0" y="0"/>
                        </a:cubicBezTo>
                        <a:close/>
                      </a:path>
                      <a:path w="3281442" h="1194512" stroke="0" extrusionOk="0">
                        <a:moveTo>
                          <a:pt x="0" y="0"/>
                        </a:moveTo>
                        <a:cubicBezTo>
                          <a:pt x="1633101" y="136612"/>
                          <a:pt x="2079750" y="-112860"/>
                          <a:pt x="3281442" y="0"/>
                        </a:cubicBezTo>
                        <a:cubicBezTo>
                          <a:pt x="3353868" y="542682"/>
                          <a:pt x="3378081" y="599941"/>
                          <a:pt x="3281442" y="1194512"/>
                        </a:cubicBezTo>
                        <a:cubicBezTo>
                          <a:pt x="2450649" y="1026301"/>
                          <a:pt x="468780" y="1036769"/>
                          <a:pt x="0" y="1194512"/>
                        </a:cubicBezTo>
                        <a:cubicBezTo>
                          <a:pt x="-102067" y="987251"/>
                          <a:pt x="-107197" y="1561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b="1" dirty="0">
                <a:solidFill>
                  <a:srgbClr val="ED7D31"/>
                </a:solidFill>
              </a:rPr>
              <a:t>Dica</a:t>
            </a:r>
          </a:p>
          <a:p>
            <a:pPr>
              <a:spcAft>
                <a:spcPts val="600"/>
              </a:spcAft>
            </a:pPr>
            <a:r>
              <a:rPr lang="pt-BR" dirty="0"/>
              <a:t>Podemos usar o “v-</a:t>
            </a:r>
            <a:r>
              <a:rPr lang="pt-BR" dirty="0" err="1"/>
              <a:t>bind</a:t>
            </a:r>
            <a:r>
              <a:rPr lang="pt-BR" dirty="0"/>
              <a:t>” de forma reduzida com o “:”</a:t>
            </a:r>
          </a:p>
          <a:p>
            <a:pPr>
              <a:spcAft>
                <a:spcPts val="600"/>
              </a:spcAft>
            </a:pP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div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:</a:t>
            </a:r>
            <a:r>
              <a:rPr lang="pt-BR" b="1" dirty="0" err="1">
                <a:latin typeface="Consolas" panose="020B0609020204030204" pitchFamily="49" charset="0"/>
              </a:rPr>
              <a:t>attr</a:t>
            </a:r>
            <a:r>
              <a:rPr lang="pt-BR" dirty="0">
                <a:latin typeface="Consolas" panose="020B0609020204030204" pitchFamily="49" charset="0"/>
              </a:rPr>
              <a:t>="var"&gt;&lt;/</a:t>
            </a:r>
            <a:r>
              <a:rPr lang="pt-BR" dirty="0" err="1">
                <a:latin typeface="Consolas" panose="020B0609020204030204" pitchFamily="49" charset="0"/>
              </a:rPr>
              <a:t>div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57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B2979FD792F4B972D5823EA4F8F39" ma:contentTypeVersion="2" ma:contentTypeDescription="Create a new document." ma:contentTypeScope="" ma:versionID="3e9506ff35c30ad179c2236418bad3cc">
  <xsd:schema xmlns:xsd="http://www.w3.org/2001/XMLSchema" xmlns:xs="http://www.w3.org/2001/XMLSchema" xmlns:p="http://schemas.microsoft.com/office/2006/metadata/properties" xmlns:ns2="018b0556-feb4-4258-90b7-3067c7f58811" targetNamespace="http://schemas.microsoft.com/office/2006/metadata/properties" ma:root="true" ma:fieldsID="233ecb4189188ff5dbacbd60ac6a865e" ns2:_="">
    <xsd:import namespace="018b0556-feb4-4258-90b7-3067c7f58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b0556-feb4-4258-90b7-3067c7f58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703E66-D7A8-438E-8337-5E9FEF87C12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018b0556-feb4-4258-90b7-3067c7f5881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B6C0F4-0A7B-42BC-BCA8-B6E45CD4AC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3DA7CB-3797-471B-AF7B-1C99FCB2BBE3}"/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1326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Apresentação do PowerPoint</vt:lpstr>
      <vt:lpstr>Apresentação do PowerPoint</vt:lpstr>
      <vt:lpstr>Conceitos Gerais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Integração com outras libs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Ao infinito... e além!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de Exemplo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Garcia Alexandruk</dc:creator>
  <cp:lastModifiedBy>Thiago Kaplar Saverio</cp:lastModifiedBy>
  <cp:revision>18</cp:revision>
  <dcterms:created xsi:type="dcterms:W3CDTF">2020-06-06T19:02:27Z</dcterms:created>
  <dcterms:modified xsi:type="dcterms:W3CDTF">2020-06-12T20:00:32Z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0x010100A4BB2979FD792F4B972D5823EA4F8F39</vt:lpwstr>
  </property>
</Properties>
</file>