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314" r:id="rId10"/>
    <p:sldId id="315" r:id="rId11"/>
    <p:sldId id="316" r:id="rId12"/>
    <p:sldId id="317" r:id="rId13"/>
    <p:sldId id="355" r:id="rId14"/>
    <p:sldId id="319" r:id="rId15"/>
    <p:sldId id="320" r:id="rId16"/>
    <p:sldId id="321" r:id="rId17"/>
    <p:sldId id="322" r:id="rId18"/>
    <p:sldId id="323" r:id="rId19"/>
    <p:sldId id="324" r:id="rId20"/>
    <p:sldId id="344" r:id="rId21"/>
    <p:sldId id="345" r:id="rId22"/>
    <p:sldId id="346" r:id="rId23"/>
    <p:sldId id="347" r:id="rId24"/>
    <p:sldId id="348" r:id="rId25"/>
    <p:sldId id="349" r:id="rId26"/>
    <p:sldId id="351" r:id="rId27"/>
    <p:sldId id="352" r:id="rId28"/>
    <p:sldId id="325" r:id="rId29"/>
    <p:sldId id="326" r:id="rId30"/>
    <p:sldId id="327" r:id="rId31"/>
    <p:sldId id="328" r:id="rId32"/>
    <p:sldId id="329" r:id="rId33"/>
    <p:sldId id="330" r:id="rId34"/>
    <p:sldId id="343" r:id="rId35"/>
    <p:sldId id="333" r:id="rId36"/>
    <p:sldId id="334" r:id="rId37"/>
    <p:sldId id="335" r:id="rId38"/>
    <p:sldId id="336" r:id="rId39"/>
    <p:sldId id="337" r:id="rId40"/>
    <p:sldId id="338" r:id="rId41"/>
    <p:sldId id="356" r:id="rId42"/>
    <p:sldId id="339" r:id="rId43"/>
    <p:sldId id="341" r:id="rId44"/>
    <p:sldId id="342" r:id="rId45"/>
    <p:sldId id="259" r:id="rId46"/>
    <p:sldId id="291" r:id="rId47"/>
    <p:sldId id="312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13" r:id="rId59"/>
    <p:sldId id="302" r:id="rId60"/>
    <p:sldId id="290" r:id="rId61"/>
    <p:sldId id="305" r:id="rId62"/>
    <p:sldId id="307" r:id="rId63"/>
    <p:sldId id="308" r:id="rId64"/>
    <p:sldId id="309" r:id="rId65"/>
    <p:sldId id="306" r:id="rId66"/>
    <p:sldId id="303" r:id="rId67"/>
    <p:sldId id="284" r:id="rId68"/>
    <p:sldId id="289" r:id="rId69"/>
    <p:sldId id="285" r:id="rId70"/>
    <p:sldId id="287" r:id="rId71"/>
    <p:sldId id="310" r:id="rId72"/>
    <p:sldId id="311" r:id="rId73"/>
    <p:sldId id="286" r:id="rId74"/>
    <p:sldId id="260" r:id="rId7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4C3C78-D446-CF4E-8B3A-34B7EC0AEA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D1EBE-CA33-6247-82C5-E7ADAA3A42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655D013-6301-7441-A947-DEEFD8EC430C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131B3-7283-6943-87AF-2F9DD59A5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3F02F-94F5-C540-BB62-3907FD2F40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3147B5-D287-7845-ABFC-54A0306F4D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A1AA4B-99EF-E647-B4C7-877E800491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BDE5F-A15D-2D45-914E-C9564564C1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5713BCF-5F93-894E-A5F8-05ADE2766CDB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2D57B5-02A4-CF4D-A8A4-4AD4CEF7A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40E946-D430-6F4A-A46E-01286765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950F-AC96-5E4B-83A3-B7FD79407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DF23-FB3D-FF4A-AD2B-987DBAF24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8A057D4-6CD3-DA42-B64B-9B344D3C18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>
            <a:extLst>
              <a:ext uri="{FF2B5EF4-FFF2-40B4-BE49-F238E27FC236}">
                <a16:creationId xmlns:a16="http://schemas.microsoft.com/office/drawing/2014/main" id="{6C373B35-72F7-B045-86F7-2C879569E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29CA9C-4431-DE4D-B5A4-4F48E4DF80D1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E5C5729-28B4-E347-BB5C-1D7C1AF087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0C3888-EB4D-5C4E-ADAB-B1A3B35A2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BEA76B69-42A1-CA4C-9534-192B4237F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48BAC0-EE1F-504F-9099-8B63585DF248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14BA310-B033-2E43-96A8-3C0110759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0F6CCCF-61CF-F241-A9F6-CAF7A1B06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56F1575-65C7-7343-AE8B-4798FB007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388C30-1DC9-1D4B-B557-B2048E55FD8F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B4E3234-6093-6444-954C-660D35B01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20F1017-0C14-A949-9751-2194BFB86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>
            <a:extLst>
              <a:ext uri="{FF2B5EF4-FFF2-40B4-BE49-F238E27FC236}">
                <a16:creationId xmlns:a16="http://schemas.microsoft.com/office/drawing/2014/main" id="{005FE7FD-9DC8-D647-9122-9C2080280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BD0CB6-3D66-DC42-88CE-3124E681F207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784B296-AF8E-DF46-9D3D-976EB4F3C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EBC5B5F-627E-9C44-90D3-E86A31DDD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31">
            <a:extLst>
              <a:ext uri="{FF2B5EF4-FFF2-40B4-BE49-F238E27FC236}">
                <a16:creationId xmlns:a16="http://schemas.microsoft.com/office/drawing/2014/main" id="{B7148BAF-1437-2141-94B8-423716CE3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3654C6-717B-B64C-A48E-079D7F200355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7E43F4A-DE23-E349-AE1A-37794129F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CBDB87-4F46-5E4C-A7A0-A5AF0285B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31">
            <a:extLst>
              <a:ext uri="{FF2B5EF4-FFF2-40B4-BE49-F238E27FC236}">
                <a16:creationId xmlns:a16="http://schemas.microsoft.com/office/drawing/2014/main" id="{2644CA9A-54CC-AA4D-A327-A1D607602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A09165-955E-F94C-A0EF-3729A2AEBD75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8A144E0-023E-F340-AF77-137EC89F6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6C23B88-E3D8-2543-9D87-76CD100B3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31">
            <a:extLst>
              <a:ext uri="{FF2B5EF4-FFF2-40B4-BE49-F238E27FC236}">
                <a16:creationId xmlns:a16="http://schemas.microsoft.com/office/drawing/2014/main" id="{7D9C76E2-A769-944E-B704-17CB20E6B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7798A0-C211-4740-BA40-164F9C178685}" type="slidenum">
              <a:rPr lang="en-US" altLang="en-US">
                <a:latin typeface="Times" pitchFamily="2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8B9EBE6-7FA2-BC47-8516-B2F503EFB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5763" y="703263"/>
            <a:ext cx="6126162" cy="3446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F856291-FDFB-184B-BAB4-7F0E2BDAC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60863"/>
            <a:ext cx="5037138" cy="4079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31">
            <a:extLst>
              <a:ext uri="{FF2B5EF4-FFF2-40B4-BE49-F238E27FC236}">
                <a16:creationId xmlns:a16="http://schemas.microsoft.com/office/drawing/2014/main" id="{95D0EC41-FBBD-B544-9FBD-02AB08BAD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AF31DC-3695-6A4F-9465-8FDE368B7B36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0D3E4EE-9572-D94F-8DF1-65208558F1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05042ED-5D70-C549-892B-2139DAB79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9CE02BD9-AB4E-6442-8202-59A68C7F6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E835488F-6090-8644-B8EE-93E71586D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  <a:ea typeface="ＭＳ Ｐゴシック" panose="020B0600070205080204" pitchFamily="34" charset="-128"/>
              </a:rPr>
              <a:t>Parsimony and likelihood pick </a:t>
            </a:r>
            <a:r>
              <a:rPr lang="ja-JP" altLang="en-US">
                <a:latin typeface="Times" pitchFamily="2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Times" pitchFamily="2" charset="0"/>
                <a:ea typeface="ＭＳ Ｐゴシック" panose="020B0600070205080204" pitchFamily="34" charset="-128"/>
              </a:rPr>
              <a:t>best</a:t>
            </a:r>
            <a:r>
              <a:rPr lang="ja-JP" altLang="en-US">
                <a:latin typeface="Times" pitchFamily="2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Times" pitchFamily="2" charset="0"/>
                <a:ea typeface="ＭＳ Ｐゴシック" panose="020B0600070205080204" pitchFamily="34" charset="-128"/>
              </a:rPr>
              <a:t> tree</a:t>
            </a:r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6CEA944A-8C1D-E14A-9598-12C3B40AA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8FA92C-6D12-7D40-BD5A-8132C357408D}" type="slidenum">
              <a:rPr lang="en-US" altLang="en-US">
                <a:latin typeface="Times" pitchFamily="2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0D356A0B-32E6-AF4A-9AFF-BFD5A01FDF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4EA2FA7A-C4BF-A14D-B668-E7344ADF0D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Instead of a single best tree we have a probability distribution. Don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pick the single best tree.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57853F62-78BD-1A46-8E98-3B2EEB8B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19CDE4-DC73-8640-BDEA-5E7C1EE88643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637A5C4D-2A69-6F4E-8F47-DA7123663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D900CBCA-EFF5-3545-B892-447F872782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http://loco.biosci.arizona.edu/paloverde/paloverde.html</a:t>
            </a: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E6D6E649-7386-7B4F-9975-7D0DBEFC2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1AB2C9-7776-3B4B-96A5-20A6AB26DCCF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B3934FCB-5FB8-3241-A2E4-C308FEB9A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986D90-2A0D-3D43-9091-3124FA4BAFC2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7F1AFF5-1929-1F49-8FBC-B079305345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7837D-D0FD-9740-9F9E-C4355A4AF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AF46D3A0-3554-A942-AA4A-D931C1E54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E38996C0-7AEC-1C4C-8F19-354012C13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http://www.wellcometreeoflife.org/</a:t>
            </a: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CC2C0E1A-02E3-4943-A444-3F5FB6BA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A85447-9E21-7346-BB03-9DFB62DF09EC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3EB703CF-04DD-B047-86AC-743D88A9B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EAD64A1D-8EC7-5B47-8F81-787F90FFB1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Petra Isenberg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ea typeface="ＭＳ Ｐゴシック" panose="020B0600070205080204" pitchFamily="34" charset="-128"/>
              </a:rPr>
              <a:t>see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Interactive tree comparison for co-located collaborative information visualization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http://www.ncbi.nlm.nih.gov/pubmed/17968069 and http://innovis.cpsc.ucalgary.ca/Research/CollaborativeTreeComparison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4F258898-7026-9E49-9B39-EA5F9976D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104D42-AFC6-E641-91B6-6C53C2629F31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0C58CDDD-A907-624D-BDC2-868BE46D5A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43658C99-04AE-2F4A-98E0-A01ABDF9B8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Image from Mike Sanderson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Lab (http://loco.biosci.arizona.edu/)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674BB4D1-3E57-014D-B3FF-94EE2BC6A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145F96-1D3B-0442-ABE1-9CACE8504C2A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399A1F92-3802-BE4D-9F7E-7AC1248C4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2E694045-133F-354C-B56E-61AFC2620B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http://msdn.microsoft.com/en-us/library/cc645050(v=vs.95).aspx</a:t>
            </a: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97EB55FE-10E2-214C-9F3C-158FF24C6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B543FD-8021-1546-AEC8-0B55BAAC0AE4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D6ABEE9E-8552-E24F-9E71-8749B4740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015FA2E0-0395-C641-A731-1D8FA21B94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http://iphylo.blogspot.com/2007/08/visualising-very-big-trees-part-iv.html</a:t>
            </a: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BC454001-C1E8-D348-9638-90F3B670F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7B020B-D114-194C-9BBC-CA06A8257442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>
            <a:extLst>
              <a:ext uri="{FF2B5EF4-FFF2-40B4-BE49-F238E27FC236}">
                <a16:creationId xmlns:a16="http://schemas.microsoft.com/office/drawing/2014/main" id="{E20B7AF0-5AA8-C743-B737-CC25AE74F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47A5F3-61E7-0F4F-8435-677C2B17D6D3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758F355-55DE-7949-A6E7-2942F04439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FD5E57-449E-D642-BBFD-DD11FBA88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>
            <a:extLst>
              <a:ext uri="{FF2B5EF4-FFF2-40B4-BE49-F238E27FC236}">
                <a16:creationId xmlns:a16="http://schemas.microsoft.com/office/drawing/2014/main" id="{8FF28FDD-5B68-0F4E-83EE-7115DEA20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F807D7-C66C-554C-B551-F4B4D806EB7E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4D81521-73EB-DF41-BC2A-2DDAC160B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75881BF-401C-934F-8A82-4ED91574B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>
            <a:extLst>
              <a:ext uri="{FF2B5EF4-FFF2-40B4-BE49-F238E27FC236}">
                <a16:creationId xmlns:a16="http://schemas.microsoft.com/office/drawing/2014/main" id="{1A8AC8FC-4799-024E-9529-04E8D3366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D558B6-EBC8-084C-82BB-C91BEC6066E8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19EF18A-CE18-5043-B73A-3BB6E8B350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C7FFE6B-6D27-9046-9BF1-C509CF205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>
            <a:extLst>
              <a:ext uri="{FF2B5EF4-FFF2-40B4-BE49-F238E27FC236}">
                <a16:creationId xmlns:a16="http://schemas.microsoft.com/office/drawing/2014/main" id="{635F6284-3155-804B-914C-73A68FE23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6D47A0-E7D3-6942-8029-C9B9D1F4B7DA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6E1937B-A93A-8449-AEDE-2444A27902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6DB48FD-5CE3-CA40-BC03-63DC14718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>
            <a:extLst>
              <a:ext uri="{FF2B5EF4-FFF2-40B4-BE49-F238E27FC236}">
                <a16:creationId xmlns:a16="http://schemas.microsoft.com/office/drawing/2014/main" id="{57B041C5-4AFD-7348-9AE3-B25DD9D54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0A4F3F-CAD7-EC4E-97A0-80F11085A157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B0C306D-E895-1D4F-A8E2-C01A714291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8816DF-1407-DD4F-8BD3-58C6D4843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>
            <a:extLst>
              <a:ext uri="{FF2B5EF4-FFF2-40B4-BE49-F238E27FC236}">
                <a16:creationId xmlns:a16="http://schemas.microsoft.com/office/drawing/2014/main" id="{E1249256-E97F-5142-BB9B-84C8BCB15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FE68B0-6691-FA47-9AFE-6EBB12F8FA4B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DF5DE25-13AE-E344-AE8D-790799A5D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350539C-8C24-1E4B-A8C2-D2DEB4ADD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F777D93-487B-8A4C-A90F-54E061DFA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90B077-A6D7-EB46-A45D-03FE7D79546C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88C41B-B44B-DB4C-A1EB-97A0D1FB2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A45E51E-457B-6E43-83CE-496874548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F758-3CAE-DF47-BD6E-F22A2EF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062A-B862-404F-B0D5-AE1282DD73E5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50D5-C24E-D248-8CF8-C4EFBF50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2384-8FBB-FF4F-8D7F-6635A24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8DA8C-88FA-9145-AAD9-EA0AA9D94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9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3EBE-5089-444A-9949-66DC6036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C2A4-3D70-8A47-84C2-6B3813C2453A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F8F-1F9E-6849-B906-DEB1C62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30EA-C722-1C4D-B23C-7DDD344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A0265-2E42-CC44-84F4-78CB73805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43D0-9211-F740-B11A-5B1CFEA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2B3E4-E3C8-7B4B-9FF9-B0B293A883C8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B8F6-82BC-934E-8E78-3D67AA02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9C6D-F3F4-6942-8CAF-91F818E8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137C-5B30-F844-BFDE-29852BFE61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A86A-502D-0047-A63A-44A78FEE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A32F7-BFBF-CB44-8BE5-FFBEC3B3E2EB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D6EB-AFAA-6842-B6EA-F9D6888D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FE1-B5A6-E549-9E56-E48B9A0D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298FC-A1FF-3947-9D74-5C289E3EB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B069-9065-614F-8332-AADB6609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B6A6-06A7-7546-AE97-961DDDE10595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4801-5143-5946-9A10-39BD4C1A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05F-AA04-9F41-8C7D-F00A374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07324-C1BE-804C-B655-5DE38FDBA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7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9F7CC1-3360-C343-9A2C-6EA47E68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2EC70-CDAD-F84E-A788-98618527CF55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598B27-6844-3F4F-AF20-A4FE9904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9C0802-D78E-7A40-B7A9-1E3BD83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42310-DE01-5B47-946C-60020CEA3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1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0A9CE9-E310-8549-A139-810DCD57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32AB-18E7-954D-899D-B2CF4D1930C0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ACA334-EFB2-604B-B975-54A8DEAC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063F2A-683A-714F-8125-68593DFD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73A49-AF7B-1D4F-9546-FA5A538E1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3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9A200F-3081-E64F-AC3F-285689D4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6B71-81B5-B94D-83CA-728FB282AB43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C88C1AD-8B4B-0949-96A9-3819C56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BA444F-3583-2C4C-A817-8E977FF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19161-A868-1B4C-BDC5-C554A602A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7DFC24-AB32-D446-B8A1-3DB9E1B1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81F7A-9F5F-9E47-823E-B90361AA2D25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0A3037-4F3C-F44A-9AA6-057EEF6B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243004-8851-AA47-AB72-814608D6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81DD6-24D9-0C45-BE0B-7D1C9B35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9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E0A9D0-80DB-CF4E-9853-3EEA957F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B684-4155-2341-A811-C98937241026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B025E7-CFC4-344B-88CE-6557AB29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5A8E3A-AF4B-3147-8174-CE04958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C1FAC-B7D4-8B4A-BB58-0A7DC73C5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7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E00C6E-EC75-3A4B-8F2C-8293C16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79C3-BAC4-5D4E-B53A-3549A6518829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71088A-1005-C84B-88A1-37017E9E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B4945F-2143-9449-9216-8B4A762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637F7-6DB5-3444-9B36-D83FA8B17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A293837-0DC9-BD4A-BC40-0DF0DCAEC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1D1698-4E03-E54F-A71B-6EF1604A4E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CDA-A4D5-0A46-99AA-AA1FBBB60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09121E9-5F39-274A-8992-60C405A54813}" type="datetime1">
              <a:rPr lang="en-US" altLang="en-US"/>
              <a:pPr>
                <a:defRPr/>
              </a:pPr>
              <a:t>3/22/21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337B-5B6C-BE4A-903A-23982A1D5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A36-6B68-094C-AFB2-CB4B6347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2D5FE41-4CFF-E948-8693-F0821CBE28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\Users\rpage\Sites\phyloinformatics\course\phylogeny\movies\p.m4v" TargetMode="External"/><Relationship Id="rId1" Type="http://schemas.microsoft.com/office/2007/relationships/media" Target="\Users\rpage\Sites\phyloinformatics\course\phylogeny\movies\p.m4v" TargetMode="Externa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\Users\rpage\Sites\phyloinformatics\course\phylogeny\movies\wellcome.mov" TargetMode="External"/><Relationship Id="rId1" Type="http://schemas.microsoft.com/office/2007/relationships/media" Target="\Users\rpage\Sites\phyloinformatics\course\phylogeny\movies\wellcome.mov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\Users\rpage\Sites\phyloinformatics\course\phylogeny\movies\CollaborativeTreeComparison1.mp4" TargetMode="External"/><Relationship Id="rId1" Type="http://schemas.microsoft.com/office/2007/relationships/media" Target="\Users\rpage\Sites\phyloinformatics\course\phylogeny\movies\CollaborativeTreeComparison1.mp4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\Users\rpage\Sites\phyloinformatics\course\phylogeny\movies\zoomify.mov" TargetMode="External"/><Relationship Id="rId1" Type="http://schemas.microsoft.com/office/2007/relationships/media" Target="\Users\rpage\Sites\phyloinformatics\course\phylogeny\movies\zoomify.mov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\Users\rpage\Sites\phyloinformatics\course\phylogeny\movies\video-41393196.mov" TargetMode="External"/><Relationship Id="rId1" Type="http://schemas.microsoft.com/office/2007/relationships/media" Target="\Users\rpage\Sites\phyloinformatics\course\phylogeny\movies\video-41393196.mov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D7B09EA-97CB-8A4D-990D-22C4AFD6E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Phylogeny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A6E7D-33E9-A849-AE0C-A487B4352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ED5D344E-784E-0F48-8ABB-D5E979E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Tree building methods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103AB88-2BB3-904F-8800-2B09E400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Neighbour joining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Parsimony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Bayesian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CC0008A-86F3-5748-A700-ABE71546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Neighbour joining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A003E-4B12-B540-A7A4-84490140A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1E6D081-F57B-1946-A82A-C89D8EF48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F84A5D9A-838D-0E44-B233-F66942915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9030B130-9FC0-3541-AFFE-76ECABCA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417" y="4804834"/>
            <a:ext cx="3757083" cy="3280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3168" y="4804834"/>
            <a:ext cx="1058333" cy="12052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425575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Courier"/>
                <a:cs typeface="Courier"/>
              </a:rPr>
              <a:t>              gibbon    human   chimp    gorilla   orang        </a:t>
            </a:r>
          </a:p>
          <a:p>
            <a:r>
              <a:rPr lang="ro-RO" dirty="0">
                <a:latin typeface="Courier"/>
                <a:cs typeface="Courier"/>
              </a:rPr>
              <a:t>  1 gibbon         -</a:t>
            </a:r>
          </a:p>
          <a:p>
            <a:r>
              <a:rPr lang="ro-RO" dirty="0">
                <a:latin typeface="Courier"/>
                <a:cs typeface="Courier"/>
              </a:rPr>
              <a:t>  2 human    0.17877        -</a:t>
            </a:r>
          </a:p>
          <a:p>
            <a:r>
              <a:rPr lang="ro-RO" dirty="0">
                <a:latin typeface="Courier"/>
                <a:cs typeface="Courier"/>
              </a:rPr>
              <a:t>  3 chimp    0.18761  0.08717        -</a:t>
            </a:r>
          </a:p>
          <a:p>
            <a:r>
              <a:rPr lang="ro-RO" dirty="0">
                <a:latin typeface="Courier"/>
                <a:cs typeface="Courier"/>
              </a:rPr>
              <a:t>  4 gorilla  0.18762  0.10169  0.10610        -</a:t>
            </a:r>
          </a:p>
          <a:p>
            <a:r>
              <a:rPr lang="ro-RO" dirty="0">
                <a:latin typeface="Courier"/>
                <a:cs typeface="Courier"/>
              </a:rPr>
              <a:t>  5 orang    0.18668  0.15884  0.17104  0.16657        -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970" y="1606411"/>
            <a:ext cx="6277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TCCCGGGTGACACACCTCA</a:t>
            </a:r>
          </a:p>
          <a:p>
            <a:r>
              <a:rPr lang="en-US" sz="3600" dirty="0">
                <a:latin typeface="Courier"/>
                <a:cs typeface="Courier"/>
              </a:rPr>
              <a:t> |||| |    ||||||  </a:t>
            </a:r>
          </a:p>
          <a:p>
            <a:r>
              <a:rPr lang="en-US" sz="3600" dirty="0">
                <a:latin typeface="Courier"/>
                <a:cs typeface="Courier"/>
              </a:rPr>
              <a:t>CCCCGTGCAGTACACCTTG</a:t>
            </a:r>
          </a:p>
        </p:txBody>
      </p:sp>
    </p:spTree>
    <p:extLst>
      <p:ext uri="{BB962C8B-B14F-4D97-AF65-F5344CB8AC3E}">
        <p14:creationId xmlns:p14="http://schemas.microsoft.com/office/powerpoint/2010/main" val="37892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>
            <a:extLst>
              <a:ext uri="{FF2B5EF4-FFF2-40B4-BE49-F238E27FC236}">
                <a16:creationId xmlns:a16="http://schemas.microsoft.com/office/drawing/2014/main" id="{0BAC1A31-79C0-BD43-9786-3CB257F9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1" y="1117601"/>
            <a:ext cx="6740525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932C-2BDA-A043-86FC-39626B523EFA}"/>
              </a:ext>
            </a:extLst>
          </p:cNvPr>
          <p:cNvSpPr txBox="1"/>
          <p:nvPr/>
        </p:nvSpPr>
        <p:spPr>
          <a:xfrm>
            <a:off x="9724769" y="2310713"/>
            <a:ext cx="1631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</a:t>
            </a:r>
            <a:r>
              <a:rPr lang="en-US" dirty="0" err="1"/>
              <a:t>neighbour</a:t>
            </a:r>
            <a:r>
              <a:rPr lang="en-US" dirty="0"/>
              <a:t> joining tree for the DNA sequences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4AC6B8F5-7EFE-2F4A-9D05-922BE0788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Parsimony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AB8A8-2121-E04C-B869-305663172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907A588A-08AC-8442-93D3-667043D57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7260C00C-B4A1-554B-A042-89549DC48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F0393A83-5F0D-4E45-B973-E2B99E88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6A5D5B8-ED70-1C44-9CDA-CD9E76C2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4D9BB3E9-4DE7-D748-B9BE-DBE32ADC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73FE49D-E28F-3B4D-880D-27D9017D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560E53D-0DF1-DC4E-AB0B-6CD28A49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1851B-7241-404E-91FE-FEED711B5FA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ACD5949-99F3-084D-A618-7F2CA85D5D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tree that requires the least amount of evolutionary change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54F8F65-4677-BE4F-AFB6-C9E58E1E7E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>
            <a:extLst>
              <a:ext uri="{FF2B5EF4-FFF2-40B4-BE49-F238E27FC236}">
                <a16:creationId xmlns:a16="http://schemas.microsoft.com/office/drawing/2014/main" id="{F77A7B26-C64A-C448-A1FD-82F4230B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549276"/>
            <a:ext cx="3509962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4">
            <a:extLst>
              <a:ext uri="{FF2B5EF4-FFF2-40B4-BE49-F238E27FC236}">
                <a16:creationId xmlns:a16="http://schemas.microsoft.com/office/drawing/2014/main" id="{5514018F-9FA5-FE42-A819-0209CA6D2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3752850"/>
            <a:ext cx="34671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5">
            <a:extLst>
              <a:ext uri="{FF2B5EF4-FFF2-40B4-BE49-F238E27FC236}">
                <a16:creationId xmlns:a16="http://schemas.microsoft.com/office/drawing/2014/main" id="{DF0AF28F-2717-B948-9F9B-82CCEB20C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4" y="2162175"/>
            <a:ext cx="32035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6">
            <a:extLst>
              <a:ext uri="{FF2B5EF4-FFF2-40B4-BE49-F238E27FC236}">
                <a16:creationId xmlns:a16="http://schemas.microsoft.com/office/drawing/2014/main" id="{B02CBC9C-4367-DF43-A792-7AFB428C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60" y="2335709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highlight>
                  <a:srgbClr val="00FF00"/>
                </a:highlight>
                <a:latin typeface="Arial" panose="020B0604020202020204" pitchFamily="34" charset="0"/>
              </a:rPr>
              <a:t>353</a:t>
            </a:r>
          </a:p>
        </p:txBody>
      </p:sp>
      <p:sp>
        <p:nvSpPr>
          <p:cNvPr id="41989" name="TextBox 7">
            <a:extLst>
              <a:ext uri="{FF2B5EF4-FFF2-40B4-BE49-F238E27FC236}">
                <a16:creationId xmlns:a16="http://schemas.microsoft.com/office/drawing/2014/main" id="{7A7F2E49-A49C-164B-A2F4-6CBDC58A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2" y="5539283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355</a:t>
            </a:r>
          </a:p>
        </p:txBody>
      </p:sp>
      <p:sp>
        <p:nvSpPr>
          <p:cNvPr id="41990" name="TextBox 8">
            <a:extLst>
              <a:ext uri="{FF2B5EF4-FFF2-40B4-BE49-F238E27FC236}">
                <a16:creationId xmlns:a16="http://schemas.microsoft.com/office/drawing/2014/main" id="{E43C1A8D-EB44-6F4D-8821-2E19F596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38202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356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BFD09-0BB2-7A40-93E6-7D29C0AEDE9D}"/>
              </a:ext>
            </a:extLst>
          </p:cNvPr>
          <p:cNvSpPr txBox="1"/>
          <p:nvPr/>
        </p:nvSpPr>
        <p:spPr>
          <a:xfrm>
            <a:off x="6832602" y="549276"/>
            <a:ext cx="259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DNA substitutions required to fit the DNA data onto each tree (= tree “length”)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2AF2EF54-2C20-1349-A8D9-CE3EB079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1325E-7335-DA49-AA40-BFE007C2303A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5FAA0DE-F863-FD4F-A681-E0FA0FA279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6500">
                <a:ea typeface="ＭＳ Ｐゴシック" panose="020B0600070205080204" pitchFamily="34" charset="-128"/>
              </a:rPr>
              <a:t>Trees and their terms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0ECBC29-3FA5-A341-B50D-948E72BB41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E4185B1-19B6-EE4F-BDED-FD00FAD41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can go wrong?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00D6-D2C8-9641-93E2-6CF7CEAD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">
            <a:extLst>
              <a:ext uri="{FF2B5EF4-FFF2-40B4-BE49-F238E27FC236}">
                <a16:creationId xmlns:a16="http://schemas.microsoft.com/office/drawing/2014/main" id="{ADD807EC-FECB-8B43-85D8-1CDBFA92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1">
            <a:extLst>
              <a:ext uri="{FF2B5EF4-FFF2-40B4-BE49-F238E27FC236}">
                <a16:creationId xmlns:a16="http://schemas.microsoft.com/office/drawing/2014/main" id="{27646AAA-852E-AD42-BFEA-55B099B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73E6B-A2F6-9B4B-A284-4523CE17D5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6082" name="Straight Connector 3">
            <a:extLst>
              <a:ext uri="{FF2B5EF4-FFF2-40B4-BE49-F238E27FC236}">
                <a16:creationId xmlns:a16="http://schemas.microsoft.com/office/drawing/2014/main" id="{CB2D6429-75A4-644F-9DE4-D6D417DF138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3" name="Straight Connector 5">
            <a:extLst>
              <a:ext uri="{FF2B5EF4-FFF2-40B4-BE49-F238E27FC236}">
                <a16:creationId xmlns:a16="http://schemas.microsoft.com/office/drawing/2014/main" id="{C1E903BD-EC15-1140-9073-249168B3030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4" name="Straight Connector 8">
            <a:extLst>
              <a:ext uri="{FF2B5EF4-FFF2-40B4-BE49-F238E27FC236}">
                <a16:creationId xmlns:a16="http://schemas.microsoft.com/office/drawing/2014/main" id="{443646C9-4F20-9349-AC67-F9DADA2F7A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5" name="Straight Connector 10">
            <a:extLst>
              <a:ext uri="{FF2B5EF4-FFF2-40B4-BE49-F238E27FC236}">
                <a16:creationId xmlns:a16="http://schemas.microsoft.com/office/drawing/2014/main" id="{571D6D81-DE53-A242-BE0E-B49657FB6C8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TextBox 11">
            <a:extLst>
              <a:ext uri="{FF2B5EF4-FFF2-40B4-BE49-F238E27FC236}">
                <a16:creationId xmlns:a16="http://schemas.microsoft.com/office/drawing/2014/main" id="{8F13EECF-1B29-5F4C-8ECF-DEDA39794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087" name="TextBox 12">
            <a:extLst>
              <a:ext uri="{FF2B5EF4-FFF2-40B4-BE49-F238E27FC236}">
                <a16:creationId xmlns:a16="http://schemas.microsoft.com/office/drawing/2014/main" id="{F29221D7-F4D4-7642-A9A9-13D2D974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088" name="TextBox 13">
            <a:extLst>
              <a:ext uri="{FF2B5EF4-FFF2-40B4-BE49-F238E27FC236}">
                <a16:creationId xmlns:a16="http://schemas.microsoft.com/office/drawing/2014/main" id="{CBC875F0-5421-984B-9439-F6305078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089" name="TextBox 14">
            <a:extLst>
              <a:ext uri="{FF2B5EF4-FFF2-40B4-BE49-F238E27FC236}">
                <a16:creationId xmlns:a16="http://schemas.microsoft.com/office/drawing/2014/main" id="{F8378BC1-A31C-8442-9580-4B49BF35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0" name="TextBox 15">
            <a:extLst>
              <a:ext uri="{FF2B5EF4-FFF2-40B4-BE49-F238E27FC236}">
                <a16:creationId xmlns:a16="http://schemas.microsoft.com/office/drawing/2014/main" id="{138CC942-CE9F-4D47-88E6-2460CD6E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1" name="TextBox 16">
            <a:extLst>
              <a:ext uri="{FF2B5EF4-FFF2-40B4-BE49-F238E27FC236}">
                <a16:creationId xmlns:a16="http://schemas.microsoft.com/office/drawing/2014/main" id="{0F994FE0-1790-9C44-82A5-732A6912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1">
            <a:extLst>
              <a:ext uri="{FF2B5EF4-FFF2-40B4-BE49-F238E27FC236}">
                <a16:creationId xmlns:a16="http://schemas.microsoft.com/office/drawing/2014/main" id="{0F0B0D3C-B783-384A-8CDF-67BE11F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14F6D-2B94-4849-B395-AF8FAF9607A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7106" name="Straight Connector 3">
            <a:extLst>
              <a:ext uri="{FF2B5EF4-FFF2-40B4-BE49-F238E27FC236}">
                <a16:creationId xmlns:a16="http://schemas.microsoft.com/office/drawing/2014/main" id="{6C9428FC-8B39-B24E-BB5B-A30D617E8A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Straight Connector 5">
            <a:extLst>
              <a:ext uri="{FF2B5EF4-FFF2-40B4-BE49-F238E27FC236}">
                <a16:creationId xmlns:a16="http://schemas.microsoft.com/office/drawing/2014/main" id="{8F23E1B2-3C3A-6244-9C3E-82FF5ECEF00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8" name="Straight Connector 8">
            <a:extLst>
              <a:ext uri="{FF2B5EF4-FFF2-40B4-BE49-F238E27FC236}">
                <a16:creationId xmlns:a16="http://schemas.microsoft.com/office/drawing/2014/main" id="{EE8C0BC9-3EF8-E24A-829A-A70A76A1D3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9" name="Straight Connector 10">
            <a:extLst>
              <a:ext uri="{FF2B5EF4-FFF2-40B4-BE49-F238E27FC236}">
                <a16:creationId xmlns:a16="http://schemas.microsoft.com/office/drawing/2014/main" id="{628471B9-60D7-7E48-8B81-AEF3010108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0" name="TextBox 11">
            <a:extLst>
              <a:ext uri="{FF2B5EF4-FFF2-40B4-BE49-F238E27FC236}">
                <a16:creationId xmlns:a16="http://schemas.microsoft.com/office/drawing/2014/main" id="{1C520DCA-9AE7-B84B-8FAE-CDC80545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7111" name="TextBox 12">
            <a:extLst>
              <a:ext uri="{FF2B5EF4-FFF2-40B4-BE49-F238E27FC236}">
                <a16:creationId xmlns:a16="http://schemas.microsoft.com/office/drawing/2014/main" id="{8E31FDC0-B246-5E4E-8549-28FC68BB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12" name="TextBox 13">
            <a:extLst>
              <a:ext uri="{FF2B5EF4-FFF2-40B4-BE49-F238E27FC236}">
                <a16:creationId xmlns:a16="http://schemas.microsoft.com/office/drawing/2014/main" id="{A235F5DD-9682-2C4B-A82F-BC6B20061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13" name="TextBox 14">
            <a:extLst>
              <a:ext uri="{FF2B5EF4-FFF2-40B4-BE49-F238E27FC236}">
                <a16:creationId xmlns:a16="http://schemas.microsoft.com/office/drawing/2014/main" id="{FB8894EC-21C6-6D41-87FD-F3EF60B6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14" name="TextBox 15">
            <a:extLst>
              <a:ext uri="{FF2B5EF4-FFF2-40B4-BE49-F238E27FC236}">
                <a16:creationId xmlns:a16="http://schemas.microsoft.com/office/drawing/2014/main" id="{AB18F135-CFFC-AE4F-B184-061AF1A1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5" name="TextBox 16">
            <a:extLst>
              <a:ext uri="{FF2B5EF4-FFF2-40B4-BE49-F238E27FC236}">
                <a16:creationId xmlns:a16="http://schemas.microsoft.com/office/drawing/2014/main" id="{2C5B142D-DEC2-474B-846A-8503B095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6" name="Oval 17">
            <a:extLst>
              <a:ext uri="{FF2B5EF4-FFF2-40B4-BE49-F238E27FC236}">
                <a16:creationId xmlns:a16="http://schemas.microsoft.com/office/drawing/2014/main" id="{C21A7B18-C85A-7B40-A8DC-749B67EE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1">
            <a:extLst>
              <a:ext uri="{FF2B5EF4-FFF2-40B4-BE49-F238E27FC236}">
                <a16:creationId xmlns:a16="http://schemas.microsoft.com/office/drawing/2014/main" id="{2DFDA4B1-701C-2E4F-9596-3573A2D6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C8459-A244-D048-AC63-742BD27AF8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8130" name="Straight Connector 3">
            <a:extLst>
              <a:ext uri="{FF2B5EF4-FFF2-40B4-BE49-F238E27FC236}">
                <a16:creationId xmlns:a16="http://schemas.microsoft.com/office/drawing/2014/main" id="{507EF882-9959-C64B-84BB-45EA94D92D7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1" name="Straight Connector 5">
            <a:extLst>
              <a:ext uri="{FF2B5EF4-FFF2-40B4-BE49-F238E27FC236}">
                <a16:creationId xmlns:a16="http://schemas.microsoft.com/office/drawing/2014/main" id="{6B2ADEBB-DD5D-614B-80F6-72CA6F54F0E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2" name="Straight Connector 8">
            <a:extLst>
              <a:ext uri="{FF2B5EF4-FFF2-40B4-BE49-F238E27FC236}">
                <a16:creationId xmlns:a16="http://schemas.microsoft.com/office/drawing/2014/main" id="{1669A18D-D95E-1F4E-8849-3C402BB02C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Straight Connector 10">
            <a:extLst>
              <a:ext uri="{FF2B5EF4-FFF2-40B4-BE49-F238E27FC236}">
                <a16:creationId xmlns:a16="http://schemas.microsoft.com/office/drawing/2014/main" id="{1D646B16-3296-5B4B-8DB8-028BF7DF64B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TextBox 11">
            <a:extLst>
              <a:ext uri="{FF2B5EF4-FFF2-40B4-BE49-F238E27FC236}">
                <a16:creationId xmlns:a16="http://schemas.microsoft.com/office/drawing/2014/main" id="{D5E4B9B6-EA5D-4B43-92EB-83A9DAB1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8135" name="TextBox 12">
            <a:extLst>
              <a:ext uri="{FF2B5EF4-FFF2-40B4-BE49-F238E27FC236}">
                <a16:creationId xmlns:a16="http://schemas.microsoft.com/office/drawing/2014/main" id="{E5852440-D990-8E4B-A2E3-3990596F3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8136" name="TextBox 13">
            <a:extLst>
              <a:ext uri="{FF2B5EF4-FFF2-40B4-BE49-F238E27FC236}">
                <a16:creationId xmlns:a16="http://schemas.microsoft.com/office/drawing/2014/main" id="{C1482334-BAE0-7649-BFDC-C07B98A0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37" name="TextBox 14">
            <a:extLst>
              <a:ext uri="{FF2B5EF4-FFF2-40B4-BE49-F238E27FC236}">
                <a16:creationId xmlns:a16="http://schemas.microsoft.com/office/drawing/2014/main" id="{D7D82B21-4A82-2346-9FD8-37BAEC40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8" name="TextBox 15">
            <a:extLst>
              <a:ext uri="{FF2B5EF4-FFF2-40B4-BE49-F238E27FC236}">
                <a16:creationId xmlns:a16="http://schemas.microsoft.com/office/drawing/2014/main" id="{74D73AC2-62AE-7240-A01B-0FCB2E7C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9" name="TextBox 16">
            <a:extLst>
              <a:ext uri="{FF2B5EF4-FFF2-40B4-BE49-F238E27FC236}">
                <a16:creationId xmlns:a16="http://schemas.microsoft.com/office/drawing/2014/main" id="{026090BC-D8E4-8A41-939E-2D1AE38B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40" name="Oval 17">
            <a:extLst>
              <a:ext uri="{FF2B5EF4-FFF2-40B4-BE49-F238E27FC236}">
                <a16:creationId xmlns:a16="http://schemas.microsoft.com/office/drawing/2014/main" id="{41A7FE41-70C9-6142-8687-F979CAD1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1">
            <a:extLst>
              <a:ext uri="{FF2B5EF4-FFF2-40B4-BE49-F238E27FC236}">
                <a16:creationId xmlns:a16="http://schemas.microsoft.com/office/drawing/2014/main" id="{BB0FE1B2-A6A8-9D4F-98F3-E14BEE92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D7297-22ED-9748-869F-3DD92F39685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9154" name="Straight Connector 3">
            <a:extLst>
              <a:ext uri="{FF2B5EF4-FFF2-40B4-BE49-F238E27FC236}">
                <a16:creationId xmlns:a16="http://schemas.microsoft.com/office/drawing/2014/main" id="{01F06D97-5248-A040-9604-7BAF3403A8C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Straight Connector 5">
            <a:extLst>
              <a:ext uri="{FF2B5EF4-FFF2-40B4-BE49-F238E27FC236}">
                <a16:creationId xmlns:a16="http://schemas.microsoft.com/office/drawing/2014/main" id="{DF1F7967-A135-0B4E-96FF-01B95E08B67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6" name="Straight Connector 8">
            <a:extLst>
              <a:ext uri="{FF2B5EF4-FFF2-40B4-BE49-F238E27FC236}">
                <a16:creationId xmlns:a16="http://schemas.microsoft.com/office/drawing/2014/main" id="{BC95B8D7-2381-1743-BBBF-CEB6E2CB05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7" name="Straight Connector 10">
            <a:extLst>
              <a:ext uri="{FF2B5EF4-FFF2-40B4-BE49-F238E27FC236}">
                <a16:creationId xmlns:a16="http://schemas.microsoft.com/office/drawing/2014/main" id="{ABF8F90E-C322-134B-8393-B2CE888808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8" name="TextBox 11">
            <a:extLst>
              <a:ext uri="{FF2B5EF4-FFF2-40B4-BE49-F238E27FC236}">
                <a16:creationId xmlns:a16="http://schemas.microsoft.com/office/drawing/2014/main" id="{E91A82F1-2BD8-BA47-95F9-AE13D074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59" name="TextBox 12">
            <a:extLst>
              <a:ext uri="{FF2B5EF4-FFF2-40B4-BE49-F238E27FC236}">
                <a16:creationId xmlns:a16="http://schemas.microsoft.com/office/drawing/2014/main" id="{44D11B28-0C5B-3D4C-B9E0-2497D1D1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60" name="TextBox 13">
            <a:extLst>
              <a:ext uri="{FF2B5EF4-FFF2-40B4-BE49-F238E27FC236}">
                <a16:creationId xmlns:a16="http://schemas.microsoft.com/office/drawing/2014/main" id="{F1752A39-390C-594C-B20B-04864815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9161" name="TextBox 14">
            <a:extLst>
              <a:ext uri="{FF2B5EF4-FFF2-40B4-BE49-F238E27FC236}">
                <a16:creationId xmlns:a16="http://schemas.microsoft.com/office/drawing/2014/main" id="{0EB7F111-BF63-4443-8E62-F68A9F6A8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2" name="TextBox 15">
            <a:extLst>
              <a:ext uri="{FF2B5EF4-FFF2-40B4-BE49-F238E27FC236}">
                <a16:creationId xmlns:a16="http://schemas.microsoft.com/office/drawing/2014/main" id="{FA3FA7BF-BD68-3D43-88F4-62DC65F6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63" name="TextBox 16">
            <a:extLst>
              <a:ext uri="{FF2B5EF4-FFF2-40B4-BE49-F238E27FC236}">
                <a16:creationId xmlns:a16="http://schemas.microsoft.com/office/drawing/2014/main" id="{F7616A7C-6E6D-4E4A-B65B-78030120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4" name="Oval 17">
            <a:extLst>
              <a:ext uri="{FF2B5EF4-FFF2-40B4-BE49-F238E27FC236}">
                <a16:creationId xmlns:a16="http://schemas.microsoft.com/office/drawing/2014/main" id="{66956BD8-2713-1D4D-98BC-41397105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165" name="Oval 19">
            <a:extLst>
              <a:ext uri="{FF2B5EF4-FFF2-40B4-BE49-F238E27FC236}">
                <a16:creationId xmlns:a16="http://schemas.microsoft.com/office/drawing/2014/main" id="{90A1434B-A169-5442-83E9-85163781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>
            <a:extLst>
              <a:ext uri="{FF2B5EF4-FFF2-40B4-BE49-F238E27FC236}">
                <a16:creationId xmlns:a16="http://schemas.microsoft.com/office/drawing/2014/main" id="{9A6C07E5-82A2-524F-B185-67EFFFB5C1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0351" y="261939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1C01BC76-6FC5-954B-8EA0-9A7B2098D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0351" y="261939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446AFB2F-B8BA-E446-A1CA-D66D27AA2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424614"/>
            <a:ext cx="97790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E865F070-558A-AF41-88EA-9D8A1A25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477000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0.1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76C5B574-18FF-DF48-A342-C6EF02483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00" y="506414"/>
            <a:ext cx="180975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6F1FD035-1510-D846-A124-043CC3E0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46088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Aedes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CDD89540-7624-A542-A956-8E46D1D1E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01" y="976314"/>
            <a:ext cx="55563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4946D4B7-4EFF-114C-9C58-57CDA849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9" y="908050"/>
            <a:ext cx="934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Drosophila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80213065-EF77-3144-AE5F-DE282B874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741364"/>
            <a:ext cx="1465262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3DFFB25A-A999-6B4C-A3F2-B3DE7C293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506413"/>
            <a:ext cx="1588" cy="469900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68B4EEF9-45E4-704A-820F-D2BE080AB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9" y="1447800"/>
            <a:ext cx="1836737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4E71F91B-6273-C346-8FEE-88BBE264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387475"/>
            <a:ext cx="875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Strepsipte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0" name="Line 14">
            <a:extLst>
              <a:ext uri="{FF2B5EF4-FFF2-40B4-BE49-F238E27FC236}">
                <a16:creationId xmlns:a16="http://schemas.microsoft.com/office/drawing/2014/main" id="{C417440A-2C09-2940-837B-6B8B0C16E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4" y="1093789"/>
            <a:ext cx="95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C535863E-9490-E342-8828-A02C45E59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9" y="741364"/>
            <a:ext cx="1587" cy="70643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53A7B548-9ECD-DE43-AA8E-3187E0F04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3" y="1917700"/>
            <a:ext cx="825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Rectangle 17">
            <a:extLst>
              <a:ext uri="{FF2B5EF4-FFF2-40B4-BE49-F238E27FC236}">
                <a16:creationId xmlns:a16="http://schemas.microsoft.com/office/drawing/2014/main" id="{B369FCA8-ED22-014D-BFD3-D85031F6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9" y="1857375"/>
            <a:ext cx="6860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Polistes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F2335F66-0F6C-C545-82C3-2642BA03F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3" y="1501775"/>
            <a:ext cx="444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895E0AA4-5994-654B-8FA6-331CB6C14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614" y="1093788"/>
            <a:ext cx="1587" cy="823912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BE31211D-0A4E-5343-A3C1-8B2D73C7C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2387600"/>
            <a:ext cx="7302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629FE645-DB21-0944-BF95-B7210AFC7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328863"/>
            <a:ext cx="3574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Flea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E8D792A1-9B46-6541-A643-178C8BDEB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2859089"/>
            <a:ext cx="10953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C9F2E43B-4037-E24D-874B-3F484BC7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798763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Scorpionfl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CF86248F-8768-024E-BA4C-0A1A1A2DF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3" y="2624139"/>
            <a:ext cx="80962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DFF13347-11CA-5846-8D4E-AB053924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2387600"/>
            <a:ext cx="1588" cy="4714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030E7B2A-3F7D-5746-9FF8-D629284A7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2062164"/>
            <a:ext cx="2698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F0874397-8547-0A4D-843C-20D99C9ED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4" y="1501776"/>
            <a:ext cx="1587" cy="1122363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A7C540AB-0FEA-F548-8ACE-5A3D90F11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3338514"/>
            <a:ext cx="7143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A566B2B9-62C5-7140-BAAB-DE3972FB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6" y="3278188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Sawfly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06" name="Line 30">
            <a:extLst>
              <a:ext uri="{FF2B5EF4-FFF2-40B4-BE49-F238E27FC236}">
                <a16:creationId xmlns:a16="http://schemas.microsoft.com/office/drawing/2014/main" id="{D001B0D4-6E90-DF40-932F-6D9BEB634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695575"/>
            <a:ext cx="15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1">
            <a:extLst>
              <a:ext uri="{FF2B5EF4-FFF2-40B4-BE49-F238E27FC236}">
                <a16:creationId xmlns:a16="http://schemas.microsoft.com/office/drawing/2014/main" id="{4DD73E13-4480-E249-80ED-5DBB0182F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062163"/>
            <a:ext cx="1588" cy="1276350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>
            <a:extLst>
              <a:ext uri="{FF2B5EF4-FFF2-40B4-BE49-F238E27FC236}">
                <a16:creationId xmlns:a16="http://schemas.microsoft.com/office/drawing/2014/main" id="{33CF0242-480E-7142-94E7-C722AE518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3808414"/>
            <a:ext cx="18097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Rectangle 33">
            <a:extLst>
              <a:ext uri="{FF2B5EF4-FFF2-40B4-BE49-F238E27FC236}">
                <a16:creationId xmlns:a16="http://schemas.microsoft.com/office/drawing/2014/main" id="{CBD9AF4F-5C21-FD4A-BE28-4AEF1F06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6" y="3749675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Meloe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0" name="Line 34">
            <a:extLst>
              <a:ext uri="{FF2B5EF4-FFF2-40B4-BE49-F238E27FC236}">
                <a16:creationId xmlns:a16="http://schemas.microsoft.com/office/drawing/2014/main" id="{83B049F9-5668-6242-A588-7B0FF4FF8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4279900"/>
            <a:ext cx="11747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B001D34D-5175-924F-A632-CF82D3E9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202113"/>
            <a:ext cx="7418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Tenebrio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2" name="Line 36">
            <a:extLst>
              <a:ext uri="{FF2B5EF4-FFF2-40B4-BE49-F238E27FC236}">
                <a16:creationId xmlns:a16="http://schemas.microsoft.com/office/drawing/2014/main" id="{E2FB4D29-C977-7141-B443-C9C8412E6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4044950"/>
            <a:ext cx="1079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>
            <a:extLst>
              <a:ext uri="{FF2B5EF4-FFF2-40B4-BE49-F238E27FC236}">
                <a16:creationId xmlns:a16="http://schemas.microsoft.com/office/drawing/2014/main" id="{59E6DF40-9B0C-E144-932C-31D80A6CA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808414"/>
            <a:ext cx="1588" cy="4714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>
            <a:extLst>
              <a:ext uri="{FF2B5EF4-FFF2-40B4-BE49-F238E27FC236}">
                <a16:creationId xmlns:a16="http://schemas.microsoft.com/office/drawing/2014/main" id="{64E4F73F-6D7C-1648-AE0C-427954028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4749800"/>
            <a:ext cx="269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Rectangle 39">
            <a:extLst>
              <a:ext uri="{FF2B5EF4-FFF2-40B4-BE49-F238E27FC236}">
                <a16:creationId xmlns:a16="http://schemas.microsoft.com/office/drawing/2014/main" id="{8D370BB7-1C6D-974A-AF59-4F47B223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6" y="4689475"/>
            <a:ext cx="8143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Lacewing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6" name="Line 40">
            <a:extLst>
              <a:ext uri="{FF2B5EF4-FFF2-40B4-BE49-F238E27FC236}">
                <a16:creationId xmlns:a16="http://schemas.microsoft.com/office/drawing/2014/main" id="{F48102CD-8E8F-CC4E-B72C-72C46FEFE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5221289"/>
            <a:ext cx="730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Rectangle 41">
            <a:extLst>
              <a:ext uri="{FF2B5EF4-FFF2-40B4-BE49-F238E27FC236}">
                <a16:creationId xmlns:a16="http://schemas.microsoft.com/office/drawing/2014/main" id="{966549C1-C100-7F42-8C4C-DDCEFD92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6" y="5160963"/>
            <a:ext cx="6155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Antlion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1E947EF5-CD1D-404D-A903-ACF02C6B8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4986339"/>
            <a:ext cx="10795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A5208118-CC92-164D-AFB0-F0204AE89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4749800"/>
            <a:ext cx="1588" cy="4714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09F5A59A-112B-F74A-A81B-95F18B07B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514850"/>
            <a:ext cx="15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4966B458-885E-3243-87EA-78DF5E936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044950"/>
            <a:ext cx="1588" cy="9413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CB888C5D-987E-8A47-89D8-B0A29F2341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3600450"/>
            <a:ext cx="30797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7">
            <a:extLst>
              <a:ext uri="{FF2B5EF4-FFF2-40B4-BE49-F238E27FC236}">
                <a16:creationId xmlns:a16="http://schemas.microsoft.com/office/drawing/2014/main" id="{DC3B8AD2-DF4D-A543-9B43-E0892DA6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695576"/>
            <a:ext cx="1588" cy="1819275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F3B12219-57B2-B840-96F4-88BF766EE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5691189"/>
            <a:ext cx="144463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512D0533-435F-A64F-9B06-821071FB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9" y="5630863"/>
            <a:ext cx="8960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OUU06478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26" name="Line 50">
            <a:extLst>
              <a:ext uri="{FF2B5EF4-FFF2-40B4-BE49-F238E27FC236}">
                <a16:creationId xmlns:a16="http://schemas.microsoft.com/office/drawing/2014/main" id="{B501FC0B-F018-DD4A-9B29-6571AE522C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6170614"/>
            <a:ext cx="730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Rectangle 51">
            <a:extLst>
              <a:ext uri="{FF2B5EF4-FFF2-40B4-BE49-F238E27FC236}">
                <a16:creationId xmlns:a16="http://schemas.microsoft.com/office/drawing/2014/main" id="{77E091A3-06EA-0D47-894A-4E3ABEF3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6110288"/>
            <a:ext cx="867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PSU06480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28" name="Line 52">
            <a:extLst>
              <a:ext uri="{FF2B5EF4-FFF2-40B4-BE49-F238E27FC236}">
                <a16:creationId xmlns:a16="http://schemas.microsoft.com/office/drawing/2014/main" id="{5DF5E352-0481-684F-97AA-AB4B811F5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926139"/>
            <a:ext cx="158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97A86C4A-8718-7E43-A1FE-A4B7B75EC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691189"/>
            <a:ext cx="1588" cy="479425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4">
            <a:extLst>
              <a:ext uri="{FF2B5EF4-FFF2-40B4-BE49-F238E27FC236}">
                <a16:creationId xmlns:a16="http://schemas.microsoft.com/office/drawing/2014/main" id="{B7578B0D-ACA1-214F-B537-CF641DB05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600450"/>
            <a:ext cx="1588" cy="23256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231" name="Picture 55">
            <a:extLst>
              <a:ext uri="{FF2B5EF4-FFF2-40B4-BE49-F238E27FC236}">
                <a16:creationId xmlns:a16="http://schemas.microsoft.com/office/drawing/2014/main" id="{CEB82A01-BEF1-B447-8DAD-D8DDD881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82764"/>
            <a:ext cx="23622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32" name="Picture 56">
            <a:extLst>
              <a:ext uri="{FF2B5EF4-FFF2-40B4-BE49-F238E27FC236}">
                <a16:creationId xmlns:a16="http://schemas.microsoft.com/office/drawing/2014/main" id="{5E5FE165-0773-F84D-A68F-F3BACCEA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"/>
            <a:ext cx="1905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33" name="Line 57">
            <a:extLst>
              <a:ext uri="{FF2B5EF4-FFF2-40B4-BE49-F238E27FC236}">
                <a16:creationId xmlns:a16="http://schemas.microsoft.com/office/drawing/2014/main" id="{04F076B0-1D02-FA42-9F98-C3627FC0C8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1600200"/>
            <a:ext cx="609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58">
            <a:extLst>
              <a:ext uri="{FF2B5EF4-FFF2-40B4-BE49-F238E27FC236}">
                <a16:creationId xmlns:a16="http://schemas.microsoft.com/office/drawing/2014/main" id="{E9A552BA-2628-144A-A04E-BE3F53F5E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914400"/>
            <a:ext cx="10668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E850ED7D-E29F-B346-9949-EC67244F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1"/>
            <a:ext cx="5088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18S rRNA sequences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Parsimony groups Strepsiptera and flies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49B88717-F2D1-5D40-9BE9-D2D68B8E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1508125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Halteres</a:t>
            </a:r>
          </a:p>
        </p:txBody>
      </p:sp>
      <p:sp>
        <p:nvSpPr>
          <p:cNvPr id="50237" name="Line 61">
            <a:extLst>
              <a:ext uri="{FF2B5EF4-FFF2-40B4-BE49-F238E27FC236}">
                <a16:creationId xmlns:a16="http://schemas.microsoft.com/office/drawing/2014/main" id="{97D6674C-84EB-914A-A08C-7382F34FA1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9600" y="8382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62">
            <a:extLst>
              <a:ext uri="{FF2B5EF4-FFF2-40B4-BE49-F238E27FC236}">
                <a16:creationId xmlns:a16="http://schemas.microsoft.com/office/drawing/2014/main" id="{B0BFC636-AABA-2542-8FC9-9CA4D571B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18288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>
            <a:extLst>
              <a:ext uri="{FF2B5EF4-FFF2-40B4-BE49-F238E27FC236}">
                <a16:creationId xmlns:a16="http://schemas.microsoft.com/office/drawing/2014/main" id="{77B24B9D-8B9E-AA44-A60B-A2099F4ED0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174625" y="195264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8EFEC059-F32C-6B48-95E9-0C72AC46E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174625" y="195264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18D25CE1-BE1F-6B4A-9344-448C98DEE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6505575"/>
            <a:ext cx="212725" cy="158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E3D4E58F-088B-AB45-A0AF-171525823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6" y="444500"/>
            <a:ext cx="11112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5758FF0B-5F3A-7F4B-A0C2-D02F4140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1" y="384175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Sawfly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8CEFB068-EE8B-8C48-A91B-754300B60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927100"/>
            <a:ext cx="1843088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463CF2D6-6116-5749-99C9-603FE80C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866775"/>
            <a:ext cx="875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Strepsipte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D072B1B2-AB60-A243-BC40-D9730C845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989" y="1408114"/>
            <a:ext cx="249237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2B705EA0-98EA-6346-AAD9-B5E83D8D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1347788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Meloe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79BDBE4D-0120-D94F-86C5-0DB77477F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988" y="1890714"/>
            <a:ext cx="222250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AAB99B70-82FF-1747-89D2-6E0B4692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830388"/>
            <a:ext cx="7418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Tenebrio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FBB508BC-5F45-A240-857C-E7ED164B9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6" y="1649414"/>
            <a:ext cx="1762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7F38AEEB-AAFD-CF4E-8EBB-838FB70B5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9" y="1408113"/>
            <a:ext cx="1587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18AC7899-0B88-3645-B997-1CC6A3194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0563" y="1287464"/>
            <a:ext cx="176212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E3CD67B8-231E-AF4E-896F-3DD26FD57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927101"/>
            <a:ext cx="1588" cy="72231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472049FF-DC1F-7E43-9230-08B228A21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6" y="2371725"/>
            <a:ext cx="9207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610CD1A6-C1BB-5E47-8DF0-7138A754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2311400"/>
            <a:ext cx="6860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Polistes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D8C2BAED-7EFF-6F4A-BB1E-11AAB614F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6" y="2854325"/>
            <a:ext cx="158432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CA801E40-15D6-9F4F-98F9-BE9C2994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2794000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Aedes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0678EDFA-0C5C-8044-97D6-B37498C6A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6" y="3344864"/>
            <a:ext cx="53657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D8FAB50F-89C8-3346-B244-B22D683F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3284538"/>
            <a:ext cx="934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Drosophila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60C3385D-AC0B-1844-83BB-9A644A116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3095625"/>
            <a:ext cx="13525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>
            <a:extLst>
              <a:ext uri="{FF2B5EF4-FFF2-40B4-BE49-F238E27FC236}">
                <a16:creationId xmlns:a16="http://schemas.microsoft.com/office/drawing/2014/main" id="{730F69F5-D912-1448-9984-E942B133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2854325"/>
            <a:ext cx="1588" cy="49053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4D4672DC-C7E1-3043-9934-D68EC23B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0563" y="2733675"/>
            <a:ext cx="17621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582167FE-4A09-7A48-8F06-3970EA407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2371725"/>
            <a:ext cx="1588" cy="7239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1756733C-45FD-3148-B4BF-07F8C7892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1" y="2011364"/>
            <a:ext cx="15716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311C5DD3-14B3-9440-913D-E8326246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4" y="1287463"/>
            <a:ext cx="1587" cy="1446212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FA1449A0-79DC-254D-A744-AB4E13C0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3827464"/>
            <a:ext cx="46038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Rectangle 30">
            <a:extLst>
              <a:ext uri="{FF2B5EF4-FFF2-40B4-BE49-F238E27FC236}">
                <a16:creationId xmlns:a16="http://schemas.microsoft.com/office/drawing/2014/main" id="{A45E5A22-C6CF-F443-B0B8-DA491ED6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6" y="3767138"/>
            <a:ext cx="8143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Lacewing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471BD249-E393-B44D-9DC5-1AD819B87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6" y="4310064"/>
            <a:ext cx="1111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72B4AEAF-3585-FC48-A73E-CCC8A942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4" y="4248150"/>
            <a:ext cx="6155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Antlion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57" name="Line 33">
            <a:extLst>
              <a:ext uri="{FF2B5EF4-FFF2-40B4-BE49-F238E27FC236}">
                <a16:creationId xmlns:a16="http://schemas.microsoft.com/office/drawing/2014/main" id="{82089F2F-B71E-804B-9894-ADFA2BD3C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1" y="4068764"/>
            <a:ext cx="1111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Line 34">
            <a:extLst>
              <a:ext uri="{FF2B5EF4-FFF2-40B4-BE49-F238E27FC236}">
                <a16:creationId xmlns:a16="http://schemas.microsoft.com/office/drawing/2014/main" id="{E892BB4C-D347-BB45-87A4-7812FCBA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3827463"/>
            <a:ext cx="1588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Line 35">
            <a:extLst>
              <a:ext uri="{FF2B5EF4-FFF2-40B4-BE49-F238E27FC236}">
                <a16:creationId xmlns:a16="http://schemas.microsoft.com/office/drawing/2014/main" id="{4B3A1345-59C6-3941-BD6F-ED2E59ED0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6" y="3040064"/>
            <a:ext cx="476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Line 36">
            <a:extLst>
              <a:ext uri="{FF2B5EF4-FFF2-40B4-BE49-F238E27FC236}">
                <a16:creationId xmlns:a16="http://schemas.microsoft.com/office/drawing/2014/main" id="{54082BA0-35B6-C94F-AB06-F61CE091D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011363"/>
            <a:ext cx="1588" cy="2057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Line 37">
            <a:extLst>
              <a:ext uri="{FF2B5EF4-FFF2-40B4-BE49-F238E27FC236}">
                <a16:creationId xmlns:a16="http://schemas.microsoft.com/office/drawing/2014/main" id="{1AEB9503-CF36-F549-A443-9462FB69D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1743075"/>
            <a:ext cx="1746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2" name="Line 38">
            <a:extLst>
              <a:ext uri="{FF2B5EF4-FFF2-40B4-BE49-F238E27FC236}">
                <a16:creationId xmlns:a16="http://schemas.microsoft.com/office/drawing/2014/main" id="{117085C7-45BC-4A48-832C-9592CBAD6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44501"/>
            <a:ext cx="1588" cy="259556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3" name="Line 39">
            <a:extLst>
              <a:ext uri="{FF2B5EF4-FFF2-40B4-BE49-F238E27FC236}">
                <a16:creationId xmlns:a16="http://schemas.microsoft.com/office/drawing/2014/main" id="{CB56E34B-AF5F-0647-B1DC-EE6B8336B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4791075"/>
            <a:ext cx="825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8B5FB8C2-5A19-174B-9D9B-B42D266E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730750"/>
            <a:ext cx="3574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Flea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65" name="Line 41">
            <a:extLst>
              <a:ext uri="{FF2B5EF4-FFF2-40B4-BE49-F238E27FC236}">
                <a16:creationId xmlns:a16="http://schemas.microsoft.com/office/drawing/2014/main" id="{408A4DEC-904A-014D-B2B6-BF594626F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5273675"/>
            <a:ext cx="2222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3CAF1D56-C951-DE4D-B231-9F6EA52E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211763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Scorpionfl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67" name="Line 43">
            <a:extLst>
              <a:ext uri="{FF2B5EF4-FFF2-40B4-BE49-F238E27FC236}">
                <a16:creationId xmlns:a16="http://schemas.microsoft.com/office/drawing/2014/main" id="{284B4C7F-2595-A046-98D5-3FE81A301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5032375"/>
            <a:ext cx="15716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8" name="Line 44">
            <a:extLst>
              <a:ext uri="{FF2B5EF4-FFF2-40B4-BE49-F238E27FC236}">
                <a16:creationId xmlns:a16="http://schemas.microsoft.com/office/drawing/2014/main" id="{D7F4FBFB-2C3F-4A43-A8B4-1A8884E3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791075"/>
            <a:ext cx="1588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Line 45">
            <a:extLst>
              <a:ext uri="{FF2B5EF4-FFF2-40B4-BE49-F238E27FC236}">
                <a16:creationId xmlns:a16="http://schemas.microsoft.com/office/drawing/2014/main" id="{290183EF-4546-5349-9B7B-225E31E83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3382964"/>
            <a:ext cx="4175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0" name="Line 46">
            <a:extLst>
              <a:ext uri="{FF2B5EF4-FFF2-40B4-BE49-F238E27FC236}">
                <a16:creationId xmlns:a16="http://schemas.microsoft.com/office/drawing/2014/main" id="{6786EC6D-7241-2B4D-954F-4706C9D9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4" y="1743075"/>
            <a:ext cx="1587" cy="32893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1" name="Line 47">
            <a:extLst>
              <a:ext uri="{FF2B5EF4-FFF2-40B4-BE49-F238E27FC236}">
                <a16:creationId xmlns:a16="http://schemas.microsoft.com/office/drawing/2014/main" id="{65C2AF92-9853-1741-A152-49F2026150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5754689"/>
            <a:ext cx="2127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FDF997D2-785C-B546-99CC-80CC17E9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6" y="5694363"/>
            <a:ext cx="8960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OUU06478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73" name="Line 49">
            <a:extLst>
              <a:ext uri="{FF2B5EF4-FFF2-40B4-BE49-F238E27FC236}">
                <a16:creationId xmlns:a16="http://schemas.microsoft.com/office/drawing/2014/main" id="{C01D6156-8175-1840-B9EE-379252298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6246814"/>
            <a:ext cx="1762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3081CD1B-FE82-EE44-B9FF-760F5056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6" y="6184900"/>
            <a:ext cx="867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PSU06480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75" name="Line 51">
            <a:extLst>
              <a:ext uri="{FF2B5EF4-FFF2-40B4-BE49-F238E27FC236}">
                <a16:creationId xmlns:a16="http://schemas.microsoft.com/office/drawing/2014/main" id="{D2D32659-40F2-E34B-A91C-F33117C60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995989"/>
            <a:ext cx="1588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Line 52">
            <a:extLst>
              <a:ext uri="{FF2B5EF4-FFF2-40B4-BE49-F238E27FC236}">
                <a16:creationId xmlns:a16="http://schemas.microsoft.com/office/drawing/2014/main" id="{10F71FAA-1AF1-714D-BCEE-FA0DE8B4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754689"/>
            <a:ext cx="1588" cy="492125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53">
            <a:extLst>
              <a:ext uri="{FF2B5EF4-FFF2-40B4-BE49-F238E27FC236}">
                <a16:creationId xmlns:a16="http://schemas.microsoft.com/office/drawing/2014/main" id="{21EA120E-D94D-2E43-8487-7C980E0C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82964"/>
            <a:ext cx="1588" cy="2613025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78" name="Picture 54">
            <a:extLst>
              <a:ext uri="{FF2B5EF4-FFF2-40B4-BE49-F238E27FC236}">
                <a16:creationId xmlns:a16="http://schemas.microsoft.com/office/drawing/2014/main" id="{81130A50-48C4-8647-9AB1-D38D5138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3622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79" name="Picture 55">
            <a:extLst>
              <a:ext uri="{FF2B5EF4-FFF2-40B4-BE49-F238E27FC236}">
                <a16:creationId xmlns:a16="http://schemas.microsoft.com/office/drawing/2014/main" id="{5C83C839-F1DD-A746-B5A8-316D0E68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1905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80" name="Text Box 56">
            <a:extLst>
              <a:ext uri="{FF2B5EF4-FFF2-40B4-BE49-F238E27FC236}">
                <a16:creationId xmlns:a16="http://schemas.microsoft.com/office/drawing/2014/main" id="{8DF444C1-EC4D-4449-80D4-C4683BBF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876801"/>
            <a:ext cx="5787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18S rRNA sequences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Maximum likelihood suggests a different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45FA370-E979-B94A-94A8-A03E5D064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ED9-E64E-1943-9BE7-C80837F24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5A0666AF-4A2A-864E-A9A4-300D620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B189C-60F8-3D49-BF16-25AF029C292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EE1203C-6D51-2449-B694-0717B96D8F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Likelihood = probability of the data given a model and some observations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5D71735-6D66-3C4D-814C-2697F8DD8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other words, what are the chances of us getting the data we got?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70ED07F2-C9AC-1A4B-AD48-BDA21F29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F3DF6-0FDE-3443-8F70-809FEE9C706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 descr="treeoflife">
            <a:extLst>
              <a:ext uri="{FF2B5EF4-FFF2-40B4-BE49-F238E27FC236}">
                <a16:creationId xmlns:a16="http://schemas.microsoft.com/office/drawing/2014/main" id="{64A7E315-255C-194A-AF94-E990415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49911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crown_taxa">
            <a:extLst>
              <a:ext uri="{FF2B5EF4-FFF2-40B4-BE49-F238E27FC236}">
                <a16:creationId xmlns:a16="http://schemas.microsoft.com/office/drawing/2014/main" id="{AD5D059B-3BAD-EA42-AE59-96E338D6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04801"/>
            <a:ext cx="358457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5643F546-312C-C746-AB41-69D9C57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C028FBB6-74A7-6741-B1B6-F95919F4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A5557611-1671-8442-A875-32AFAE8F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A5CD646F-6BDA-744E-858D-D98A3B5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3F243-1464-5142-8173-1ADF576EB09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0866AAE-88F9-414C-BF5F-FC08C775BE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Probability of observed data given a tree and a model of how characters evolve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1808E80F-38E2-7E4D-9585-7CF1DF83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AACD-E8E4-CE43-B6E6-0F0D0D3EEEC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3254587-9E5E-DF4D-8375-94CBBE4CDE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Need a model for how characters evolve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D5E4087-494B-CC46-85A8-D9E76D6F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>
                <a:latin typeface="Times" pitchFamily="2" charset="0"/>
                <a:ea typeface="ＭＳ Ｐゴシック" panose="020B0600070205080204" pitchFamily="34" charset="-128"/>
              </a:rPr>
              <a:t>Types of substitution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3B1BD077-EE1B-7E4E-AE8D-91FA9958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09801"/>
            <a:ext cx="5273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58FC09F4-5B8A-4942-98CC-B73EF746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2209801"/>
            <a:ext cx="56906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5FA11860-B30F-384E-86AA-8BC87BE3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00626"/>
            <a:ext cx="5273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147398AC-0B0F-8343-B8E6-372426E1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965701"/>
            <a:ext cx="44723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BBF3FC64-818B-8A47-8AA9-4C3E37EC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9" y="5049839"/>
            <a:ext cx="18674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FF00"/>
                </a:solidFill>
                <a:latin typeface="Arial" panose="020B0604020202020204" pitchFamily="34" charset="0"/>
              </a:rPr>
              <a:t>transitions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1" name="Rectangle 8">
            <a:extLst>
              <a:ext uri="{FF2B5EF4-FFF2-40B4-BE49-F238E27FC236}">
                <a16:creationId xmlns:a16="http://schemas.microsoft.com/office/drawing/2014/main" id="{AAA8AB4F-2F9B-6F48-BDD8-02AF86B0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1" y="2447926"/>
            <a:ext cx="18674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FF00"/>
                </a:solidFill>
                <a:latin typeface="Arial" panose="020B0604020202020204" pitchFamily="34" charset="0"/>
              </a:rPr>
              <a:t>transitions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2" name="Rectangle 9">
            <a:extLst>
              <a:ext uri="{FF2B5EF4-FFF2-40B4-BE49-F238E27FC236}">
                <a16:creationId xmlns:a16="http://schemas.microsoft.com/office/drawing/2014/main" id="{9CEBB2FD-7BB6-474F-A770-06647D12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3748089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Arial" panose="020B0604020202020204" pitchFamily="34" charset="0"/>
              </a:rPr>
              <a:t>transversions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3" name="AutoShape 10">
            <a:extLst>
              <a:ext uri="{FF2B5EF4-FFF2-40B4-BE49-F238E27FC236}">
                <a16:creationId xmlns:a16="http://schemas.microsoft.com/office/drawing/2014/main" id="{E5D35A8F-F2E6-6541-951A-47A3D07E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2506664"/>
            <a:ext cx="1860550" cy="377825"/>
          </a:xfrm>
          <a:prstGeom prst="leftRightArrow">
            <a:avLst>
              <a:gd name="adj1" fmla="val 50000"/>
              <a:gd name="adj2" fmla="val 98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4" name="AutoShape 11">
            <a:extLst>
              <a:ext uri="{FF2B5EF4-FFF2-40B4-BE49-F238E27FC236}">
                <a16:creationId xmlns:a16="http://schemas.microsoft.com/office/drawing/2014/main" id="{C450F1C3-C319-244E-AA55-176F525B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108576"/>
            <a:ext cx="1860550" cy="377825"/>
          </a:xfrm>
          <a:prstGeom prst="leftRightArrow">
            <a:avLst>
              <a:gd name="adj1" fmla="val 50000"/>
              <a:gd name="adj2" fmla="val 98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5" name="AutoShape 12">
            <a:extLst>
              <a:ext uri="{FF2B5EF4-FFF2-40B4-BE49-F238E27FC236}">
                <a16:creationId xmlns:a16="http://schemas.microsoft.com/office/drawing/2014/main" id="{71D2AB17-FDC5-AD4A-A221-F3389474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4" y="3038475"/>
            <a:ext cx="320675" cy="1892300"/>
          </a:xfrm>
          <a:prstGeom prst="upDownArrow">
            <a:avLst>
              <a:gd name="adj1" fmla="val 50000"/>
              <a:gd name="adj2" fmla="val 1180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6" name="AutoShape 13">
            <a:extLst>
              <a:ext uri="{FF2B5EF4-FFF2-40B4-BE49-F238E27FC236}">
                <a16:creationId xmlns:a16="http://schemas.microsoft.com/office/drawing/2014/main" id="{6DA04570-31D9-7D4F-9CA6-3475F554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3038475"/>
            <a:ext cx="320675" cy="1892300"/>
          </a:xfrm>
          <a:prstGeom prst="upDownArrow">
            <a:avLst>
              <a:gd name="adj1" fmla="val 50000"/>
              <a:gd name="adj2" fmla="val 1180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7" name="AutoShape 14">
            <a:extLst>
              <a:ext uri="{FF2B5EF4-FFF2-40B4-BE49-F238E27FC236}">
                <a16:creationId xmlns:a16="http://schemas.microsoft.com/office/drawing/2014/main" id="{AB68B4E3-2450-C54E-9C2E-CD3D1CF816E8}"/>
              </a:ext>
            </a:extLst>
          </p:cNvPr>
          <p:cNvSpPr>
            <a:spLocks noChangeArrowheads="1"/>
          </p:cNvSpPr>
          <p:nvPr/>
        </p:nvSpPr>
        <p:spPr bwMode="auto">
          <a:xfrm rot="19194978">
            <a:off x="3492501" y="2862263"/>
            <a:ext cx="320675" cy="2246312"/>
          </a:xfrm>
          <a:prstGeom prst="upDownArrow">
            <a:avLst>
              <a:gd name="adj1" fmla="val 50000"/>
              <a:gd name="adj2" fmla="val 1400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8" name="AutoShape 15">
            <a:extLst>
              <a:ext uri="{FF2B5EF4-FFF2-40B4-BE49-F238E27FC236}">
                <a16:creationId xmlns:a16="http://schemas.microsoft.com/office/drawing/2014/main" id="{83F2CDA5-42A2-9C49-AB2A-3E4027C0A3CA}"/>
              </a:ext>
            </a:extLst>
          </p:cNvPr>
          <p:cNvSpPr>
            <a:spLocks noChangeArrowheads="1"/>
          </p:cNvSpPr>
          <p:nvPr/>
        </p:nvSpPr>
        <p:spPr bwMode="auto">
          <a:xfrm rot="2405022" flipH="1">
            <a:off x="3592514" y="2862263"/>
            <a:ext cx="320675" cy="2246312"/>
          </a:xfrm>
          <a:prstGeom prst="upDownArrow">
            <a:avLst>
              <a:gd name="adj1" fmla="val 50000"/>
              <a:gd name="adj2" fmla="val 1400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2479" name="Picture 16" descr="dna2">
            <a:extLst>
              <a:ext uri="{FF2B5EF4-FFF2-40B4-BE49-F238E27FC236}">
                <a16:creationId xmlns:a16="http://schemas.microsoft.com/office/drawing/2014/main" id="{5B03A773-BA08-4F43-ACB3-B91A1ADD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685801"/>
            <a:ext cx="24860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22">
            <a:extLst>
              <a:ext uri="{FF2B5EF4-FFF2-40B4-BE49-F238E27FC236}">
                <a16:creationId xmlns:a16="http://schemas.microsoft.com/office/drawing/2014/main" id="{B1173994-5635-8049-A24F-A4CB6A48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4343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</p:txBody>
      </p:sp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0C92DFD4-9B7A-1246-92D6-95657426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7DC71-4123-6946-8F17-AE0D252E0EF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4515" name="Rectangle 135">
            <a:extLst>
              <a:ext uri="{FF2B5EF4-FFF2-40B4-BE49-F238E27FC236}">
                <a16:creationId xmlns:a16="http://schemas.microsoft.com/office/drawing/2014/main" id="{14B2A9D8-E124-BC4F-BBB1-38C3FC62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85800"/>
            <a:ext cx="3200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6" name="Oval 6">
            <a:extLst>
              <a:ext uri="{FF2B5EF4-FFF2-40B4-BE49-F238E27FC236}">
                <a16:creationId xmlns:a16="http://schemas.microsoft.com/office/drawing/2014/main" id="{3FBCD497-FBEE-7147-9C7A-54929314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9" y="2063751"/>
            <a:ext cx="403225" cy="38417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Oval 7">
            <a:extLst>
              <a:ext uri="{FF2B5EF4-FFF2-40B4-BE49-F238E27FC236}">
                <a16:creationId xmlns:a16="http://schemas.microsoft.com/office/drawing/2014/main" id="{9F692545-7BB1-B64B-9B62-D6BA0FF12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1663700"/>
            <a:ext cx="404813" cy="3937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E921E5C7-FCC2-0E40-82BD-9BD249AE4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1760538"/>
            <a:ext cx="897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</a:t>
            </a:r>
            <a:endParaRPr lang="en-GB" altLang="en-US" sz="1800"/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D89D3800-D753-A34D-85A6-D9A0C4EB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192338"/>
            <a:ext cx="817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C</a:t>
            </a:r>
            <a:endParaRPr lang="en-GB" altLang="en-US" sz="1800"/>
          </a:p>
        </p:txBody>
      </p:sp>
      <p:sp>
        <p:nvSpPr>
          <p:cNvPr id="64520" name="Rectangle 10">
            <a:extLst>
              <a:ext uri="{FF2B5EF4-FFF2-40B4-BE49-F238E27FC236}">
                <a16:creationId xmlns:a16="http://schemas.microsoft.com/office/drawing/2014/main" id="{2A028CB3-B3E9-024D-8A53-22D01327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555875"/>
            <a:ext cx="9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G</a:t>
            </a:r>
            <a:endParaRPr lang="en-GB" altLang="en-US" sz="1800"/>
          </a:p>
        </p:txBody>
      </p:sp>
      <p:sp>
        <p:nvSpPr>
          <p:cNvPr id="64521" name="Rectangle 11">
            <a:extLst>
              <a:ext uri="{FF2B5EF4-FFF2-40B4-BE49-F238E27FC236}">
                <a16:creationId xmlns:a16="http://schemas.microsoft.com/office/drawing/2014/main" id="{5077DE0C-6C5E-6A43-A64A-8F892CB6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957513"/>
            <a:ext cx="75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T</a:t>
            </a:r>
            <a:endParaRPr lang="en-GB" altLang="en-US" sz="1800"/>
          </a:p>
        </p:txBody>
      </p:sp>
      <p:sp>
        <p:nvSpPr>
          <p:cNvPr id="64522" name="Rectangle 12">
            <a:extLst>
              <a:ext uri="{FF2B5EF4-FFF2-40B4-BE49-F238E27FC236}">
                <a16:creationId xmlns:a16="http://schemas.microsoft.com/office/drawing/2014/main" id="{46987809-F48D-8A43-9C00-E1E00BBF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1492250"/>
            <a:ext cx="897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</a:t>
            </a:r>
            <a:endParaRPr lang="en-GB" altLang="en-US" sz="1800"/>
          </a:p>
        </p:txBody>
      </p:sp>
      <p:sp>
        <p:nvSpPr>
          <p:cNvPr id="64523" name="Rectangle 13">
            <a:extLst>
              <a:ext uri="{FF2B5EF4-FFF2-40B4-BE49-F238E27FC236}">
                <a16:creationId xmlns:a16="http://schemas.microsoft.com/office/drawing/2014/main" id="{67FDD2BB-77EF-D64A-81A0-7A67240A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492250"/>
            <a:ext cx="817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C</a:t>
            </a:r>
            <a:endParaRPr lang="en-GB" altLang="en-US" sz="1800"/>
          </a:p>
        </p:txBody>
      </p:sp>
      <p:sp>
        <p:nvSpPr>
          <p:cNvPr id="64524" name="Rectangle 14">
            <a:extLst>
              <a:ext uri="{FF2B5EF4-FFF2-40B4-BE49-F238E27FC236}">
                <a16:creationId xmlns:a16="http://schemas.microsoft.com/office/drawing/2014/main" id="{D0005E33-12C0-CE44-ACB8-28372AB7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1492250"/>
            <a:ext cx="9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G</a:t>
            </a:r>
            <a:endParaRPr lang="en-GB" altLang="en-US" sz="1800"/>
          </a:p>
        </p:txBody>
      </p:sp>
      <p:sp>
        <p:nvSpPr>
          <p:cNvPr id="64525" name="Rectangle 15">
            <a:extLst>
              <a:ext uri="{FF2B5EF4-FFF2-40B4-BE49-F238E27FC236}">
                <a16:creationId xmlns:a16="http://schemas.microsoft.com/office/drawing/2014/main" id="{E6702F45-EA00-1B44-868F-F19C1A3E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1492250"/>
            <a:ext cx="75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T</a:t>
            </a:r>
            <a:endParaRPr lang="en-GB" altLang="en-US" sz="1800"/>
          </a:p>
        </p:txBody>
      </p:sp>
      <p:sp>
        <p:nvSpPr>
          <p:cNvPr id="64526" name="Oval 42">
            <a:extLst>
              <a:ext uri="{FF2B5EF4-FFF2-40B4-BE49-F238E27FC236}">
                <a16:creationId xmlns:a16="http://schemas.microsoft.com/office/drawing/2014/main" id="{82315D67-F4C7-6E4F-9EB5-B71AADF7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9" y="2063751"/>
            <a:ext cx="403225" cy="3841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7" name="Oval 43">
            <a:extLst>
              <a:ext uri="{FF2B5EF4-FFF2-40B4-BE49-F238E27FC236}">
                <a16:creationId xmlns:a16="http://schemas.microsoft.com/office/drawing/2014/main" id="{66ED32F1-B475-7343-9C39-80BD0981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3" y="2921001"/>
            <a:ext cx="271462" cy="269875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8" name="Oval 44">
            <a:extLst>
              <a:ext uri="{FF2B5EF4-FFF2-40B4-BE49-F238E27FC236}">
                <a16:creationId xmlns:a16="http://schemas.microsoft.com/office/drawing/2014/main" id="{27AF2C5D-B6BE-8845-BF7A-0DEE12DC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9" y="1768475"/>
            <a:ext cx="155575" cy="1651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9" name="Oval 45">
            <a:extLst>
              <a:ext uri="{FF2B5EF4-FFF2-40B4-BE49-F238E27FC236}">
                <a16:creationId xmlns:a16="http://schemas.microsoft.com/office/drawing/2014/main" id="{E8367628-632A-BE4A-8D73-E967E6A1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1843088"/>
            <a:ext cx="3175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0" name="Oval 46">
            <a:extLst>
              <a:ext uri="{FF2B5EF4-FFF2-40B4-BE49-F238E27FC236}">
                <a16:creationId xmlns:a16="http://schemas.microsoft.com/office/drawing/2014/main" id="{F55E6DD9-360F-6E4C-B395-510EDAB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1663700"/>
            <a:ext cx="404813" cy="3937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1" name="Oval 47">
            <a:extLst>
              <a:ext uri="{FF2B5EF4-FFF2-40B4-BE49-F238E27FC236}">
                <a16:creationId xmlns:a16="http://schemas.microsoft.com/office/drawing/2014/main" id="{1A6F65CE-5229-5A4D-AC6C-EE8F6066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39" y="2960689"/>
            <a:ext cx="193675" cy="1936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2" name="Oval 48">
            <a:extLst>
              <a:ext uri="{FF2B5EF4-FFF2-40B4-BE49-F238E27FC236}">
                <a16:creationId xmlns:a16="http://schemas.microsoft.com/office/drawing/2014/main" id="{3DA74E4F-6790-0C44-90EA-CFBE45EA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9" y="2627314"/>
            <a:ext cx="60325" cy="603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3" name="Oval 49">
            <a:extLst>
              <a:ext uri="{FF2B5EF4-FFF2-40B4-BE49-F238E27FC236}">
                <a16:creationId xmlns:a16="http://schemas.microsoft.com/office/drawing/2014/main" id="{8CBA35C6-D07D-7B4D-87A0-21C8EE73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3046413"/>
            <a:ext cx="22225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4" name="Oval 50">
            <a:extLst>
              <a:ext uri="{FF2B5EF4-FFF2-40B4-BE49-F238E27FC236}">
                <a16:creationId xmlns:a16="http://schemas.microsoft.com/office/drawing/2014/main" id="{1E9CDC12-3B3E-4E44-9306-BC6075A0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646363"/>
            <a:ext cx="1270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5" name="Oval 51">
            <a:extLst>
              <a:ext uri="{FF2B5EF4-FFF2-40B4-BE49-F238E27FC236}">
                <a16:creationId xmlns:a16="http://schemas.microsoft.com/office/drawing/2014/main" id="{9D6F27B3-3E10-4844-9A3F-6AE45B6F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587625"/>
            <a:ext cx="166688" cy="1651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6" name="Oval 52">
            <a:extLst>
              <a:ext uri="{FF2B5EF4-FFF2-40B4-BE49-F238E27FC236}">
                <a16:creationId xmlns:a16="http://schemas.microsoft.com/office/drawing/2014/main" id="{E76BCA77-13CA-C84F-9948-191DAA68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9" y="1825625"/>
            <a:ext cx="60325" cy="587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7" name="Oval 53">
            <a:extLst>
              <a:ext uri="{FF2B5EF4-FFF2-40B4-BE49-F238E27FC236}">
                <a16:creationId xmlns:a16="http://schemas.microsoft.com/office/drawing/2014/main" id="{2842439E-F79C-5646-AB90-9DDBB4BD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4" y="2225676"/>
            <a:ext cx="60325" cy="61913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8" name="Oval 54">
            <a:extLst>
              <a:ext uri="{FF2B5EF4-FFF2-40B4-BE49-F238E27FC236}">
                <a16:creationId xmlns:a16="http://schemas.microsoft.com/office/drawing/2014/main" id="{038DDC29-93C9-8A40-90DF-4AC8D48B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2244725"/>
            <a:ext cx="22225" cy="333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9" name="Oval 55">
            <a:extLst>
              <a:ext uri="{FF2B5EF4-FFF2-40B4-BE49-F238E27FC236}">
                <a16:creationId xmlns:a16="http://schemas.microsoft.com/office/drawing/2014/main" id="{18D8B7B4-6496-4044-A366-CD6FD73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3046413"/>
            <a:ext cx="3175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0" name="Oval 56">
            <a:extLst>
              <a:ext uri="{FF2B5EF4-FFF2-40B4-BE49-F238E27FC236}">
                <a16:creationId xmlns:a16="http://schemas.microsoft.com/office/drawing/2014/main" id="{5DF0EA63-A11A-344D-BCE4-546745C7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839" y="2130425"/>
            <a:ext cx="269875" cy="26035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1" name="Oval 57">
            <a:extLst>
              <a:ext uri="{FF2B5EF4-FFF2-40B4-BE49-F238E27FC236}">
                <a16:creationId xmlns:a16="http://schemas.microsoft.com/office/drawing/2014/main" id="{149EC423-E044-A84A-B825-12A136DB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1" y="2636838"/>
            <a:ext cx="22225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2" name="Rectangle 58">
            <a:extLst>
              <a:ext uri="{FF2B5EF4-FFF2-40B4-BE49-F238E27FC236}">
                <a16:creationId xmlns:a16="http://schemas.microsoft.com/office/drawing/2014/main" id="{4C139105-3685-3D49-B295-095D7A3E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727075"/>
            <a:ext cx="8644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00" b="1"/>
              <a:t>Observed</a:t>
            </a:r>
            <a:endParaRPr lang="en-GB" altLang="en-US" sz="1800"/>
          </a:p>
        </p:txBody>
      </p:sp>
      <p:sp>
        <p:nvSpPr>
          <p:cNvPr id="64543" name="Line 108">
            <a:extLst>
              <a:ext uri="{FF2B5EF4-FFF2-40B4-BE49-F238E27FC236}">
                <a16:creationId xmlns:a16="http://schemas.microsoft.com/office/drawing/2014/main" id="{7B779879-52B1-F040-9C4F-0C5E4C6A1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138" y="1662114"/>
            <a:ext cx="155575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Line 109">
            <a:extLst>
              <a:ext uri="{FF2B5EF4-FFF2-40B4-BE49-F238E27FC236}">
                <a16:creationId xmlns:a16="http://schemas.microsoft.com/office/drawing/2014/main" id="{54377DAE-A6DC-C144-8644-1B7074184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3139" y="1662114"/>
            <a:ext cx="1587" cy="15954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7">
            <a:extLst>
              <a:ext uri="{FF2B5EF4-FFF2-40B4-BE49-F238E27FC236}">
                <a16:creationId xmlns:a16="http://schemas.microsoft.com/office/drawing/2014/main" id="{8986D101-D93E-E44F-97E9-A7F6233677F6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4313239"/>
            <a:ext cx="1778000" cy="1766887"/>
            <a:chOff x="813" y="2717"/>
            <a:chExt cx="1120" cy="1113"/>
          </a:xfrm>
        </p:grpSpPr>
        <p:sp>
          <p:nvSpPr>
            <p:cNvPr id="64604" name="Rectangle 16">
              <a:extLst>
                <a:ext uri="{FF2B5EF4-FFF2-40B4-BE49-F238E27FC236}">
                  <a16:creationId xmlns:a16="http://schemas.microsoft.com/office/drawing/2014/main" id="{9B10F7D7-D97F-954D-AAFB-D3F32A08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2885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5" name="Rectangle 17">
              <a:extLst>
                <a:ext uri="{FF2B5EF4-FFF2-40B4-BE49-F238E27FC236}">
                  <a16:creationId xmlns:a16="http://schemas.microsoft.com/office/drawing/2014/main" id="{9E534F03-9A1F-BA40-9D75-7A948940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315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06" name="Rectangle 18">
              <a:extLst>
                <a:ext uri="{FF2B5EF4-FFF2-40B4-BE49-F238E27FC236}">
                  <a16:creationId xmlns:a16="http://schemas.microsoft.com/office/drawing/2014/main" id="{F498CE68-AACD-8740-868C-E1F974E2D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33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07" name="Rectangle 19">
              <a:extLst>
                <a:ext uri="{FF2B5EF4-FFF2-40B4-BE49-F238E27FC236}">
                  <a16:creationId xmlns:a16="http://schemas.microsoft.com/office/drawing/2014/main" id="{0E6E4125-A7F0-0A4C-B55D-5C9DEF9D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3640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08" name="Rectangle 20">
              <a:extLst>
                <a:ext uri="{FF2B5EF4-FFF2-40B4-BE49-F238E27FC236}">
                  <a16:creationId xmlns:a16="http://schemas.microsoft.com/office/drawing/2014/main" id="{C01E31DC-2E95-0440-957D-E1186AA9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717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9" name="Rectangle 21">
              <a:extLst>
                <a:ext uri="{FF2B5EF4-FFF2-40B4-BE49-F238E27FC236}">
                  <a16:creationId xmlns:a16="http://schemas.microsoft.com/office/drawing/2014/main" id="{D2F2877D-179A-B04E-804E-791B0421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2717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10" name="Rectangle 22">
              <a:extLst>
                <a:ext uri="{FF2B5EF4-FFF2-40B4-BE49-F238E27FC236}">
                  <a16:creationId xmlns:a16="http://schemas.microsoft.com/office/drawing/2014/main" id="{231E2AAA-4D2C-B343-A516-1B559225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17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11" name="Rectangle 23">
              <a:extLst>
                <a:ext uri="{FF2B5EF4-FFF2-40B4-BE49-F238E27FC236}">
                  <a16:creationId xmlns:a16="http://schemas.microsoft.com/office/drawing/2014/main" id="{C1A5479C-9458-4B4F-8EBD-DD41340E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717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12" name="Oval 41">
              <a:extLst>
                <a:ext uri="{FF2B5EF4-FFF2-40B4-BE49-F238E27FC236}">
                  <a16:creationId xmlns:a16="http://schemas.microsoft.com/office/drawing/2014/main" id="{A3EAD580-1E95-4F4A-BF1D-F0F696D3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108"/>
              <a:ext cx="189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3" name="Oval 59">
              <a:extLst>
                <a:ext uri="{FF2B5EF4-FFF2-40B4-BE49-F238E27FC236}">
                  <a16:creationId xmlns:a16="http://schemas.microsoft.com/office/drawing/2014/main" id="{464EC640-E72F-0942-8571-66C121AE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667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4" name="Oval 60">
              <a:extLst>
                <a:ext uri="{FF2B5EF4-FFF2-40B4-BE49-F238E27FC236}">
                  <a16:creationId xmlns:a16="http://schemas.microsoft.com/office/drawing/2014/main" id="{A9BE3BE4-DAF6-4346-A818-1A5592AD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2856"/>
              <a:ext cx="194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5" name="Oval 61">
              <a:extLst>
                <a:ext uri="{FF2B5EF4-FFF2-40B4-BE49-F238E27FC236}">
                  <a16:creationId xmlns:a16="http://schemas.microsoft.com/office/drawing/2014/main" id="{D633512C-ED28-FC41-81AD-63CECC63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361"/>
              <a:ext cx="187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6" name="Oval 62">
              <a:extLst>
                <a:ext uri="{FF2B5EF4-FFF2-40B4-BE49-F238E27FC236}">
                  <a16:creationId xmlns:a16="http://schemas.microsoft.com/office/drawing/2014/main" id="{FB561B2E-4519-CD4A-9BDD-8C81CBCD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13"/>
              <a:ext cx="189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7" name="Oval 63">
              <a:extLst>
                <a:ext uri="{FF2B5EF4-FFF2-40B4-BE49-F238E27FC236}">
                  <a16:creationId xmlns:a16="http://schemas.microsoft.com/office/drawing/2014/main" id="{9A0A2A1C-333A-114A-9541-EB490EAD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409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8" name="Oval 64">
              <a:extLst>
                <a:ext uri="{FF2B5EF4-FFF2-40B4-BE49-F238E27FC236}">
                  <a16:creationId xmlns:a16="http://schemas.microsoft.com/office/drawing/2014/main" id="{91F396EB-D084-D441-9AD1-38DE2764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163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9" name="Oval 65">
              <a:extLst>
                <a:ext uri="{FF2B5EF4-FFF2-40B4-BE49-F238E27FC236}">
                  <a16:creationId xmlns:a16="http://schemas.microsoft.com/office/drawing/2014/main" id="{A7B022B5-F0CF-C641-8F7A-1B425A68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667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0" name="Oval 66">
              <a:extLst>
                <a:ext uri="{FF2B5EF4-FFF2-40B4-BE49-F238E27FC236}">
                  <a16:creationId xmlns:a16="http://schemas.microsoft.com/office/drawing/2014/main" id="{E1ACE97D-15EE-FC4B-9992-B14B7EF7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15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1" name="Oval 67">
              <a:extLst>
                <a:ext uri="{FF2B5EF4-FFF2-40B4-BE49-F238E27FC236}">
                  <a16:creationId xmlns:a16="http://schemas.microsoft.com/office/drawing/2014/main" id="{A235F85E-0624-EC4C-8AC5-8762D02B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910"/>
              <a:ext cx="80" cy="80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2" name="Oval 68">
              <a:extLst>
                <a:ext uri="{FF2B5EF4-FFF2-40B4-BE49-F238E27FC236}">
                  <a16:creationId xmlns:a16="http://schemas.microsoft.com/office/drawing/2014/main" id="{EBD8BB06-B45E-F549-9B63-892F6FCE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667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3" name="Oval 69">
              <a:extLst>
                <a:ext uri="{FF2B5EF4-FFF2-40B4-BE49-F238E27FC236}">
                  <a16:creationId xmlns:a16="http://schemas.microsoft.com/office/drawing/2014/main" id="{8CE53A1E-87AA-074A-8F48-52417A8F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169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4" name="Oval 70">
              <a:extLst>
                <a:ext uri="{FF2B5EF4-FFF2-40B4-BE49-F238E27FC236}">
                  <a16:creationId xmlns:a16="http://schemas.microsoft.com/office/drawing/2014/main" id="{4D505C3A-3BF7-7849-9B00-815C2E2F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10"/>
              <a:ext cx="80" cy="80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5" name="Oval 71">
              <a:extLst>
                <a:ext uri="{FF2B5EF4-FFF2-40B4-BE49-F238E27FC236}">
                  <a16:creationId xmlns:a16="http://schemas.microsoft.com/office/drawing/2014/main" id="{D8CF1DFD-668E-A944-8704-3192E6D88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903"/>
              <a:ext cx="80" cy="81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6" name="Oval 72">
              <a:extLst>
                <a:ext uri="{FF2B5EF4-FFF2-40B4-BE49-F238E27FC236}">
                  <a16:creationId xmlns:a16="http://schemas.microsoft.com/office/drawing/2014/main" id="{10B1DFC7-CC04-C24B-A16B-CA5120F6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169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7" name="Oval 73">
              <a:extLst>
                <a:ext uri="{FF2B5EF4-FFF2-40B4-BE49-F238E27FC236}">
                  <a16:creationId xmlns:a16="http://schemas.microsoft.com/office/drawing/2014/main" id="{F65D3AEC-7710-7645-B76A-C765E382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421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8" name="Line 110">
              <a:extLst>
                <a:ext uri="{FF2B5EF4-FFF2-40B4-BE49-F238E27FC236}">
                  <a16:creationId xmlns:a16="http://schemas.microsoft.com/office/drawing/2014/main" id="{3E9BC566-F1E6-6A4B-94AC-EC81F5488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2823"/>
              <a:ext cx="100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Line 111">
              <a:extLst>
                <a:ext uri="{FF2B5EF4-FFF2-40B4-BE49-F238E27FC236}">
                  <a16:creationId xmlns:a16="http://schemas.microsoft.com/office/drawing/2014/main" id="{9CB02048-B9EA-514D-AE12-1EE25CAD9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2823"/>
              <a:ext cx="1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46" name="Rectangle 116">
            <a:extLst>
              <a:ext uri="{FF2B5EF4-FFF2-40B4-BE49-F238E27FC236}">
                <a16:creationId xmlns:a16="http://schemas.microsoft.com/office/drawing/2014/main" id="{D5CA3779-E135-B041-9B9D-D3194AE7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1203325"/>
            <a:ext cx="5129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human</a:t>
            </a:r>
            <a:endParaRPr lang="en-GB" altLang="en-US" sz="1800"/>
          </a:p>
        </p:txBody>
      </p:sp>
      <p:sp>
        <p:nvSpPr>
          <p:cNvPr id="64547" name="Rectangle 117">
            <a:extLst>
              <a:ext uri="{FF2B5EF4-FFF2-40B4-BE49-F238E27FC236}">
                <a16:creationId xmlns:a16="http://schemas.microsoft.com/office/drawing/2014/main" id="{4BC806D6-279F-2142-9938-B8EB31FF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1" y="2386013"/>
            <a:ext cx="4488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chimp</a:t>
            </a:r>
            <a:endParaRPr lang="en-GB" altLang="en-US" sz="1800"/>
          </a:p>
        </p:txBody>
      </p:sp>
      <p:sp>
        <p:nvSpPr>
          <p:cNvPr id="64548" name="Rectangle 118">
            <a:extLst>
              <a:ext uri="{FF2B5EF4-FFF2-40B4-BE49-F238E27FC236}">
                <a16:creationId xmlns:a16="http://schemas.microsoft.com/office/drawing/2014/main" id="{F27CBB6D-7868-994B-9780-B2C29F6B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546475"/>
            <a:ext cx="18371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00" b="1"/>
              <a:t>Predicted by models</a:t>
            </a:r>
            <a:endParaRPr lang="en-GB" altLang="en-US" sz="1800"/>
          </a:p>
        </p:txBody>
      </p:sp>
      <p:grpSp>
        <p:nvGrpSpPr>
          <p:cNvPr id="3" name="Group 138">
            <a:extLst>
              <a:ext uri="{FF2B5EF4-FFF2-40B4-BE49-F238E27FC236}">
                <a16:creationId xmlns:a16="http://schemas.microsoft.com/office/drawing/2014/main" id="{7352E625-3A49-4545-A813-E9E8EA917B20}"/>
              </a:ext>
            </a:extLst>
          </p:cNvPr>
          <p:cNvGrpSpPr>
            <a:grpSpLocks/>
          </p:cNvGrpSpPr>
          <p:nvPr/>
        </p:nvGrpSpPr>
        <p:grpSpPr bwMode="auto">
          <a:xfrm>
            <a:off x="4989514" y="4267201"/>
            <a:ext cx="1831975" cy="1812925"/>
            <a:chOff x="2183" y="2688"/>
            <a:chExt cx="1154" cy="1142"/>
          </a:xfrm>
        </p:grpSpPr>
        <p:sp>
          <p:nvSpPr>
            <p:cNvPr id="64578" name="Oval 40">
              <a:extLst>
                <a:ext uri="{FF2B5EF4-FFF2-40B4-BE49-F238E27FC236}">
                  <a16:creationId xmlns:a16="http://schemas.microsoft.com/office/drawing/2014/main" id="{96E332F0-F690-2A4F-9D2B-82872F5D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856"/>
              <a:ext cx="188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79" name="Oval 75">
              <a:extLst>
                <a:ext uri="{FF2B5EF4-FFF2-40B4-BE49-F238E27FC236}">
                  <a16:creationId xmlns:a16="http://schemas.microsoft.com/office/drawing/2014/main" id="{97798161-37B8-8040-BA3C-647C737A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3631"/>
              <a:ext cx="146" cy="146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0" name="Oval 76">
              <a:extLst>
                <a:ext uri="{FF2B5EF4-FFF2-40B4-BE49-F238E27FC236}">
                  <a16:creationId xmlns:a16="http://schemas.microsoft.com/office/drawing/2014/main" id="{64712337-B841-1443-8106-A4DE2D4C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385"/>
              <a:ext cx="146" cy="145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1" name="Oval 77">
              <a:extLst>
                <a:ext uri="{FF2B5EF4-FFF2-40B4-BE49-F238E27FC236}">
                  <a16:creationId xmlns:a16="http://schemas.microsoft.com/office/drawing/2014/main" id="{622E0E3E-0812-A94F-9717-4F36C3FB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873"/>
              <a:ext cx="147" cy="147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2" name="Oval 78">
              <a:extLst>
                <a:ext uri="{FF2B5EF4-FFF2-40B4-BE49-F238E27FC236}">
                  <a16:creationId xmlns:a16="http://schemas.microsoft.com/office/drawing/2014/main" id="{F46F5925-A234-9446-988E-FA5FDEE98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3127"/>
              <a:ext cx="147" cy="145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3" name="Oval 79">
              <a:extLst>
                <a:ext uri="{FF2B5EF4-FFF2-40B4-BE49-F238E27FC236}">
                  <a16:creationId xmlns:a16="http://schemas.microsoft.com/office/drawing/2014/main" id="{8D6B8D69-BCB2-EB45-B5DC-6923A0F9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3361"/>
              <a:ext cx="189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4" name="Oval 80">
              <a:extLst>
                <a:ext uri="{FF2B5EF4-FFF2-40B4-BE49-F238E27FC236}">
                  <a16:creationId xmlns:a16="http://schemas.microsoft.com/office/drawing/2014/main" id="{1BDC57D9-A4B9-284C-A4CE-C0A7A759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108"/>
              <a:ext cx="188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5" name="Oval 81">
              <a:extLst>
                <a:ext uri="{FF2B5EF4-FFF2-40B4-BE49-F238E27FC236}">
                  <a16:creationId xmlns:a16="http://schemas.microsoft.com/office/drawing/2014/main" id="{D0976DD7-258B-1A4F-92BE-B7C85463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607"/>
              <a:ext cx="189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6" name="Oval 82">
              <a:extLst>
                <a:ext uri="{FF2B5EF4-FFF2-40B4-BE49-F238E27FC236}">
                  <a16:creationId xmlns:a16="http://schemas.microsoft.com/office/drawing/2014/main" id="{F29D18A1-1D22-E64A-8550-632B0C77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192"/>
              <a:ext cx="8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7" name="Oval 83">
              <a:extLst>
                <a:ext uri="{FF2B5EF4-FFF2-40B4-BE49-F238E27FC236}">
                  <a16:creationId xmlns:a16="http://schemas.microsoft.com/office/drawing/2014/main" id="{471A37F8-4B76-1145-90C3-8DF30BD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8" name="Oval 84">
              <a:extLst>
                <a:ext uri="{FF2B5EF4-FFF2-40B4-BE49-F238E27FC236}">
                  <a16:creationId xmlns:a16="http://schemas.microsoft.com/office/drawing/2014/main" id="{39C8D9C7-63E2-2641-A553-36D27ABD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9" name="Oval 85">
              <a:extLst>
                <a:ext uri="{FF2B5EF4-FFF2-40B4-BE49-F238E27FC236}">
                  <a16:creationId xmlns:a16="http://schemas.microsoft.com/office/drawing/2014/main" id="{E3E1726E-1D89-D44E-A8CD-6CB0D4E2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444"/>
              <a:ext cx="20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0" name="Oval 86">
              <a:extLst>
                <a:ext uri="{FF2B5EF4-FFF2-40B4-BE49-F238E27FC236}">
                  <a16:creationId xmlns:a16="http://schemas.microsoft.com/office/drawing/2014/main" id="{5EB015AE-A340-1646-8344-DE99E93B9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192"/>
              <a:ext cx="14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1" name="Oval 87">
              <a:extLst>
                <a:ext uri="{FF2B5EF4-FFF2-40B4-BE49-F238E27FC236}">
                  <a16:creationId xmlns:a16="http://schemas.microsoft.com/office/drawing/2014/main" id="{2501B387-549D-9F4F-BB1D-465BB63B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444"/>
              <a:ext cx="14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2" name="Oval 88">
              <a:extLst>
                <a:ext uri="{FF2B5EF4-FFF2-40B4-BE49-F238E27FC236}">
                  <a16:creationId xmlns:a16="http://schemas.microsoft.com/office/drawing/2014/main" id="{D88A2FFF-F1C3-D34F-B32B-C78A43AD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3" name="Oval 89">
              <a:extLst>
                <a:ext uri="{FF2B5EF4-FFF2-40B4-BE49-F238E27FC236}">
                  <a16:creationId xmlns:a16="http://schemas.microsoft.com/office/drawing/2014/main" id="{558372EF-5991-F541-9A9B-9E2705AB9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4" name="Line 112">
              <a:extLst>
                <a:ext uri="{FF2B5EF4-FFF2-40B4-BE49-F238E27FC236}">
                  <a16:creationId xmlns:a16="http://schemas.microsoft.com/office/drawing/2014/main" id="{2A673275-46F0-B148-B854-331DC45D6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823"/>
              <a:ext cx="1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5" name="Line 113">
              <a:extLst>
                <a:ext uri="{FF2B5EF4-FFF2-40B4-BE49-F238E27FC236}">
                  <a16:creationId xmlns:a16="http://schemas.microsoft.com/office/drawing/2014/main" id="{011CF2DF-9DA8-BC44-9F24-084B2AC1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823"/>
              <a:ext cx="102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Rectangle 119">
              <a:extLst>
                <a:ext uri="{FF2B5EF4-FFF2-40B4-BE49-F238E27FC236}">
                  <a16:creationId xmlns:a16="http://schemas.microsoft.com/office/drawing/2014/main" id="{FE264B43-2FD3-7B45-9D72-7688956E5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856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97" name="Rectangle 120">
              <a:extLst>
                <a:ext uri="{FF2B5EF4-FFF2-40B4-BE49-F238E27FC236}">
                  <a16:creationId xmlns:a16="http://schemas.microsoft.com/office/drawing/2014/main" id="{85ED8467-EE2F-E14F-B2CB-314C4152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3129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98" name="Rectangle 121">
              <a:extLst>
                <a:ext uri="{FF2B5EF4-FFF2-40B4-BE49-F238E27FC236}">
                  <a16:creationId xmlns:a16="http://schemas.microsoft.com/office/drawing/2014/main" id="{84684056-1AF5-D54B-9422-A20755E9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359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99" name="Rectangle 122">
              <a:extLst>
                <a:ext uri="{FF2B5EF4-FFF2-40B4-BE49-F238E27FC236}">
                  <a16:creationId xmlns:a16="http://schemas.microsoft.com/office/drawing/2014/main" id="{94C4C991-D4D7-C344-84FF-05F07592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611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00" name="Rectangle 123">
              <a:extLst>
                <a:ext uri="{FF2B5EF4-FFF2-40B4-BE49-F238E27FC236}">
                  <a16:creationId xmlns:a16="http://schemas.microsoft.com/office/drawing/2014/main" id="{0204435A-396A-1149-9A07-2E8BF2A26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2688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1" name="Rectangle 124">
              <a:extLst>
                <a:ext uri="{FF2B5EF4-FFF2-40B4-BE49-F238E27FC236}">
                  <a16:creationId xmlns:a16="http://schemas.microsoft.com/office/drawing/2014/main" id="{A716C14D-202B-744A-9CE4-93D4DAF5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68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02" name="Rectangle 125">
              <a:extLst>
                <a:ext uri="{FF2B5EF4-FFF2-40B4-BE49-F238E27FC236}">
                  <a16:creationId xmlns:a16="http://schemas.microsoft.com/office/drawing/2014/main" id="{422B3631-D733-1F43-AEEF-F10EBC32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6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03" name="Rectangle 126">
              <a:extLst>
                <a:ext uri="{FF2B5EF4-FFF2-40B4-BE49-F238E27FC236}">
                  <a16:creationId xmlns:a16="http://schemas.microsoft.com/office/drawing/2014/main" id="{5412E37B-A0CF-504B-82EE-324C77E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88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3B9889B-D057-A847-B4C9-1D1E00166097}"/>
              </a:ext>
            </a:extLst>
          </p:cNvPr>
          <p:cNvGrpSpPr>
            <a:grpSpLocks/>
          </p:cNvGrpSpPr>
          <p:nvPr/>
        </p:nvGrpSpPr>
        <p:grpSpPr bwMode="auto">
          <a:xfrm>
            <a:off x="7275513" y="4267201"/>
            <a:ext cx="1809750" cy="1844675"/>
            <a:chOff x="3623" y="2688"/>
            <a:chExt cx="1140" cy="1162"/>
          </a:xfrm>
        </p:grpSpPr>
        <p:sp>
          <p:nvSpPr>
            <p:cNvPr id="64552" name="Oval 91">
              <a:extLst>
                <a:ext uri="{FF2B5EF4-FFF2-40B4-BE49-F238E27FC236}">
                  <a16:creationId xmlns:a16="http://schemas.microsoft.com/office/drawing/2014/main" id="{44DA712E-5087-FE45-B4B3-13EC6109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91"/>
              <a:ext cx="122" cy="121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3" name="Oval 92">
              <a:extLst>
                <a:ext uri="{FF2B5EF4-FFF2-40B4-BE49-F238E27FC236}">
                  <a16:creationId xmlns:a16="http://schemas.microsoft.com/office/drawing/2014/main" id="{1AE01CE0-6D59-294D-B6A7-27A2C356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885"/>
              <a:ext cx="123" cy="123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4" name="Oval 93">
              <a:extLst>
                <a:ext uri="{FF2B5EF4-FFF2-40B4-BE49-F238E27FC236}">
                  <a16:creationId xmlns:a16="http://schemas.microsoft.com/office/drawing/2014/main" id="{86847C99-C4DE-A941-9025-07A038D9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114"/>
              <a:ext cx="163" cy="164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5" name="Oval 94">
              <a:extLst>
                <a:ext uri="{FF2B5EF4-FFF2-40B4-BE49-F238E27FC236}">
                  <a16:creationId xmlns:a16="http://schemas.microsoft.com/office/drawing/2014/main" id="{64E03552-EF86-304B-9E21-D594C277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619"/>
              <a:ext cx="164" cy="164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6" name="Oval 95">
              <a:extLst>
                <a:ext uri="{FF2B5EF4-FFF2-40B4-BE49-F238E27FC236}">
                  <a16:creationId xmlns:a16="http://schemas.microsoft.com/office/drawing/2014/main" id="{8003763B-8997-3A4C-838D-57C9C93DE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820"/>
              <a:ext cx="247" cy="2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7" name="Oval 96">
              <a:extLst>
                <a:ext uri="{FF2B5EF4-FFF2-40B4-BE49-F238E27FC236}">
                  <a16:creationId xmlns:a16="http://schemas.microsoft.com/office/drawing/2014/main" id="{00C71520-65FB-7D49-92FE-3B32E9C7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3643"/>
              <a:ext cx="127" cy="11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8" name="Oval 97">
              <a:extLst>
                <a:ext uri="{FF2B5EF4-FFF2-40B4-BE49-F238E27FC236}">
                  <a16:creationId xmlns:a16="http://schemas.microsoft.com/office/drawing/2014/main" id="{A47D6F4C-64C6-5642-AD17-334F82EB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072"/>
              <a:ext cx="248" cy="2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9" name="Oval 98">
              <a:extLst>
                <a:ext uri="{FF2B5EF4-FFF2-40B4-BE49-F238E27FC236}">
                  <a16:creationId xmlns:a16="http://schemas.microsoft.com/office/drawing/2014/main" id="{26F83670-B326-1F46-B422-3C52F88F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433"/>
              <a:ext cx="63" cy="5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0" name="Oval 99">
              <a:extLst>
                <a:ext uri="{FF2B5EF4-FFF2-40B4-BE49-F238E27FC236}">
                  <a16:creationId xmlns:a16="http://schemas.microsoft.com/office/drawing/2014/main" id="{2EE9B27F-C1B5-3243-B788-5A9F9A30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28"/>
              <a:ext cx="38" cy="3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1" name="Oval 100">
              <a:extLst>
                <a:ext uri="{FF2B5EF4-FFF2-40B4-BE49-F238E27FC236}">
                  <a16:creationId xmlns:a16="http://schemas.microsoft.com/office/drawing/2014/main" id="{28E3DA39-A388-E848-84D7-1B7DFE9F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186"/>
              <a:ext cx="38" cy="3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2" name="Oval 101">
              <a:extLst>
                <a:ext uri="{FF2B5EF4-FFF2-40B4-BE49-F238E27FC236}">
                  <a16:creationId xmlns:a16="http://schemas.microsoft.com/office/drawing/2014/main" id="{B7D906A6-FB26-AF4A-A939-E2AE1CB6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444"/>
              <a:ext cx="20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3" name="Oval 102">
              <a:extLst>
                <a:ext uri="{FF2B5EF4-FFF2-40B4-BE49-F238E27FC236}">
                  <a16:creationId xmlns:a16="http://schemas.microsoft.com/office/drawing/2014/main" id="{5035D71D-9281-BD44-A513-898DBCB63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4" name="Oval 103">
              <a:extLst>
                <a:ext uri="{FF2B5EF4-FFF2-40B4-BE49-F238E27FC236}">
                  <a16:creationId xmlns:a16="http://schemas.microsoft.com/office/drawing/2014/main" id="{ED6E2DEB-4247-4049-B129-88F10853F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691"/>
              <a:ext cx="15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5" name="Oval 104">
              <a:extLst>
                <a:ext uri="{FF2B5EF4-FFF2-40B4-BE49-F238E27FC236}">
                  <a16:creationId xmlns:a16="http://schemas.microsoft.com/office/drawing/2014/main" id="{4964B393-B149-E445-B190-003EAD1C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3186"/>
              <a:ext cx="15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6" name="Oval 105">
              <a:extLst>
                <a:ext uri="{FF2B5EF4-FFF2-40B4-BE49-F238E27FC236}">
                  <a16:creationId xmlns:a16="http://schemas.microsoft.com/office/drawing/2014/main" id="{522A6AA7-225E-DD4A-AFB0-90BD6F18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3439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7" name="Oval 106">
              <a:extLst>
                <a:ext uri="{FF2B5EF4-FFF2-40B4-BE49-F238E27FC236}">
                  <a16:creationId xmlns:a16="http://schemas.microsoft.com/office/drawing/2014/main" id="{366C1795-D4A4-0648-828B-AF7A7DBF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8" name="Line 114">
              <a:extLst>
                <a:ext uri="{FF2B5EF4-FFF2-40B4-BE49-F238E27FC236}">
                  <a16:creationId xmlns:a16="http://schemas.microsoft.com/office/drawing/2014/main" id="{CE0F3864-63C4-C244-9602-C065C615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823"/>
              <a:ext cx="1" cy="10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Line 115">
              <a:extLst>
                <a:ext uri="{FF2B5EF4-FFF2-40B4-BE49-F238E27FC236}">
                  <a16:creationId xmlns:a16="http://schemas.microsoft.com/office/drawing/2014/main" id="{966B8798-624F-2F4E-AA01-0F89E34EA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823"/>
              <a:ext cx="102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Rectangle 127">
              <a:extLst>
                <a:ext uri="{FF2B5EF4-FFF2-40B4-BE49-F238E27FC236}">
                  <a16:creationId xmlns:a16="http://schemas.microsoft.com/office/drawing/2014/main" id="{70C0365E-7F36-1944-A5E6-AB3AD607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856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71" name="Rectangle 128">
              <a:extLst>
                <a:ext uri="{FF2B5EF4-FFF2-40B4-BE49-F238E27FC236}">
                  <a16:creationId xmlns:a16="http://schemas.microsoft.com/office/drawing/2014/main" id="{0587C10B-875C-BB4A-A730-D6B36003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129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72" name="Rectangle 129">
              <a:extLst>
                <a:ext uri="{FF2B5EF4-FFF2-40B4-BE49-F238E27FC236}">
                  <a16:creationId xmlns:a16="http://schemas.microsoft.com/office/drawing/2014/main" id="{374D784E-11B0-FA43-AA51-AC1E3BFA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359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73" name="Rectangle 130">
              <a:extLst>
                <a:ext uri="{FF2B5EF4-FFF2-40B4-BE49-F238E27FC236}">
                  <a16:creationId xmlns:a16="http://schemas.microsoft.com/office/drawing/2014/main" id="{CAC622E5-0691-EB40-98F2-947FE3F3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611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574" name="Rectangle 131">
              <a:extLst>
                <a:ext uri="{FF2B5EF4-FFF2-40B4-BE49-F238E27FC236}">
                  <a16:creationId xmlns:a16="http://schemas.microsoft.com/office/drawing/2014/main" id="{71AE572B-16C1-784E-BD41-E89D3CFC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688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75" name="Rectangle 132">
              <a:extLst>
                <a:ext uri="{FF2B5EF4-FFF2-40B4-BE49-F238E27FC236}">
                  <a16:creationId xmlns:a16="http://schemas.microsoft.com/office/drawing/2014/main" id="{40434675-F8BF-4A41-81F1-5D976C587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68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76" name="Rectangle 133">
              <a:extLst>
                <a:ext uri="{FF2B5EF4-FFF2-40B4-BE49-F238E27FC236}">
                  <a16:creationId xmlns:a16="http://schemas.microsoft.com/office/drawing/2014/main" id="{26315165-214A-A94E-B8F1-5123EB0C5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26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77" name="Rectangle 134">
              <a:extLst>
                <a:ext uri="{FF2B5EF4-FFF2-40B4-BE49-F238E27FC236}">
                  <a16:creationId xmlns:a16="http://schemas.microsoft.com/office/drawing/2014/main" id="{04EF40C6-0A57-C348-A299-6F68C62E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88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</p:grpSp>
      <p:sp>
        <p:nvSpPr>
          <p:cNvPr id="64551" name="Text Box 140">
            <a:extLst>
              <a:ext uri="{FF2B5EF4-FFF2-40B4-BE49-F238E27FC236}">
                <a16:creationId xmlns:a16="http://schemas.microsoft.com/office/drawing/2014/main" id="{86971389-D4B3-6A48-B391-2A9FFA86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1460500"/>
            <a:ext cx="4283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/>
              <a:t>More parameters = better fit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/>
              <a:t>but, don’t want too many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 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2B76C300-811B-1B41-90F2-970204A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1B8DF639-5F13-794D-BEF1-CF412E07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0B6B3B3F-DA12-904F-BD1B-7F065A966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3">
            <a:extLst>
              <a:ext uri="{FF2B5EF4-FFF2-40B4-BE49-F238E27FC236}">
                <a16:creationId xmlns:a16="http://schemas.microsoft.com/office/drawing/2014/main" id="{CE8D2521-4CAD-944D-8408-EEBA4A2E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79389"/>
            <a:ext cx="4100513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6" name="Picture 4">
            <a:extLst>
              <a:ext uri="{FF2B5EF4-FFF2-40B4-BE49-F238E27FC236}">
                <a16:creationId xmlns:a16="http://schemas.microsoft.com/office/drawing/2014/main" id="{5F97D043-CB0E-F141-9827-2328EDF2F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414713"/>
            <a:ext cx="469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5">
            <a:extLst>
              <a:ext uri="{FF2B5EF4-FFF2-40B4-BE49-F238E27FC236}">
                <a16:creationId xmlns:a16="http://schemas.microsoft.com/office/drawing/2014/main" id="{033B011B-F21D-B04B-A11C-FF531A1D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1290639"/>
            <a:ext cx="2621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highlight>
                  <a:srgbClr val="00FF00"/>
                </a:highlight>
                <a:latin typeface="Arial" panose="020B0604020202020204" pitchFamily="34" charset="0"/>
              </a:rPr>
              <a:t>2683.70217</a:t>
            </a: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A1E21F92-01D8-1744-8519-797C6A3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4600576"/>
            <a:ext cx="2621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2729.50352</a:t>
            </a:r>
          </a:p>
        </p:txBody>
      </p:sp>
      <p:sp>
        <p:nvSpPr>
          <p:cNvPr id="67589" name="TextBox 11">
            <a:extLst>
              <a:ext uri="{FF2B5EF4-FFF2-40B4-BE49-F238E27FC236}">
                <a16:creationId xmlns:a16="http://schemas.microsoft.com/office/drawing/2014/main" id="{ACA46B98-9C73-6649-8FCD-71A5DA94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6" y="2233614"/>
            <a:ext cx="30957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(-log probability that this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would give observed data)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153C2C8A-ACB7-2548-AACC-542110BE4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Bayesian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DF2D-C055-4F4B-91D6-A920A8581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C16A932-870D-844A-9178-7308FC82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AE989842-34F0-FD4C-9606-130629A7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64449F9B-AA89-594D-BD5A-858D7F5E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9050"/>
            <a:ext cx="91186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FCE7CA88-478A-5B41-898A-6E04881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17763" name="Subtitle 2">
            <a:extLst>
              <a:ext uri="{FF2B5EF4-FFF2-40B4-BE49-F238E27FC236}">
                <a16:creationId xmlns:a16="http://schemas.microsoft.com/office/drawing/2014/main" id="{9EB08E9D-DC89-D141-87F8-91333B8A2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7AF53B85-B42B-8C40-A117-5CD95A24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D7595212-78AC-CF4F-8405-B2B7220C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8910B-1E39-2F4A-B4CD-BD830D7B9D4A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45AAF6-5E90-E74B-8AD9-7508EE8C5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panose="020B0600070205080204" pitchFamily="34" charset="-128"/>
              </a:rPr>
              <a:t>Tree terminology</a:t>
            </a:r>
          </a:p>
        </p:txBody>
      </p:sp>
      <p:sp>
        <p:nvSpPr>
          <p:cNvPr id="20483" name="Line 47">
            <a:extLst>
              <a:ext uri="{FF2B5EF4-FFF2-40B4-BE49-F238E27FC236}">
                <a16:creationId xmlns:a16="http://schemas.microsoft.com/office/drawing/2014/main" id="{437C0D2B-2231-9644-A9E4-68AF4B668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743200"/>
            <a:ext cx="21336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8">
            <a:extLst>
              <a:ext uri="{FF2B5EF4-FFF2-40B4-BE49-F238E27FC236}">
                <a16:creationId xmlns:a16="http://schemas.microsoft.com/office/drawing/2014/main" id="{4C11F9EA-98A2-CC4F-8023-B0B8802BD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743200"/>
            <a:ext cx="21336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0">
            <a:extLst>
              <a:ext uri="{FF2B5EF4-FFF2-40B4-BE49-F238E27FC236}">
                <a16:creationId xmlns:a16="http://schemas.microsoft.com/office/drawing/2014/main" id="{C70868B4-7EFB-8D4D-AF1E-6659033CB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1">
            <a:extLst>
              <a:ext uri="{FF2B5EF4-FFF2-40B4-BE49-F238E27FC236}">
                <a16:creationId xmlns:a16="http://schemas.microsoft.com/office/drawing/2014/main" id="{C5435203-2442-3A4A-8A72-D71550A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743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52">
            <a:extLst>
              <a:ext uri="{FF2B5EF4-FFF2-40B4-BE49-F238E27FC236}">
                <a16:creationId xmlns:a16="http://schemas.microsoft.com/office/drawing/2014/main" id="{59D463BB-C861-EA45-9A00-6E4884DA3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32">
            <a:extLst>
              <a:ext uri="{FF2B5EF4-FFF2-40B4-BE49-F238E27FC236}">
                <a16:creationId xmlns:a16="http://schemas.microsoft.com/office/drawing/2014/main" id="{9CA64277-B3EB-DB40-BAF0-3BB37EA6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9" name="Oval 33">
            <a:extLst>
              <a:ext uri="{FF2B5EF4-FFF2-40B4-BE49-F238E27FC236}">
                <a16:creationId xmlns:a16="http://schemas.microsoft.com/office/drawing/2014/main" id="{5C9E9251-F327-CB4D-A1C0-5E7C37FD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0" name="Oval 40">
            <a:extLst>
              <a:ext uri="{FF2B5EF4-FFF2-40B4-BE49-F238E27FC236}">
                <a16:creationId xmlns:a16="http://schemas.microsoft.com/office/drawing/2014/main" id="{83C63AE8-BD9E-B549-911E-5B646AF3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1" name="Oval 41">
            <a:extLst>
              <a:ext uri="{FF2B5EF4-FFF2-40B4-BE49-F238E27FC236}">
                <a16:creationId xmlns:a16="http://schemas.microsoft.com/office/drawing/2014/main" id="{45E3444C-92C6-A34B-8062-422128D3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2" name="Oval 42">
            <a:extLst>
              <a:ext uri="{FF2B5EF4-FFF2-40B4-BE49-F238E27FC236}">
                <a16:creationId xmlns:a16="http://schemas.microsoft.com/office/drawing/2014/main" id="{BC69F9C3-EEF9-B546-B032-E998BC74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3" name="Oval 43">
            <a:extLst>
              <a:ext uri="{FF2B5EF4-FFF2-40B4-BE49-F238E27FC236}">
                <a16:creationId xmlns:a16="http://schemas.microsoft.com/office/drawing/2014/main" id="{D18C8025-D3A2-1B41-AE14-028BD699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4" name="Oval 44">
            <a:extLst>
              <a:ext uri="{FF2B5EF4-FFF2-40B4-BE49-F238E27FC236}">
                <a16:creationId xmlns:a16="http://schemas.microsoft.com/office/drawing/2014/main" id="{B8D61954-3367-F040-BF6C-E0594E69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5" name="Oval 45">
            <a:extLst>
              <a:ext uri="{FF2B5EF4-FFF2-40B4-BE49-F238E27FC236}">
                <a16:creationId xmlns:a16="http://schemas.microsoft.com/office/drawing/2014/main" id="{53C9F9ED-498A-F948-BE30-4E75DF0B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6" name="Text Box 53">
            <a:extLst>
              <a:ext uri="{FF2B5EF4-FFF2-40B4-BE49-F238E27FC236}">
                <a16:creationId xmlns:a16="http://schemas.microsoft.com/office/drawing/2014/main" id="{036E25BB-3088-0147-B04A-1415F618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4419600"/>
            <a:ext cx="1487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edge (branch)</a:t>
            </a:r>
          </a:p>
        </p:txBody>
      </p:sp>
      <p:sp>
        <p:nvSpPr>
          <p:cNvPr id="20497" name="Text Box 54">
            <a:extLst>
              <a:ext uri="{FF2B5EF4-FFF2-40B4-BE49-F238E27FC236}">
                <a16:creationId xmlns:a16="http://schemas.microsoft.com/office/drawing/2014/main" id="{53E9C3D4-A619-C242-9A95-C4DE0F3F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28800"/>
            <a:ext cx="2053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leaf (terminal node)</a:t>
            </a:r>
          </a:p>
        </p:txBody>
      </p:sp>
      <p:sp>
        <p:nvSpPr>
          <p:cNvPr id="20498" name="Text Box 55">
            <a:extLst>
              <a:ext uri="{FF2B5EF4-FFF2-40B4-BE49-F238E27FC236}">
                <a16:creationId xmlns:a16="http://schemas.microsoft.com/office/drawing/2014/main" id="{DC28D353-A88D-EE4B-AB62-37C02150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2355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internal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(hypothetical ancestor)</a:t>
            </a:r>
          </a:p>
        </p:txBody>
      </p:sp>
      <p:sp>
        <p:nvSpPr>
          <p:cNvPr id="20499" name="Text Box 56">
            <a:extLst>
              <a:ext uri="{FF2B5EF4-FFF2-40B4-BE49-F238E27FC236}">
                <a16:creationId xmlns:a16="http://schemas.microsoft.com/office/drawing/2014/main" id="{4936014B-C97D-D046-ACEC-52032D21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15000"/>
            <a:ext cx="581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root</a:t>
            </a:r>
          </a:p>
        </p:txBody>
      </p:sp>
      <p:sp>
        <p:nvSpPr>
          <p:cNvPr id="20500" name="Line 57">
            <a:extLst>
              <a:ext uri="{FF2B5EF4-FFF2-40B4-BE49-F238E27FC236}">
                <a16:creationId xmlns:a16="http://schemas.microsoft.com/office/drawing/2014/main" id="{FD55C8CF-F6E0-EF45-A766-3DAE980FF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58">
            <a:extLst>
              <a:ext uri="{FF2B5EF4-FFF2-40B4-BE49-F238E27FC236}">
                <a16:creationId xmlns:a16="http://schemas.microsoft.com/office/drawing/2014/main" id="{0FB939DF-3334-3B40-9B53-1B8DFBBAD3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59">
            <a:extLst>
              <a:ext uri="{FF2B5EF4-FFF2-40B4-BE49-F238E27FC236}">
                <a16:creationId xmlns:a16="http://schemas.microsoft.com/office/drawing/2014/main" id="{EE695D62-5048-4548-AF19-842F1AA43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8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60">
            <a:extLst>
              <a:ext uri="{FF2B5EF4-FFF2-40B4-BE49-F238E27FC236}">
                <a16:creationId xmlns:a16="http://schemas.microsoft.com/office/drawing/2014/main" id="{62DEC291-2059-D647-9D41-5002A65E2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5105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8F73836-4442-5E48-9F05-916D85D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03F7192-FD22-6544-A3D1-1D70BC87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D2F9DED2-18C8-9E4A-B20B-036F9A03D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E84-85C7-674C-9312-E0B6F4D0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www.menti.com</a:t>
            </a:r>
            <a:r>
              <a:rPr lang="en-US" dirty="0"/>
              <a:t>/1u6eurfeqk</a:t>
            </a:r>
          </a:p>
        </p:txBody>
      </p:sp>
    </p:spTree>
    <p:extLst>
      <p:ext uri="{BB962C8B-B14F-4D97-AF65-F5344CB8AC3E}">
        <p14:creationId xmlns:p14="http://schemas.microsoft.com/office/powerpoint/2010/main" val="4075610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3A3911D2-0FE2-A044-BF1A-279A4F58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06B97547-E25E-E842-A822-BEF2B7D2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A05E1374-C554-074F-A748-C1EFAEB72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6455CA5E-629A-B444-ABA0-5A1D2CA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Bayesian methods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620A3291-1D8B-1848-B5A4-90BB011F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Many trees may have similar likelihoods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Any one tree might itself have a low probability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Summarise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over a (large) set of trees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603505A5-532C-604E-9B25-9019B08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54E9C-D166-1347-9F15-2ADAA081817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6">
            <a:extLst>
              <a:ext uri="{FF2B5EF4-FFF2-40B4-BE49-F238E27FC236}">
                <a16:creationId xmlns:a16="http://schemas.microsoft.com/office/drawing/2014/main" id="{02E51DE1-8221-104F-983A-8E58C647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800"/>
            <a:ext cx="9144000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TextBox 4">
            <a:extLst>
              <a:ext uri="{FF2B5EF4-FFF2-40B4-BE49-F238E27FC236}">
                <a16:creationId xmlns:a16="http://schemas.microsoft.com/office/drawing/2014/main" id="{5412F549-B499-D449-AC95-55D30B35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4451351"/>
            <a:ext cx="1042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76803" name="TextBox 5">
            <a:extLst>
              <a:ext uri="{FF2B5EF4-FFF2-40B4-BE49-F238E27FC236}">
                <a16:creationId xmlns:a16="http://schemas.microsoft.com/office/drawing/2014/main" id="{81754C47-5CDE-2648-A5D9-8781D53D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6" y="5492751"/>
            <a:ext cx="1042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0.6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58B7F-661C-4D4B-BA56-6B2EED87628D}"/>
              </a:ext>
            </a:extLst>
          </p:cNvPr>
          <p:cNvSpPr txBox="1"/>
          <p:nvPr/>
        </p:nvSpPr>
        <p:spPr>
          <a:xfrm>
            <a:off x="897710" y="5004487"/>
            <a:ext cx="2199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on internal nodes are posterior probabilities that node is correct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2CCBEA17-03AF-9849-B3DC-408A597C2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A0F1-9D19-4B4F-9B9A-91D7C54A9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C8012940-9B50-8747-854C-7D0C7CC44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C2B2D-7DC9-834F-A839-820510DE6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CE9B018B-A4DD-FB45-BC5E-4263D6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There are few constraints on how we can draw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35AAC-E986-AB4C-9AA7-7C6529FC3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52528-E41D-0D4A-B4C9-F625BB63A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C577E-1075-AF45-8302-D26C9F421AB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899" name="TextBox 14">
            <a:extLst>
              <a:ext uri="{FF2B5EF4-FFF2-40B4-BE49-F238E27FC236}">
                <a16:creationId xmlns:a16="http://schemas.microsoft.com/office/drawing/2014/main" id="{6B4AD673-FA22-1843-8F62-D32AD1A5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8574BD-18FF-884A-B435-3A1EE60BBD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67F27-56F1-B249-A73F-F56F3B0C5C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FB903-B2D4-A342-A5AD-EFE2EFC36D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DD6C6E-FF1D-5E40-A8AC-D356A956AD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F6E79D-0666-A64A-956B-7913AF31B4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C43688-801E-2544-8FF7-1F756E8FF7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B69B4A-D9DA-AA44-AB35-3747EF7A922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BB719-B100-4547-BF7E-296BC6758B2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51FE6F-E5B0-A545-A8D6-3CD01B46CD0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9" name="TextBox 26">
            <a:extLst>
              <a:ext uri="{FF2B5EF4-FFF2-40B4-BE49-F238E27FC236}">
                <a16:creationId xmlns:a16="http://schemas.microsoft.com/office/drawing/2014/main" id="{481DDC03-2D9C-2145-AFFD-C176CF958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54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0910" name="TextBox 27">
            <a:extLst>
              <a:ext uri="{FF2B5EF4-FFF2-40B4-BE49-F238E27FC236}">
                <a16:creationId xmlns:a16="http://schemas.microsoft.com/office/drawing/2014/main" id="{A59BF38D-D032-7644-8364-A26BC4F7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34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0911" name="TextBox 28">
            <a:extLst>
              <a:ext uri="{FF2B5EF4-FFF2-40B4-BE49-F238E27FC236}">
                <a16:creationId xmlns:a16="http://schemas.microsoft.com/office/drawing/2014/main" id="{A97EFC1E-6E1B-C049-87F1-F7B55B03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3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0912" name="TextBox 29">
            <a:extLst>
              <a:ext uri="{FF2B5EF4-FFF2-40B4-BE49-F238E27FC236}">
                <a16:creationId xmlns:a16="http://schemas.microsoft.com/office/drawing/2014/main" id="{AAF3E9B2-EECB-BD41-B5EC-2068B759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68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0913" name="TextBox 30">
            <a:extLst>
              <a:ext uri="{FF2B5EF4-FFF2-40B4-BE49-F238E27FC236}">
                <a16:creationId xmlns:a16="http://schemas.microsoft.com/office/drawing/2014/main" id="{DD5D178F-5706-844A-A69F-7A2DC417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482AD-9BCD-954E-9B66-C72CFA38A6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2F4EC2-2C40-0149-9A9F-CD5E7B4D38D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3" name="TextBox 14">
            <a:extLst>
              <a:ext uri="{FF2B5EF4-FFF2-40B4-BE49-F238E27FC236}">
                <a16:creationId xmlns:a16="http://schemas.microsoft.com/office/drawing/2014/main" id="{59CF09BE-D6AC-4944-A186-61614B80D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6FFE6A-1CF7-CE43-9F8A-200BDABE55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D70A1D-1C69-6A42-AD37-EBD3F3DCC4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7AE866-55DB-944F-9A73-D50C71A0B3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E4B7A-EB67-BB45-871D-77F5D09ABA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51BCC5-1693-CB49-BC9D-1855578813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037E0-A609-8F4E-A989-7B810AB284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0BEA5F-CCFE-E54A-9F27-FF10C0FEE6D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EB8BAC-F298-F644-9BE7-F7038F1473E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8B857-5E33-874F-8916-2F81B9E4B1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3" name="TextBox 26">
            <a:extLst>
              <a:ext uri="{FF2B5EF4-FFF2-40B4-BE49-F238E27FC236}">
                <a16:creationId xmlns:a16="http://schemas.microsoft.com/office/drawing/2014/main" id="{0DBD2713-C178-E84A-B7AE-80174A98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1934" name="TextBox 27">
            <a:extLst>
              <a:ext uri="{FF2B5EF4-FFF2-40B4-BE49-F238E27FC236}">
                <a16:creationId xmlns:a16="http://schemas.microsoft.com/office/drawing/2014/main" id="{14769E85-2EC0-4E46-AFD7-532E5D6C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1935" name="TextBox 28">
            <a:extLst>
              <a:ext uri="{FF2B5EF4-FFF2-40B4-BE49-F238E27FC236}">
                <a16:creationId xmlns:a16="http://schemas.microsoft.com/office/drawing/2014/main" id="{665CB375-581B-FC47-A096-F2D0C3EA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1936" name="TextBox 29">
            <a:extLst>
              <a:ext uri="{FF2B5EF4-FFF2-40B4-BE49-F238E27FC236}">
                <a16:creationId xmlns:a16="http://schemas.microsoft.com/office/drawing/2014/main" id="{C5329CBE-C6E7-F543-A54A-12CB1557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1937" name="TextBox 30">
            <a:extLst>
              <a:ext uri="{FF2B5EF4-FFF2-40B4-BE49-F238E27FC236}">
                <a16:creationId xmlns:a16="http://schemas.microsoft.com/office/drawing/2014/main" id="{20FABF51-C526-754B-B7E8-7ED88841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1938" name="Title 31">
            <a:extLst>
              <a:ext uri="{FF2B5EF4-FFF2-40B4-BE49-F238E27FC236}">
                <a16:creationId xmlns:a16="http://schemas.microsoft.com/office/drawing/2014/main" id="{554409E3-E1CC-8447-93EE-7223752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can reorder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0B3EAA33-CA00-9E4F-A172-74E9CB8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89497-2EA1-6749-A706-06DA59D78A42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0" name="Picture 4">
            <a:extLst>
              <a:ext uri="{FF2B5EF4-FFF2-40B4-BE49-F238E27FC236}">
                <a16:creationId xmlns:a16="http://schemas.microsoft.com/office/drawing/2014/main" id="{BAD10534-B9CF-B24C-9488-CB470F92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04800"/>
            <a:ext cx="51212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">
            <a:extLst>
              <a:ext uri="{FF2B5EF4-FFF2-40B4-BE49-F238E27FC236}">
                <a16:creationId xmlns:a16="http://schemas.microsoft.com/office/drawing/2014/main" id="{E8EE8EDE-1CCB-1B4B-B414-7262B39B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9144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4">
            <a:extLst>
              <a:ext uri="{FF2B5EF4-FFF2-40B4-BE49-F238E27FC236}">
                <a16:creationId xmlns:a16="http://schemas.microsoft.com/office/drawing/2014/main" id="{825D75DF-F531-B545-A9CF-81B7B70A1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Box 5">
            <a:extLst>
              <a:ext uri="{FF2B5EF4-FFF2-40B4-BE49-F238E27FC236}">
                <a16:creationId xmlns:a16="http://schemas.microsoft.com/office/drawing/2014/main" id="{83CF0261-02E6-5841-809B-07D21882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"/>
            <a:ext cx="4289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/>
              <a:t>@broadinstitute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F9B4AB-F6F5-464E-B890-01AF157E6B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80055-8C4D-804E-8AA0-D8E57F8E3A0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1" name="TextBox 14">
            <a:extLst>
              <a:ext uri="{FF2B5EF4-FFF2-40B4-BE49-F238E27FC236}">
                <a16:creationId xmlns:a16="http://schemas.microsoft.com/office/drawing/2014/main" id="{237180A4-2C4C-B340-9F48-50DA0135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1E8A7-12F7-4C47-8ACC-53413366C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D2900A-2E11-DD40-80EE-8F57D98819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7076C7-14B6-2C41-B124-4D717EE4C9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4DF1D-68E5-A540-940E-E55ECA7BE2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E4BD95-C7BB-DE4C-B47A-6C4CD5461D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1CF1EF-559E-924F-9E43-DA9E2AE957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8BC3FE-7365-6346-987E-F6C0AA361C8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70FB85-B466-0F4A-88ED-BBEC90FE15B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FA8259-C127-E04C-B84F-5180A2902FD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1" name="TextBox 26">
            <a:extLst>
              <a:ext uri="{FF2B5EF4-FFF2-40B4-BE49-F238E27FC236}">
                <a16:creationId xmlns:a16="http://schemas.microsoft.com/office/drawing/2014/main" id="{AA211824-8A6A-B041-909D-DC789D66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3982" name="TextBox 27">
            <a:extLst>
              <a:ext uri="{FF2B5EF4-FFF2-40B4-BE49-F238E27FC236}">
                <a16:creationId xmlns:a16="http://schemas.microsoft.com/office/drawing/2014/main" id="{4A3DCCCE-46F3-AC43-A48C-0D603BAF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3983" name="TextBox 28">
            <a:extLst>
              <a:ext uri="{FF2B5EF4-FFF2-40B4-BE49-F238E27FC236}">
                <a16:creationId xmlns:a16="http://schemas.microsoft.com/office/drawing/2014/main" id="{55B2AF06-FAB3-614E-9373-FDF283FE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3984" name="TextBox 29">
            <a:extLst>
              <a:ext uri="{FF2B5EF4-FFF2-40B4-BE49-F238E27FC236}">
                <a16:creationId xmlns:a16="http://schemas.microsoft.com/office/drawing/2014/main" id="{289231A0-A29A-DC48-A265-08F7CF54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3985" name="TextBox 30">
            <a:extLst>
              <a:ext uri="{FF2B5EF4-FFF2-40B4-BE49-F238E27FC236}">
                <a16:creationId xmlns:a16="http://schemas.microsoft.com/office/drawing/2014/main" id="{DFD91AEF-2477-4948-B448-9BA1B232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3986" name="Title 31">
            <a:extLst>
              <a:ext uri="{FF2B5EF4-FFF2-40B4-BE49-F238E27FC236}">
                <a16:creationId xmlns:a16="http://schemas.microsoft.com/office/drawing/2014/main" id="{9DB002FA-2036-3B4D-9178-09D30CC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 is a partial order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7A261-28E9-6D4B-8A36-47E11A4BC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D6603-239F-9845-B0B1-71E761F494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5" name="TextBox 14">
            <a:extLst>
              <a:ext uri="{FF2B5EF4-FFF2-40B4-BE49-F238E27FC236}">
                <a16:creationId xmlns:a16="http://schemas.microsoft.com/office/drawing/2014/main" id="{33665BBF-54A0-E842-8769-5DE5CC63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10D866-DE4A-1848-B884-DC3FD530AE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6E9F0-AF20-8B48-BA81-94300E9894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BF18F0-C993-F048-AE62-A6832438FD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CF8DE6-2A7F-C549-B3C5-88C26D3BE7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200213-975C-AB44-B9DE-829340CA89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B0A7CB-3A39-C443-9781-D4218D866F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44F34A-EE1D-DB42-90C3-D526D98B552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27CFB7-2943-344C-A241-B464B598D3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06CBA6-19D3-9641-8ADE-08835282AE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5" name="TextBox 26">
            <a:extLst>
              <a:ext uri="{FF2B5EF4-FFF2-40B4-BE49-F238E27FC236}">
                <a16:creationId xmlns:a16="http://schemas.microsoft.com/office/drawing/2014/main" id="{FC15F0A8-EC11-4A42-8BB8-078EBF52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5006" name="TextBox 27">
            <a:extLst>
              <a:ext uri="{FF2B5EF4-FFF2-40B4-BE49-F238E27FC236}">
                <a16:creationId xmlns:a16="http://schemas.microsoft.com/office/drawing/2014/main" id="{C81E3616-2E1C-D647-8016-B8F6AC69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5007" name="TextBox 28">
            <a:extLst>
              <a:ext uri="{FF2B5EF4-FFF2-40B4-BE49-F238E27FC236}">
                <a16:creationId xmlns:a16="http://schemas.microsoft.com/office/drawing/2014/main" id="{811D7EED-DFF6-2943-B6C8-ED15F0CA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5008" name="TextBox 29">
            <a:extLst>
              <a:ext uri="{FF2B5EF4-FFF2-40B4-BE49-F238E27FC236}">
                <a16:creationId xmlns:a16="http://schemas.microsoft.com/office/drawing/2014/main" id="{820525EF-31CC-474B-B724-8CDB376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5009" name="TextBox 36">
            <a:extLst>
              <a:ext uri="{FF2B5EF4-FFF2-40B4-BE49-F238E27FC236}">
                <a16:creationId xmlns:a16="http://schemas.microsoft.com/office/drawing/2014/main" id="{8D3DEA2B-9F05-CA43-BCC3-83AE938E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5010" name="Title 37">
            <a:extLst>
              <a:ext uri="{FF2B5EF4-FFF2-40B4-BE49-F238E27FC236}">
                <a16:creationId xmlns:a16="http://schemas.microsoft.com/office/drawing/2014/main" id="{BF2DCCE8-99FA-5D45-8831-7A9A0C1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 is a partial order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66034-DD3D-AD49-B268-70F54F5FF4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ECD57-9F8B-BD4C-A81F-06996E39429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19" name="TextBox 14">
            <a:extLst>
              <a:ext uri="{FF2B5EF4-FFF2-40B4-BE49-F238E27FC236}">
                <a16:creationId xmlns:a16="http://schemas.microsoft.com/office/drawing/2014/main" id="{EB10D97E-602B-8C4F-9043-4669DC1B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5378451"/>
            <a:ext cx="4779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X: evolutionary distance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C0CCC-B91E-534B-8316-AF6A66149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AB230-6511-D148-AD0C-C47AE455A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408802-D4FE-EF48-BA72-4E07B49DFB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8F938-83BC-184B-A4C7-C1E2513393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0291C9-5EE2-5C40-A1EB-1FDB7E9D25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8620A-D28E-1949-86DC-E7269B4405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527CE1-2354-6948-9613-4351450416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EBFDE-61CC-6A4A-BA2F-9D2456894D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174B2-1949-994C-864C-179D124D47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9" name="TextBox 26">
            <a:extLst>
              <a:ext uri="{FF2B5EF4-FFF2-40B4-BE49-F238E27FC236}">
                <a16:creationId xmlns:a16="http://schemas.microsoft.com/office/drawing/2014/main" id="{D3876E7E-39DA-9341-8274-EF6EE2D3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6030" name="TextBox 27">
            <a:extLst>
              <a:ext uri="{FF2B5EF4-FFF2-40B4-BE49-F238E27FC236}">
                <a16:creationId xmlns:a16="http://schemas.microsoft.com/office/drawing/2014/main" id="{DF6E1185-B141-AC4D-A5B5-D93BC7CD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6031" name="TextBox 28">
            <a:extLst>
              <a:ext uri="{FF2B5EF4-FFF2-40B4-BE49-F238E27FC236}">
                <a16:creationId xmlns:a16="http://schemas.microsoft.com/office/drawing/2014/main" id="{84500781-DE4B-464C-8D04-D699DAE0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6032" name="TextBox 29">
            <a:extLst>
              <a:ext uri="{FF2B5EF4-FFF2-40B4-BE49-F238E27FC236}">
                <a16:creationId xmlns:a16="http://schemas.microsoft.com/office/drawing/2014/main" id="{B63A0BDD-D046-E546-A6BC-D93D6095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6033" name="TextBox 30">
            <a:extLst>
              <a:ext uri="{FF2B5EF4-FFF2-40B4-BE49-F238E27FC236}">
                <a16:creationId xmlns:a16="http://schemas.microsoft.com/office/drawing/2014/main" id="{5454EBA5-6362-1A47-8827-F087F65A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376B2-51F2-B34D-9FA8-E2F0AF898A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5A91EE-7E4F-FF46-8DE6-8ABA8F6488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3" name="TextBox 14">
            <a:extLst>
              <a:ext uri="{FF2B5EF4-FFF2-40B4-BE49-F238E27FC236}">
                <a16:creationId xmlns:a16="http://schemas.microsoft.com/office/drawing/2014/main" id="{AD6242F6-FB9A-F346-A7DF-70803364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5378451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X: 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43E69-9540-1441-90A3-4F6572C60E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22B6A2-CEB3-EA48-A8EC-2EFB2EBD78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50AAEC-508E-2F48-A0B5-E24623DE3B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12449-5B3C-5D48-92DA-E5F8B2D713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A0BD70-4BC6-F84A-AA15-1B4609A9E5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75AC8F-CB33-C043-A778-78ACB6862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FBA6D8-4C7F-A249-A408-1FA914D906A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20F5A-5BF9-AF45-B988-1FDBB702EE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554CD6-8A03-C04E-9433-C0C3E8CF72A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TextBox 26">
            <a:extLst>
              <a:ext uri="{FF2B5EF4-FFF2-40B4-BE49-F238E27FC236}">
                <a16:creationId xmlns:a16="http://schemas.microsoft.com/office/drawing/2014/main" id="{E1DB2217-8042-D349-8B1C-A8F1A9FB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7054" name="TextBox 27">
            <a:extLst>
              <a:ext uri="{FF2B5EF4-FFF2-40B4-BE49-F238E27FC236}">
                <a16:creationId xmlns:a16="http://schemas.microsoft.com/office/drawing/2014/main" id="{828D2F9F-53CF-E44E-AA3E-73431623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7055" name="TextBox 28">
            <a:extLst>
              <a:ext uri="{FF2B5EF4-FFF2-40B4-BE49-F238E27FC236}">
                <a16:creationId xmlns:a16="http://schemas.microsoft.com/office/drawing/2014/main" id="{F07337C5-DCE0-FB45-A215-BA54360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7056" name="TextBox 29">
            <a:extLst>
              <a:ext uri="{FF2B5EF4-FFF2-40B4-BE49-F238E27FC236}">
                <a16:creationId xmlns:a16="http://schemas.microsoft.com/office/drawing/2014/main" id="{3371F256-E4DB-0848-AB1C-FAA9BA1B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7057" name="TextBox 30">
            <a:extLst>
              <a:ext uri="{FF2B5EF4-FFF2-40B4-BE49-F238E27FC236}">
                <a16:creationId xmlns:a16="http://schemas.microsoft.com/office/drawing/2014/main" id="{813F7E9E-62F4-8341-BF08-6DC8E3F5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C278F8-6B83-CA42-9994-0B5843726F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CC05B-1517-6C40-B5FD-61E643FA9B6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67" name="TextBox 16">
            <a:extLst>
              <a:ext uri="{FF2B5EF4-FFF2-40B4-BE49-F238E27FC236}">
                <a16:creationId xmlns:a16="http://schemas.microsoft.com/office/drawing/2014/main" id="{CBE54EAB-422E-EB40-93F4-6F4AF2406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CB2893-4F09-7649-BB54-2CF105BE03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694906" y="2934494"/>
            <a:ext cx="2211388" cy="182880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69" name="TextBox 33">
            <a:extLst>
              <a:ext uri="{FF2B5EF4-FFF2-40B4-BE49-F238E27FC236}">
                <a16:creationId xmlns:a16="http://schemas.microsoft.com/office/drawing/2014/main" id="{9D337374-CB98-0B41-84C5-5556014A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sp>
        <p:nvSpPr>
          <p:cNvPr id="88070" name="TextBox 34">
            <a:extLst>
              <a:ext uri="{FF2B5EF4-FFF2-40B4-BE49-F238E27FC236}">
                <a16:creationId xmlns:a16="http://schemas.microsoft.com/office/drawing/2014/main" id="{39D6BC03-BA95-0C42-9DEB-73FC80828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3657601"/>
            <a:ext cx="614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Z?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FF20323B-CC32-F042-833A-4A203826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What would third dimension represent?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4">
            <a:extLst>
              <a:ext uri="{FF2B5EF4-FFF2-40B4-BE49-F238E27FC236}">
                <a16:creationId xmlns:a16="http://schemas.microsoft.com/office/drawing/2014/main" id="{28F0F801-6615-B546-9DBF-8DD466B8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</a:rPr>
              <a:t>Paloverde</a:t>
            </a:r>
          </a:p>
        </p:txBody>
      </p:sp>
      <p:pic>
        <p:nvPicPr>
          <p:cNvPr id="61443" name="p.m4v" descr="/Users/rpage/Sites/phyloinformatics/course/phylogeny/movies/p.m4v">
            <a:hlinkClick r:id="" action="ppaction://media"/>
            <a:extLst>
              <a:ext uri="{FF2B5EF4-FFF2-40B4-BE49-F238E27FC236}">
                <a16:creationId xmlns:a16="http://schemas.microsoft.com/office/drawing/2014/main" id="{A9053EA4-0749-A84C-84AC-1A395C85EE1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31" fill="hold"/>
                                        <p:tgtEl>
                                          <p:spTgt spid="61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4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1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43"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8BCA7B41-FB17-4E43-BD4E-FC25BEFB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FD06DD14-4D66-F449-9D19-7FE1BF509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1140" name="Picture 5">
            <a:extLst>
              <a:ext uri="{FF2B5EF4-FFF2-40B4-BE49-F238E27FC236}">
                <a16:creationId xmlns:a16="http://schemas.microsoft.com/office/drawing/2014/main" id="{D3E6CFEA-339A-6848-A0A9-23D8E03AC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Box 6">
            <a:extLst>
              <a:ext uri="{FF2B5EF4-FFF2-40B4-BE49-F238E27FC236}">
                <a16:creationId xmlns:a16="http://schemas.microsoft.com/office/drawing/2014/main" id="{E1A895B5-DCA0-AB4D-928B-EA3B325C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"/>
            <a:ext cx="440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</a:rPr>
              <a:t>@wellcometrust</a:t>
            </a:r>
          </a:p>
        </p:txBody>
      </p:sp>
      <p:pic>
        <p:nvPicPr>
          <p:cNvPr id="63494" name="wellcome.mov" descr="/Users/rpage/Sites/phyloinformatics/course/phylogeny/movies/wellcome.mov">
            <a:hlinkClick r:id="" action="ppaction://media"/>
            <a:extLst>
              <a:ext uri="{FF2B5EF4-FFF2-40B4-BE49-F238E27FC236}">
                <a16:creationId xmlns:a16="http://schemas.microsoft.com/office/drawing/2014/main" id="{481084A8-309C-D242-86EA-7FA986D0560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1225"/>
            <a:ext cx="91440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31" fill="hold"/>
                                        <p:tgtEl>
                                          <p:spTgt spid="634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349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34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494"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B506754E-16D1-1741-BA88-726483AA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Touching the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8FB1-2D18-874B-99CD-D377BC4A7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C8590D64-28B6-E948-89CE-B87A54F99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F277CFDF-E458-4C49-A9E1-9ED61C2C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EE21FC86-1F89-F84D-8275-9195F2CDC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TextBox 5">
            <a:extLst>
              <a:ext uri="{FF2B5EF4-FFF2-40B4-BE49-F238E27FC236}">
                <a16:creationId xmlns:a16="http://schemas.microsoft.com/office/drawing/2014/main" id="{1BD1CAD9-9EBD-6145-A2E0-756F330F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"/>
            <a:ext cx="204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</a:rPr>
              <a:t>@dr_pi</a:t>
            </a:r>
          </a:p>
        </p:txBody>
      </p:sp>
      <p:pic>
        <p:nvPicPr>
          <p:cNvPr id="66566" name="CollaborativeTreeComparison1.mp4" descr="/Users/rpage/Sites/phyloinformatics/course/phylogeny/movies/CollaborativeTreeComparison1.mp4">
            <a:hlinkClick r:id="" action="ppaction://media"/>
            <a:extLst>
              <a:ext uri="{FF2B5EF4-FFF2-40B4-BE49-F238E27FC236}">
                <a16:creationId xmlns:a16="http://schemas.microsoft.com/office/drawing/2014/main" id="{6E6306A9-86AB-9C46-A7CF-C7958A4AA5C3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0639"/>
            <a:ext cx="69215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06" fill="hold"/>
                                        <p:tgtEl>
                                          <p:spTgt spid="665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656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65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65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56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F0515A73-CC79-024F-8DFF-58AAB5D9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EEADE-025E-FE46-95EA-1671C9B381B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F7EF2A0-A3C0-5141-9D17-F9AC8C3C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panose="020B0600070205080204" pitchFamily="34" charset="-128"/>
              </a:rPr>
              <a:t>Rooting a tree</a:t>
            </a:r>
          </a:p>
        </p:txBody>
      </p:sp>
      <p:pic>
        <p:nvPicPr>
          <p:cNvPr id="24579" name="Picture 4" descr="threetrees">
            <a:extLst>
              <a:ext uri="{FF2B5EF4-FFF2-40B4-BE49-F238E27FC236}">
                <a16:creationId xmlns:a16="http://schemas.microsoft.com/office/drawing/2014/main" id="{A2C28CA8-2D20-0040-8461-66EB39AF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581400"/>
            <a:ext cx="6962775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unrooted">
            <a:extLst>
              <a:ext uri="{FF2B5EF4-FFF2-40B4-BE49-F238E27FC236}">
                <a16:creationId xmlns:a16="http://schemas.microsoft.com/office/drawing/2014/main" id="{057F5DA7-091D-9D44-9B49-34543C16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1"/>
            <a:ext cx="34290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03604497-B745-E74F-BBF6-19911F920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DB9D3-E986-9141-A05E-3C711835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A07BCB5A-4052-D04F-A368-491201D7A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add</a:t>
            </a:r>
          </a:p>
        </p:txBody>
      </p:sp>
      <p:sp>
        <p:nvSpPr>
          <p:cNvPr id="97282" name="Subtitle 2">
            <a:extLst>
              <a:ext uri="{FF2B5EF4-FFF2-40B4-BE49-F238E27FC236}">
                <a16:creationId xmlns:a16="http://schemas.microsoft.com/office/drawing/2014/main" id="{8219C87D-381E-6545-9A3D-FDA4712C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7283" name="Picture 3" descr="wall.jpeg">
            <a:extLst>
              <a:ext uri="{FF2B5EF4-FFF2-40B4-BE49-F238E27FC236}">
                <a16:creationId xmlns:a16="http://schemas.microsoft.com/office/drawing/2014/main" id="{69427720-035C-6A46-BDA2-DB12129C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>
            <a:extLst>
              <a:ext uri="{FF2B5EF4-FFF2-40B4-BE49-F238E27FC236}">
                <a16:creationId xmlns:a16="http://schemas.microsoft.com/office/drawing/2014/main" id="{52EC721E-C5E9-134D-B7F3-8D70A239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44005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Picture 4">
            <a:extLst>
              <a:ext uri="{FF2B5EF4-FFF2-40B4-BE49-F238E27FC236}">
                <a16:creationId xmlns:a16="http://schemas.microsoft.com/office/drawing/2014/main" id="{1A74A3D8-CCB9-694A-8956-FA92C3A8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17600"/>
            <a:ext cx="67056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EB471B10-B6BC-4649-B7AC-7AD6D0108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02" name="Subtitle 2">
            <a:extLst>
              <a:ext uri="{FF2B5EF4-FFF2-40B4-BE49-F238E27FC236}">
                <a16:creationId xmlns:a16="http://schemas.microsoft.com/office/drawing/2014/main" id="{7242A303-B179-9043-90E1-2AD6553E1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03" name="TextBox 4">
            <a:extLst>
              <a:ext uri="{FF2B5EF4-FFF2-40B4-BE49-F238E27FC236}">
                <a16:creationId xmlns:a16="http://schemas.microsoft.com/office/drawing/2014/main" id="{A06834BB-84E4-1945-B849-5E75767B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"/>
            <a:ext cx="296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/>
              <a:t>@rdmpage</a:t>
            </a:r>
          </a:p>
        </p:txBody>
      </p:sp>
      <p:pic>
        <p:nvPicPr>
          <p:cNvPr id="102404" name="Picture 5">
            <a:extLst>
              <a:ext uri="{FF2B5EF4-FFF2-40B4-BE49-F238E27FC236}">
                <a16:creationId xmlns:a16="http://schemas.microsoft.com/office/drawing/2014/main" id="{75155A3F-BBC9-4440-9663-139886D3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3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zoomify.mov" descr="/Users/rpage/Sites/phyloinformatics/course/phylogeny/movies/zoomify.mov">
            <a:hlinkClick r:id="" action="ppaction://media"/>
            <a:extLst>
              <a:ext uri="{FF2B5EF4-FFF2-40B4-BE49-F238E27FC236}">
                <a16:creationId xmlns:a16="http://schemas.microsoft.com/office/drawing/2014/main" id="{1BFDAC26-0848-0F45-A050-9DC973476C58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079500"/>
            <a:ext cx="64262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0" fill="hold"/>
                                        <p:tgtEl>
                                          <p:spTgt spid="747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475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47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47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58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Box 3">
            <a:extLst>
              <a:ext uri="{FF2B5EF4-FFF2-40B4-BE49-F238E27FC236}">
                <a16:creationId xmlns:a16="http://schemas.microsoft.com/office/drawing/2014/main" id="{66F5A414-A852-D347-A441-EB289AC5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"/>
            <a:ext cx="296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0000"/>
                </a:solidFill>
              </a:rPr>
              <a:t>@rdmpage</a:t>
            </a:r>
          </a:p>
        </p:txBody>
      </p:sp>
      <p:pic>
        <p:nvPicPr>
          <p:cNvPr id="104450" name="Picture 4">
            <a:extLst>
              <a:ext uri="{FF2B5EF4-FFF2-40B4-BE49-F238E27FC236}">
                <a16:creationId xmlns:a16="http://schemas.microsoft.com/office/drawing/2014/main" id="{439DC5AE-0E9F-F345-A639-D5B9544F5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3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video-41393196.mov" descr="/Users/rpage/Sites/phyloinformatics/course/phylogeny/movies/video-41393196.mov">
            <a:hlinkClick r:id="" action="ppaction://media"/>
            <a:extLst>
              <a:ext uri="{FF2B5EF4-FFF2-40B4-BE49-F238E27FC236}">
                <a16:creationId xmlns:a16="http://schemas.microsoft.com/office/drawing/2014/main" id="{E6FD8BF0-2205-FE44-8782-351E20F3CBE7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1068388"/>
            <a:ext cx="4675188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06" fill="hold"/>
                                        <p:tgtEl>
                                          <p:spTgt spid="768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680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68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68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804"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34F986A2-2AA4-3C47-BD78-D3495B257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Where are the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F9E7C-F2FD-1A4E-B867-107AD6CFE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6E036F01-16F7-E045-BEC5-704574099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http://www.treebase.org/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181F-0028-B34D-97D9-F90461C0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6148D0BD-B361-A241-940A-7BA95160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886200"/>
            <a:ext cx="66421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4">
            <a:extLst>
              <a:ext uri="{FF2B5EF4-FFF2-40B4-BE49-F238E27FC236}">
                <a16:creationId xmlns:a16="http://schemas.microsoft.com/office/drawing/2014/main" id="{D16D9928-DD19-B14C-A1F9-09C688B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7EBFB-FF79-1A40-ACBF-A113BD138A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E4E17A13-7B34-2447-8BDF-10668BC46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581150"/>
          <a:ext cx="6605588" cy="501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Worksheet" r:id="rId3" imgW="6604000" imgH="5016500" progId="Excel.Sheet.8">
                  <p:embed/>
                </p:oleObj>
              </mc:Choice>
              <mc:Fallback>
                <p:oleObj name="Worksheet" r:id="rId3" imgW="6604000" imgH="5016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581150"/>
                        <a:ext cx="6605588" cy="501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45A958-A1F9-FC47-BF51-7610EEC2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Rate of growth of phylogenetic knowledge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43B47F4-0AAA-2348-B8E1-72593114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209801"/>
            <a:ext cx="2759075" cy="1200329"/>
          </a:xfrm>
          <a:prstGeom prst="rect">
            <a:avLst/>
          </a:prstGeom>
          <a:solidFill>
            <a:srgbClr val="FFF5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papers with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molecular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and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phylogeny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in Web of Science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7525" name="Line 5">
            <a:extLst>
              <a:ext uri="{FF2B5EF4-FFF2-40B4-BE49-F238E27FC236}">
                <a16:creationId xmlns:a16="http://schemas.microsoft.com/office/drawing/2014/main" id="{B4A290A1-7831-D949-B571-03F98803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3FDEEAC7-CF46-584C-855C-D1D4049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3946526"/>
            <a:ext cx="1463675" cy="925513"/>
          </a:xfrm>
          <a:prstGeom prst="rect">
            <a:avLst/>
          </a:prstGeom>
          <a:solidFill>
            <a:srgbClr val="FFF5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studies in TreeBASE</a:t>
            </a:r>
          </a:p>
        </p:txBody>
      </p:sp>
      <p:sp>
        <p:nvSpPr>
          <p:cNvPr id="107527" name="Line 7">
            <a:extLst>
              <a:ext uri="{FF2B5EF4-FFF2-40B4-BE49-F238E27FC236}">
                <a16:creationId xmlns:a16="http://schemas.microsoft.com/office/drawing/2014/main" id="{0D071D0A-DF5B-3248-B7FA-C5307ECE5B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4267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528" name="Picture 9">
            <a:extLst>
              <a:ext uri="{FF2B5EF4-FFF2-40B4-BE49-F238E27FC236}">
                <a16:creationId xmlns:a16="http://schemas.microsoft.com/office/drawing/2014/main" id="{5EC8DB20-1064-344C-A204-9512F7A3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828801"/>
            <a:ext cx="17526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4CC2B24F-42C9-924B-B5E3-A0E703DE5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</a:t>
            </a:r>
            <a:r>
              <a:rPr lang="en-US" altLang="en-US" dirty="0" err="1">
                <a:ea typeface="ＭＳ Ｐゴシック" panose="020B0600070205080204" pitchFamily="34" charset="-128"/>
              </a:rPr>
              <a:t>aren</a:t>
            </a:r>
            <a:r>
              <a:rPr lang="en-GB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we archiving these trees?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59171-00F4-824C-A3AE-6BF9D648C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22659C94-2BE9-2248-9976-F9B6CE2E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67BC9-B19B-3B4B-83E7-5776EE81FB4E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56D05AB-0FBE-6D48-939F-AAF870DF7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ea typeface="ＭＳ Ｐゴシック" panose="020B0600070205080204" pitchFamily="34" charset="-128"/>
              </a:rPr>
              <a:t>Order doesn’t matter</a:t>
            </a:r>
            <a:br>
              <a:rPr lang="en-GB" altLang="en-US" sz="4000">
                <a:ea typeface="ＭＳ Ｐゴシック" panose="020B0600070205080204" pitchFamily="34" charset="-128"/>
              </a:rPr>
            </a:br>
            <a:r>
              <a:rPr lang="en-GB" altLang="en-US" sz="4000">
                <a:ea typeface="ＭＳ Ｐゴシック" panose="020B0600070205080204" pitchFamily="34" charset="-128"/>
              </a:rPr>
              <a:t>(trees are like mobiles)</a:t>
            </a:r>
          </a:p>
        </p:txBody>
      </p:sp>
      <p:sp>
        <p:nvSpPr>
          <p:cNvPr id="26627" name="Line 4">
            <a:extLst>
              <a:ext uri="{FF2B5EF4-FFF2-40B4-BE49-F238E27FC236}">
                <a16:creationId xmlns:a16="http://schemas.microsoft.com/office/drawing/2014/main" id="{3F051764-578E-A445-995D-ED06E8162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8950" y="3322638"/>
            <a:ext cx="990600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6420AF8C-AF72-304C-B8A5-03C6736C2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9925" y="3322639"/>
            <a:ext cx="450850" cy="4587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BE86923C-8DDC-9042-A65D-608C44E76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8101" y="3322639"/>
            <a:ext cx="811213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8133999-DD6B-7C44-AFCD-88ED8A2B43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7376" y="3322638"/>
            <a:ext cx="1171575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60962EDC-F4A6-014C-9E78-74CE1C0F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3322638"/>
            <a:ext cx="989012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014A7E8B-9490-1E47-8731-FCF99075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3322639"/>
            <a:ext cx="450850" cy="4587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71557C78-91AB-364B-A669-642A374B7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1001" y="3322639"/>
            <a:ext cx="809625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7CB4BD57-6A3F-0B4E-9351-E8EA15C2B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9776" y="3322638"/>
            <a:ext cx="1171575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36C0150F-0D7B-774C-8E98-36D8D96C6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4622800"/>
            <a:ext cx="1588" cy="382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6F5ABDD9-F086-F24B-B5C2-5FA951D2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5" y="4622800"/>
            <a:ext cx="1588" cy="3063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F68183E8-3FC6-D34B-9F25-4B5A1721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5AEB9AA5-42B1-9349-8104-D63C9E44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4B6A2C52-3284-7B4F-AD95-F7B981D3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86EAF123-2831-EB46-9486-9CAC9272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41" name="Rectangle 18">
            <a:extLst>
              <a:ext uri="{FF2B5EF4-FFF2-40B4-BE49-F238E27FC236}">
                <a16:creationId xmlns:a16="http://schemas.microsoft.com/office/drawing/2014/main" id="{0480CDCD-2BB9-064C-B7DF-38C84043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42" name="Rectangle 19">
            <a:extLst>
              <a:ext uri="{FF2B5EF4-FFF2-40B4-BE49-F238E27FC236}">
                <a16:creationId xmlns:a16="http://schemas.microsoft.com/office/drawing/2014/main" id="{C064C9F0-4D2C-614A-AC93-1CBE8948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43" name="Rectangle 20">
            <a:extLst>
              <a:ext uri="{FF2B5EF4-FFF2-40B4-BE49-F238E27FC236}">
                <a16:creationId xmlns:a16="http://schemas.microsoft.com/office/drawing/2014/main" id="{7FA77436-6FE9-AF42-BF94-F082DABF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DB848C59-13B8-6142-8FE6-0D9D8FFF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01FBC79D-C8FB-2643-8B9D-C1BC2D29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748089"/>
            <a:ext cx="355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latin typeface="Arial" panose="020B0604020202020204" pitchFamily="34" charset="0"/>
              </a:rPr>
              <a:t>=</a:t>
            </a:r>
            <a:endParaRPr lang="en-GB" altLang="en-US" sz="1800"/>
          </a:p>
        </p:txBody>
      </p:sp>
      <p:sp>
        <p:nvSpPr>
          <p:cNvPr id="26646" name="Line 23">
            <a:extLst>
              <a:ext uri="{FF2B5EF4-FFF2-40B4-BE49-F238E27FC236}">
                <a16:creationId xmlns:a16="http://schemas.microsoft.com/office/drawing/2014/main" id="{94EEFA77-DBD7-9E42-B1BB-033E2E513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9" y="3322638"/>
            <a:ext cx="992187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4">
            <a:extLst>
              <a:ext uri="{FF2B5EF4-FFF2-40B4-BE49-F238E27FC236}">
                <a16:creationId xmlns:a16="http://schemas.microsoft.com/office/drawing/2014/main" id="{870879BA-64DA-5248-ADC2-D6ECA7B0A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276600"/>
            <a:ext cx="304800" cy="381000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5">
            <a:extLst>
              <a:ext uri="{FF2B5EF4-FFF2-40B4-BE49-F238E27FC236}">
                <a16:creationId xmlns:a16="http://schemas.microsoft.com/office/drawing/2014/main" id="{347918E0-20B6-4547-ABEC-ABA018CD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4263" y="3322639"/>
            <a:ext cx="811212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439697CF-83DF-A342-94D1-B49ECAF1C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4625" y="3322638"/>
            <a:ext cx="1169988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7">
            <a:extLst>
              <a:ext uri="{FF2B5EF4-FFF2-40B4-BE49-F238E27FC236}">
                <a16:creationId xmlns:a16="http://schemas.microsoft.com/office/drawing/2014/main" id="{95B2461C-F500-2046-9030-D4774C5D4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625" y="4622800"/>
            <a:ext cx="1588" cy="3063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28">
            <a:extLst>
              <a:ext uri="{FF2B5EF4-FFF2-40B4-BE49-F238E27FC236}">
                <a16:creationId xmlns:a16="http://schemas.microsoft.com/office/drawing/2014/main" id="{75BFA575-BC90-1B4A-AD7C-B29CFF3B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52" name="Rectangle 29">
            <a:extLst>
              <a:ext uri="{FF2B5EF4-FFF2-40B4-BE49-F238E27FC236}">
                <a16:creationId xmlns:a16="http://schemas.microsoft.com/office/drawing/2014/main" id="{96ADE2E7-9681-3746-B740-3A4B2C979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53" name="Rectangle 30">
            <a:extLst>
              <a:ext uri="{FF2B5EF4-FFF2-40B4-BE49-F238E27FC236}">
                <a16:creationId xmlns:a16="http://schemas.microsoft.com/office/drawing/2014/main" id="{001B8AF1-12C5-7B4A-987B-0EC17A9B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54" name="Rectangle 31">
            <a:extLst>
              <a:ext uri="{FF2B5EF4-FFF2-40B4-BE49-F238E27FC236}">
                <a16:creationId xmlns:a16="http://schemas.microsoft.com/office/drawing/2014/main" id="{15A62FB3-275F-1D46-995F-326AC75E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5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55" name="Rectangle 32">
            <a:extLst>
              <a:ext uri="{FF2B5EF4-FFF2-40B4-BE49-F238E27FC236}">
                <a16:creationId xmlns:a16="http://schemas.microsoft.com/office/drawing/2014/main" id="{379DBFD7-4CD5-CD4C-AE84-925A3304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748089"/>
            <a:ext cx="355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latin typeface="Arial" panose="020B0604020202020204" pitchFamily="34" charset="0"/>
              </a:rPr>
              <a:t>=</a:t>
            </a:r>
            <a:endParaRPr lang="en-GB" altLang="en-US" sz="1800"/>
          </a:p>
        </p:txBody>
      </p:sp>
      <p:grpSp>
        <p:nvGrpSpPr>
          <p:cNvPr id="26656" name="Group 53">
            <a:extLst>
              <a:ext uri="{FF2B5EF4-FFF2-40B4-BE49-F238E27FC236}">
                <a16:creationId xmlns:a16="http://schemas.microsoft.com/office/drawing/2014/main" id="{A7338ED5-67AA-1649-9FD1-5FA39A3CE5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838200" cy="533400"/>
            <a:chOff x="1200" y="3360"/>
            <a:chExt cx="1038" cy="813"/>
          </a:xfrm>
        </p:grpSpPr>
        <p:sp>
          <p:nvSpPr>
            <p:cNvPr id="26660" name="AutoShape 51">
              <a:extLst>
                <a:ext uri="{FF2B5EF4-FFF2-40B4-BE49-F238E27FC236}">
                  <a16:creationId xmlns:a16="http://schemas.microsoft.com/office/drawing/2014/main" id="{1DA1F822-C622-1647-B0B7-3F78D496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61" name="AutoShape 52">
              <a:extLst>
                <a:ext uri="{FF2B5EF4-FFF2-40B4-BE49-F238E27FC236}">
                  <a16:creationId xmlns:a16="http://schemas.microsoft.com/office/drawing/2014/main" id="{C79FB9E1-5EF2-CE49-B4BB-4FBF307167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76" y="3360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657" name="Group 54">
            <a:extLst>
              <a:ext uri="{FF2B5EF4-FFF2-40B4-BE49-F238E27FC236}">
                <a16:creationId xmlns:a16="http://schemas.microsoft.com/office/drawing/2014/main" id="{D13AE76A-F80F-8B4F-A6D5-A9DD20531C4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191000"/>
            <a:ext cx="838200" cy="533400"/>
            <a:chOff x="1200" y="3360"/>
            <a:chExt cx="1038" cy="813"/>
          </a:xfrm>
        </p:grpSpPr>
        <p:sp>
          <p:nvSpPr>
            <p:cNvPr id="26658" name="AutoShape 55">
              <a:extLst>
                <a:ext uri="{FF2B5EF4-FFF2-40B4-BE49-F238E27FC236}">
                  <a16:creationId xmlns:a16="http://schemas.microsoft.com/office/drawing/2014/main" id="{81A31933-DE8F-E347-A838-535595C9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59" name="AutoShape 56">
              <a:extLst>
                <a:ext uri="{FF2B5EF4-FFF2-40B4-BE49-F238E27FC236}">
                  <a16:creationId xmlns:a16="http://schemas.microsoft.com/office/drawing/2014/main" id="{4040045E-E85A-0E4C-AE2F-FB5A68C548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76" y="3360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5840D0A9-7932-7845-A45E-327615A8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can we find the trees that we have?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6275-6C87-2846-A283-AA968D6CF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3">
            <a:extLst>
              <a:ext uri="{FF2B5EF4-FFF2-40B4-BE49-F238E27FC236}">
                <a16:creationId xmlns:a16="http://schemas.microsoft.com/office/drawing/2014/main" id="{628A90B7-C0D8-2E42-8A54-0B478DD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TreeBASE interface</a:t>
            </a:r>
          </a:p>
        </p:txBody>
      </p:sp>
      <p:pic>
        <p:nvPicPr>
          <p:cNvPr id="110594" name="Picture 4">
            <a:extLst>
              <a:ext uri="{FF2B5EF4-FFF2-40B4-BE49-F238E27FC236}">
                <a16:creationId xmlns:a16="http://schemas.microsoft.com/office/drawing/2014/main" id="{1D8C75E0-B149-FC42-8B1D-1ADB8D2C5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681163"/>
            <a:ext cx="6731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3">
            <a:extLst>
              <a:ext uri="{FF2B5EF4-FFF2-40B4-BE49-F238E27FC236}">
                <a16:creationId xmlns:a16="http://schemas.microsoft.com/office/drawing/2014/main" id="{CF23C1F9-47C2-3F44-94F6-F91ABD6A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TreeBASE interface</a:t>
            </a:r>
          </a:p>
        </p:txBody>
      </p:sp>
      <p:pic>
        <p:nvPicPr>
          <p:cNvPr id="111618" name="Picture 5">
            <a:extLst>
              <a:ext uri="{FF2B5EF4-FFF2-40B4-BE49-F238E27FC236}">
                <a16:creationId xmlns:a16="http://schemas.microsoft.com/office/drawing/2014/main" id="{FEF983DF-1841-F849-9A21-6BF86A38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739900"/>
            <a:ext cx="68834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2816DF98-6D01-404F-A045-1A0D08EC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Browser</a:t>
            </a:r>
          </a:p>
        </p:txBody>
      </p:sp>
      <p:pic>
        <p:nvPicPr>
          <p:cNvPr id="112642" name="Picture 3">
            <a:extLst>
              <a:ext uri="{FF2B5EF4-FFF2-40B4-BE49-F238E27FC236}">
                <a16:creationId xmlns:a16="http://schemas.microsoft.com/office/drawing/2014/main" id="{0CD6836A-5B6B-644A-BEB3-4636A70D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16076"/>
            <a:ext cx="84994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95397958-FF16-A54E-9E95-888D9B6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0E0E-C4AC-3F4A-9D15-1FD2C5ADA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B62EE0B7-51FC-E840-872B-D98B027E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436C7-CE68-934A-A764-C41BC5BFC34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4" name="Rectangle 35">
            <a:extLst>
              <a:ext uri="{FF2B5EF4-FFF2-40B4-BE49-F238E27FC236}">
                <a16:creationId xmlns:a16="http://schemas.microsoft.com/office/drawing/2014/main" id="{BD413146-34AB-7A40-B0EF-750529B8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FC3818A-38BF-E548-BC88-10082DABF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 description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47114818-D4C5-B642-BBC5-3637464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6F4BB3D-EC8C-CD40-96CC-2AD67C87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321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F667F1E1-0DBB-A946-BE8C-469A6BEA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321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8BC30568-1F32-E540-B4D5-3610FB0F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5576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503185EC-AFB4-124D-A3A4-7EFA5DC8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227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469D88EE-B9ED-6A43-9D19-690228E2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227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1247E515-00C0-9947-91C1-AD90E2AFA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48000"/>
            <a:ext cx="685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C98B5571-441A-A040-9C62-28FB8754F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43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C9C5C9DF-C4A2-1945-B5DE-C7BB28221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14800"/>
            <a:ext cx="685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BD9E4024-AB19-FE46-9D6A-BEB66E7D2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43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72827BE2-ABD5-B746-9605-72CBECE0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133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90368B46-107A-6345-AD5C-B03D0229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3376"/>
            <a:ext cx="46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A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0206E7D7-65A0-D64F-B97E-F261BF30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133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E99A5710-377C-224D-B5E3-C3077BA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102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C5E790E8-C267-0E45-955E-A127AF3D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3376"/>
            <a:ext cx="442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B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426E065E-DCD3-4E44-BA2A-C456319C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102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858A4A0A-0A42-4546-8EE1-C8EABF19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102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291FB207-9C34-FC49-AB48-276B9B1F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102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F37EB2A7-F837-714C-B249-EFF58A126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10201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C</a:t>
            </a:r>
          </a:p>
        </p:txBody>
      </p:sp>
      <p:grpSp>
        <p:nvGrpSpPr>
          <p:cNvPr id="28695" name="Group 22">
            <a:extLst>
              <a:ext uri="{FF2B5EF4-FFF2-40B4-BE49-F238E27FC236}">
                <a16:creationId xmlns:a16="http://schemas.microsoft.com/office/drawing/2014/main" id="{AE92393E-BD06-F94E-B47E-374E7CC224A4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1981201"/>
            <a:ext cx="4391025" cy="2968625"/>
            <a:chOff x="3888" y="2208"/>
            <a:chExt cx="2766" cy="1870"/>
          </a:xfrm>
        </p:grpSpPr>
        <p:sp>
          <p:nvSpPr>
            <p:cNvPr id="28700" name="Line 23">
              <a:extLst>
                <a:ext uri="{FF2B5EF4-FFF2-40B4-BE49-F238E27FC236}">
                  <a16:creationId xmlns:a16="http://schemas.microsoft.com/office/drawing/2014/main" id="{AF3A95AE-CA0E-C84E-873A-B51BC1F39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2734"/>
              <a:ext cx="124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24">
              <a:extLst>
                <a:ext uri="{FF2B5EF4-FFF2-40B4-BE49-F238E27FC236}">
                  <a16:creationId xmlns:a16="http://schemas.microsoft.com/office/drawing/2014/main" id="{B84879BE-EE07-9143-A8AC-5082B1DF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25">
              <a:extLst>
                <a:ext uri="{FF2B5EF4-FFF2-40B4-BE49-F238E27FC236}">
                  <a16:creationId xmlns:a16="http://schemas.microsoft.com/office/drawing/2014/main" id="{4E1DF380-AC21-764A-8B16-5AB6547E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4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26">
              <a:extLst>
                <a:ext uri="{FF2B5EF4-FFF2-40B4-BE49-F238E27FC236}">
                  <a16:creationId xmlns:a16="http://schemas.microsoft.com/office/drawing/2014/main" id="{134806FE-F130-4142-982A-34F2480A8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782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27">
              <a:extLst>
                <a:ext uri="{FF2B5EF4-FFF2-40B4-BE49-F238E27FC236}">
                  <a16:creationId xmlns:a16="http://schemas.microsoft.com/office/drawing/2014/main" id="{37E321CE-87CC-0A40-9D79-DE041E84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5" name="Oval 28">
              <a:extLst>
                <a:ext uri="{FF2B5EF4-FFF2-40B4-BE49-F238E27FC236}">
                  <a16:creationId xmlns:a16="http://schemas.microsoft.com/office/drawing/2014/main" id="{FA090C21-AED9-2D46-A348-A0519624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6" name="Oval 29">
              <a:extLst>
                <a:ext uri="{FF2B5EF4-FFF2-40B4-BE49-F238E27FC236}">
                  <a16:creationId xmlns:a16="http://schemas.microsoft.com/office/drawing/2014/main" id="{E3710D36-1058-074A-BE2D-88DDB0DBB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7" name="Oval 30">
              <a:extLst>
                <a:ext uri="{FF2B5EF4-FFF2-40B4-BE49-F238E27FC236}">
                  <a16:creationId xmlns:a16="http://schemas.microsoft.com/office/drawing/2014/main" id="{C86128DC-33A6-1944-BD7B-119A6DFF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2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8" name="Oval 31">
              <a:extLst>
                <a:ext uri="{FF2B5EF4-FFF2-40B4-BE49-F238E27FC236}">
                  <a16:creationId xmlns:a16="http://schemas.microsoft.com/office/drawing/2014/main" id="{83039CAA-9373-D046-9870-808CD370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886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9" name="Text Box 32">
              <a:extLst>
                <a:ext uri="{FF2B5EF4-FFF2-40B4-BE49-F238E27FC236}">
                  <a16:creationId xmlns:a16="http://schemas.microsoft.com/office/drawing/2014/main" id="{77FEFEFD-40B4-B141-A2DC-4F1C96F9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08"/>
              <a:ext cx="2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A</a:t>
              </a:r>
            </a:p>
          </p:txBody>
        </p:sp>
        <p:sp>
          <p:nvSpPr>
            <p:cNvPr id="28710" name="Text Box 33">
              <a:extLst>
                <a:ext uri="{FF2B5EF4-FFF2-40B4-BE49-F238E27FC236}">
                  <a16:creationId xmlns:a16="http://schemas.microsoft.com/office/drawing/2014/main" id="{6B45D21A-63FF-0D4D-B097-47BA0E2AC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" y="2208"/>
              <a:ext cx="2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C</a:t>
              </a:r>
            </a:p>
          </p:txBody>
        </p:sp>
        <p:sp>
          <p:nvSpPr>
            <p:cNvPr id="28711" name="Text Box 34">
              <a:extLst>
                <a:ext uri="{FF2B5EF4-FFF2-40B4-BE49-F238E27FC236}">
                  <a16:creationId xmlns:a16="http://schemas.microsoft.com/office/drawing/2014/main" id="{3D645C3E-6D96-BE46-B60D-DB491F2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208"/>
              <a:ext cx="2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B</a:t>
              </a:r>
            </a:p>
          </p:txBody>
        </p:sp>
      </p:grpSp>
      <p:sp>
        <p:nvSpPr>
          <p:cNvPr id="49188" name="Line 36">
            <a:extLst>
              <a:ext uri="{FF2B5EF4-FFF2-40B4-BE49-F238E27FC236}">
                <a16:creationId xmlns:a16="http://schemas.microsoft.com/office/drawing/2014/main" id="{4DB291C2-D126-D14B-AA99-689CBE1C0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457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F0A4121B-FFAE-CD42-8E03-D95D4F6C4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19400"/>
            <a:ext cx="15240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BED07EDF-C086-984E-B438-A49E0C2ED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200400"/>
            <a:ext cx="144780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30D0A76E-38CC-B843-A643-90E592FC7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5" grpId="0" autoUpdateAnimBg="0"/>
      <p:bldP spid="49166" grpId="0" autoUpdateAnimBg="0"/>
      <p:bldP spid="49167" grpId="0" autoUpdateAnimBg="0"/>
      <p:bldP spid="49168" grpId="0" autoUpdateAnimBg="0"/>
      <p:bldP spid="49169" grpId="0" autoUpdateAnimBg="0"/>
      <p:bldP spid="49170" grpId="0" autoUpdateAnimBg="0"/>
      <p:bldP spid="49171" grpId="0" autoUpdateAnimBg="0"/>
      <p:bldP spid="49172" grpId="0" autoUpdateAnimBg="0"/>
      <p:bldP spid="491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3CA3824-E76C-EA4E-9B4D-579D1B3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 we get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3E042-059B-0C4D-A0F3-4891CE3FF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772</Words>
  <Application>Microsoft Macintosh PowerPoint</Application>
  <PresentationFormat>Widescreen</PresentationFormat>
  <Paragraphs>311</Paragraphs>
  <Slides>74</Slides>
  <Notes>24</Notes>
  <HiddenSlides>0</HiddenSlides>
  <MMClips>5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ＭＳ Ｐゴシック</vt:lpstr>
      <vt:lpstr>Calibri</vt:lpstr>
      <vt:lpstr>Times New Roman</vt:lpstr>
      <vt:lpstr>Courier</vt:lpstr>
      <vt:lpstr>Helvetica</vt:lpstr>
      <vt:lpstr>Times</vt:lpstr>
      <vt:lpstr>Office Theme</vt:lpstr>
      <vt:lpstr>Microsoft Excel 97 - 2004 Worksheet</vt:lpstr>
      <vt:lpstr>Phylogeny</vt:lpstr>
      <vt:lpstr>Trees and their terms</vt:lpstr>
      <vt:lpstr>PowerPoint Presentation</vt:lpstr>
      <vt:lpstr>Tree terminology</vt:lpstr>
      <vt:lpstr>PowerPoint Presentation</vt:lpstr>
      <vt:lpstr>Rooting a tree</vt:lpstr>
      <vt:lpstr>Order doesn’t matter (trees are like mobiles)</vt:lpstr>
      <vt:lpstr>Tree description</vt:lpstr>
      <vt:lpstr>How do we get trees?</vt:lpstr>
      <vt:lpstr>Tree building methods</vt:lpstr>
      <vt:lpstr>Neighbour joining</vt:lpstr>
      <vt:lpstr>PowerPoint Presentation</vt:lpstr>
      <vt:lpstr>Distance matrix</vt:lpstr>
      <vt:lpstr>PowerPoint Presentation</vt:lpstr>
      <vt:lpstr>Parsimony</vt:lpstr>
      <vt:lpstr>PowerPoint Presentation</vt:lpstr>
      <vt:lpstr>PowerPoint Presentation</vt:lpstr>
      <vt:lpstr>Choose tree that requires the least amount of evolutionary change</vt:lpstr>
      <vt:lpstr>PowerPoint Presentation</vt:lpstr>
      <vt:lpstr>What can go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</vt:lpstr>
      <vt:lpstr>Likelihood = probability of the data given a model and some observations</vt:lpstr>
      <vt:lpstr>PowerPoint Presentation</vt:lpstr>
      <vt:lpstr>Probability of observed data given a tree and a model of how characters evolve</vt:lpstr>
      <vt:lpstr>Need a model for how characters evolve</vt:lpstr>
      <vt:lpstr>Types of substitution</vt:lpstr>
      <vt:lpstr>Likelihood</vt:lpstr>
      <vt:lpstr>PowerPoint Presentation</vt:lpstr>
      <vt:lpstr>PowerPoint Presentation</vt:lpstr>
      <vt:lpstr>Bayesian</vt:lpstr>
      <vt:lpstr>PowerPoint Presentation</vt:lpstr>
      <vt:lpstr>PowerPoint Presentation</vt:lpstr>
      <vt:lpstr>PowerPoint Presentation</vt:lpstr>
      <vt:lpstr>https://www.menti.com/1u6eurfeqk</vt:lpstr>
      <vt:lpstr>PowerPoint Presentation</vt:lpstr>
      <vt:lpstr>Bayesian methods</vt:lpstr>
      <vt:lpstr>PowerPoint Presentation</vt:lpstr>
      <vt:lpstr>Open problems</vt:lpstr>
      <vt:lpstr>Visualisation</vt:lpstr>
      <vt:lpstr>There are few constraints on how we can draw trees</vt:lpstr>
      <vt:lpstr>PowerPoint Presentation</vt:lpstr>
      <vt:lpstr>We can reorder Y</vt:lpstr>
      <vt:lpstr>PowerPoint Presentation</vt:lpstr>
      <vt:lpstr>X is a partial order</vt:lpstr>
      <vt:lpstr>X is a partial order</vt:lpstr>
      <vt:lpstr>PowerPoint Presentation</vt:lpstr>
      <vt:lpstr>PowerPoint Presentation</vt:lpstr>
      <vt:lpstr>What would third dimension represent?</vt:lpstr>
      <vt:lpstr>Paloverde</vt:lpstr>
      <vt:lpstr>PowerPoint Presentation</vt:lpstr>
      <vt:lpstr>Touching the tree</vt:lpstr>
      <vt:lpstr>PowerPoint Presentation</vt:lpstr>
      <vt:lpstr>Big trees</vt:lpstr>
      <vt:lpstr>add</vt:lpstr>
      <vt:lpstr>PowerPoint Presentation</vt:lpstr>
      <vt:lpstr>PowerPoint Presentation</vt:lpstr>
      <vt:lpstr>PowerPoint Presentation</vt:lpstr>
      <vt:lpstr>PowerPoint Presentation</vt:lpstr>
      <vt:lpstr>Where are the trees?</vt:lpstr>
      <vt:lpstr>http://www.treebase.org/</vt:lpstr>
      <vt:lpstr>Rate of growth of phylogenetic knowledge</vt:lpstr>
      <vt:lpstr>Why aren’t we archiving these trees?</vt:lpstr>
      <vt:lpstr>How can we find the trees that we have?</vt:lpstr>
      <vt:lpstr>TreeBASE interface</vt:lpstr>
      <vt:lpstr>TreeBASE interface</vt:lpstr>
      <vt:lpstr>Browser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Phylogeny</dc:title>
  <dc:creator>Roderic Page</dc:creator>
  <cp:lastModifiedBy>Roderic Page</cp:lastModifiedBy>
  <cp:revision>14</cp:revision>
  <dcterms:created xsi:type="dcterms:W3CDTF">2012-01-30T12:29:52Z</dcterms:created>
  <dcterms:modified xsi:type="dcterms:W3CDTF">2021-03-22T15:10:24Z</dcterms:modified>
</cp:coreProperties>
</file>