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7F2"/>
    <a:srgbClr val="DB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aimurugan Rajamanickam" userId="b8bcaddd551c4d42" providerId="LiveId" clId="{54AE105A-D308-45E4-B1DA-1DF826816CA9}"/>
    <pc:docChg chg="modSld">
      <pc:chgData name="Duraimurugan Rajamanickam" userId="b8bcaddd551c4d42" providerId="LiveId" clId="{54AE105A-D308-45E4-B1DA-1DF826816CA9}" dt="2022-02-24T03:25:41.241" v="11" actId="20577"/>
      <pc:docMkLst>
        <pc:docMk/>
      </pc:docMkLst>
      <pc:sldChg chg="modSp mod">
        <pc:chgData name="Duraimurugan Rajamanickam" userId="b8bcaddd551c4d42" providerId="LiveId" clId="{54AE105A-D308-45E4-B1DA-1DF826816CA9}" dt="2022-02-24T03:25:41.241" v="11" actId="20577"/>
        <pc:sldMkLst>
          <pc:docMk/>
          <pc:sldMk cId="333802142" sldId="257"/>
        </pc:sldMkLst>
        <pc:spChg chg="mod">
          <ac:chgData name="Duraimurugan Rajamanickam" userId="b8bcaddd551c4d42" providerId="LiveId" clId="{54AE105A-D308-45E4-B1DA-1DF826816CA9}" dt="2022-02-24T03:25:35.821" v="0" actId="1076"/>
          <ac:spMkLst>
            <pc:docMk/>
            <pc:sldMk cId="333802142" sldId="257"/>
            <ac:spMk id="2" creationId="{BF1AB449-C0D0-4318-ADE7-FD8AE29B0119}"/>
          </ac:spMkLst>
        </pc:spChg>
        <pc:spChg chg="mod">
          <ac:chgData name="Duraimurugan Rajamanickam" userId="b8bcaddd551c4d42" providerId="LiveId" clId="{54AE105A-D308-45E4-B1DA-1DF826816CA9}" dt="2022-02-24T03:25:41.241" v="11" actId="20577"/>
          <ac:spMkLst>
            <pc:docMk/>
            <pc:sldMk cId="333802142" sldId="257"/>
            <ac:spMk id="6" creationId="{B3758CDC-ECB3-49E8-AF8F-25C5DCA34F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A3F065E-72F2-4E3C-82B9-D41CF7C005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162" y="225484"/>
            <a:ext cx="1675111" cy="37488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677CB-F9F6-4231-9C19-FB475E6F23A0}"/>
              </a:ext>
            </a:extLst>
          </p:cNvPr>
          <p:cNvCxnSpPr/>
          <p:nvPr userDrawn="1"/>
        </p:nvCxnSpPr>
        <p:spPr>
          <a:xfrm>
            <a:off x="319043" y="759885"/>
            <a:ext cx="11553914" cy="0"/>
          </a:xfrm>
          <a:prstGeom prst="line">
            <a:avLst/>
          </a:prstGeom>
          <a:ln w="666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2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67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53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13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Relationship Id="rId1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DA96DC-BBC1-4F79-8A43-29EA6D669632}"/>
              </a:ext>
            </a:extLst>
          </p:cNvPr>
          <p:cNvSpPr/>
          <p:nvPr/>
        </p:nvSpPr>
        <p:spPr>
          <a:xfrm>
            <a:off x="96981" y="71871"/>
            <a:ext cx="11838645" cy="6525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1AB449-C0D0-4318-ADE7-FD8AE29B0119}"/>
              </a:ext>
            </a:extLst>
          </p:cNvPr>
          <p:cNvSpPr/>
          <p:nvPr/>
        </p:nvSpPr>
        <p:spPr>
          <a:xfrm>
            <a:off x="376414" y="378657"/>
            <a:ext cx="11097426" cy="591190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E3D45-9746-486C-9247-32DE7F3DF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1" y="1325130"/>
            <a:ext cx="2857500" cy="47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58CDC-ECB3-49E8-AF8F-25C5DCA34F12}"/>
              </a:ext>
            </a:extLst>
          </p:cNvPr>
          <p:cNvSpPr txBox="1"/>
          <p:nvPr/>
        </p:nvSpPr>
        <p:spPr>
          <a:xfrm>
            <a:off x="3749963" y="2327457"/>
            <a:ext cx="4350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Book Data Processing</a:t>
            </a:r>
          </a:p>
          <a:p>
            <a:pPr algn="ctr"/>
            <a:r>
              <a:rPr lang="en-US" dirty="0"/>
              <a:t>(Proof of Concept)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Durai</a:t>
            </a:r>
            <a:r>
              <a:rPr lang="en-US" dirty="0"/>
              <a:t> Rajamanickam</a:t>
            </a:r>
          </a:p>
          <a:p>
            <a:pPr algn="ctr"/>
            <a:r>
              <a:rPr lang="en-US" dirty="0"/>
              <a:t>02/25/2022</a:t>
            </a:r>
          </a:p>
        </p:txBody>
      </p:sp>
    </p:spTree>
    <p:extLst>
      <p:ext uri="{BB962C8B-B14F-4D97-AF65-F5344CB8AC3E}">
        <p14:creationId xmlns:p14="http://schemas.microsoft.com/office/powerpoint/2010/main" val="33380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3B76BE-C83A-4A0A-ADE3-CD8F9785E584}"/>
              </a:ext>
            </a:extLst>
          </p:cNvPr>
          <p:cNvSpPr/>
          <p:nvPr/>
        </p:nvSpPr>
        <p:spPr>
          <a:xfrm>
            <a:off x="323272" y="1052946"/>
            <a:ext cx="11656291" cy="5564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28600" dir="21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48EA70-AC04-45D6-B8A0-C2ADDAE7E3D6}"/>
              </a:ext>
            </a:extLst>
          </p:cNvPr>
          <p:cNvSpPr txBox="1"/>
          <p:nvPr/>
        </p:nvSpPr>
        <p:spPr>
          <a:xfrm>
            <a:off x="2281382" y="240145"/>
            <a:ext cx="947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1609B-2C17-4044-8D1D-B80211DCFEF1}"/>
              </a:ext>
            </a:extLst>
          </p:cNvPr>
          <p:cNvSpPr txBox="1"/>
          <p:nvPr/>
        </p:nvSpPr>
        <p:spPr>
          <a:xfrm>
            <a:off x="3472871" y="2394911"/>
            <a:ext cx="67610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Scope of Work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Architecture and Design Considerations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Solution design for PoC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Solution Architecture for Data Platform (Real time and Batch)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547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241F22-56A6-474E-B56A-42A9CAF30530}"/>
              </a:ext>
            </a:extLst>
          </p:cNvPr>
          <p:cNvSpPr/>
          <p:nvPr/>
        </p:nvSpPr>
        <p:spPr>
          <a:xfrm>
            <a:off x="267854" y="1052946"/>
            <a:ext cx="11656291" cy="5172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28600" dir="21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825B6-C282-4D35-A3D9-EDE3B1A2E684}"/>
              </a:ext>
            </a:extLst>
          </p:cNvPr>
          <p:cNvSpPr txBox="1"/>
          <p:nvPr/>
        </p:nvSpPr>
        <p:spPr>
          <a:xfrm>
            <a:off x="2589375" y="1341020"/>
            <a:ext cx="714333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Requirement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 a proof-of-concept data pipeline to collect and analyze cryptocurrency orderbook</a:t>
            </a:r>
          </a:p>
          <a:p>
            <a:endParaRPr lang="en-US" sz="1600" dirty="0"/>
          </a:p>
          <a:p>
            <a:r>
              <a:rPr lang="en-US" sz="1600" b="1" dirty="0"/>
              <a:t>Data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 data pipeline/ETL to ingest and persist order book data across two (2) different exchanges for both BTC/USD and ETH/USD markets: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Every 60 seconds poll each exchange API for the current order book and persist raw order book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each poll, extract $100k of bid and ask order book data for each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Live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the average mid price per market?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exchange would we prefer to execute a $50k buy or sell order on? At what price?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6A548-D3ED-46F5-AD2D-2F6F9C711BAC}"/>
              </a:ext>
            </a:extLst>
          </p:cNvPr>
          <p:cNvSpPr txBox="1"/>
          <p:nvPr/>
        </p:nvSpPr>
        <p:spPr>
          <a:xfrm>
            <a:off x="2281382" y="240145"/>
            <a:ext cx="947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Scope of Work</a:t>
            </a:r>
          </a:p>
        </p:txBody>
      </p:sp>
      <p:pic>
        <p:nvPicPr>
          <p:cNvPr id="7" name="Graphic 6" descr="Clipboard with solid fill">
            <a:extLst>
              <a:ext uri="{FF2B5EF4-FFF2-40B4-BE49-F238E27FC236}">
                <a16:creationId xmlns:a16="http://schemas.microsoft.com/office/drawing/2014/main" id="{355B6077-8FEE-497C-8139-243403F4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98" y="2151404"/>
            <a:ext cx="1510512" cy="17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4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241F22-56A6-474E-B56A-42A9CAF30530}"/>
              </a:ext>
            </a:extLst>
          </p:cNvPr>
          <p:cNvSpPr/>
          <p:nvPr/>
        </p:nvSpPr>
        <p:spPr>
          <a:xfrm>
            <a:off x="267854" y="897790"/>
            <a:ext cx="11656291" cy="5172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28600" dir="21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825B6-C282-4D35-A3D9-EDE3B1A2E684}"/>
              </a:ext>
            </a:extLst>
          </p:cNvPr>
          <p:cNvSpPr txBox="1"/>
          <p:nvPr/>
        </p:nvSpPr>
        <p:spPr>
          <a:xfrm>
            <a:off x="2768837" y="928315"/>
            <a:ext cx="8698206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</a:t>
            </a:r>
          </a:p>
          <a:p>
            <a:r>
              <a:rPr lang="en-US" sz="1100" b="1" dirty="0"/>
              <a:t>Architecture Consideration: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Elastic Scalability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Performance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Cost of Operations (DevOps, </a:t>
            </a:r>
            <a:r>
              <a:rPr lang="en-US" sz="1100" dirty="0" err="1"/>
              <a:t>DataOps</a:t>
            </a:r>
            <a:r>
              <a:rPr lang="en-US" sz="11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Ease of Development and Integration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Ease of Maintenance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Adaptable to future change</a:t>
            </a:r>
          </a:p>
          <a:p>
            <a:endParaRPr lang="en-US" sz="1100" b="1" dirty="0"/>
          </a:p>
          <a:p>
            <a:r>
              <a:rPr lang="en-US" sz="1100" b="1" dirty="0"/>
              <a:t>Design Considerations: </a:t>
            </a:r>
          </a:p>
          <a:p>
            <a:endParaRPr lang="en-US" sz="1100" b="1" dirty="0"/>
          </a:p>
          <a:p>
            <a:r>
              <a:rPr lang="en-US" sz="1100" b="1" dirty="0"/>
              <a:t>Data Processing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Enable Live reporting – Real time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ETL is required to normalize data coming from various exchanges.  Each exchange reports orderbook at various lengths, and fields.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Use Analytics warehouse to process large volume of data. (considering 60 sec continued stream of data)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Ability to enable Batch processing for Historical/Timeseries analysis</a:t>
            </a:r>
          </a:p>
          <a:p>
            <a:endParaRPr lang="en-US" sz="1100" b="1" dirty="0"/>
          </a:p>
          <a:p>
            <a:r>
              <a:rPr lang="en-US" sz="1100" b="1" dirty="0"/>
              <a:t>Data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Use data pipeline that is scalable and real time (considering 60 sec data feed). High throughput, and dynamic scaling required to meet the requirements.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Perform data normalization (can be done at various scale) for PoC, two exchanges were considered to retrieve order book, So ETL is performed at the data collection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Extract $100k of bid and ask order book data for each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Use scheduler to poll the exchange’s orderbook API end point every 60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Live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Enable analytics warehouse to meet live reporting requirements to find the average mid-price. [Moving average if timestamp is not used]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Provide granularity at exchange and type of trade level between asks and bids. [Persist data at granular level]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6A548-D3ED-46F5-AD2D-2F6F9C711BAC}"/>
              </a:ext>
            </a:extLst>
          </p:cNvPr>
          <p:cNvSpPr txBox="1"/>
          <p:nvPr/>
        </p:nvSpPr>
        <p:spPr>
          <a:xfrm>
            <a:off x="2281382" y="240145"/>
            <a:ext cx="947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Architecture and Design Consideration</a:t>
            </a:r>
          </a:p>
        </p:txBody>
      </p:sp>
      <p:pic>
        <p:nvPicPr>
          <p:cNvPr id="9" name="Graphic 8" descr="Clipboard Mixed with solid fill">
            <a:extLst>
              <a:ext uri="{FF2B5EF4-FFF2-40B4-BE49-F238E27FC236}">
                <a16:creationId xmlns:a16="http://schemas.microsoft.com/office/drawing/2014/main" id="{848705C9-97A8-4AA5-A3EB-384AD31F8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754" y="1911672"/>
            <a:ext cx="1685722" cy="178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241F22-56A6-474E-B56A-42A9CAF30530}"/>
              </a:ext>
            </a:extLst>
          </p:cNvPr>
          <p:cNvSpPr/>
          <p:nvPr/>
        </p:nvSpPr>
        <p:spPr>
          <a:xfrm>
            <a:off x="303732" y="862749"/>
            <a:ext cx="5469736" cy="5166877"/>
          </a:xfrm>
          <a:prstGeom prst="rect">
            <a:avLst/>
          </a:prstGeom>
          <a:ln/>
          <a:effectLst>
            <a:outerShdw blurRad="50800" dist="342900" dir="2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6A548-D3ED-46F5-AD2D-2F6F9C711BAC}"/>
              </a:ext>
            </a:extLst>
          </p:cNvPr>
          <p:cNvSpPr txBox="1"/>
          <p:nvPr/>
        </p:nvSpPr>
        <p:spPr>
          <a:xfrm>
            <a:off x="2281382" y="240145"/>
            <a:ext cx="947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design for Proof Of Concept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F6194E-ADA3-4165-B9DF-20CCB5EBFED8}"/>
              </a:ext>
            </a:extLst>
          </p:cNvPr>
          <p:cNvSpPr/>
          <p:nvPr/>
        </p:nvSpPr>
        <p:spPr>
          <a:xfrm>
            <a:off x="6003210" y="862749"/>
            <a:ext cx="1459345" cy="5174186"/>
          </a:xfrm>
          <a:prstGeom prst="rect">
            <a:avLst/>
          </a:prstGeom>
          <a:ln/>
          <a:effectLst>
            <a:outerShdw blurRad="50800" dist="342900" dir="2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A577D0-49F2-41B7-A574-89770DE3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7" y="2770747"/>
            <a:ext cx="489528" cy="489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9FF05-B525-44CD-93E4-B4117F3DD0F8}"/>
              </a:ext>
            </a:extLst>
          </p:cNvPr>
          <p:cNvSpPr txBox="1"/>
          <p:nvPr/>
        </p:nvSpPr>
        <p:spPr>
          <a:xfrm>
            <a:off x="372546" y="3260751"/>
            <a:ext cx="9975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Crypto Orderbook API</a:t>
            </a:r>
          </a:p>
          <a:p>
            <a:pPr algn="ctr"/>
            <a:r>
              <a:rPr lang="en-US" sz="900" dirty="0"/>
              <a:t>Binance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6816CB-B0F9-46F5-890C-B258E0D0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48" y="4717841"/>
            <a:ext cx="489528" cy="489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1C6D90-4335-447A-BAFA-6D1607A538EB}"/>
              </a:ext>
            </a:extLst>
          </p:cNvPr>
          <p:cNvSpPr txBox="1"/>
          <p:nvPr/>
        </p:nvSpPr>
        <p:spPr>
          <a:xfrm>
            <a:off x="399287" y="5173767"/>
            <a:ext cx="9975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Crypto Orderbook API</a:t>
            </a:r>
          </a:p>
          <a:p>
            <a:pPr algn="ctr"/>
            <a:r>
              <a:rPr lang="en-US" sz="900" dirty="0"/>
              <a:t>Coinbase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126F1-47D2-4AFD-AE40-5EE76CF43EA9}"/>
              </a:ext>
            </a:extLst>
          </p:cNvPr>
          <p:cNvSpPr txBox="1"/>
          <p:nvPr/>
        </p:nvSpPr>
        <p:spPr>
          <a:xfrm>
            <a:off x="308347" y="855005"/>
            <a:ext cx="5477089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Solution Design – Data flow details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80A645-6261-4FE1-9C15-199F98A461E9}"/>
              </a:ext>
            </a:extLst>
          </p:cNvPr>
          <p:cNvSpPr txBox="1"/>
          <p:nvPr/>
        </p:nvSpPr>
        <p:spPr>
          <a:xfrm>
            <a:off x="5998596" y="867116"/>
            <a:ext cx="1459344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Systems of Engagement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F92AAA-0827-4022-98EB-3F9A3843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91" y="3768582"/>
            <a:ext cx="467158" cy="46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DF953D4-FF4C-4529-B3DD-AE9C9A817187}"/>
              </a:ext>
            </a:extLst>
          </p:cNvPr>
          <p:cNvCxnSpPr>
            <a:cxnSpLocks/>
            <a:stCxn id="11" idx="3"/>
            <a:endCxn id="3074" idx="1"/>
          </p:cNvCxnSpPr>
          <p:nvPr/>
        </p:nvCxnSpPr>
        <p:spPr>
          <a:xfrm flipV="1">
            <a:off x="1154976" y="4002161"/>
            <a:ext cx="1086315" cy="9604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EFA5011-8FC7-4086-80E1-4FA3459F906F}"/>
              </a:ext>
            </a:extLst>
          </p:cNvPr>
          <p:cNvGrpSpPr/>
          <p:nvPr/>
        </p:nvGrpSpPr>
        <p:grpSpPr>
          <a:xfrm>
            <a:off x="4011729" y="3985806"/>
            <a:ext cx="1039963" cy="1215135"/>
            <a:chOff x="5016762" y="4079724"/>
            <a:chExt cx="1051511" cy="121513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EC701D9-51DE-4755-B26D-3F1DFF0AB030}"/>
                </a:ext>
              </a:extLst>
            </p:cNvPr>
            <p:cNvSpPr/>
            <p:nvPr/>
          </p:nvSpPr>
          <p:spPr>
            <a:xfrm>
              <a:off x="5016762" y="4098196"/>
              <a:ext cx="1051511" cy="1196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4D3FFE-15DB-4349-8525-83AE8C3B92E5}"/>
                </a:ext>
              </a:extLst>
            </p:cNvPr>
            <p:cNvSpPr txBox="1"/>
            <p:nvPr/>
          </p:nvSpPr>
          <p:spPr>
            <a:xfrm>
              <a:off x="5021424" y="4079724"/>
              <a:ext cx="1046846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Data Warehouse</a:t>
              </a:r>
            </a:p>
          </p:txBody>
        </p:sp>
        <p:pic>
          <p:nvPicPr>
            <p:cNvPr id="82" name="Picture 18">
              <a:extLst>
                <a:ext uri="{FF2B5EF4-FFF2-40B4-BE49-F238E27FC236}">
                  <a16:creationId xmlns:a16="http://schemas.microsoft.com/office/drawing/2014/main" id="{D03EA315-A67E-4DFC-AA6B-01F88DD74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008" y="4486158"/>
              <a:ext cx="501685" cy="41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82B43CC-A900-4E30-BE4A-EF7DBDA4D499}"/>
                </a:ext>
              </a:extLst>
            </p:cNvPr>
            <p:cNvSpPr txBox="1"/>
            <p:nvPr/>
          </p:nvSpPr>
          <p:spPr>
            <a:xfrm>
              <a:off x="5234098" y="4899528"/>
              <a:ext cx="637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BigQuery</a:t>
              </a:r>
              <a:endParaRPr lang="en-US" sz="9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8E1248-EE4F-48C6-A07F-C0F0C3C7D5C7}"/>
              </a:ext>
            </a:extLst>
          </p:cNvPr>
          <p:cNvGrpSpPr/>
          <p:nvPr/>
        </p:nvGrpSpPr>
        <p:grpSpPr>
          <a:xfrm>
            <a:off x="1893199" y="2380662"/>
            <a:ext cx="789183" cy="421336"/>
            <a:chOff x="2683382" y="2623716"/>
            <a:chExt cx="789183" cy="421336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7E8F9C8-D5FA-4907-933B-6B02D99BEB50}"/>
                </a:ext>
              </a:extLst>
            </p:cNvPr>
            <p:cNvSpPr txBox="1"/>
            <p:nvPr/>
          </p:nvSpPr>
          <p:spPr>
            <a:xfrm>
              <a:off x="2683382" y="2875830"/>
              <a:ext cx="626921" cy="16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Pub/Sub</a:t>
              </a:r>
            </a:p>
          </p:txBody>
        </p:sp>
        <p:pic>
          <p:nvPicPr>
            <p:cNvPr id="124" name="Picture 22">
              <a:extLst>
                <a:ext uri="{FF2B5EF4-FFF2-40B4-BE49-F238E27FC236}">
                  <a16:creationId xmlns:a16="http://schemas.microsoft.com/office/drawing/2014/main" id="{7C9A94F0-B307-47BD-B5C9-95761AF94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310" y="2623716"/>
              <a:ext cx="450255" cy="356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E8023D7-4B0E-49F0-8836-2130365A66D7}"/>
              </a:ext>
            </a:extLst>
          </p:cNvPr>
          <p:cNvCxnSpPr>
            <a:cxnSpLocks/>
            <a:stCxn id="3074" idx="3"/>
            <a:endCxn id="155" idx="1"/>
          </p:cNvCxnSpPr>
          <p:nvPr/>
        </p:nvCxnSpPr>
        <p:spPr>
          <a:xfrm flipV="1">
            <a:off x="2708449" y="2530448"/>
            <a:ext cx="462060" cy="1471713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082ECFBF-5E3E-43AB-B422-8A116E031D5E}"/>
              </a:ext>
            </a:extLst>
          </p:cNvPr>
          <p:cNvSpPr txBox="1"/>
          <p:nvPr/>
        </p:nvSpPr>
        <p:spPr>
          <a:xfrm>
            <a:off x="2000139" y="4261094"/>
            <a:ext cx="10399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Cloud Function 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3C077E60-8BD5-44EC-97A7-D1AB4371C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2302" y="1557179"/>
            <a:ext cx="740539" cy="670488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10FCB205-70FB-4D72-A45D-4808F88B9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362" y="2838698"/>
            <a:ext cx="511039" cy="857200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18E97BB6-CE9B-47A7-936D-7638ED70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362" y="4344775"/>
            <a:ext cx="670488" cy="670488"/>
          </a:xfrm>
          <a:prstGeom prst="rect">
            <a:avLst/>
          </a:prstGeom>
        </p:spPr>
      </p:pic>
      <p:sp>
        <p:nvSpPr>
          <p:cNvPr id="307" name="TextBox 306">
            <a:extLst>
              <a:ext uri="{FF2B5EF4-FFF2-40B4-BE49-F238E27FC236}">
                <a16:creationId xmlns:a16="http://schemas.microsoft.com/office/drawing/2014/main" id="{B573A5E2-5992-4709-99E4-162F65456333}"/>
              </a:ext>
            </a:extLst>
          </p:cNvPr>
          <p:cNvSpPr txBox="1"/>
          <p:nvPr/>
        </p:nvSpPr>
        <p:spPr>
          <a:xfrm>
            <a:off x="6327289" y="2193576"/>
            <a:ext cx="74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Dashboard/Reports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6863DD2-178C-44B5-B2AA-1DB6FD8C51D8}"/>
              </a:ext>
            </a:extLst>
          </p:cNvPr>
          <p:cNvSpPr txBox="1"/>
          <p:nvPr/>
        </p:nvSpPr>
        <p:spPr>
          <a:xfrm>
            <a:off x="6381772" y="3812790"/>
            <a:ext cx="740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Mobile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FF04E99-A6CF-408F-B9EF-820623234CA1}"/>
              </a:ext>
            </a:extLst>
          </p:cNvPr>
          <p:cNvSpPr txBox="1"/>
          <p:nvPr/>
        </p:nvSpPr>
        <p:spPr>
          <a:xfrm>
            <a:off x="6442336" y="5035919"/>
            <a:ext cx="740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API</a:t>
            </a:r>
          </a:p>
        </p:txBody>
      </p: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22A0A3FB-D5B5-4A13-9E99-A5138CFADF26}"/>
              </a:ext>
            </a:extLst>
          </p:cNvPr>
          <p:cNvCxnSpPr>
            <a:cxnSpLocks/>
            <a:stCxn id="109" idx="0"/>
            <a:endCxn id="51" idx="2"/>
          </p:cNvCxnSpPr>
          <p:nvPr/>
        </p:nvCxnSpPr>
        <p:spPr>
          <a:xfrm rot="16200000" flipV="1">
            <a:off x="3318156" y="2769947"/>
            <a:ext cx="2237337" cy="194382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3" name="Connector: Elbow 362">
            <a:extLst>
              <a:ext uri="{FF2B5EF4-FFF2-40B4-BE49-F238E27FC236}">
                <a16:creationId xmlns:a16="http://schemas.microsoft.com/office/drawing/2014/main" id="{64DCBA57-75C6-4B0C-9B07-7DA7E5F972F1}"/>
              </a:ext>
            </a:extLst>
          </p:cNvPr>
          <p:cNvCxnSpPr>
            <a:cxnSpLocks/>
            <a:stCxn id="3074" idx="3"/>
            <a:endCxn id="98" idx="1"/>
          </p:cNvCxnSpPr>
          <p:nvPr/>
        </p:nvCxnSpPr>
        <p:spPr>
          <a:xfrm>
            <a:off x="2708449" y="4002161"/>
            <a:ext cx="1303280" cy="600449"/>
          </a:xfrm>
          <a:prstGeom prst="bentConnector3">
            <a:avLst>
              <a:gd name="adj1" fmla="val 872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0" name="Connector: Elbow 389">
            <a:extLst>
              <a:ext uri="{FF2B5EF4-FFF2-40B4-BE49-F238E27FC236}">
                <a16:creationId xmlns:a16="http://schemas.microsoft.com/office/drawing/2014/main" id="{0F33FED4-FBBB-4E4F-A8F9-402B92D4CE54}"/>
              </a:ext>
            </a:extLst>
          </p:cNvPr>
          <p:cNvCxnSpPr>
            <a:cxnSpLocks/>
          </p:cNvCxnSpPr>
          <p:nvPr/>
        </p:nvCxnSpPr>
        <p:spPr>
          <a:xfrm flipV="1">
            <a:off x="417662" y="6362204"/>
            <a:ext cx="876690" cy="1245"/>
          </a:xfrm>
          <a:prstGeom prst="bentConnector3">
            <a:avLst>
              <a:gd name="adj1" fmla="val 47893"/>
            </a:avLst>
          </a:prstGeom>
          <a:ln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3A875BEB-D698-45AC-A1C1-8E9314D7F977}"/>
              </a:ext>
            </a:extLst>
          </p:cNvPr>
          <p:cNvSpPr txBox="1"/>
          <p:nvPr/>
        </p:nvSpPr>
        <p:spPr>
          <a:xfrm>
            <a:off x="1180424" y="6225092"/>
            <a:ext cx="117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Proof Of Concept Data pipeline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83B26B5-7989-4ED3-B7BB-EFC9289331C8}"/>
              </a:ext>
            </a:extLst>
          </p:cNvPr>
          <p:cNvCxnSpPr>
            <a:cxnSpLocks/>
            <a:stCxn id="9" idx="3"/>
            <a:endCxn id="3074" idx="1"/>
          </p:cNvCxnSpPr>
          <p:nvPr/>
        </p:nvCxnSpPr>
        <p:spPr>
          <a:xfrm>
            <a:off x="1142815" y="3015511"/>
            <a:ext cx="1098476" cy="986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0870C4E-C9E3-4933-A94A-7221F9BD4480}"/>
              </a:ext>
            </a:extLst>
          </p:cNvPr>
          <p:cNvCxnSpPr>
            <a:cxnSpLocks/>
            <a:stCxn id="3074" idx="0"/>
            <a:endCxn id="124" idx="2"/>
          </p:cNvCxnSpPr>
          <p:nvPr/>
        </p:nvCxnSpPr>
        <p:spPr>
          <a:xfrm flipH="1" flipV="1">
            <a:off x="2457255" y="2737205"/>
            <a:ext cx="17615" cy="1031377"/>
          </a:xfrm>
          <a:prstGeom prst="straightConnector1">
            <a:avLst/>
          </a:prstGeom>
          <a:ln w="15875"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8B7FC5-6789-4963-9A15-E61C25B66A61}"/>
              </a:ext>
            </a:extLst>
          </p:cNvPr>
          <p:cNvGrpSpPr/>
          <p:nvPr/>
        </p:nvGrpSpPr>
        <p:grpSpPr>
          <a:xfrm>
            <a:off x="802379" y="1159319"/>
            <a:ext cx="776068" cy="680967"/>
            <a:chOff x="3071490" y="993911"/>
            <a:chExt cx="776068" cy="680967"/>
          </a:xfrm>
        </p:grpSpPr>
        <p:pic>
          <p:nvPicPr>
            <p:cNvPr id="200" name="Picture 24">
              <a:extLst>
                <a:ext uri="{FF2B5EF4-FFF2-40B4-BE49-F238E27FC236}">
                  <a16:creationId xmlns:a16="http://schemas.microsoft.com/office/drawing/2014/main" id="{F82C4E3B-AF0C-47D2-834C-D4EAAABDE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141" y="993911"/>
              <a:ext cx="497218" cy="49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3431FDD-EBCB-40B0-8BB7-0147F946FDD7}"/>
                </a:ext>
              </a:extLst>
            </p:cNvPr>
            <p:cNvSpPr txBox="1"/>
            <p:nvPr/>
          </p:nvSpPr>
          <p:spPr>
            <a:xfrm>
              <a:off x="3071490" y="1444046"/>
              <a:ext cx="7760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Scheduler</a:t>
              </a:r>
            </a:p>
          </p:txBody>
        </p: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8FBABD9A-DDA2-4AEE-8A0D-DE7646F4DA81}"/>
              </a:ext>
            </a:extLst>
          </p:cNvPr>
          <p:cNvCxnSpPr>
            <a:cxnSpLocks/>
            <a:stCxn id="200" idx="2"/>
            <a:endCxn id="124" idx="0"/>
          </p:cNvCxnSpPr>
          <p:nvPr/>
        </p:nvCxnSpPr>
        <p:spPr>
          <a:xfrm rot="16200000" flipH="1">
            <a:off x="1460885" y="1384291"/>
            <a:ext cx="724125" cy="1268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0AE0C6F-CC09-4F9C-B4FF-BEA64935A79A}"/>
              </a:ext>
            </a:extLst>
          </p:cNvPr>
          <p:cNvSpPr txBox="1"/>
          <p:nvPr/>
        </p:nvSpPr>
        <p:spPr>
          <a:xfrm>
            <a:off x="1421612" y="1307017"/>
            <a:ext cx="12330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Publish trigger message to Topic to initiate function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147FF9-F093-43EE-8FF0-D9AA4FB0C152}"/>
              </a:ext>
            </a:extLst>
          </p:cNvPr>
          <p:cNvSpPr txBox="1"/>
          <p:nvPr/>
        </p:nvSpPr>
        <p:spPr>
          <a:xfrm>
            <a:off x="3604835" y="5259006"/>
            <a:ext cx="1873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Cloud Function writes to Big Query directly in Data warehouse for storage/analysis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C9CB47F-8807-4D59-8BFE-82C8605C5723}"/>
              </a:ext>
            </a:extLst>
          </p:cNvPr>
          <p:cNvGrpSpPr/>
          <p:nvPr/>
        </p:nvGrpSpPr>
        <p:grpSpPr>
          <a:xfrm>
            <a:off x="2888866" y="2322699"/>
            <a:ext cx="1179632" cy="642377"/>
            <a:chOff x="5280548" y="1501336"/>
            <a:chExt cx="1179632" cy="642377"/>
          </a:xfrm>
        </p:grpSpPr>
        <p:pic>
          <p:nvPicPr>
            <p:cNvPr id="155" name="Picture 26">
              <a:extLst>
                <a:ext uri="{FF2B5EF4-FFF2-40B4-BE49-F238E27FC236}">
                  <a16:creationId xmlns:a16="http://schemas.microsoft.com/office/drawing/2014/main" id="{95AB0F5B-4A3C-4AA6-8C16-FAB215123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191" y="1501336"/>
              <a:ext cx="515790" cy="415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0E7F294-F9EE-4432-9EA4-4EFDD5B7CAEF}"/>
                </a:ext>
              </a:extLst>
            </p:cNvPr>
            <p:cNvSpPr txBox="1"/>
            <p:nvPr/>
          </p:nvSpPr>
          <p:spPr>
            <a:xfrm>
              <a:off x="5280548" y="1887656"/>
              <a:ext cx="1179632" cy="256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Cloud Storage</a:t>
              </a: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2828E761-CBB9-4E79-96BB-15DB7729C7E2}"/>
              </a:ext>
            </a:extLst>
          </p:cNvPr>
          <p:cNvSpPr txBox="1"/>
          <p:nvPr/>
        </p:nvSpPr>
        <p:spPr>
          <a:xfrm>
            <a:off x="1690867" y="4440521"/>
            <a:ext cx="1873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Pub/sub triggers cloud function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C44F430-07D9-4C83-9758-1DEEBA7D2FAB}"/>
              </a:ext>
            </a:extLst>
          </p:cNvPr>
          <p:cNvSpPr/>
          <p:nvPr/>
        </p:nvSpPr>
        <p:spPr>
          <a:xfrm>
            <a:off x="7723546" y="870058"/>
            <a:ext cx="3970624" cy="5166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42900" dir="2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765E6EB-B07F-45E1-892B-05275B3E5569}"/>
              </a:ext>
            </a:extLst>
          </p:cNvPr>
          <p:cNvSpPr txBox="1"/>
          <p:nvPr/>
        </p:nvSpPr>
        <p:spPr>
          <a:xfrm>
            <a:off x="7735514" y="862314"/>
            <a:ext cx="3966008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Functionality and Design decisions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4E7EF75-48E3-4807-BD21-B845916D3669}"/>
              </a:ext>
            </a:extLst>
          </p:cNvPr>
          <p:cNvSpPr txBox="1"/>
          <p:nvPr/>
        </p:nvSpPr>
        <p:spPr>
          <a:xfrm>
            <a:off x="7782088" y="1195382"/>
            <a:ext cx="38400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Core Scientific uses GCP and AWS, The PoC is leveraging GCP managed services.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Use Orderbook API from Binance and Coinbase exchanges for the PoC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Each exchange sends a slightly different structure of order book. Build modularized ETL framework to clean up the order book and standardize the data  (Embedded in Cloud Function for PoC purpose)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Use Cloud Scheduler (GCP component) to trigger the cloud function. The scheduled sends a message in a 60-sec interval to topic that triggers the function to pull data from exchanges.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Use on-demand scalable cloud function. Build framework to extract the data in order to add more exchanges in the future.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Once the function is triggered, the process will retrieve order book data through API.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Send standardized "order book" with the following data structure [side(bid, asks), price, quantity, cost, timestamp, exchange] to </a:t>
            </a:r>
            <a:r>
              <a:rPr lang="en-US" sz="1000" dirty="0" err="1"/>
              <a:t>BigQuery</a:t>
            </a:r>
            <a:r>
              <a:rPr lang="en-US" sz="1000" dirty="0"/>
              <a:t> (Data Warehouse) and Cloud Storage.  (This program extracts only trade values between $40K to $100 K for PoC purpose)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From Big query we can analyze and extract mid-price ranges and other questions like when we can likely purchase 50k crypto tokens.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86B7CA-9FEE-4402-8B5C-4BF26E1397A3}"/>
              </a:ext>
            </a:extLst>
          </p:cNvPr>
          <p:cNvSpPr txBox="1"/>
          <p:nvPr/>
        </p:nvSpPr>
        <p:spPr>
          <a:xfrm>
            <a:off x="4453844" y="2965076"/>
            <a:ext cx="12330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Scheduled query can send the data to </a:t>
            </a:r>
            <a:r>
              <a:rPr lang="en-US" sz="900" dirty="0" err="1"/>
              <a:t>PubSub</a:t>
            </a:r>
            <a:r>
              <a:rPr lang="en-US" sz="900" dirty="0"/>
              <a:t>. Can be consumed by any application.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E39D03-3B71-4EB4-85E7-516641C04E12}"/>
              </a:ext>
            </a:extLst>
          </p:cNvPr>
          <p:cNvGrpSpPr/>
          <p:nvPr/>
        </p:nvGrpSpPr>
        <p:grpSpPr>
          <a:xfrm>
            <a:off x="3775577" y="1391926"/>
            <a:ext cx="789183" cy="421336"/>
            <a:chOff x="2683382" y="2623716"/>
            <a:chExt cx="789183" cy="42133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D92D61F-4303-418C-9563-F7C45BEAD090}"/>
                </a:ext>
              </a:extLst>
            </p:cNvPr>
            <p:cNvSpPr txBox="1"/>
            <p:nvPr/>
          </p:nvSpPr>
          <p:spPr>
            <a:xfrm>
              <a:off x="2683382" y="2875830"/>
              <a:ext cx="626921" cy="16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Pub/Sub</a:t>
              </a:r>
            </a:p>
          </p:txBody>
        </p:sp>
        <p:pic>
          <p:nvPicPr>
            <p:cNvPr id="51" name="Picture 22">
              <a:extLst>
                <a:ext uri="{FF2B5EF4-FFF2-40B4-BE49-F238E27FC236}">
                  <a16:creationId xmlns:a16="http://schemas.microsoft.com/office/drawing/2014/main" id="{481388C1-31A1-481F-9F5E-D2FA2D531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310" y="2623716"/>
              <a:ext cx="450255" cy="356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6E94019-7196-4ACA-9228-0BE9D424433E}"/>
              </a:ext>
            </a:extLst>
          </p:cNvPr>
          <p:cNvCxnSpPr>
            <a:cxnSpLocks/>
            <a:stCxn id="51" idx="3"/>
            <a:endCxn id="184" idx="1"/>
          </p:cNvCxnSpPr>
          <p:nvPr/>
        </p:nvCxnSpPr>
        <p:spPr>
          <a:xfrm>
            <a:off x="4564760" y="1570198"/>
            <a:ext cx="1787542" cy="322225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E8058D-5073-4E18-9CAC-82627B20E4D8}"/>
              </a:ext>
            </a:extLst>
          </p:cNvPr>
          <p:cNvSpPr txBox="1"/>
          <p:nvPr/>
        </p:nvSpPr>
        <p:spPr>
          <a:xfrm>
            <a:off x="4528083" y="1859737"/>
            <a:ext cx="12330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 data through subscription to various topics</a:t>
            </a:r>
          </a:p>
        </p:txBody>
      </p:sp>
    </p:spTree>
    <p:extLst>
      <p:ext uri="{BB962C8B-B14F-4D97-AF65-F5344CB8AC3E}">
        <p14:creationId xmlns:p14="http://schemas.microsoft.com/office/powerpoint/2010/main" val="172605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241F22-56A6-474E-B56A-42A9CAF30530}"/>
              </a:ext>
            </a:extLst>
          </p:cNvPr>
          <p:cNvSpPr/>
          <p:nvPr/>
        </p:nvSpPr>
        <p:spPr>
          <a:xfrm>
            <a:off x="517235" y="924308"/>
            <a:ext cx="914401" cy="5166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42900" dir="2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6A548-D3ED-46F5-AD2D-2F6F9C711BAC}"/>
              </a:ext>
            </a:extLst>
          </p:cNvPr>
          <p:cNvSpPr txBox="1"/>
          <p:nvPr/>
        </p:nvSpPr>
        <p:spPr>
          <a:xfrm>
            <a:off x="2281382" y="240145"/>
            <a:ext cx="947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Architecture – Data platform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FDAC4A-36A4-4ECA-94F0-2B64CEB48469}"/>
              </a:ext>
            </a:extLst>
          </p:cNvPr>
          <p:cNvSpPr/>
          <p:nvPr/>
        </p:nvSpPr>
        <p:spPr>
          <a:xfrm>
            <a:off x="2090941" y="955094"/>
            <a:ext cx="1459345" cy="5172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42900" dir="2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44BF2-73FE-46D4-A0AB-4B40135DE9FB}"/>
              </a:ext>
            </a:extLst>
          </p:cNvPr>
          <p:cNvSpPr/>
          <p:nvPr/>
        </p:nvSpPr>
        <p:spPr>
          <a:xfrm>
            <a:off x="3839687" y="927247"/>
            <a:ext cx="5788169" cy="5200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42900" dir="2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F6194E-ADA3-4165-B9DF-20CCB5EBFED8}"/>
              </a:ext>
            </a:extLst>
          </p:cNvPr>
          <p:cNvSpPr/>
          <p:nvPr/>
        </p:nvSpPr>
        <p:spPr>
          <a:xfrm>
            <a:off x="9963486" y="927247"/>
            <a:ext cx="1459345" cy="5200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42900" dir="2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A577D0-49F2-41B7-A574-89770DE3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71" y="4244267"/>
            <a:ext cx="489528" cy="489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9FF05-B525-44CD-93E4-B4117F3DD0F8}"/>
              </a:ext>
            </a:extLst>
          </p:cNvPr>
          <p:cNvSpPr txBox="1"/>
          <p:nvPr/>
        </p:nvSpPr>
        <p:spPr>
          <a:xfrm>
            <a:off x="477007" y="4733795"/>
            <a:ext cx="997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API 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126F1-47D2-4AFD-AE40-5EE76CF43EA9}"/>
              </a:ext>
            </a:extLst>
          </p:cNvPr>
          <p:cNvSpPr txBox="1"/>
          <p:nvPr/>
        </p:nvSpPr>
        <p:spPr>
          <a:xfrm>
            <a:off x="517235" y="931422"/>
            <a:ext cx="914401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14F86-CC0D-4BCF-A143-9E92E7BAED30}"/>
              </a:ext>
            </a:extLst>
          </p:cNvPr>
          <p:cNvSpPr txBox="1"/>
          <p:nvPr/>
        </p:nvSpPr>
        <p:spPr>
          <a:xfrm>
            <a:off x="2094858" y="914710"/>
            <a:ext cx="1459345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Data integration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185E6-8963-4C58-9BF0-C073D5F82E71}"/>
              </a:ext>
            </a:extLst>
          </p:cNvPr>
          <p:cNvSpPr txBox="1"/>
          <p:nvPr/>
        </p:nvSpPr>
        <p:spPr>
          <a:xfrm>
            <a:off x="3859477" y="931422"/>
            <a:ext cx="575993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Data Pipelines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80A645-6261-4FE1-9C15-199F98A461E9}"/>
              </a:ext>
            </a:extLst>
          </p:cNvPr>
          <p:cNvSpPr txBox="1"/>
          <p:nvPr/>
        </p:nvSpPr>
        <p:spPr>
          <a:xfrm>
            <a:off x="9968100" y="927247"/>
            <a:ext cx="1459344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Systems of Engagement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478C6F-E76C-4A8B-BC1D-F837424F2AE3}"/>
              </a:ext>
            </a:extLst>
          </p:cNvPr>
          <p:cNvSpPr txBox="1"/>
          <p:nvPr/>
        </p:nvSpPr>
        <p:spPr>
          <a:xfrm>
            <a:off x="530398" y="2228826"/>
            <a:ext cx="81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Other</a:t>
            </a:r>
          </a:p>
          <a:p>
            <a:pPr algn="ctr"/>
            <a:r>
              <a:rPr lang="en-US" sz="900" dirty="0"/>
              <a:t>Data Sources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2E562FEB-1416-46E1-AA80-DE97099E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55" y="1355255"/>
            <a:ext cx="467158" cy="46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38C3480-5778-432A-B049-5B6EF5FF91B2}"/>
              </a:ext>
            </a:extLst>
          </p:cNvPr>
          <p:cNvCxnSpPr>
            <a:cxnSpLocks/>
            <a:stCxn id="266" idx="3"/>
            <a:endCxn id="55" idx="1"/>
          </p:cNvCxnSpPr>
          <p:nvPr/>
        </p:nvCxnSpPr>
        <p:spPr>
          <a:xfrm flipV="1">
            <a:off x="1346430" y="1588834"/>
            <a:ext cx="1197225" cy="383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040C8E8-C9CB-4C86-A246-77C45FD9CF30}"/>
              </a:ext>
            </a:extLst>
          </p:cNvPr>
          <p:cNvGrpSpPr/>
          <p:nvPr/>
        </p:nvGrpSpPr>
        <p:grpSpPr>
          <a:xfrm>
            <a:off x="6414796" y="1642786"/>
            <a:ext cx="2058601" cy="1196663"/>
            <a:chOff x="4994488" y="1760259"/>
            <a:chExt cx="2009297" cy="1196663"/>
          </a:xfrm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D53A8C5C-0677-45C3-ACEB-B80800AF303B}"/>
                </a:ext>
              </a:extLst>
            </p:cNvPr>
            <p:cNvSpPr/>
            <p:nvPr/>
          </p:nvSpPr>
          <p:spPr>
            <a:xfrm>
              <a:off x="4994488" y="1760259"/>
              <a:ext cx="2009297" cy="1196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65912A9-EB32-4EFF-A07F-DE2B55A43756}"/>
                </a:ext>
              </a:extLst>
            </p:cNvPr>
            <p:cNvSpPr txBox="1"/>
            <p:nvPr/>
          </p:nvSpPr>
          <p:spPr>
            <a:xfrm>
              <a:off x="6273800" y="2625676"/>
              <a:ext cx="6850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Publish</a:t>
              </a:r>
            </a:p>
          </p:txBody>
        </p:sp>
        <p:pic>
          <p:nvPicPr>
            <p:cNvPr id="3078" name="Picture 6" descr="Databricks on Google Cloud | Go Reply">
              <a:extLst>
                <a:ext uri="{FF2B5EF4-FFF2-40B4-BE49-F238E27FC236}">
                  <a16:creationId xmlns:a16="http://schemas.microsoft.com/office/drawing/2014/main" id="{468DB872-01C8-4A99-BB6A-F11DAF799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691" y="1795552"/>
              <a:ext cx="646094" cy="37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Delta Lake - Reliable Data Lakes at Scale">
              <a:extLst>
                <a:ext uri="{FF2B5EF4-FFF2-40B4-BE49-F238E27FC236}">
                  <a16:creationId xmlns:a16="http://schemas.microsoft.com/office/drawing/2014/main" id="{D71DF6A7-BDDB-4C3F-80D5-4742E4CC6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8725" y="2196129"/>
              <a:ext cx="499488" cy="479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 descr="Delta Lake - Reliable Data Lakes at Scale">
              <a:extLst>
                <a:ext uri="{FF2B5EF4-FFF2-40B4-BE49-F238E27FC236}">
                  <a16:creationId xmlns:a16="http://schemas.microsoft.com/office/drawing/2014/main" id="{376D01BA-B12C-4A9B-9D97-628ADCBC9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116" y="2196129"/>
              <a:ext cx="499488" cy="479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8" descr="Delta Lake - Reliable Data Lakes at Scale">
              <a:extLst>
                <a:ext uri="{FF2B5EF4-FFF2-40B4-BE49-F238E27FC236}">
                  <a16:creationId xmlns:a16="http://schemas.microsoft.com/office/drawing/2014/main" id="{96FC1505-B0F0-4DCD-B589-456A89900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277" y="2196129"/>
              <a:ext cx="499488" cy="479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BDB7E05-DCF6-4966-B2B8-5D7330AE6580}"/>
                </a:ext>
              </a:extLst>
            </p:cNvPr>
            <p:cNvSpPr txBox="1"/>
            <p:nvPr/>
          </p:nvSpPr>
          <p:spPr>
            <a:xfrm>
              <a:off x="5108614" y="2625676"/>
              <a:ext cx="482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Stage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599CB2D-3CFF-4CD0-A6F2-F22A8C9A4A80}"/>
                </a:ext>
              </a:extLst>
            </p:cNvPr>
            <p:cNvSpPr txBox="1"/>
            <p:nvPr/>
          </p:nvSpPr>
          <p:spPr>
            <a:xfrm>
              <a:off x="5631419" y="2625676"/>
              <a:ext cx="6850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Process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A35D060-F196-4B5B-8FCE-B6CA4DC9411A}"/>
                </a:ext>
              </a:extLst>
            </p:cNvPr>
            <p:cNvSpPr txBox="1"/>
            <p:nvPr/>
          </p:nvSpPr>
          <p:spPr>
            <a:xfrm>
              <a:off x="5005168" y="1778124"/>
              <a:ext cx="1304520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Data lake Construct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EFA5011-8FC7-4086-80E1-4FA3459F906F}"/>
              </a:ext>
            </a:extLst>
          </p:cNvPr>
          <p:cNvGrpSpPr/>
          <p:nvPr/>
        </p:nvGrpSpPr>
        <p:grpSpPr>
          <a:xfrm>
            <a:off x="6069241" y="4078940"/>
            <a:ext cx="1039963" cy="1215135"/>
            <a:chOff x="5016762" y="4079724"/>
            <a:chExt cx="1051511" cy="121513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EC701D9-51DE-4755-B26D-3F1DFF0AB030}"/>
                </a:ext>
              </a:extLst>
            </p:cNvPr>
            <p:cNvSpPr/>
            <p:nvPr/>
          </p:nvSpPr>
          <p:spPr>
            <a:xfrm>
              <a:off x="5016762" y="4098196"/>
              <a:ext cx="1051511" cy="1196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4D3FFE-15DB-4349-8525-83AE8C3B92E5}"/>
                </a:ext>
              </a:extLst>
            </p:cNvPr>
            <p:cNvSpPr txBox="1"/>
            <p:nvPr/>
          </p:nvSpPr>
          <p:spPr>
            <a:xfrm>
              <a:off x="5021424" y="4079724"/>
              <a:ext cx="1046846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Data Warehouse</a:t>
              </a:r>
            </a:p>
          </p:txBody>
        </p:sp>
        <p:pic>
          <p:nvPicPr>
            <p:cNvPr id="82" name="Picture 18">
              <a:extLst>
                <a:ext uri="{FF2B5EF4-FFF2-40B4-BE49-F238E27FC236}">
                  <a16:creationId xmlns:a16="http://schemas.microsoft.com/office/drawing/2014/main" id="{D03EA315-A67E-4DFC-AA6B-01F88DD74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008" y="4486158"/>
              <a:ext cx="501685" cy="41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82B43CC-A900-4E30-BE4A-EF7DBDA4D499}"/>
                </a:ext>
              </a:extLst>
            </p:cNvPr>
            <p:cNvSpPr txBox="1"/>
            <p:nvPr/>
          </p:nvSpPr>
          <p:spPr>
            <a:xfrm>
              <a:off x="5234098" y="4899528"/>
              <a:ext cx="637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BigQuery</a:t>
              </a:r>
              <a:endParaRPr lang="en-US" sz="900" dirty="0"/>
            </a:p>
          </p:txBody>
        </p:sp>
      </p:grp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2D15D5C-3CFE-41C4-8258-9BC10B9DC01B}"/>
              </a:ext>
            </a:extLst>
          </p:cNvPr>
          <p:cNvCxnSpPr>
            <a:cxnSpLocks/>
            <a:stCxn id="3084" idx="2"/>
            <a:endCxn id="109" idx="0"/>
          </p:cNvCxnSpPr>
          <p:nvPr/>
        </p:nvCxnSpPr>
        <p:spPr>
          <a:xfrm rot="5400000">
            <a:off x="6398067" y="3032909"/>
            <a:ext cx="1239491" cy="8525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590F7D8-EB26-42F0-B23C-48BF41B01867}"/>
              </a:ext>
            </a:extLst>
          </p:cNvPr>
          <p:cNvSpPr/>
          <p:nvPr/>
        </p:nvSpPr>
        <p:spPr>
          <a:xfrm>
            <a:off x="4837841" y="1652022"/>
            <a:ext cx="1039963" cy="1196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72B41A8-3EE0-4F5F-AE94-44CD82AB14B3}"/>
              </a:ext>
            </a:extLst>
          </p:cNvPr>
          <p:cNvSpPr txBox="1"/>
          <p:nvPr/>
        </p:nvSpPr>
        <p:spPr>
          <a:xfrm>
            <a:off x="4856608" y="1661258"/>
            <a:ext cx="1021195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Data </a:t>
            </a:r>
            <a:r>
              <a:rPr lang="en-US" sz="900" dirty="0" err="1"/>
              <a:t>Pipline</a:t>
            </a:r>
            <a:endParaRPr lang="en-US" sz="9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EB05D86-820E-48C8-BF9D-23C58B86387C}"/>
              </a:ext>
            </a:extLst>
          </p:cNvPr>
          <p:cNvSpPr txBox="1"/>
          <p:nvPr/>
        </p:nvSpPr>
        <p:spPr>
          <a:xfrm>
            <a:off x="5005735" y="2554099"/>
            <a:ext cx="729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Dataflow</a:t>
            </a:r>
          </a:p>
        </p:txBody>
      </p:sp>
      <p:pic>
        <p:nvPicPr>
          <p:cNvPr id="117" name="Picture 20">
            <a:extLst>
              <a:ext uri="{FF2B5EF4-FFF2-40B4-BE49-F238E27FC236}">
                <a16:creationId xmlns:a16="http://schemas.microsoft.com/office/drawing/2014/main" id="{7E781E55-B1FC-4368-B929-16F939ADB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762" y="1948459"/>
            <a:ext cx="5048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D6D8B83B-D1B4-4D43-9985-341E4ED00B9D}"/>
              </a:ext>
            </a:extLst>
          </p:cNvPr>
          <p:cNvCxnSpPr>
            <a:cxnSpLocks/>
            <a:stCxn id="55" idx="2"/>
            <a:endCxn id="212" idx="0"/>
          </p:cNvCxnSpPr>
          <p:nvPr/>
        </p:nvCxnSpPr>
        <p:spPr>
          <a:xfrm rot="5400000">
            <a:off x="2370483" y="2222538"/>
            <a:ext cx="806876" cy="662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1EE3EF2-29D4-4F45-B7C0-8C5FE54E2EC3}"/>
              </a:ext>
            </a:extLst>
          </p:cNvPr>
          <p:cNvGrpSpPr/>
          <p:nvPr/>
        </p:nvGrpSpPr>
        <p:grpSpPr>
          <a:xfrm>
            <a:off x="2270264" y="2606282"/>
            <a:ext cx="1000686" cy="945079"/>
            <a:chOff x="6314421" y="4938159"/>
            <a:chExt cx="1077356" cy="1196663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E433261-82E4-4398-8E90-A0DE60A1DE08}"/>
                </a:ext>
              </a:extLst>
            </p:cNvPr>
            <p:cNvSpPr/>
            <p:nvPr/>
          </p:nvSpPr>
          <p:spPr>
            <a:xfrm>
              <a:off x="6314421" y="4938159"/>
              <a:ext cx="1077356" cy="1196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25EB44C-A01F-486F-BB51-C09AF40467BB}"/>
                </a:ext>
              </a:extLst>
            </p:cNvPr>
            <p:cNvSpPr txBox="1"/>
            <p:nvPr/>
          </p:nvSpPr>
          <p:spPr>
            <a:xfrm>
              <a:off x="6330811" y="4967291"/>
              <a:ext cx="1044575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Topics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7E8F9C8-D5FA-4907-933B-6B02D99BEB50}"/>
                </a:ext>
              </a:extLst>
            </p:cNvPr>
            <p:cNvSpPr txBox="1"/>
            <p:nvPr/>
          </p:nvSpPr>
          <p:spPr>
            <a:xfrm>
              <a:off x="6502704" y="5718174"/>
              <a:ext cx="677758" cy="29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Pub/Sub</a:t>
              </a:r>
            </a:p>
          </p:txBody>
        </p:sp>
        <p:pic>
          <p:nvPicPr>
            <p:cNvPr id="124" name="Picture 22">
              <a:extLst>
                <a:ext uri="{FF2B5EF4-FFF2-40B4-BE49-F238E27FC236}">
                  <a16:creationId xmlns:a16="http://schemas.microsoft.com/office/drawing/2014/main" id="{7C9A94F0-B307-47BD-B5C9-95761AF94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846" y="5293314"/>
              <a:ext cx="452578" cy="48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E8023D7-4B0E-49F0-8836-2130365A66D7}"/>
              </a:ext>
            </a:extLst>
          </p:cNvPr>
          <p:cNvCxnSpPr>
            <a:cxnSpLocks/>
            <a:stCxn id="211" idx="3"/>
            <a:endCxn id="188" idx="1"/>
          </p:cNvCxnSpPr>
          <p:nvPr/>
        </p:nvCxnSpPr>
        <p:spPr>
          <a:xfrm flipV="1">
            <a:off x="3270950" y="2250354"/>
            <a:ext cx="1566891" cy="828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3D405CC0-7E6A-41F4-9A60-BD970395512A}"/>
              </a:ext>
            </a:extLst>
          </p:cNvPr>
          <p:cNvSpPr txBox="1"/>
          <p:nvPr/>
        </p:nvSpPr>
        <p:spPr>
          <a:xfrm>
            <a:off x="2323420" y="1844512"/>
            <a:ext cx="10399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Cloud Function 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3C077E60-8BD5-44EC-97A7-D1AB4371CC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7566" y="1592031"/>
            <a:ext cx="740539" cy="670488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10FCB205-70FB-4D72-A45D-4808F88B9A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7638" y="2944480"/>
            <a:ext cx="511039" cy="857200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18E97BB6-CE9B-47A7-936D-7638ED70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638" y="4450557"/>
            <a:ext cx="670488" cy="670488"/>
          </a:xfrm>
          <a:prstGeom prst="rect">
            <a:avLst/>
          </a:prstGeom>
        </p:spPr>
      </p:pic>
      <p:sp>
        <p:nvSpPr>
          <p:cNvPr id="307" name="TextBox 306">
            <a:extLst>
              <a:ext uri="{FF2B5EF4-FFF2-40B4-BE49-F238E27FC236}">
                <a16:creationId xmlns:a16="http://schemas.microsoft.com/office/drawing/2014/main" id="{B573A5E2-5992-4709-99E4-162F65456333}"/>
              </a:ext>
            </a:extLst>
          </p:cNvPr>
          <p:cNvSpPr txBox="1"/>
          <p:nvPr/>
        </p:nvSpPr>
        <p:spPr>
          <a:xfrm>
            <a:off x="10287565" y="2299358"/>
            <a:ext cx="74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Dashboard/Reports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6863DD2-178C-44B5-B2AA-1DB6FD8C51D8}"/>
              </a:ext>
            </a:extLst>
          </p:cNvPr>
          <p:cNvSpPr txBox="1"/>
          <p:nvPr/>
        </p:nvSpPr>
        <p:spPr>
          <a:xfrm>
            <a:off x="10342048" y="3918572"/>
            <a:ext cx="740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Mobile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FF04E99-A6CF-408F-B9EF-820623234CA1}"/>
              </a:ext>
            </a:extLst>
          </p:cNvPr>
          <p:cNvSpPr txBox="1"/>
          <p:nvPr/>
        </p:nvSpPr>
        <p:spPr>
          <a:xfrm>
            <a:off x="10402612" y="5141701"/>
            <a:ext cx="740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API</a:t>
            </a:r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B7805EA1-F334-4958-B398-F5F5A74233DC}"/>
              </a:ext>
            </a:extLst>
          </p:cNvPr>
          <p:cNvGrpSpPr/>
          <p:nvPr/>
        </p:nvGrpSpPr>
        <p:grpSpPr>
          <a:xfrm>
            <a:off x="2621738" y="4882985"/>
            <a:ext cx="808622" cy="1081653"/>
            <a:chOff x="5012098" y="4070488"/>
            <a:chExt cx="1056177" cy="1081653"/>
          </a:xfrm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9304F844-3393-4522-B343-B1F4AC3D5C2D}"/>
                </a:ext>
              </a:extLst>
            </p:cNvPr>
            <p:cNvSpPr/>
            <p:nvPr/>
          </p:nvSpPr>
          <p:spPr>
            <a:xfrm>
              <a:off x="5012098" y="4070488"/>
              <a:ext cx="1056176" cy="10816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FD77468-68A7-4295-A018-C8A37388B26D}"/>
                </a:ext>
              </a:extLst>
            </p:cNvPr>
            <p:cNvSpPr txBox="1"/>
            <p:nvPr/>
          </p:nvSpPr>
          <p:spPr>
            <a:xfrm>
              <a:off x="5021437" y="4079724"/>
              <a:ext cx="1046838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Scheduler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96647B5-DF55-4EFE-9C1E-056D32190C08}"/>
                </a:ext>
              </a:extLst>
            </p:cNvPr>
            <p:cNvSpPr txBox="1"/>
            <p:nvPr/>
          </p:nvSpPr>
          <p:spPr>
            <a:xfrm>
              <a:off x="5086138" y="4836689"/>
              <a:ext cx="9259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Scheduler</a:t>
              </a:r>
            </a:p>
          </p:txBody>
        </p:sp>
      </p:grpSp>
      <p:pic>
        <p:nvPicPr>
          <p:cNvPr id="200" name="Picture 24">
            <a:extLst>
              <a:ext uri="{FF2B5EF4-FFF2-40B4-BE49-F238E27FC236}">
                <a16:creationId xmlns:a16="http://schemas.microsoft.com/office/drawing/2014/main" id="{F82C4E3B-AF0C-47D2-834C-D4EAAABDE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732" y="5190716"/>
            <a:ext cx="497218" cy="49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3" name="Group 332">
            <a:extLst>
              <a:ext uri="{FF2B5EF4-FFF2-40B4-BE49-F238E27FC236}">
                <a16:creationId xmlns:a16="http://schemas.microsoft.com/office/drawing/2014/main" id="{49BD3AB4-ABDE-4DB2-97FB-6D3F6AE8DED4}"/>
              </a:ext>
            </a:extLst>
          </p:cNvPr>
          <p:cNvGrpSpPr/>
          <p:nvPr/>
        </p:nvGrpSpPr>
        <p:grpSpPr>
          <a:xfrm>
            <a:off x="8024154" y="4942700"/>
            <a:ext cx="1077356" cy="945079"/>
            <a:chOff x="6314421" y="4938159"/>
            <a:chExt cx="1077356" cy="1196663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3830C038-977A-41BA-89D7-A538C98C6E18}"/>
                </a:ext>
              </a:extLst>
            </p:cNvPr>
            <p:cNvSpPr/>
            <p:nvPr/>
          </p:nvSpPr>
          <p:spPr>
            <a:xfrm>
              <a:off x="6314421" y="4938159"/>
              <a:ext cx="1077356" cy="1196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9277E4E-7BAF-451D-AB85-EE54F5C1EE7A}"/>
                </a:ext>
              </a:extLst>
            </p:cNvPr>
            <p:cNvSpPr txBox="1"/>
            <p:nvPr/>
          </p:nvSpPr>
          <p:spPr>
            <a:xfrm>
              <a:off x="6330811" y="4967291"/>
              <a:ext cx="1044575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Topics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7B4FBD-FC62-49BB-9D90-C063E3C7DF61}"/>
                </a:ext>
              </a:extLst>
            </p:cNvPr>
            <p:cNvSpPr txBox="1"/>
            <p:nvPr/>
          </p:nvSpPr>
          <p:spPr>
            <a:xfrm>
              <a:off x="6566764" y="5767199"/>
              <a:ext cx="630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Pub/Sub</a:t>
              </a:r>
            </a:p>
          </p:txBody>
        </p:sp>
        <p:pic>
          <p:nvPicPr>
            <p:cNvPr id="337" name="Picture 22">
              <a:extLst>
                <a:ext uri="{FF2B5EF4-FFF2-40B4-BE49-F238E27FC236}">
                  <a16:creationId xmlns:a16="http://schemas.microsoft.com/office/drawing/2014/main" id="{3E64C83E-C4D3-45C9-B6B4-A12D14F33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846" y="5293314"/>
              <a:ext cx="452578" cy="48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3A0A0F97-8621-4563-A1CF-FFFBB2BF86FE}"/>
              </a:ext>
            </a:extLst>
          </p:cNvPr>
          <p:cNvCxnSpPr>
            <a:cxnSpLocks/>
            <a:stCxn id="98" idx="3"/>
            <a:endCxn id="334" idx="1"/>
          </p:cNvCxnSpPr>
          <p:nvPr/>
        </p:nvCxnSpPr>
        <p:spPr>
          <a:xfrm>
            <a:off x="7109204" y="4695744"/>
            <a:ext cx="914950" cy="719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B2F9F6F9-C751-41A8-B102-15A65E9EF4A1}"/>
              </a:ext>
            </a:extLst>
          </p:cNvPr>
          <p:cNvCxnSpPr>
            <a:cxnSpLocks/>
            <a:stCxn id="334" idx="3"/>
            <a:endCxn id="306" idx="1"/>
          </p:cNvCxnSpPr>
          <p:nvPr/>
        </p:nvCxnSpPr>
        <p:spPr>
          <a:xfrm flipV="1">
            <a:off x="9101510" y="4785801"/>
            <a:ext cx="1336128" cy="629439"/>
          </a:xfrm>
          <a:prstGeom prst="bentConnector3">
            <a:avLst>
              <a:gd name="adj1" fmla="val 2787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22A0A3FB-D5B5-4A13-9E99-A5138CFADF26}"/>
              </a:ext>
            </a:extLst>
          </p:cNvPr>
          <p:cNvCxnSpPr>
            <a:cxnSpLocks/>
            <a:stCxn id="98" idx="3"/>
            <a:endCxn id="184" idx="1"/>
          </p:cNvCxnSpPr>
          <p:nvPr/>
        </p:nvCxnSpPr>
        <p:spPr>
          <a:xfrm flipV="1">
            <a:off x="7109204" y="1927275"/>
            <a:ext cx="3178362" cy="2768469"/>
          </a:xfrm>
          <a:prstGeom prst="bentConnector3">
            <a:avLst>
              <a:gd name="adj1" fmla="val 4854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CEEFC91-52E5-406C-B0B3-EFF926B1C0F5}"/>
              </a:ext>
            </a:extLst>
          </p:cNvPr>
          <p:cNvSpPr txBox="1"/>
          <p:nvPr/>
        </p:nvSpPr>
        <p:spPr>
          <a:xfrm>
            <a:off x="6336107" y="1318920"/>
            <a:ext cx="2461143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50" dirty="0"/>
              <a:t>Complex ETL and data processing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04BAD173-906A-4215-9BA2-3B85D3B4B92A}"/>
              </a:ext>
            </a:extLst>
          </p:cNvPr>
          <p:cNvSpPr txBox="1"/>
          <p:nvPr/>
        </p:nvSpPr>
        <p:spPr>
          <a:xfrm>
            <a:off x="5542702" y="5489163"/>
            <a:ext cx="1874888" cy="415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50" dirty="0"/>
              <a:t>Dimensional Model and Analytical reporting</a:t>
            </a: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8AA78BD-5B8F-46E1-A5AE-C8B5774F6434}"/>
              </a:ext>
            </a:extLst>
          </p:cNvPr>
          <p:cNvGrpSpPr/>
          <p:nvPr/>
        </p:nvGrpSpPr>
        <p:grpSpPr>
          <a:xfrm>
            <a:off x="3974659" y="4425217"/>
            <a:ext cx="1179632" cy="945079"/>
            <a:chOff x="6286594" y="4938159"/>
            <a:chExt cx="1179632" cy="1196663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9F7C7897-613A-4E63-8A91-AA1C48D35465}"/>
                </a:ext>
              </a:extLst>
            </p:cNvPr>
            <p:cNvSpPr/>
            <p:nvPr/>
          </p:nvSpPr>
          <p:spPr>
            <a:xfrm>
              <a:off x="6314421" y="4938159"/>
              <a:ext cx="1077356" cy="1196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FB13DC42-A847-4D7B-B274-A633D2266DFD}"/>
                </a:ext>
              </a:extLst>
            </p:cNvPr>
            <p:cNvSpPr txBox="1"/>
            <p:nvPr/>
          </p:nvSpPr>
          <p:spPr>
            <a:xfrm>
              <a:off x="6330811" y="4967290"/>
              <a:ext cx="1044575" cy="2922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Raw Files Storage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7C48876A-D9FF-48AD-B5B0-26D04B29F34F}"/>
                </a:ext>
              </a:extLst>
            </p:cNvPr>
            <p:cNvSpPr txBox="1"/>
            <p:nvPr/>
          </p:nvSpPr>
          <p:spPr>
            <a:xfrm>
              <a:off x="6286594" y="5780622"/>
              <a:ext cx="1179632" cy="29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Cloud Storage</a:t>
              </a:r>
            </a:p>
          </p:txBody>
        </p:sp>
      </p:grpSp>
      <p:pic>
        <p:nvPicPr>
          <p:cNvPr id="239" name="Picture 26">
            <a:extLst>
              <a:ext uri="{FF2B5EF4-FFF2-40B4-BE49-F238E27FC236}">
                <a16:creationId xmlns:a16="http://schemas.microsoft.com/office/drawing/2014/main" id="{A7297D34-0EBB-4F63-843D-1BC496138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07" y="4735799"/>
            <a:ext cx="515790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E53F0B6B-C157-4A2C-8F79-2F2B27D419DD}"/>
              </a:ext>
            </a:extLst>
          </p:cNvPr>
          <p:cNvCxnSpPr>
            <a:cxnSpLocks/>
            <a:stCxn id="334" idx="3"/>
            <a:endCxn id="198" idx="1"/>
          </p:cNvCxnSpPr>
          <p:nvPr/>
        </p:nvCxnSpPr>
        <p:spPr>
          <a:xfrm flipV="1">
            <a:off x="9101510" y="3373080"/>
            <a:ext cx="1336128" cy="2042160"/>
          </a:xfrm>
          <a:prstGeom prst="bentConnector3">
            <a:avLst>
              <a:gd name="adj1" fmla="val 783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7" name="Connector: Elbow 386">
            <a:extLst>
              <a:ext uri="{FF2B5EF4-FFF2-40B4-BE49-F238E27FC236}">
                <a16:creationId xmlns:a16="http://schemas.microsoft.com/office/drawing/2014/main" id="{87C66CB9-4731-4BA1-B475-F592760A7ADB}"/>
              </a:ext>
            </a:extLst>
          </p:cNvPr>
          <p:cNvCxnSpPr>
            <a:cxnSpLocks/>
          </p:cNvCxnSpPr>
          <p:nvPr/>
        </p:nvCxnSpPr>
        <p:spPr>
          <a:xfrm flipV="1">
            <a:off x="1068352" y="6540583"/>
            <a:ext cx="876690" cy="1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5F3C0DF-9B16-4FD8-A2AA-3988EA47C3E8}"/>
              </a:ext>
            </a:extLst>
          </p:cNvPr>
          <p:cNvSpPr txBox="1"/>
          <p:nvPr/>
        </p:nvSpPr>
        <p:spPr>
          <a:xfrm>
            <a:off x="1431636" y="6417557"/>
            <a:ext cx="237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Strategic Data Platform Build</a:t>
            </a:r>
          </a:p>
          <a:p>
            <a:pPr algn="ctr"/>
            <a:r>
              <a:rPr lang="en-US" sz="900" dirty="0"/>
              <a:t>Data Pipelines</a:t>
            </a:r>
          </a:p>
        </p:txBody>
      </p:sp>
      <p:pic>
        <p:nvPicPr>
          <p:cNvPr id="264" name="Graphic 263" descr="Server with solid fill">
            <a:extLst>
              <a:ext uri="{FF2B5EF4-FFF2-40B4-BE49-F238E27FC236}">
                <a16:creationId xmlns:a16="http://schemas.microsoft.com/office/drawing/2014/main" id="{0FCD1B34-6ADC-4C5C-88C1-3D85353131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116" y="1764504"/>
            <a:ext cx="392358" cy="392358"/>
          </a:xfrm>
          <a:prstGeom prst="rect">
            <a:avLst/>
          </a:prstGeom>
        </p:spPr>
      </p:pic>
      <p:pic>
        <p:nvPicPr>
          <p:cNvPr id="266" name="Graphic 265" descr="Database with solid fill">
            <a:extLst>
              <a:ext uri="{FF2B5EF4-FFF2-40B4-BE49-F238E27FC236}">
                <a16:creationId xmlns:a16="http://schemas.microsoft.com/office/drawing/2014/main" id="{242C7CBC-7133-4BB2-BCFD-30B1BED355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1362" y="1795008"/>
            <a:ext cx="355068" cy="355068"/>
          </a:xfrm>
          <a:prstGeom prst="rect">
            <a:avLst/>
          </a:prstGeom>
        </p:spPr>
      </p:pic>
      <p:pic>
        <p:nvPicPr>
          <p:cNvPr id="271" name="Picture 28">
            <a:extLst>
              <a:ext uri="{FF2B5EF4-FFF2-40B4-BE49-F238E27FC236}">
                <a16:creationId xmlns:a16="http://schemas.microsoft.com/office/drawing/2014/main" id="{211D02C4-79FB-4376-B400-98730DBD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9" y="2731860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" name="TextBox 398">
            <a:extLst>
              <a:ext uri="{FF2B5EF4-FFF2-40B4-BE49-F238E27FC236}">
                <a16:creationId xmlns:a16="http://schemas.microsoft.com/office/drawing/2014/main" id="{C94FAB24-ADFF-4007-8CB2-E8D7EF72110F}"/>
              </a:ext>
            </a:extLst>
          </p:cNvPr>
          <p:cNvSpPr txBox="1"/>
          <p:nvPr/>
        </p:nvSpPr>
        <p:spPr>
          <a:xfrm>
            <a:off x="538005" y="3434290"/>
            <a:ext cx="814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IOT sources</a:t>
            </a:r>
          </a:p>
        </p:txBody>
      </p:sp>
      <p:cxnSp>
        <p:nvCxnSpPr>
          <p:cNvPr id="403" name="Connector: Elbow 402">
            <a:extLst>
              <a:ext uri="{FF2B5EF4-FFF2-40B4-BE49-F238E27FC236}">
                <a16:creationId xmlns:a16="http://schemas.microsoft.com/office/drawing/2014/main" id="{DC65F235-BB55-448C-B76C-FF7FB310657C}"/>
              </a:ext>
            </a:extLst>
          </p:cNvPr>
          <p:cNvCxnSpPr>
            <a:cxnSpLocks/>
            <a:stCxn id="9" idx="3"/>
            <a:endCxn id="211" idx="2"/>
          </p:cNvCxnSpPr>
          <p:nvPr/>
        </p:nvCxnSpPr>
        <p:spPr>
          <a:xfrm flipV="1">
            <a:off x="1211299" y="3551361"/>
            <a:ext cx="1559308" cy="9376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9" name="Connector: Elbow 408">
            <a:extLst>
              <a:ext uri="{FF2B5EF4-FFF2-40B4-BE49-F238E27FC236}">
                <a16:creationId xmlns:a16="http://schemas.microsoft.com/office/drawing/2014/main" id="{CE909ABE-B08A-43B2-BA53-9975DBA8BC99}"/>
              </a:ext>
            </a:extLst>
          </p:cNvPr>
          <p:cNvCxnSpPr>
            <a:cxnSpLocks/>
            <a:stCxn id="211" idx="3"/>
            <a:endCxn id="358" idx="0"/>
          </p:cNvCxnSpPr>
          <p:nvPr/>
        </p:nvCxnSpPr>
        <p:spPr>
          <a:xfrm>
            <a:off x="3270950" y="3078822"/>
            <a:ext cx="1270214" cy="13694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3" name="TextBox 412">
            <a:extLst>
              <a:ext uri="{FF2B5EF4-FFF2-40B4-BE49-F238E27FC236}">
                <a16:creationId xmlns:a16="http://schemas.microsoft.com/office/drawing/2014/main" id="{50C35956-4A8D-4EDF-A9B7-8BE09D7AB591}"/>
              </a:ext>
            </a:extLst>
          </p:cNvPr>
          <p:cNvSpPr txBox="1"/>
          <p:nvPr/>
        </p:nvSpPr>
        <p:spPr>
          <a:xfrm>
            <a:off x="4854232" y="2949668"/>
            <a:ext cx="1091345" cy="2539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50" dirty="0"/>
              <a:t>Real time/Batch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9E36F79-E5FE-4F15-B158-0A420EC675A9}"/>
              </a:ext>
            </a:extLst>
          </p:cNvPr>
          <p:cNvCxnSpPr>
            <a:cxnSpLocks/>
            <a:stCxn id="314" idx="0"/>
            <a:endCxn id="211" idx="2"/>
          </p:cNvCxnSpPr>
          <p:nvPr/>
        </p:nvCxnSpPr>
        <p:spPr>
          <a:xfrm rot="16200000" flipV="1">
            <a:off x="2229686" y="4092282"/>
            <a:ext cx="1340860" cy="25901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BFEC05-7C61-45D0-9941-E9BF7DED8154}"/>
              </a:ext>
            </a:extLst>
          </p:cNvPr>
          <p:cNvCxnSpPr>
            <a:stCxn id="188" idx="3"/>
            <a:endCxn id="3084" idx="1"/>
          </p:cNvCxnSpPr>
          <p:nvPr/>
        </p:nvCxnSpPr>
        <p:spPr>
          <a:xfrm flipV="1">
            <a:off x="5877804" y="2241118"/>
            <a:ext cx="536992" cy="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AFBDAB4-5C12-4A53-A21F-914870B89016}"/>
              </a:ext>
            </a:extLst>
          </p:cNvPr>
          <p:cNvCxnSpPr>
            <a:cxnSpLocks/>
            <a:stCxn id="271" idx="3"/>
            <a:endCxn id="211" idx="1"/>
          </p:cNvCxnSpPr>
          <p:nvPr/>
        </p:nvCxnSpPr>
        <p:spPr>
          <a:xfrm>
            <a:off x="1255719" y="3069998"/>
            <a:ext cx="1014545" cy="8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4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19D6AB7-BFD2-4491-880C-0C2959E9BCAF}"/>
              </a:ext>
            </a:extLst>
          </p:cNvPr>
          <p:cNvSpPr/>
          <p:nvPr/>
        </p:nvSpPr>
        <p:spPr>
          <a:xfrm>
            <a:off x="323272" y="1052946"/>
            <a:ext cx="11656291" cy="5564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28600" dir="21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6EE18-5DD6-4C5D-AB61-02F5D497A98B}"/>
              </a:ext>
            </a:extLst>
          </p:cNvPr>
          <p:cNvSpPr txBox="1"/>
          <p:nvPr/>
        </p:nvSpPr>
        <p:spPr>
          <a:xfrm>
            <a:off x="5471379" y="3167390"/>
            <a:ext cx="1249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5747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8EA70-AC04-45D6-B8A0-C2ADDAE7E3D6}"/>
              </a:ext>
            </a:extLst>
          </p:cNvPr>
          <p:cNvSpPr txBox="1"/>
          <p:nvPr/>
        </p:nvSpPr>
        <p:spPr>
          <a:xfrm>
            <a:off x="2281382" y="240145"/>
            <a:ext cx="947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B43B7-A1CD-46B0-843D-1B12A4C8AA1A}"/>
              </a:ext>
            </a:extLst>
          </p:cNvPr>
          <p:cNvSpPr/>
          <p:nvPr/>
        </p:nvSpPr>
        <p:spPr>
          <a:xfrm>
            <a:off x="350196" y="1117651"/>
            <a:ext cx="11527276" cy="5341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28600" dir="21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1EF1A-8145-4B75-9AF4-1FA86D489B3E}"/>
              </a:ext>
            </a:extLst>
          </p:cNvPr>
          <p:cNvSpPr txBox="1"/>
          <p:nvPr/>
        </p:nvSpPr>
        <p:spPr>
          <a:xfrm>
            <a:off x="2772015" y="2245288"/>
            <a:ext cx="6820370" cy="264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Following are achieved in this proof of concept.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Collected data from various exchanges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Sent data to storage accounts (for raw data persistent)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Achieved data standardized from various exchanges with timestamp.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Enabling analytics using data warehouse (Big query)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Enabled polling for every 60 sec.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Enabled real time access to polled data from exchanges.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Expandable architecture to realize enterprise data platform.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pic>
        <p:nvPicPr>
          <p:cNvPr id="4" name="Graphic 3" descr="Aspiration with solid fill">
            <a:extLst>
              <a:ext uri="{FF2B5EF4-FFF2-40B4-BE49-F238E27FC236}">
                <a16:creationId xmlns:a16="http://schemas.microsoft.com/office/drawing/2014/main" id="{829E5F54-B24E-4FB0-B14E-0CBAD6CA2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858" y="2433415"/>
            <a:ext cx="1608837" cy="19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19D6AB7-BFD2-4491-880C-0C2959E9BCAF}"/>
              </a:ext>
            </a:extLst>
          </p:cNvPr>
          <p:cNvSpPr/>
          <p:nvPr/>
        </p:nvSpPr>
        <p:spPr>
          <a:xfrm>
            <a:off x="323272" y="1052946"/>
            <a:ext cx="11656291" cy="5564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28600" dir="21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6EE18-5DD6-4C5D-AB61-02F5D497A98B}"/>
              </a:ext>
            </a:extLst>
          </p:cNvPr>
          <p:cNvSpPr txBox="1"/>
          <p:nvPr/>
        </p:nvSpPr>
        <p:spPr>
          <a:xfrm>
            <a:off x="4614209" y="3167390"/>
            <a:ext cx="3074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24886457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845</Words>
  <Application>Microsoft Office PowerPoint</Application>
  <PresentationFormat>Widescreen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Source Sans Pro</vt:lpstr>
      <vt:lpstr>Wingdings</vt:lpstr>
      <vt:lpstr>FunkyShapesDarkVTI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Duraimurugan Rajamanickam</dc:creator>
  <cp:lastModifiedBy>Duraimurugan Rajamanickam</cp:lastModifiedBy>
  <cp:revision>2</cp:revision>
  <dcterms:created xsi:type="dcterms:W3CDTF">2022-02-16T14:23:38Z</dcterms:created>
  <dcterms:modified xsi:type="dcterms:W3CDTF">2022-02-24T03:25:44Z</dcterms:modified>
</cp:coreProperties>
</file>