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3103225" cy="92519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25765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947320" y="3532320"/>
            <a:ext cx="25765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67800" y="184284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947320" y="353232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267800" y="353232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82944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818520" y="1842840"/>
            <a:ext cx="82944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90080" y="1842840"/>
            <a:ext cx="82944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947320" y="3532320"/>
            <a:ext cx="82944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818520" y="3532320"/>
            <a:ext cx="82944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690080" y="3532320"/>
            <a:ext cx="82944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947320" y="1842840"/>
            <a:ext cx="2576520" cy="323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2576520" cy="32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1257120" cy="32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267800" y="1842840"/>
            <a:ext cx="1257120" cy="32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76880" y="5799600"/>
            <a:ext cx="6093720" cy="1850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267800" y="1842840"/>
            <a:ext cx="1257120" cy="32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947320" y="353232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1257120" cy="32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67800" y="184284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267800" y="353232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267800" y="1842840"/>
            <a:ext cx="12571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47320" y="3532320"/>
            <a:ext cx="2576520" cy="154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76880" y="1703520"/>
            <a:ext cx="6093720" cy="5758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79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947320" y="1842840"/>
            <a:ext cx="2576520" cy="3234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9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79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9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79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79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79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79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79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9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69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9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9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9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6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548320" y="5071680"/>
            <a:ext cx="6704640" cy="2214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1" lang="en-US" sz="4400" spc="-1" strike="noStrike">
                <a:solidFill>
                  <a:srgbClr val="e7e6e6"/>
                </a:solidFill>
                <a:latin typeface="Calibri"/>
                <a:ea typeface="Calibri"/>
              </a:rPr>
              <a:t>Mohammad Ibrahim</a:t>
            </a:r>
            <a:br/>
            <a:r>
              <a:rPr b="1" lang="en-US" sz="3600" spc="-1" strike="noStrike">
                <a:solidFill>
                  <a:srgbClr val="e7e6e6"/>
                </a:solidFill>
                <a:latin typeface="Calibri"/>
                <a:ea typeface="Calibri"/>
              </a:rPr>
              <a:t>ID:1640CSE00514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Google Shape;168;p20" descr=""/>
          <p:cNvPicPr/>
          <p:nvPr/>
        </p:nvPicPr>
        <p:blipFill>
          <a:blip r:embed="rId1"/>
          <a:srcRect l="0" t="16879" r="0" b="16879"/>
          <a:stretch/>
        </p:blipFill>
        <p:spPr>
          <a:xfrm>
            <a:off x="2676240" y="1693440"/>
            <a:ext cx="2085120" cy="2618280"/>
          </a:xfrm>
          <a:prstGeom prst="rect">
            <a:avLst/>
          </a:prstGeom>
          <a:ln w="63360">
            <a:solidFill>
              <a:srgbClr val="333333"/>
            </a:solidFill>
            <a:round/>
          </a:ln>
          <a:effectLst>
            <a:outerShdw dist="291960" dir="5400000">
              <a:srgbClr val="000000">
                <a:alpha val="22000"/>
              </a:srgbClr>
            </a:outerShdw>
          </a:effectLst>
        </p:spPr>
      </p:pic>
      <p:sp>
        <p:nvSpPr>
          <p:cNvPr id="40" name="CustomShape 2"/>
          <p:cNvSpPr/>
          <p:nvPr/>
        </p:nvSpPr>
        <p:spPr>
          <a:xfrm>
            <a:off x="5193000" y="1001880"/>
            <a:ext cx="87120" cy="7188480"/>
          </a:xfrm>
          <a:prstGeom prst="rect">
            <a:avLst/>
          </a:prstGeom>
          <a:solidFill>
            <a:srgbClr val="4472c4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170;p20" descr=""/>
          <p:cNvPicPr/>
          <p:nvPr/>
        </p:nvPicPr>
        <p:blipFill>
          <a:blip r:embed="rId2"/>
          <a:srcRect l="14932" t="0" r="14932" b="0"/>
          <a:stretch/>
        </p:blipFill>
        <p:spPr>
          <a:xfrm>
            <a:off x="2579040" y="5072040"/>
            <a:ext cx="2085120" cy="2618280"/>
          </a:xfrm>
          <a:prstGeom prst="rect">
            <a:avLst/>
          </a:prstGeom>
          <a:ln w="63360">
            <a:solidFill>
              <a:srgbClr val="333333"/>
            </a:solidFill>
            <a:round/>
          </a:ln>
          <a:effectLst>
            <a:outerShdw dist="291960" dir="5400000">
              <a:srgbClr val="000000">
                <a:alpha val="22000"/>
              </a:srgbClr>
            </a:outerShdw>
          </a:effectLst>
        </p:spPr>
      </p:pic>
      <p:sp>
        <p:nvSpPr>
          <p:cNvPr id="42" name="TextShape 3"/>
          <p:cNvSpPr txBox="1"/>
          <p:nvPr/>
        </p:nvSpPr>
        <p:spPr>
          <a:xfrm>
            <a:off x="5636160" y="2063160"/>
            <a:ext cx="6460200" cy="221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5000"/>
              </a:lnSpc>
            </a:pPr>
            <a:r>
              <a:rPr b="1" lang="en-US" sz="4000" spc="-1" strike="noStrike">
                <a:solidFill>
                  <a:srgbClr val="e7e6e6"/>
                </a:solidFill>
                <a:latin typeface="Calibri"/>
                <a:ea typeface="Calibri"/>
              </a:rPr>
              <a:t>Md.Riadul Islam</a:t>
            </a:r>
            <a:br/>
            <a:r>
              <a:rPr b="1" lang="en-US" sz="4000" spc="-1" strike="noStrike">
                <a:solidFill>
                  <a:srgbClr val="e7e6e6"/>
                </a:solidFill>
                <a:latin typeface="Calibri"/>
                <a:ea typeface="Calibri"/>
              </a:rPr>
              <a:t>ID:1640CSE00467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74320" y="2286000"/>
            <a:ext cx="12344400" cy="5392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57200" indent="-533160">
              <a:lnSpc>
                <a:spcPct val="85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US" sz="4800" spc="-1" strike="noStrike">
                <a:solidFill>
                  <a:srgbClr val="ffffff"/>
                </a:solidFill>
                <a:latin typeface="Calibri"/>
                <a:ea typeface="Calibri"/>
              </a:rPr>
              <a:t>1. Validation of tokens in a C program</a:t>
            </a:r>
            <a:br/>
            <a:br/>
            <a:r>
              <a:rPr b="1" lang="en-US" sz="4800" spc="-1" strike="noStrike">
                <a:solidFill>
                  <a:srgbClr val="ffffff"/>
                </a:solidFill>
                <a:latin typeface="Calibri"/>
                <a:ea typeface="Calibri"/>
              </a:rPr>
              <a:t>2. Evaluation of Postfix Expression in C [Algorithm and Program]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377360" y="727200"/>
            <a:ext cx="629280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b050"/>
                </a:solidFill>
                <a:latin typeface="Calibri"/>
                <a:ea typeface="Calibri"/>
              </a:rPr>
              <a:t>Topic Of Presentation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4720" y="1620000"/>
            <a:ext cx="9964080" cy="57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Here you will get program to implement lexical analyzer in C.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Compiler is responsible for converting high level language in machine language. There are several phases involved in this and lexical analysis is the first phase.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Lexical analyzer reads the characters from source code and convert it into tokens.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425960" y="3644640"/>
            <a:ext cx="5762880" cy="41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Different tokens or lexemes are:</a:t>
            </a:r>
            <a:endParaRPr b="0" lang="en-US" sz="3000" spc="-1" strike="noStrike">
              <a:latin typeface="Arial"/>
            </a:endParaRPr>
          </a:p>
          <a:p>
            <a:pPr marL="457200" indent="-41868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Calibri"/>
              <a:buChar char="●"/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Keywords</a:t>
            </a:r>
            <a:endParaRPr b="0" lang="en-US" sz="3000" spc="-1" strike="noStrike"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Identifiers</a:t>
            </a:r>
            <a:endParaRPr b="0" lang="en-US" sz="3000" spc="-1" strike="noStrike"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Operators</a:t>
            </a:r>
            <a:endParaRPr b="0" lang="en-US" sz="3000" spc="-1" strike="noStrike">
              <a:latin typeface="Arial"/>
            </a:endParaRPr>
          </a:p>
          <a:p>
            <a:pPr marL="457200" indent="-418680">
              <a:lnSpc>
                <a:spcPct val="115000"/>
              </a:lnSpc>
              <a:buClr>
                <a:srgbClr val="ffffff"/>
              </a:buClr>
              <a:buFont typeface="Calibri"/>
              <a:buChar char="●"/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Constants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47" name="Google Shape;188;p23" descr=""/>
          <p:cNvPicPr/>
          <p:nvPr/>
        </p:nvPicPr>
        <p:blipFill>
          <a:blip r:embed="rId1"/>
          <a:stretch/>
        </p:blipFill>
        <p:spPr>
          <a:xfrm>
            <a:off x="3644280" y="822600"/>
            <a:ext cx="5600880" cy="258804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8516520" y="3616920"/>
            <a:ext cx="3224520" cy="30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Take below example.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en-US" sz="3000" spc="-1" strike="noStrike">
                <a:solidFill>
                  <a:srgbClr val="ffffff"/>
                </a:solidFill>
                <a:latin typeface="Calibri"/>
                <a:ea typeface="Calibri"/>
              </a:rPr>
              <a:t>c = a + b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94;p24" descr=""/>
          <p:cNvPicPr/>
          <p:nvPr/>
        </p:nvPicPr>
        <p:blipFill>
          <a:blip r:embed="rId1"/>
          <a:stretch/>
        </p:blipFill>
        <p:spPr>
          <a:xfrm>
            <a:off x="8155080" y="679680"/>
            <a:ext cx="4438800" cy="7579440"/>
          </a:xfrm>
          <a:prstGeom prst="rect">
            <a:avLst/>
          </a:prstGeom>
          <a:ln>
            <a:noFill/>
          </a:ln>
          <a:effectLst>
            <a:outerShdw dist="19011" dir="1126681">
              <a:srgbClr val="fefefe">
                <a:alpha val="30000"/>
              </a:srgbClr>
            </a:outerShdw>
          </a:effectLst>
        </p:spPr>
      </p:pic>
      <p:sp>
        <p:nvSpPr>
          <p:cNvPr id="50" name="CustomShape 1"/>
          <p:cNvSpPr/>
          <p:nvPr/>
        </p:nvSpPr>
        <p:spPr>
          <a:xfrm>
            <a:off x="632160" y="3405600"/>
            <a:ext cx="6886440" cy="14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efefe"/>
                </a:solidFill>
                <a:latin typeface="Arial"/>
                <a:ea typeface="Arial"/>
              </a:rPr>
              <a:t>After lexical analysis a symbol table is :</a:t>
            </a:r>
            <a:endParaRPr b="0" lang="en-US" sz="3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60" y="360"/>
            <a:ext cx="13165200" cy="9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efefe"/>
                </a:solidFill>
                <a:latin typeface="Arial"/>
                <a:ea typeface="Arial"/>
              </a:rPr>
              <a:t>Postfix Expression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1371600" indent="-418680">
              <a:lnSpc>
                <a:spcPct val="100000"/>
              </a:lnSpc>
              <a:buClr>
                <a:srgbClr val="fefefe"/>
              </a:buClr>
              <a:buFont typeface="Arial"/>
              <a:buChar char="●"/>
            </a:pPr>
            <a:r>
              <a:rPr b="1" lang="en-US" sz="4000" spc="-1" strike="noStrike">
                <a:solidFill>
                  <a:srgbClr val="fefefe"/>
                </a:solidFill>
                <a:latin typeface="Arial"/>
                <a:ea typeface="Arial"/>
              </a:rPr>
              <a:t>Postfix expression is the form ABO</a:t>
            </a:r>
            <a:endParaRPr b="0" lang="en-US" sz="4000" spc="-1" strike="noStrike">
              <a:latin typeface="Arial"/>
            </a:endParaRPr>
          </a:p>
          <a:p>
            <a:pPr marL="1371600" indent="-393480">
              <a:lnSpc>
                <a:spcPct val="100000"/>
              </a:lnSpc>
              <a:buClr>
                <a:srgbClr val="fefefe"/>
              </a:buClr>
              <a:buFont typeface="Arial"/>
              <a:buChar char="➢"/>
            </a:pPr>
            <a:r>
              <a:rPr b="1" lang="en-US" sz="3600" spc="-1" strike="noStrike">
                <a:solidFill>
                  <a:srgbClr val="fefefe"/>
                </a:solidFill>
                <a:latin typeface="Arial"/>
                <a:ea typeface="Arial"/>
              </a:rPr>
              <a:t>A and B are numbers or also postfix expression</a:t>
            </a:r>
            <a:endParaRPr b="0" lang="en-US" sz="3600" spc="-1" strike="noStrike">
              <a:latin typeface="Arial"/>
            </a:endParaRPr>
          </a:p>
          <a:p>
            <a:pPr marL="1371600" indent="-418680">
              <a:lnSpc>
                <a:spcPct val="100000"/>
              </a:lnSpc>
              <a:buClr>
                <a:srgbClr val="fefefe"/>
              </a:buClr>
              <a:buFont typeface="Arial"/>
              <a:buChar char="➢"/>
            </a:pPr>
            <a:r>
              <a:rPr b="1" lang="en-US" sz="3600" spc="-1" strike="noStrike">
                <a:solidFill>
                  <a:srgbClr val="fefefe"/>
                </a:solidFill>
                <a:latin typeface="Arial"/>
                <a:ea typeface="Arial"/>
              </a:rPr>
              <a:t>O is operator ( +, -, *, /</a:t>
            </a:r>
            <a:r>
              <a:rPr b="1" lang="en-US" sz="4000" spc="-1" strike="noStrike">
                <a:solidFill>
                  <a:srgbClr val="fefefe"/>
                </a:solidFill>
                <a:latin typeface="Arial"/>
                <a:ea typeface="Arial"/>
              </a:rPr>
              <a:t>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marL="1371600" indent="-418680">
              <a:lnSpc>
                <a:spcPct val="100000"/>
              </a:lnSpc>
              <a:buClr>
                <a:srgbClr val="fefefe"/>
              </a:buClr>
              <a:buFont typeface="Arial"/>
              <a:buChar char="●"/>
            </a:pPr>
            <a:r>
              <a:rPr b="1" lang="en-US" sz="4000" spc="-1" strike="noStrike">
                <a:solidFill>
                  <a:srgbClr val="fefefe"/>
                </a:solidFill>
                <a:latin typeface="Arial"/>
                <a:ea typeface="Arial"/>
              </a:rPr>
              <a:t>From Postfix to Answer</a:t>
            </a:r>
            <a:endParaRPr b="0" lang="en-US" sz="40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1" lang="en-US" sz="3600" spc="-1" strike="noStrike">
                <a:solidFill>
                  <a:srgbClr val="fefefe"/>
                </a:solidFill>
                <a:latin typeface="Arial"/>
                <a:ea typeface="Arial"/>
              </a:rPr>
              <a:t>The reason to convert infix to postfix expression is that we can compute the answer of postfix expression easier by using a stack.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53520" y="397080"/>
            <a:ext cx="4626720" cy="13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Ex: 231*+9-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53" name="Table 2"/>
          <p:cNvGraphicFramePr/>
          <p:nvPr/>
        </p:nvGraphicFramePr>
        <p:xfrm>
          <a:off x="1141920" y="2926800"/>
          <a:ext cx="642960" cy="2806920"/>
        </p:xfrm>
        <a:graphic>
          <a:graphicData uri="http://schemas.openxmlformats.org/drawingml/2006/table">
            <a:tbl>
              <a:tblPr/>
              <a:tblGrid>
                <a:gridCol w="643320"/>
              </a:tblGrid>
              <a:tr h="625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625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625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93132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3"/>
          <p:cNvGraphicFramePr/>
          <p:nvPr/>
        </p:nvGraphicFramePr>
        <p:xfrm>
          <a:off x="2837160" y="2905200"/>
          <a:ext cx="642960" cy="2810880"/>
        </p:xfrm>
        <a:graphic>
          <a:graphicData uri="http://schemas.openxmlformats.org/drawingml/2006/table">
            <a:tbl>
              <a:tblPr/>
              <a:tblGrid>
                <a:gridCol w="643320"/>
              </a:tblGrid>
              <a:tr h="585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5806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8218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8236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4"/>
          <p:cNvGraphicFramePr/>
          <p:nvPr/>
        </p:nvGraphicFramePr>
        <p:xfrm>
          <a:off x="4533120" y="2883960"/>
          <a:ext cx="642960" cy="2814480"/>
        </p:xfrm>
        <a:graphic>
          <a:graphicData uri="http://schemas.openxmlformats.org/drawingml/2006/table">
            <a:tbl>
              <a:tblPr/>
              <a:tblGrid>
                <a:gridCol w="643320"/>
              </a:tblGrid>
              <a:tr h="5806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744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7444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74520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"/>
          <p:cNvGraphicFramePr/>
          <p:nvPr/>
        </p:nvGraphicFramePr>
        <p:xfrm>
          <a:off x="1611000" y="6374160"/>
          <a:ext cx="2324520" cy="703800"/>
        </p:xfrm>
        <a:graphic>
          <a:graphicData uri="http://schemas.openxmlformats.org/drawingml/2006/table">
            <a:tbl>
              <a:tblPr/>
              <a:tblGrid>
                <a:gridCol w="465480"/>
                <a:gridCol w="465480"/>
                <a:gridCol w="465480"/>
                <a:gridCol w="465480"/>
                <a:gridCol w="462960"/>
              </a:tblGrid>
              <a:tr h="70416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57" name="CustomShape 6"/>
          <p:cNvSpPr/>
          <p:nvPr/>
        </p:nvSpPr>
        <p:spPr>
          <a:xfrm flipH="1">
            <a:off x="3812040" y="4517280"/>
            <a:ext cx="632520" cy="168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ff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8" name="Table 7"/>
          <p:cNvGraphicFramePr/>
          <p:nvPr/>
        </p:nvGraphicFramePr>
        <p:xfrm>
          <a:off x="6229080" y="2905200"/>
          <a:ext cx="642960" cy="2810880"/>
        </p:xfrm>
        <a:graphic>
          <a:graphicData uri="http://schemas.openxmlformats.org/drawingml/2006/table">
            <a:tbl>
              <a:tblPr/>
              <a:tblGrid>
                <a:gridCol w="643320"/>
              </a:tblGrid>
              <a:tr h="585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5806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8218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8236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8"/>
          <p:cNvGraphicFramePr/>
          <p:nvPr/>
        </p:nvGraphicFramePr>
        <p:xfrm>
          <a:off x="4852800" y="6374160"/>
          <a:ext cx="2324520" cy="703800"/>
        </p:xfrm>
        <a:graphic>
          <a:graphicData uri="http://schemas.openxmlformats.org/drawingml/2006/table">
            <a:tbl>
              <a:tblPr/>
              <a:tblGrid>
                <a:gridCol w="465480"/>
                <a:gridCol w="465480"/>
                <a:gridCol w="465480"/>
                <a:gridCol w="465480"/>
                <a:gridCol w="462960"/>
              </a:tblGrid>
              <a:tr h="70416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9"/>
          <p:cNvGraphicFramePr/>
          <p:nvPr/>
        </p:nvGraphicFramePr>
        <p:xfrm>
          <a:off x="7924320" y="2926800"/>
          <a:ext cx="642960" cy="2806920"/>
        </p:xfrm>
        <a:graphic>
          <a:graphicData uri="http://schemas.openxmlformats.org/drawingml/2006/table">
            <a:tbl>
              <a:tblPr/>
              <a:tblGrid>
                <a:gridCol w="643320"/>
              </a:tblGrid>
              <a:tr h="625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625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625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93132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10"/>
          <p:cNvGraphicFramePr/>
          <p:nvPr/>
        </p:nvGraphicFramePr>
        <p:xfrm>
          <a:off x="9620280" y="2905200"/>
          <a:ext cx="642960" cy="2810880"/>
        </p:xfrm>
        <a:graphic>
          <a:graphicData uri="http://schemas.openxmlformats.org/drawingml/2006/table">
            <a:tbl>
              <a:tblPr/>
              <a:tblGrid>
                <a:gridCol w="643320"/>
              </a:tblGrid>
              <a:tr h="5850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5806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8218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82368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11"/>
          <p:cNvGraphicFramePr/>
          <p:nvPr/>
        </p:nvGraphicFramePr>
        <p:xfrm>
          <a:off x="7681320" y="6374160"/>
          <a:ext cx="2581200" cy="703800"/>
        </p:xfrm>
        <a:graphic>
          <a:graphicData uri="http://schemas.openxmlformats.org/drawingml/2006/table">
            <a:tbl>
              <a:tblPr/>
              <a:tblGrid>
                <a:gridCol w="516960"/>
                <a:gridCol w="516960"/>
                <a:gridCol w="516960"/>
                <a:gridCol w="516960"/>
                <a:gridCol w="513720"/>
              </a:tblGrid>
              <a:tr h="70416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-4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12"/>
          <p:cNvGraphicFramePr/>
          <p:nvPr/>
        </p:nvGraphicFramePr>
        <p:xfrm>
          <a:off x="11316600" y="2902680"/>
          <a:ext cx="642960" cy="2806920"/>
        </p:xfrm>
        <a:graphic>
          <a:graphicData uri="http://schemas.openxmlformats.org/drawingml/2006/table">
            <a:tbl>
              <a:tblPr/>
              <a:tblGrid>
                <a:gridCol w="643320"/>
              </a:tblGrid>
              <a:tr h="5493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5454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5454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  <a:tr h="116712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00ff"/>
                          </a:solidFill>
                          <a:latin typeface="Arial"/>
                          <a:ea typeface="Arial"/>
                        </a:rPr>
                        <a:t>-4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64" name="CustomShape 13"/>
          <p:cNvSpPr/>
          <p:nvPr/>
        </p:nvSpPr>
        <p:spPr>
          <a:xfrm flipH="1" rot="10800000">
            <a:off x="6144840" y="6172920"/>
            <a:ext cx="659160" cy="117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ff"/>
            </a:solidFill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4"/>
          <p:cNvSpPr/>
          <p:nvPr/>
        </p:nvSpPr>
        <p:spPr>
          <a:xfrm flipH="1" rot="10800000">
            <a:off x="9617760" y="6172920"/>
            <a:ext cx="659160" cy="117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ff"/>
            </a:solidFill>
            <a:round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981720" y="861840"/>
            <a:ext cx="11597040" cy="67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800" spc="-1" strike="noStrike" u="sng">
                <a:solidFill>
                  <a:srgbClr val="ffffff"/>
                </a:solidFill>
                <a:uFillTx/>
                <a:latin typeface="Arial"/>
              </a:rPr>
              <a:t>Algorithm for Evaluation of Postfix Expression</a:t>
            </a:r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reate an empty stack and start scanning the postfix expression from left to right. 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the element is an operand, push it into the stack.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the element is an operator O, pop twice and get A and B respectively. Calculate BOA and push it back to the stack.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When the expression is ended, the value in the stack is the final.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822960" y="640440"/>
            <a:ext cx="11887200" cy="15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Evaluation of a postfix expression using a stack is explained in below example: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05840" y="2834640"/>
            <a:ext cx="11252520" cy="44805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2019-07-15T11:34:26Z</dcterms:modified>
  <cp:revision>4</cp:revision>
  <dc:subject/>
  <dc:title/>
</cp:coreProperties>
</file>