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518" y="1230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743D6-7C3B-4545-8A94-DD594F327F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43A51C2-6E8D-463B-9B20-67F5DDB66E39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gm:t>
    </dgm:pt>
    <dgm:pt modelId="{4C0B19ED-F92F-4D47-A80C-6C98D10862F4}" type="parTrans" cxnId="{6631C0F5-9FCB-4282-BA8F-6743973F6344}">
      <dgm:prSet/>
      <dgm:spPr/>
      <dgm:t>
        <a:bodyPr/>
        <a:lstStyle/>
        <a:p>
          <a:endParaRPr lang="en-AU"/>
        </a:p>
      </dgm:t>
    </dgm:pt>
    <dgm:pt modelId="{1C6A2644-273D-4F21-ABBB-30DE9F970DAC}" type="sibTrans" cxnId="{6631C0F5-9FCB-4282-BA8F-6743973F6344}">
      <dgm:prSet/>
      <dgm:spPr/>
      <dgm:t>
        <a:bodyPr/>
        <a:lstStyle/>
        <a:p>
          <a:endParaRPr lang="en-AU"/>
        </a:p>
      </dgm:t>
    </dgm:pt>
    <dgm:pt modelId="{9CF86D76-A148-4378-A792-C209862D6514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gm:t>
    </dgm:pt>
    <dgm:pt modelId="{99D6D3C1-FADD-4DBA-AD96-F605376295FA}" type="parTrans" cxnId="{4D43104F-3E6C-4B83-86DB-1C01FB2A67B4}">
      <dgm:prSet/>
      <dgm:spPr/>
      <dgm:t>
        <a:bodyPr/>
        <a:lstStyle/>
        <a:p>
          <a:endParaRPr lang="en-AU"/>
        </a:p>
      </dgm:t>
    </dgm:pt>
    <dgm:pt modelId="{0A4EF66E-4368-467F-A054-940CCD643809}" type="sibTrans" cxnId="{4D43104F-3E6C-4B83-86DB-1C01FB2A67B4}">
      <dgm:prSet/>
      <dgm:spPr/>
      <dgm:t>
        <a:bodyPr/>
        <a:lstStyle/>
        <a:p>
          <a:endParaRPr lang="en-AU"/>
        </a:p>
      </dgm:t>
    </dgm:pt>
    <dgm:pt modelId="{F99CDF44-2C14-446C-AD2E-2F2561BD2DCA}">
      <dgm:prSet phldrT="[Text]" custT="1"/>
      <dgm:spPr/>
      <dgm:t>
        <a:bodyPr/>
        <a:lstStyle/>
        <a:p>
          <a:r>
            <a:rPr lang="en-AU" sz="44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gm:t>
    </dgm:pt>
    <dgm:pt modelId="{C222A908-6493-4EAB-936B-9F2C293467D2}" type="parTrans" cxnId="{95E62353-36AB-4CF5-BFA3-C5B9E2013D75}">
      <dgm:prSet/>
      <dgm:spPr/>
      <dgm:t>
        <a:bodyPr/>
        <a:lstStyle/>
        <a:p>
          <a:endParaRPr lang="en-AU"/>
        </a:p>
      </dgm:t>
    </dgm:pt>
    <dgm:pt modelId="{902A5FFF-61BB-495C-91F6-29819ECC2D4B}" type="sibTrans" cxnId="{95E62353-36AB-4CF5-BFA3-C5B9E2013D75}">
      <dgm:prSet/>
      <dgm:spPr/>
      <dgm:t>
        <a:bodyPr/>
        <a:lstStyle/>
        <a:p>
          <a:endParaRPr lang="en-AU"/>
        </a:p>
      </dgm:t>
    </dgm:pt>
    <dgm:pt modelId="{64710C00-34DF-4B29-A1C1-1C11AA34AAD9}" type="pres">
      <dgm:prSet presAssocID="{018743D6-7C3B-4545-8A94-DD594F327F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841581D3-A24E-40D8-8861-F42027613202}" type="pres">
      <dgm:prSet presAssocID="{743A51C2-6E8D-463B-9B20-67F5DDB66E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491363A-B7E0-45AA-A72D-F24589FF8484}" type="pres">
      <dgm:prSet presAssocID="{1C6A2644-273D-4F21-ABBB-30DE9F970DAC}" presName="spacer" presStyleCnt="0"/>
      <dgm:spPr/>
    </dgm:pt>
    <dgm:pt modelId="{3D19F7F6-5923-45E2-B3B3-09B4F3FE903A}" type="pres">
      <dgm:prSet presAssocID="{9CF86D76-A148-4378-A792-C209862D651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6E0EAE-121D-45ED-B1E1-12D3F8538947}" type="pres">
      <dgm:prSet presAssocID="{0A4EF66E-4368-467F-A054-940CCD643809}" presName="spacer" presStyleCnt="0"/>
      <dgm:spPr/>
    </dgm:pt>
    <dgm:pt modelId="{F128A66F-7A49-49D0-83C0-311D952804D9}" type="pres">
      <dgm:prSet presAssocID="{F99CDF44-2C14-446C-AD2E-2F2561BD2D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62A6DD6-0AEB-4179-A0FB-6DA5D0C08BE3}" type="presOf" srcId="{018743D6-7C3B-4545-8A94-DD594F327F26}" destId="{64710C00-34DF-4B29-A1C1-1C11AA34AAD9}" srcOrd="0" destOrd="0" presId="urn:microsoft.com/office/officeart/2005/8/layout/vList2"/>
    <dgm:cxn modelId="{2F762DEA-D3DD-40C7-92CA-BE0CC24A2347}" type="presOf" srcId="{9CF86D76-A148-4378-A792-C209862D6514}" destId="{3D19F7F6-5923-45E2-B3B3-09B4F3FE903A}" srcOrd="0" destOrd="0" presId="urn:microsoft.com/office/officeart/2005/8/layout/vList2"/>
    <dgm:cxn modelId="{86FCCE9C-A8B0-410B-99B3-CE3311E1EB54}" type="presOf" srcId="{F99CDF44-2C14-446C-AD2E-2F2561BD2DCA}" destId="{F128A66F-7A49-49D0-83C0-311D952804D9}" srcOrd="0" destOrd="0" presId="urn:microsoft.com/office/officeart/2005/8/layout/vList2"/>
    <dgm:cxn modelId="{464721CB-858C-4920-A915-2F368E643049}" type="presOf" srcId="{743A51C2-6E8D-463B-9B20-67F5DDB66E39}" destId="{841581D3-A24E-40D8-8861-F42027613202}" srcOrd="0" destOrd="0" presId="urn:microsoft.com/office/officeart/2005/8/layout/vList2"/>
    <dgm:cxn modelId="{4D43104F-3E6C-4B83-86DB-1C01FB2A67B4}" srcId="{018743D6-7C3B-4545-8A94-DD594F327F26}" destId="{9CF86D76-A148-4378-A792-C209862D6514}" srcOrd="1" destOrd="0" parTransId="{99D6D3C1-FADD-4DBA-AD96-F605376295FA}" sibTransId="{0A4EF66E-4368-467F-A054-940CCD643809}"/>
    <dgm:cxn modelId="{95E62353-36AB-4CF5-BFA3-C5B9E2013D75}" srcId="{018743D6-7C3B-4545-8A94-DD594F327F26}" destId="{F99CDF44-2C14-446C-AD2E-2F2561BD2DCA}" srcOrd="2" destOrd="0" parTransId="{C222A908-6493-4EAB-936B-9F2C293467D2}" sibTransId="{902A5FFF-61BB-495C-91F6-29819ECC2D4B}"/>
    <dgm:cxn modelId="{6631C0F5-9FCB-4282-BA8F-6743973F6344}" srcId="{018743D6-7C3B-4545-8A94-DD594F327F26}" destId="{743A51C2-6E8D-463B-9B20-67F5DDB66E39}" srcOrd="0" destOrd="0" parTransId="{4C0B19ED-F92F-4D47-A80C-6C98D10862F4}" sibTransId="{1C6A2644-273D-4F21-ABBB-30DE9F970DAC}"/>
    <dgm:cxn modelId="{5DD9C360-65F2-4BFF-AC0D-D8FC71C274E0}" type="presParOf" srcId="{64710C00-34DF-4B29-A1C1-1C11AA34AAD9}" destId="{841581D3-A24E-40D8-8861-F42027613202}" srcOrd="0" destOrd="0" presId="urn:microsoft.com/office/officeart/2005/8/layout/vList2"/>
    <dgm:cxn modelId="{A1C6E316-766C-428F-9FEC-451E78013603}" type="presParOf" srcId="{64710C00-34DF-4B29-A1C1-1C11AA34AAD9}" destId="{C491363A-B7E0-45AA-A72D-F24589FF8484}" srcOrd="1" destOrd="0" presId="urn:microsoft.com/office/officeart/2005/8/layout/vList2"/>
    <dgm:cxn modelId="{B0588BC5-8F20-4585-BB86-731707001A8E}" type="presParOf" srcId="{64710C00-34DF-4B29-A1C1-1C11AA34AAD9}" destId="{3D19F7F6-5923-45E2-B3B3-09B4F3FE903A}" srcOrd="2" destOrd="0" presId="urn:microsoft.com/office/officeart/2005/8/layout/vList2"/>
    <dgm:cxn modelId="{AA958D58-A9EC-4A55-892B-11B7D99709E1}" type="presParOf" srcId="{64710C00-34DF-4B29-A1C1-1C11AA34AAD9}" destId="{606E0EAE-121D-45ED-B1E1-12D3F8538947}" srcOrd="3" destOrd="0" presId="urn:microsoft.com/office/officeart/2005/8/layout/vList2"/>
    <dgm:cxn modelId="{13F70169-415C-45A4-A9EE-799EBB4E0DD7}" type="presParOf" srcId="{64710C00-34DF-4B29-A1C1-1C11AA34AAD9}" destId="{F128A66F-7A49-49D0-83C0-311D952804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581D3-A24E-40D8-8861-F42027613202}">
      <dsp:nvSpPr>
        <dsp:cNvPr id="0" name=""/>
        <dsp:cNvSpPr/>
      </dsp:nvSpPr>
      <dsp:spPr>
        <a:xfrm>
          <a:off x="0" y="309483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Trivial composition of modules</a:t>
          </a:r>
        </a:p>
      </dsp:txBody>
      <dsp:txXfrm>
        <a:off x="81674" y="391157"/>
        <a:ext cx="9158570" cy="1509752"/>
      </dsp:txXfrm>
    </dsp:sp>
    <dsp:sp modelId="{3D19F7F6-5923-45E2-B3B3-09B4F3FE903A}">
      <dsp:nvSpPr>
        <dsp:cNvPr id="0" name=""/>
        <dsp:cNvSpPr/>
      </dsp:nvSpPr>
      <dsp:spPr>
        <a:xfrm>
          <a:off x="0" y="21697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Compatible with existing Haskell compilers</a:t>
          </a:r>
        </a:p>
      </dsp:txBody>
      <dsp:txXfrm>
        <a:off x="81674" y="2251458"/>
        <a:ext cx="9158570" cy="1509752"/>
      </dsp:txXfrm>
    </dsp:sp>
    <dsp:sp modelId="{F128A66F-7A49-49D0-83C0-311D952804D9}">
      <dsp:nvSpPr>
        <dsp:cNvPr id="0" name=""/>
        <dsp:cNvSpPr/>
      </dsp:nvSpPr>
      <dsp:spPr>
        <a:xfrm>
          <a:off x="0" y="4030084"/>
          <a:ext cx="9321918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>
              <a:solidFill>
                <a:srgbClr val="FFFFFF"/>
              </a:solidFill>
              <a:latin typeface="Arial"/>
              <a:ea typeface="Arial"/>
            </a:rPr>
            <a:t>Easily tuned N-degree parallelization</a:t>
          </a:r>
        </a:p>
      </dsp:txBody>
      <dsp:txXfrm>
        <a:off x="81674" y="4111758"/>
        <a:ext cx="9158570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DF88-591D-4F8B-9A4C-7CCD405954A6}" type="datetimeFigureOut">
              <a:rPr lang="en-AU" smtClean="0"/>
              <a:t>15/10/2014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B7D84-D2F9-412B-BCD3-3C79C4169B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144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pic>
        <p:nvPicPr>
          <p:cNvPr id="12" name="Picture 27" descr="Monash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9501" y="862354"/>
            <a:ext cx="9768865" cy="11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 smtClean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 Final Year Project, Semester 2, 2014	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 smtClean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Department of Electrical and</a:t>
            </a:r>
          </a:p>
          <a:p>
            <a:r>
              <a:rPr lang="en-AU" dirty="0" smtClean="0"/>
              <a:t>Computer Systems Engineering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hyperlink" Target="https://github.com/rdnetto/H2V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0" y="7579078"/>
            <a:ext cx="19581775" cy="21999857"/>
          </a:xfrm>
          <a:prstGeom prst="rect">
            <a:avLst/>
          </a:prstGeom>
          <a:ln>
            <a:noFill/>
          </a:ln>
        </p:spPr>
      </p:pic>
      <p:sp>
        <p:nvSpPr>
          <p:cNvPr id="154" name="Rounded Rectangle 153"/>
          <p:cNvSpPr/>
          <p:nvPr/>
        </p:nvSpPr>
        <p:spPr bwMode="auto">
          <a:xfrm>
            <a:off x="9125040" y="21511100"/>
            <a:ext cx="6304027" cy="648183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 smtClean="0"/>
              <a:t>H2V – a Haskell to Verilog Compiler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Reuben </a:t>
            </a:r>
            <a:r>
              <a:rPr lang="en-US" sz="3600" b="1" dirty="0" err="1" smtClean="0">
                <a:solidFill>
                  <a:schemeClr val="bg1"/>
                </a:solidFill>
              </a:rPr>
              <a:t>D’Netto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9680" y="5778947"/>
            <a:ext cx="553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Supervisor: Dr. David Boland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470" y="27063762"/>
            <a:ext cx="2515174" cy="2515174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12160755" y="28253608"/>
            <a:ext cx="5868360" cy="109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AU" sz="32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Source available </a:t>
            </a:r>
            <a: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at:</a:t>
            </a:r>
            <a:b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</a:br>
            <a:r>
              <a:rPr lang="en-AU" sz="3200" dirty="0" smtClean="0">
                <a:solidFill>
                  <a:srgbClr val="393938"/>
                </a:solidFill>
                <a:latin typeface="Calibri" panose="020F0502020204030204" pitchFamily="34" charset="0"/>
                <a:ea typeface="Arial"/>
                <a:hlinkClick r:id="rId4"/>
              </a:rPr>
              <a:t>https</a:t>
            </a:r>
            <a:r>
              <a:rPr lang="en-AU" sz="32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  <a:hlinkClick r:id="rId4"/>
              </a:rPr>
              <a:t>://github.com/rdnetto/H2V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1148040" y="7579079"/>
            <a:ext cx="9684720" cy="76329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Verilog is often used to implement hardware accelerators, which are used to perform expensive computations faster than a general purpose CPU would allow.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H2V generates Verilog modules from concise functional descriptions of logic, making it trivial to leverage data-level parallelism.</a:t>
            </a:r>
            <a:endParaRPr sz="4400" dirty="0"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AU" sz="4400" dirty="0">
                <a:solidFill>
                  <a:srgbClr val="393938"/>
                </a:solidFill>
                <a:latin typeface="Calibri" panose="020F0502020204030204" pitchFamily="34" charset="0"/>
                <a:ea typeface="Arial"/>
              </a:rPr>
              <a:t>Logic can be tested with desktop Haskell compilers, reducing development time.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864360" y="15572035"/>
            <a:ext cx="9540293" cy="4068452"/>
          </a:xfrm>
          <a:prstGeom prst="rect">
            <a:avLst/>
          </a:prstGeom>
          <a:noFill/>
          <a:ln>
            <a:solidFill>
              <a:srgbClr val="2F2F2E"/>
            </a:solidFill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AU" sz="3000" dirty="0">
                <a:solidFill>
                  <a:srgbClr val="393938"/>
                </a:solidFill>
                <a:latin typeface="Consolas"/>
              </a:rPr>
              <a:t>sum 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sum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mfoldr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(+)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0 ||| 3</a:t>
            </a:r>
            <a:endParaRPr lang="en-AU" sz="3000" dirty="0">
              <a:solidFill>
                <a:srgbClr val="393938"/>
              </a:solidFill>
              <a:latin typeface="Consolas"/>
            </a:endParaRPr>
          </a:p>
          <a:p>
            <a:pPr algn="l">
              <a:lnSpc>
                <a:spcPct val="100000"/>
              </a:lnSpc>
            </a:pP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::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[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] -&gt; </a:t>
            </a: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Int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err="1" smtClean="0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u v = sum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$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zipWith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(*)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u v ||| 3</a:t>
            </a:r>
          </a:p>
          <a:p>
            <a:pPr algn="l">
              <a:lnSpc>
                <a:spcPct val="100000"/>
              </a:lnSpc>
            </a:pP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demo _ = </a:t>
            </a:r>
            <a:r>
              <a:rPr lang="en-AU" sz="3000" dirty="0" err="1">
                <a:solidFill>
                  <a:srgbClr val="393938"/>
                </a:solidFill>
                <a:latin typeface="Consolas"/>
              </a:rPr>
              <a:t>dotProduct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vec1 vec2 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>||| </a:t>
            </a: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3 where</a:t>
            </a:r>
            <a:r>
              <a:rPr lang="en-AU" sz="3000" dirty="0">
                <a:solidFill>
                  <a:srgbClr val="393938"/>
                </a:solidFill>
                <a:latin typeface="Consolas"/>
              </a:rPr>
              <a:t/>
            </a:r>
            <a:br>
              <a:rPr lang="en-AU" sz="3000" dirty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	vec1 = [+1, -1, +1, -1, +1, -1]</a:t>
            </a:r>
            <a:br>
              <a:rPr lang="en-AU" sz="3000" dirty="0" smtClean="0">
                <a:solidFill>
                  <a:srgbClr val="393938"/>
                </a:solidFill>
                <a:latin typeface="Consolas"/>
              </a:rPr>
            </a:br>
            <a:r>
              <a:rPr lang="en-AU" sz="3000" dirty="0" smtClean="0">
                <a:solidFill>
                  <a:srgbClr val="393938"/>
                </a:solidFill>
                <a:latin typeface="Consolas"/>
              </a:rPr>
              <a:t>	vec2 = [1 .. 6]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7992461"/>
              </p:ext>
            </p:extLst>
          </p:nvPr>
        </p:nvGraphicFramePr>
        <p:xfrm>
          <a:off x="10973102" y="8083203"/>
          <a:ext cx="9321918" cy="601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0112" y="15565548"/>
            <a:ext cx="9106023" cy="64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088054" y="23275295"/>
            <a:ext cx="1596826" cy="4644349"/>
            <a:chOff x="5676194" y="23583081"/>
            <a:chExt cx="1332148" cy="36000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5676194" y="23583081"/>
              <a:ext cx="1332148" cy="3600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5982268" y="23907117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5987068" y="25041239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5994290" y="26164354"/>
              <a:ext cx="720000" cy="7200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×</a:t>
              </a:r>
              <a:endParaRPr kumimoji="0" lang="en-AU" sz="6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024" name="Curved Connector 1023"/>
          <p:cNvCxnSpPr/>
          <p:nvPr/>
        </p:nvCxnSpPr>
        <p:spPr bwMode="auto">
          <a:xfrm flipV="1">
            <a:off x="2548844" y="25750610"/>
            <a:ext cx="3539210" cy="1170417"/>
          </a:xfrm>
          <a:prstGeom prst="bentConnector3">
            <a:avLst>
              <a:gd name="adj1" fmla="val 35467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urved Connector 33"/>
          <p:cNvCxnSpPr/>
          <p:nvPr/>
        </p:nvCxnSpPr>
        <p:spPr bwMode="auto">
          <a:xfrm>
            <a:off x="2548844" y="22716645"/>
            <a:ext cx="3524700" cy="2718891"/>
          </a:xfrm>
          <a:prstGeom prst="bentConnector3">
            <a:avLst>
              <a:gd name="adj1" fmla="val 34867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/>
          <p:nvPr/>
        </p:nvCxnSpPr>
        <p:spPr bwMode="auto">
          <a:xfrm>
            <a:off x="2356289" y="23275294"/>
            <a:ext cx="3731767" cy="3645733"/>
          </a:xfrm>
          <a:prstGeom prst="bentConnector3">
            <a:avLst>
              <a:gd name="adj1" fmla="val 56126"/>
            </a:avLst>
          </a:prstGeom>
          <a:solidFill>
            <a:schemeClr val="accent1"/>
          </a:soli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Curved Connector 37"/>
          <p:cNvCxnSpPr>
            <a:stCxn id="45" idx="3"/>
          </p:cNvCxnSpPr>
          <p:nvPr/>
        </p:nvCxnSpPr>
        <p:spPr bwMode="auto">
          <a:xfrm flipV="1">
            <a:off x="2578018" y="27181490"/>
            <a:ext cx="3510036" cy="337018"/>
          </a:xfrm>
          <a:prstGeom prst="bentConnector3">
            <a:avLst>
              <a:gd name="adj1" fmla="val 53799"/>
            </a:avLst>
          </a:prstGeom>
          <a:solidFill>
            <a:schemeClr val="accent1"/>
          </a:soli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/>
          <p:nvPr/>
        </p:nvCxnSpPr>
        <p:spPr bwMode="auto">
          <a:xfrm flipV="1">
            <a:off x="2548844" y="24265522"/>
            <a:ext cx="3524700" cy="2034110"/>
          </a:xfrm>
          <a:prstGeom prst="bentConnector3">
            <a:avLst>
              <a:gd name="adj1" fmla="val 17572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/>
          <p:nvPr/>
        </p:nvCxnSpPr>
        <p:spPr bwMode="auto">
          <a:xfrm>
            <a:off x="2548844" y="22077170"/>
            <a:ext cx="3524700" cy="1902992"/>
          </a:xfrm>
          <a:prstGeom prst="bentConnector3">
            <a:avLst>
              <a:gd name="adj1" fmla="val 72700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Oval 79"/>
          <p:cNvSpPr>
            <a:spLocks noChangeAspect="1"/>
          </p:cNvSpPr>
          <p:nvPr/>
        </p:nvSpPr>
        <p:spPr bwMode="auto">
          <a:xfrm>
            <a:off x="12257388" y="25946826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12246411" y="22928285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5212" y="22813630"/>
            <a:ext cx="21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zipWith</a:t>
            </a:r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(*)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10404653" y="22253147"/>
            <a:ext cx="1345099" cy="675138"/>
          </a:xfrm>
          <a:custGeom>
            <a:avLst/>
            <a:gdLst>
              <a:gd name="connsiteX0" fmla="*/ 0 w 1944217"/>
              <a:gd name="connsiteY0" fmla="*/ 198904 h 1193400"/>
              <a:gd name="connsiteX1" fmla="*/ 198904 w 1944217"/>
              <a:gd name="connsiteY1" fmla="*/ 0 h 1193400"/>
              <a:gd name="connsiteX2" fmla="*/ 1745313 w 1944217"/>
              <a:gd name="connsiteY2" fmla="*/ 0 h 1193400"/>
              <a:gd name="connsiteX3" fmla="*/ 1944217 w 1944217"/>
              <a:gd name="connsiteY3" fmla="*/ 198904 h 1193400"/>
              <a:gd name="connsiteX4" fmla="*/ 1944217 w 1944217"/>
              <a:gd name="connsiteY4" fmla="*/ 994496 h 1193400"/>
              <a:gd name="connsiteX5" fmla="*/ 1745313 w 1944217"/>
              <a:gd name="connsiteY5" fmla="*/ 1193400 h 1193400"/>
              <a:gd name="connsiteX6" fmla="*/ 198904 w 1944217"/>
              <a:gd name="connsiteY6" fmla="*/ 1193400 h 1193400"/>
              <a:gd name="connsiteX7" fmla="*/ 0 w 1944217"/>
              <a:gd name="connsiteY7" fmla="*/ 994496 h 1193400"/>
              <a:gd name="connsiteX8" fmla="*/ 0 w 1944217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217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1745313" y="0"/>
                </a:lnTo>
                <a:cubicBezTo>
                  <a:pt x="1855165" y="0"/>
                  <a:pt x="1944217" y="89052"/>
                  <a:pt x="1944217" y="198904"/>
                </a:cubicBezTo>
                <a:lnTo>
                  <a:pt x="1944217" y="994496"/>
                </a:lnTo>
                <a:cubicBezTo>
                  <a:pt x="1944217" y="1104348"/>
                  <a:pt x="1855165" y="1193400"/>
                  <a:pt x="1745313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rm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err="1" smtClean="0">
                <a:solidFill>
                  <a:srgbClr val="00FF00"/>
                </a:solidFill>
              </a:rPr>
              <a:t>acc</a:t>
            </a:r>
            <a:endParaRPr lang="en-AU" sz="4400" kern="1200" dirty="0">
              <a:solidFill>
                <a:srgbClr val="00FF00"/>
              </a:solidFill>
            </a:endParaRPr>
          </a:p>
        </p:txBody>
      </p:sp>
      <p:cxnSp>
        <p:nvCxnSpPr>
          <p:cNvPr id="85" name="Curved Connector 38"/>
          <p:cNvCxnSpPr>
            <a:endCxn id="80" idx="3"/>
          </p:cNvCxnSpPr>
          <p:nvPr/>
        </p:nvCxnSpPr>
        <p:spPr bwMode="auto">
          <a:xfrm flipV="1">
            <a:off x="7684880" y="26739666"/>
            <a:ext cx="4698899" cy="362719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Curved Connector 38"/>
          <p:cNvCxnSpPr>
            <a:endCxn id="80" idx="1"/>
          </p:cNvCxnSpPr>
          <p:nvPr/>
        </p:nvCxnSpPr>
        <p:spPr bwMode="auto">
          <a:xfrm>
            <a:off x="7669050" y="25685744"/>
            <a:ext cx="4714729" cy="397112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Curved Connector 38"/>
          <p:cNvCxnSpPr>
            <a:endCxn id="82" idx="3"/>
          </p:cNvCxnSpPr>
          <p:nvPr/>
        </p:nvCxnSpPr>
        <p:spPr bwMode="auto">
          <a:xfrm flipV="1">
            <a:off x="7652580" y="23721125"/>
            <a:ext cx="4720222" cy="518074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Curved Connector 38"/>
          <p:cNvCxnSpPr>
            <a:endCxn id="82" idx="1"/>
          </p:cNvCxnSpPr>
          <p:nvPr/>
        </p:nvCxnSpPr>
        <p:spPr bwMode="auto">
          <a:xfrm>
            <a:off x="11749752" y="22590716"/>
            <a:ext cx="623050" cy="473599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Oval 112"/>
          <p:cNvSpPr>
            <a:spLocks noChangeAspect="1"/>
          </p:cNvSpPr>
          <p:nvPr/>
        </p:nvSpPr>
        <p:spPr bwMode="auto">
          <a:xfrm>
            <a:off x="13841953" y="24353707"/>
            <a:ext cx="863053" cy="9288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1"/>
                </a:solidFill>
                <a:ea typeface="Arial" charset="0"/>
              </a:rPr>
              <a:t>+</a:t>
            </a:r>
            <a:endParaRPr kumimoji="0" lang="en-AU" sz="6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4" name="Curved Connector 38"/>
          <p:cNvCxnSpPr>
            <a:stCxn id="82" idx="6"/>
            <a:endCxn id="113" idx="0"/>
          </p:cNvCxnSpPr>
          <p:nvPr/>
        </p:nvCxnSpPr>
        <p:spPr bwMode="auto">
          <a:xfrm>
            <a:off x="13109464" y="23392720"/>
            <a:ext cx="1164016" cy="9609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Curved Connector 38"/>
          <p:cNvCxnSpPr>
            <a:stCxn id="80" idx="6"/>
            <a:endCxn id="113" idx="4"/>
          </p:cNvCxnSpPr>
          <p:nvPr/>
        </p:nvCxnSpPr>
        <p:spPr bwMode="auto">
          <a:xfrm flipV="1">
            <a:off x="13120441" y="25282577"/>
            <a:ext cx="1153039" cy="1128684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9829304" y="22590716"/>
            <a:ext cx="575349" cy="12700"/>
          </a:xfrm>
          <a:prstGeom prst="straightConnector1">
            <a:avLst/>
          </a:prstGeom>
          <a:solidFill>
            <a:schemeClr val="accent1"/>
          </a:solidFill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" name="Freeform 142"/>
          <p:cNvSpPr/>
          <p:nvPr/>
        </p:nvSpPr>
        <p:spPr>
          <a:xfrm>
            <a:off x="16153129" y="24481322"/>
            <a:ext cx="1786081" cy="675138"/>
          </a:xfrm>
          <a:custGeom>
            <a:avLst/>
            <a:gdLst>
              <a:gd name="connsiteX0" fmla="*/ 0 w 1944217"/>
              <a:gd name="connsiteY0" fmla="*/ 198904 h 1193400"/>
              <a:gd name="connsiteX1" fmla="*/ 198904 w 1944217"/>
              <a:gd name="connsiteY1" fmla="*/ 0 h 1193400"/>
              <a:gd name="connsiteX2" fmla="*/ 1745313 w 1944217"/>
              <a:gd name="connsiteY2" fmla="*/ 0 h 1193400"/>
              <a:gd name="connsiteX3" fmla="*/ 1944217 w 1944217"/>
              <a:gd name="connsiteY3" fmla="*/ 198904 h 1193400"/>
              <a:gd name="connsiteX4" fmla="*/ 1944217 w 1944217"/>
              <a:gd name="connsiteY4" fmla="*/ 994496 h 1193400"/>
              <a:gd name="connsiteX5" fmla="*/ 1745313 w 1944217"/>
              <a:gd name="connsiteY5" fmla="*/ 1193400 h 1193400"/>
              <a:gd name="connsiteX6" fmla="*/ 198904 w 1944217"/>
              <a:gd name="connsiteY6" fmla="*/ 1193400 h 1193400"/>
              <a:gd name="connsiteX7" fmla="*/ 0 w 1944217"/>
              <a:gd name="connsiteY7" fmla="*/ 994496 h 1193400"/>
              <a:gd name="connsiteX8" fmla="*/ 0 w 1944217"/>
              <a:gd name="connsiteY8" fmla="*/ 198904 h 119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217" h="1193400">
                <a:moveTo>
                  <a:pt x="0" y="198904"/>
                </a:moveTo>
                <a:cubicBezTo>
                  <a:pt x="0" y="89052"/>
                  <a:pt x="89052" y="0"/>
                  <a:pt x="198904" y="0"/>
                </a:cubicBezTo>
                <a:lnTo>
                  <a:pt x="1745313" y="0"/>
                </a:lnTo>
                <a:cubicBezTo>
                  <a:pt x="1855165" y="0"/>
                  <a:pt x="1944217" y="89052"/>
                  <a:pt x="1944217" y="198904"/>
                </a:cubicBezTo>
                <a:lnTo>
                  <a:pt x="1944217" y="994496"/>
                </a:lnTo>
                <a:cubicBezTo>
                  <a:pt x="1944217" y="1104348"/>
                  <a:pt x="1855165" y="1193400"/>
                  <a:pt x="1745313" y="1193400"/>
                </a:cubicBezTo>
                <a:lnTo>
                  <a:pt x="198904" y="1193400"/>
                </a:lnTo>
                <a:cubicBezTo>
                  <a:pt x="89052" y="1193400"/>
                  <a:pt x="0" y="1104348"/>
                  <a:pt x="0" y="994496"/>
                </a:cubicBezTo>
                <a:lnTo>
                  <a:pt x="0" y="198904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rm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>
                <a:solidFill>
                  <a:schemeClr val="bg1"/>
                </a:solidFill>
              </a:rPr>
              <a:t>result</a:t>
            </a:r>
            <a:endParaRPr lang="en-AU" sz="4400" kern="12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>
            <a:stCxn id="113" idx="6"/>
          </p:cNvCxnSpPr>
          <p:nvPr/>
        </p:nvCxnSpPr>
        <p:spPr bwMode="auto">
          <a:xfrm>
            <a:off x="14705006" y="24818142"/>
            <a:ext cx="1448123" cy="74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1" name="TextBox 170"/>
          <p:cNvSpPr txBox="1"/>
          <p:nvPr/>
        </p:nvSpPr>
        <p:spPr>
          <a:xfrm>
            <a:off x="11077202" y="21047840"/>
            <a:ext cx="217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sum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 bwMode="auto">
          <a:xfrm flipV="1">
            <a:off x="14963676" y="21925086"/>
            <a:ext cx="0" cy="289380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75757"/>
              </p:ext>
            </p:extLst>
          </p:nvPr>
        </p:nvGraphicFramePr>
        <p:xfrm>
          <a:off x="1281926" y="21228737"/>
          <a:ext cx="1296092" cy="4053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6092"/>
              </a:tblGrid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vec1</a:t>
                      </a:r>
                      <a:endParaRPr lang="en-AU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+1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-1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08530"/>
              </p:ext>
            </p:extLst>
          </p:nvPr>
        </p:nvGraphicFramePr>
        <p:xfrm>
          <a:off x="1281926" y="25491588"/>
          <a:ext cx="1296092" cy="4053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6092"/>
              </a:tblGrid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vec2</a:t>
                      </a:r>
                      <a:endParaRPr lang="en-AU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AU" sz="3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AU" sz="32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AU" sz="3200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24412" y="20447675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Lists – processing 3 elements at once</a:t>
            </a:r>
            <a:endParaRPr lang="en-AU" sz="24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9829304" y="21925086"/>
            <a:ext cx="5134372" cy="0"/>
          </a:xfrm>
          <a:prstGeom prst="line">
            <a:avLst/>
          </a:prstGeom>
          <a:solidFill>
            <a:schemeClr val="accent1"/>
          </a:solidFill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9829304" y="21925086"/>
            <a:ext cx="0" cy="66563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Down Arrow 11"/>
          <p:cNvSpPr/>
          <p:nvPr/>
        </p:nvSpPr>
        <p:spPr bwMode="auto">
          <a:xfrm>
            <a:off x="5037370" y="19836331"/>
            <a:ext cx="1962000" cy="842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0498007" y="16616151"/>
            <a:ext cx="842105" cy="196285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134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Master without image</vt:lpstr>
      <vt:lpstr>Divider slide grey</vt:lpstr>
      <vt:lpstr>Blue background half line space</vt:lpstr>
      <vt:lpstr>Grey background half line space</vt:lpstr>
      <vt:lpstr>H2V – a Haskell to Verilog Compiler</vt:lpstr>
    </vt:vector>
  </TitlesOfParts>
  <Company>Precedent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Reuben D'Netto</dc:creator>
  <cp:lastModifiedBy>Reuben</cp:lastModifiedBy>
  <cp:revision>35</cp:revision>
  <dcterms:created xsi:type="dcterms:W3CDTF">2011-05-31T08:53:31Z</dcterms:created>
  <dcterms:modified xsi:type="dcterms:W3CDTF">2014-10-15T12:02:07Z</dcterms:modified>
</cp:coreProperties>
</file>