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3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5" d="100"/>
          <a:sy n="55" d="100"/>
        </p:scale>
        <p:origin x="75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B04866-E690-4088-A893-4A0F24B422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4BE4245-9B74-473D-AE74-5FCAEF00CF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408B556-4BFD-49A4-B549-A18FA679D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75E62-1FC4-4F30-8C85-2A3A0655F04F}" type="datetimeFigureOut">
              <a:rPr lang="de-DE" smtClean="0"/>
              <a:t>21.12.2019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127C3CF-2006-4F0D-AD63-0544F4DD6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E0B59AE-8BC6-4A66-BE9D-D6B786EE1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3CC01-02BC-4FB9-ABE2-F99D8977F9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474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3F9CCE-0EFF-4E5A-9C94-DEA6C4EB5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58B7BD6-75A6-452D-BB31-69FBBB9581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997642E-365D-461F-A789-810607626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75E62-1FC4-4F30-8C85-2A3A0655F04F}" type="datetimeFigureOut">
              <a:rPr lang="de-DE" smtClean="0"/>
              <a:t>21.12.2019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A9EC215-E08B-47E5-B3B1-59268306D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40B771C-A74D-478C-BBA8-5FBE9957C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3CC01-02BC-4FB9-ABE2-F99D8977F9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2899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0E9E293-C59C-437D-9244-50CDC3D12D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FAA1DB5-E98D-400A-8219-4A241C0539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3376772-F241-4DEA-83C3-3BB6DC5A7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75E62-1FC4-4F30-8C85-2A3A0655F04F}" type="datetimeFigureOut">
              <a:rPr lang="de-DE" smtClean="0"/>
              <a:t>21.12.2019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E42350-58A1-4951-8339-2AA9361C4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021AD5D-1C75-46C8-BD35-1C68A212D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3CC01-02BC-4FB9-ABE2-F99D8977F9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5992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A5D3B8-4375-4E48-AAB3-80A50E2F1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B8E1898-0AC2-4540-8F40-3D67B0C57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DAC6F01-2AFB-4F3D-A812-822688D60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75E62-1FC4-4F30-8C85-2A3A0655F04F}" type="datetimeFigureOut">
              <a:rPr lang="de-DE" smtClean="0"/>
              <a:t>21.12.2019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E5C3217-DF10-4338-A2A8-FF0CEB87F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B986D7D-2EEB-46DB-9FD5-7FC38B55A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3CC01-02BC-4FB9-ABE2-F99D8977F9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3097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06A40A-AB08-4AAE-BEC3-8359E2308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A5B0C4A-A216-4274-95AC-F3AEA742B9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F767DCE-A17D-4900-AE0E-3867FEEEC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75E62-1FC4-4F30-8C85-2A3A0655F04F}" type="datetimeFigureOut">
              <a:rPr lang="de-DE" smtClean="0"/>
              <a:t>21.12.2019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E6710A5-3335-4331-8636-A17AE3469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34BA37D-97F5-4139-9682-1E23A5252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3CC01-02BC-4FB9-ABE2-F99D8977F9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9411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F6B777-356D-41AC-A68A-825C1D3B8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CAF2EDF-CB5F-4C66-AB0E-D33FEC54FC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0A71516-1418-45E6-8257-A4C4CDB543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980825F-BC96-4762-BBBA-15201EC89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75E62-1FC4-4F30-8C85-2A3A0655F04F}" type="datetimeFigureOut">
              <a:rPr lang="de-DE" smtClean="0"/>
              <a:t>21.12.2019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17CC724-1895-46F8-AADB-E266C2C69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0ABF07C-338A-4FE1-BD87-46CE21CFE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3CC01-02BC-4FB9-ABE2-F99D8977F9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2856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EAB379-9A59-43BB-A50B-666540B54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27DE5BC-66D0-4DC1-9487-831072FEAB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69F4FF5-202D-4DFB-B960-A03A8D5248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DD3E4F1-03D9-425C-B649-E82BF90D08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2F82444-117C-49A9-BB0B-5A3F94088A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0FB3B6C-2902-40F7-8A85-33CCFC7F1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75E62-1FC4-4F30-8C85-2A3A0655F04F}" type="datetimeFigureOut">
              <a:rPr lang="de-DE" smtClean="0"/>
              <a:t>21.12.2019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719A118-B8B2-43FE-9CE6-E69348108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18D0F21-6E87-4F85-B119-0143685D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3CC01-02BC-4FB9-ABE2-F99D8977F9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234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924ACD-D06C-4F12-9FE0-A796F1E3C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BCC26A9-CC66-408E-8C5C-DDD9144D1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75E62-1FC4-4F30-8C85-2A3A0655F04F}" type="datetimeFigureOut">
              <a:rPr lang="de-DE" smtClean="0"/>
              <a:t>21.12.2019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E437C42-3B35-4790-86C4-1BBFCFA17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0F38339-F2F5-4F53-8A91-31A3630BC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3CC01-02BC-4FB9-ABE2-F99D8977F9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6063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AD7CE67-3E2A-4DE7-8EE2-3482BB1F4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75E62-1FC4-4F30-8C85-2A3A0655F04F}" type="datetimeFigureOut">
              <a:rPr lang="de-DE" smtClean="0"/>
              <a:t>21.12.2019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33589B8-7A65-4C8C-B12E-FC681B13C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3564BE9-84BD-44DC-ACFB-34C32E17E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3CC01-02BC-4FB9-ABE2-F99D8977F9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5400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4DD5DC-9AE6-4BB9-83B4-947A4E7A8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F22CFFB-EF7C-413D-A6A5-BEF5DAA141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DEEC9C9-680D-4D83-B705-8CCCE4E730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46DE860-1EDA-48D8-BB3F-EA63F6DFF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75E62-1FC4-4F30-8C85-2A3A0655F04F}" type="datetimeFigureOut">
              <a:rPr lang="de-DE" smtClean="0"/>
              <a:t>21.12.2019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8E15869-F162-40DA-9867-6327AA720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47A5155-8B2B-463F-8EE2-D6A1BAE7E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3CC01-02BC-4FB9-ABE2-F99D8977F9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9809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EEB286-3770-4721-A7B0-5F6DF535C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85EE43C-2F7B-49FD-A37F-8A5FD29F05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A0F2426-0F6F-4BD8-B013-4007201293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9A6ACD6-B461-4A4A-8221-8E9C6A884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75E62-1FC4-4F30-8C85-2A3A0655F04F}" type="datetimeFigureOut">
              <a:rPr lang="de-DE" smtClean="0"/>
              <a:t>21.12.2019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DE56CCD-EA61-402A-BC39-B9416ACCC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4B2AA3D-F8C3-4A52-87C3-B4B90D9C4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3CC01-02BC-4FB9-ABE2-F99D8977F9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8292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D3FBD1F-7D91-453A-BC29-98BB64F74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A295B89-CAAB-431A-938C-D2F0DF9F56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B8B2756-078F-4565-8EFC-B8678B48D5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675E62-1FC4-4F30-8C85-2A3A0655F04F}" type="datetimeFigureOut">
              <a:rPr lang="de-DE" smtClean="0"/>
              <a:t>21.12.2019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867FBA7-2E31-4C76-B252-8890E59D5D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D03E916-5E27-4A99-99D5-447BB4BF58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C3CC01-02BC-4FB9-ABE2-F99D8977F9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7714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E7869CA8-95F5-4CF4-8CF1-292D781C5C8A}"/>
              </a:ext>
            </a:extLst>
          </p:cNvPr>
          <p:cNvSpPr/>
          <p:nvPr/>
        </p:nvSpPr>
        <p:spPr>
          <a:xfrm>
            <a:off x="4362955" y="1180115"/>
            <a:ext cx="1225119" cy="12251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1.</a:t>
            </a:r>
          </a:p>
          <a:p>
            <a:pPr algn="ctr"/>
            <a:r>
              <a:rPr lang="de-DE" dirty="0" err="1">
                <a:solidFill>
                  <a:schemeClr val="tx1"/>
                </a:solidFill>
              </a:rPr>
              <a:t>Define</a:t>
            </a:r>
            <a:r>
              <a:rPr lang="de-DE" dirty="0">
                <a:solidFill>
                  <a:schemeClr val="tx1"/>
                </a:solidFill>
              </a:rPr>
              <a:t> Flight Details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F6101847-3AEB-4559-B669-FBEC8E27774A}"/>
              </a:ext>
            </a:extLst>
          </p:cNvPr>
          <p:cNvSpPr/>
          <p:nvPr/>
        </p:nvSpPr>
        <p:spPr>
          <a:xfrm>
            <a:off x="10557546" y="174129"/>
            <a:ext cx="896645" cy="523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Pilot</a:t>
            </a:r>
          </a:p>
        </p:txBody>
      </p:sp>
      <p:cxnSp>
        <p:nvCxnSpPr>
          <p:cNvPr id="7" name="Verbinder: gekrümmt 6">
            <a:extLst>
              <a:ext uri="{FF2B5EF4-FFF2-40B4-BE49-F238E27FC236}">
                <a16:creationId xmlns:a16="http://schemas.microsoft.com/office/drawing/2014/main" id="{BEFAFC2F-42E0-4912-BC05-1D6D20A0721F}"/>
              </a:ext>
            </a:extLst>
          </p:cNvPr>
          <p:cNvCxnSpPr>
            <a:cxnSpLocks/>
            <a:endCxn id="4" idx="0"/>
          </p:cNvCxnSpPr>
          <p:nvPr/>
        </p:nvCxnSpPr>
        <p:spPr>
          <a:xfrm rot="10800000" flipV="1">
            <a:off x="4975516" y="279207"/>
            <a:ext cx="5582031" cy="90090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D1463509-A897-4BD0-A7B3-17A3560BBCC3}"/>
              </a:ext>
            </a:extLst>
          </p:cNvPr>
          <p:cNvSpPr/>
          <p:nvPr/>
        </p:nvSpPr>
        <p:spPr>
          <a:xfrm>
            <a:off x="5344003" y="4625222"/>
            <a:ext cx="1225119" cy="12251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2.</a:t>
            </a:r>
          </a:p>
          <a:p>
            <a:pPr algn="ctr"/>
            <a:r>
              <a:rPr lang="de-DE" dirty="0" err="1">
                <a:solidFill>
                  <a:schemeClr val="tx1"/>
                </a:solidFill>
              </a:rPr>
              <a:t>Derive</a:t>
            </a:r>
            <a:endParaRPr lang="de-DE" dirty="0">
              <a:solidFill>
                <a:schemeClr val="tx1"/>
              </a:solidFill>
            </a:endParaRPr>
          </a:p>
          <a:p>
            <a:pPr algn="ctr"/>
            <a:r>
              <a:rPr lang="de-DE" dirty="0">
                <a:solidFill>
                  <a:schemeClr val="tx1"/>
                </a:solidFill>
              </a:rPr>
              <a:t> Flight Route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674DAB64-97AC-4B15-8F1F-31F8FDEF8205}"/>
              </a:ext>
            </a:extLst>
          </p:cNvPr>
          <p:cNvSpPr/>
          <p:nvPr/>
        </p:nvSpPr>
        <p:spPr>
          <a:xfrm>
            <a:off x="1472210" y="5225917"/>
            <a:ext cx="1225119" cy="12251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3.</a:t>
            </a:r>
          </a:p>
          <a:p>
            <a:pPr algn="ctr"/>
            <a:r>
              <a:rPr lang="de-DE" dirty="0">
                <a:solidFill>
                  <a:schemeClr val="tx1"/>
                </a:solidFill>
              </a:rPr>
              <a:t>Check</a:t>
            </a:r>
          </a:p>
          <a:p>
            <a:pPr algn="ctr"/>
            <a:r>
              <a:rPr lang="de-DE" dirty="0" err="1">
                <a:solidFill>
                  <a:schemeClr val="tx1"/>
                </a:solidFill>
              </a:rPr>
              <a:t>Wea-ther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53104C3E-B3A7-49D7-9E40-AED80B431C4F}"/>
              </a:ext>
            </a:extLst>
          </p:cNvPr>
          <p:cNvSpPr/>
          <p:nvPr/>
        </p:nvSpPr>
        <p:spPr>
          <a:xfrm>
            <a:off x="8942199" y="5282702"/>
            <a:ext cx="1225119" cy="12251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5.</a:t>
            </a:r>
          </a:p>
          <a:p>
            <a:pPr algn="ctr"/>
            <a:r>
              <a:rPr lang="de-DE" dirty="0" err="1">
                <a:solidFill>
                  <a:schemeClr val="tx1"/>
                </a:solidFill>
              </a:rPr>
              <a:t>Ensure</a:t>
            </a:r>
            <a:r>
              <a:rPr lang="de-DE" dirty="0">
                <a:solidFill>
                  <a:schemeClr val="tx1"/>
                </a:solidFill>
              </a:rPr>
              <a:t> T/O &amp; LDG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E137B1CB-7128-48C3-84FF-E58BE3D749F3}"/>
              </a:ext>
            </a:extLst>
          </p:cNvPr>
          <p:cNvSpPr/>
          <p:nvPr/>
        </p:nvSpPr>
        <p:spPr>
          <a:xfrm>
            <a:off x="96472" y="3282965"/>
            <a:ext cx="1225119" cy="12251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5. </a:t>
            </a:r>
          </a:p>
          <a:p>
            <a:pPr algn="ctr"/>
            <a:r>
              <a:rPr lang="de-DE" dirty="0">
                <a:solidFill>
                  <a:schemeClr val="tx1"/>
                </a:solidFill>
              </a:rPr>
              <a:t>File Flight Plan</a:t>
            </a: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FC512ED1-B7E4-49F5-854C-AE3DAD3FFB2C}"/>
              </a:ext>
            </a:extLst>
          </p:cNvPr>
          <p:cNvSpPr/>
          <p:nvPr/>
        </p:nvSpPr>
        <p:spPr>
          <a:xfrm>
            <a:off x="8312722" y="3935405"/>
            <a:ext cx="1225119" cy="12251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6.</a:t>
            </a:r>
          </a:p>
          <a:p>
            <a:pPr algn="ctr"/>
            <a:r>
              <a:rPr lang="de-DE" dirty="0">
                <a:solidFill>
                  <a:schemeClr val="tx1"/>
                </a:solidFill>
              </a:rPr>
              <a:t>Find APPCH Plates</a:t>
            </a: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3BBFD7F4-BD7B-41AA-A312-4048CF1C7369}"/>
              </a:ext>
            </a:extLst>
          </p:cNvPr>
          <p:cNvSpPr/>
          <p:nvPr/>
        </p:nvSpPr>
        <p:spPr>
          <a:xfrm>
            <a:off x="1754735" y="654456"/>
            <a:ext cx="1225119" cy="12251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8.</a:t>
            </a:r>
          </a:p>
          <a:p>
            <a:pPr algn="ctr"/>
            <a:r>
              <a:rPr lang="de-DE" dirty="0">
                <a:solidFill>
                  <a:schemeClr val="tx1"/>
                </a:solidFill>
              </a:rPr>
              <a:t>Check </a:t>
            </a:r>
            <a:r>
              <a:rPr lang="de-DE" dirty="0" err="1">
                <a:solidFill>
                  <a:schemeClr val="tx1"/>
                </a:solidFill>
              </a:rPr>
              <a:t>Perfor-mance</a:t>
            </a:r>
            <a:endParaRPr lang="de-DE" dirty="0">
              <a:solidFill>
                <a:schemeClr val="tx1"/>
              </a:solidFill>
            </a:endParaRPr>
          </a:p>
        </p:txBody>
      </p:sp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965831EC-9B26-4FB2-9EA7-439742AFC1B2}"/>
              </a:ext>
            </a:extLst>
          </p:cNvPr>
          <p:cNvGrpSpPr/>
          <p:nvPr/>
        </p:nvGrpSpPr>
        <p:grpSpPr>
          <a:xfrm>
            <a:off x="2442490" y="3719527"/>
            <a:ext cx="1402670" cy="369332"/>
            <a:chOff x="2938510" y="4054420"/>
            <a:chExt cx="1402670" cy="369332"/>
          </a:xfrm>
        </p:grpSpPr>
        <p:sp>
          <p:nvSpPr>
            <p:cNvPr id="27" name="Textfeld 26">
              <a:extLst>
                <a:ext uri="{FF2B5EF4-FFF2-40B4-BE49-F238E27FC236}">
                  <a16:creationId xmlns:a16="http://schemas.microsoft.com/office/drawing/2014/main" id="{1EA63E5C-0DF3-4822-9511-D0DBD9C0F07D}"/>
                </a:ext>
              </a:extLst>
            </p:cNvPr>
            <p:cNvSpPr txBox="1"/>
            <p:nvPr/>
          </p:nvSpPr>
          <p:spPr>
            <a:xfrm>
              <a:off x="2938510" y="4054420"/>
              <a:ext cx="1402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Aircraft</a:t>
              </a:r>
            </a:p>
          </p:txBody>
        </p:sp>
        <p:cxnSp>
          <p:nvCxnSpPr>
            <p:cNvPr id="25" name="Gerader Verbinder 24">
              <a:extLst>
                <a:ext uri="{FF2B5EF4-FFF2-40B4-BE49-F238E27FC236}">
                  <a16:creationId xmlns:a16="http://schemas.microsoft.com/office/drawing/2014/main" id="{0D278801-52A7-4E5D-870F-F087DB4A894F}"/>
                </a:ext>
              </a:extLst>
            </p:cNvPr>
            <p:cNvCxnSpPr/>
            <p:nvPr/>
          </p:nvCxnSpPr>
          <p:spPr>
            <a:xfrm>
              <a:off x="2938510" y="4054420"/>
              <a:ext cx="140267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Gerader Verbinder 25">
              <a:extLst>
                <a:ext uri="{FF2B5EF4-FFF2-40B4-BE49-F238E27FC236}">
                  <a16:creationId xmlns:a16="http://schemas.microsoft.com/office/drawing/2014/main" id="{F4A63FF7-FBE4-4EEF-8CF1-3527DBE1D299}"/>
                </a:ext>
              </a:extLst>
            </p:cNvPr>
            <p:cNvCxnSpPr/>
            <p:nvPr/>
          </p:nvCxnSpPr>
          <p:spPr>
            <a:xfrm>
              <a:off x="2938510" y="4423752"/>
              <a:ext cx="140267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3" name="Gruppieren 32">
            <a:extLst>
              <a:ext uri="{FF2B5EF4-FFF2-40B4-BE49-F238E27FC236}">
                <a16:creationId xmlns:a16="http://schemas.microsoft.com/office/drawing/2014/main" id="{EB177D07-21FF-41CD-9CDB-B96CF9DCAADC}"/>
              </a:ext>
            </a:extLst>
          </p:cNvPr>
          <p:cNvGrpSpPr/>
          <p:nvPr/>
        </p:nvGrpSpPr>
        <p:grpSpPr>
          <a:xfrm>
            <a:off x="4597649" y="3451511"/>
            <a:ext cx="1402670" cy="369332"/>
            <a:chOff x="2938510" y="4054420"/>
            <a:chExt cx="1402670" cy="369332"/>
          </a:xfrm>
        </p:grpSpPr>
        <p:sp>
          <p:nvSpPr>
            <p:cNvPr id="34" name="Textfeld 33">
              <a:extLst>
                <a:ext uri="{FF2B5EF4-FFF2-40B4-BE49-F238E27FC236}">
                  <a16:creationId xmlns:a16="http://schemas.microsoft.com/office/drawing/2014/main" id="{1AB28385-FDC4-4A47-87BE-E2D55FEE1300}"/>
                </a:ext>
              </a:extLst>
            </p:cNvPr>
            <p:cNvSpPr txBox="1"/>
            <p:nvPr/>
          </p:nvSpPr>
          <p:spPr>
            <a:xfrm>
              <a:off x="2938510" y="4054420"/>
              <a:ext cx="1402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Route</a:t>
              </a:r>
            </a:p>
          </p:txBody>
        </p:sp>
        <p:cxnSp>
          <p:nvCxnSpPr>
            <p:cNvPr id="35" name="Gerader Verbinder 34">
              <a:extLst>
                <a:ext uri="{FF2B5EF4-FFF2-40B4-BE49-F238E27FC236}">
                  <a16:creationId xmlns:a16="http://schemas.microsoft.com/office/drawing/2014/main" id="{03EB0A75-C6B2-4323-8B72-1C59F8BB16CC}"/>
                </a:ext>
              </a:extLst>
            </p:cNvPr>
            <p:cNvCxnSpPr/>
            <p:nvPr/>
          </p:nvCxnSpPr>
          <p:spPr>
            <a:xfrm>
              <a:off x="2938510" y="4054420"/>
              <a:ext cx="140267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Gerader Verbinder 35">
              <a:extLst>
                <a:ext uri="{FF2B5EF4-FFF2-40B4-BE49-F238E27FC236}">
                  <a16:creationId xmlns:a16="http://schemas.microsoft.com/office/drawing/2014/main" id="{0CE69632-AFF2-4F71-8A58-7004ED4D4DF7}"/>
                </a:ext>
              </a:extLst>
            </p:cNvPr>
            <p:cNvCxnSpPr/>
            <p:nvPr/>
          </p:nvCxnSpPr>
          <p:spPr>
            <a:xfrm>
              <a:off x="2938510" y="4423752"/>
              <a:ext cx="140267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9" name="Gruppieren 38">
            <a:extLst>
              <a:ext uri="{FF2B5EF4-FFF2-40B4-BE49-F238E27FC236}">
                <a16:creationId xmlns:a16="http://schemas.microsoft.com/office/drawing/2014/main" id="{52F5F026-A5A6-4AFB-BD6A-D8851085AD56}"/>
              </a:ext>
            </a:extLst>
          </p:cNvPr>
          <p:cNvGrpSpPr/>
          <p:nvPr/>
        </p:nvGrpSpPr>
        <p:grpSpPr>
          <a:xfrm>
            <a:off x="3388803" y="5653810"/>
            <a:ext cx="1402670" cy="369332"/>
            <a:chOff x="2938510" y="4054420"/>
            <a:chExt cx="1402670" cy="369332"/>
          </a:xfrm>
        </p:grpSpPr>
        <p:sp>
          <p:nvSpPr>
            <p:cNvPr id="40" name="Textfeld 39">
              <a:extLst>
                <a:ext uri="{FF2B5EF4-FFF2-40B4-BE49-F238E27FC236}">
                  <a16:creationId xmlns:a16="http://schemas.microsoft.com/office/drawing/2014/main" id="{81FF9E8F-DAD7-4DA2-B542-F25EFCBD2D19}"/>
                </a:ext>
              </a:extLst>
            </p:cNvPr>
            <p:cNvSpPr txBox="1"/>
            <p:nvPr/>
          </p:nvSpPr>
          <p:spPr>
            <a:xfrm>
              <a:off x="2938510" y="4054420"/>
              <a:ext cx="1402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/>
                <a:t>Weather</a:t>
              </a:r>
              <a:endParaRPr lang="de-DE" dirty="0"/>
            </a:p>
          </p:txBody>
        </p:sp>
        <p:cxnSp>
          <p:nvCxnSpPr>
            <p:cNvPr id="41" name="Gerader Verbinder 40">
              <a:extLst>
                <a:ext uri="{FF2B5EF4-FFF2-40B4-BE49-F238E27FC236}">
                  <a16:creationId xmlns:a16="http://schemas.microsoft.com/office/drawing/2014/main" id="{E397CC11-E205-4592-BAB1-E5660061CF78}"/>
                </a:ext>
              </a:extLst>
            </p:cNvPr>
            <p:cNvCxnSpPr/>
            <p:nvPr/>
          </p:nvCxnSpPr>
          <p:spPr>
            <a:xfrm>
              <a:off x="2938510" y="4054420"/>
              <a:ext cx="140267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Gerader Verbinder 41">
              <a:extLst>
                <a:ext uri="{FF2B5EF4-FFF2-40B4-BE49-F238E27FC236}">
                  <a16:creationId xmlns:a16="http://schemas.microsoft.com/office/drawing/2014/main" id="{17A0B043-61CE-4017-AAA3-C1528DF269BF}"/>
                </a:ext>
              </a:extLst>
            </p:cNvPr>
            <p:cNvCxnSpPr/>
            <p:nvPr/>
          </p:nvCxnSpPr>
          <p:spPr>
            <a:xfrm>
              <a:off x="2938510" y="4423752"/>
              <a:ext cx="140267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3" name="Rechteck 42">
            <a:extLst>
              <a:ext uri="{FF2B5EF4-FFF2-40B4-BE49-F238E27FC236}">
                <a16:creationId xmlns:a16="http://schemas.microsoft.com/office/drawing/2014/main" id="{46E42B1B-19D5-48CC-A2F9-1AF1881FDA8D}"/>
              </a:ext>
            </a:extLst>
          </p:cNvPr>
          <p:cNvSpPr/>
          <p:nvPr/>
        </p:nvSpPr>
        <p:spPr>
          <a:xfrm>
            <a:off x="274467" y="6230984"/>
            <a:ext cx="1205144" cy="523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Weather</a:t>
            </a:r>
            <a:r>
              <a:rPr lang="de-DE" dirty="0">
                <a:solidFill>
                  <a:schemeClr val="tx1"/>
                </a:solidFill>
              </a:rPr>
              <a:t> Service</a:t>
            </a:r>
          </a:p>
        </p:txBody>
      </p:sp>
      <p:cxnSp>
        <p:nvCxnSpPr>
          <p:cNvPr id="44" name="Verbinder: gekrümmt 43">
            <a:extLst>
              <a:ext uri="{FF2B5EF4-FFF2-40B4-BE49-F238E27FC236}">
                <a16:creationId xmlns:a16="http://schemas.microsoft.com/office/drawing/2014/main" id="{F4131979-CA61-41B1-BB8F-8593504DA029}"/>
              </a:ext>
            </a:extLst>
          </p:cNvPr>
          <p:cNvCxnSpPr>
            <a:cxnSpLocks/>
            <a:stCxn id="43" idx="0"/>
            <a:endCxn id="14" idx="2"/>
          </p:cNvCxnSpPr>
          <p:nvPr/>
        </p:nvCxnSpPr>
        <p:spPr>
          <a:xfrm rot="5400000" flipH="1" flipV="1">
            <a:off x="978371" y="5737146"/>
            <a:ext cx="392507" cy="59517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feld 46">
            <a:extLst>
              <a:ext uri="{FF2B5EF4-FFF2-40B4-BE49-F238E27FC236}">
                <a16:creationId xmlns:a16="http://schemas.microsoft.com/office/drawing/2014/main" id="{C281EFB2-DF0E-4D3F-9E82-4C69F3B4AA25}"/>
              </a:ext>
            </a:extLst>
          </p:cNvPr>
          <p:cNvSpPr txBox="1"/>
          <p:nvPr/>
        </p:nvSpPr>
        <p:spPr>
          <a:xfrm>
            <a:off x="247233" y="5459495"/>
            <a:ext cx="9996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Weather</a:t>
            </a:r>
            <a:endParaRPr lang="de-DE" dirty="0"/>
          </a:p>
          <a:p>
            <a:r>
              <a:rPr lang="de-DE" dirty="0"/>
              <a:t>Details</a:t>
            </a: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75CEE2DF-E620-4D0C-8D76-763FEF0D92E9}"/>
              </a:ext>
            </a:extLst>
          </p:cNvPr>
          <p:cNvSpPr txBox="1"/>
          <p:nvPr/>
        </p:nvSpPr>
        <p:spPr>
          <a:xfrm>
            <a:off x="5644039" y="316407"/>
            <a:ext cx="821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Flight</a:t>
            </a:r>
          </a:p>
          <a:p>
            <a:r>
              <a:rPr lang="de-DE" dirty="0"/>
              <a:t>Details</a:t>
            </a:r>
          </a:p>
        </p:txBody>
      </p:sp>
      <p:grpSp>
        <p:nvGrpSpPr>
          <p:cNvPr id="49" name="Gruppieren 48">
            <a:extLst>
              <a:ext uri="{FF2B5EF4-FFF2-40B4-BE49-F238E27FC236}">
                <a16:creationId xmlns:a16="http://schemas.microsoft.com/office/drawing/2014/main" id="{8235B051-34E7-46A8-9BB8-48804FA5E322}"/>
              </a:ext>
            </a:extLst>
          </p:cNvPr>
          <p:cNvGrpSpPr/>
          <p:nvPr/>
        </p:nvGrpSpPr>
        <p:grpSpPr>
          <a:xfrm>
            <a:off x="6465867" y="2139231"/>
            <a:ext cx="1402670" cy="369332"/>
            <a:chOff x="2938510" y="4054420"/>
            <a:chExt cx="1402670" cy="369332"/>
          </a:xfrm>
        </p:grpSpPr>
        <p:sp>
          <p:nvSpPr>
            <p:cNvPr id="50" name="Textfeld 49">
              <a:extLst>
                <a:ext uri="{FF2B5EF4-FFF2-40B4-BE49-F238E27FC236}">
                  <a16:creationId xmlns:a16="http://schemas.microsoft.com/office/drawing/2014/main" id="{23E79688-9CB1-4A24-8328-78F78BB21682}"/>
                </a:ext>
              </a:extLst>
            </p:cNvPr>
            <p:cNvSpPr txBox="1"/>
            <p:nvPr/>
          </p:nvSpPr>
          <p:spPr>
            <a:xfrm>
              <a:off x="2938510" y="4054420"/>
              <a:ext cx="1402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Payload</a:t>
              </a:r>
            </a:p>
          </p:txBody>
        </p:sp>
        <p:cxnSp>
          <p:nvCxnSpPr>
            <p:cNvPr id="51" name="Gerader Verbinder 50">
              <a:extLst>
                <a:ext uri="{FF2B5EF4-FFF2-40B4-BE49-F238E27FC236}">
                  <a16:creationId xmlns:a16="http://schemas.microsoft.com/office/drawing/2014/main" id="{972D0A02-A2EC-4DE1-8DC2-45D4EE4E338A}"/>
                </a:ext>
              </a:extLst>
            </p:cNvPr>
            <p:cNvCxnSpPr/>
            <p:nvPr/>
          </p:nvCxnSpPr>
          <p:spPr>
            <a:xfrm>
              <a:off x="2938510" y="4054420"/>
              <a:ext cx="140267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Gerader Verbinder 51">
              <a:extLst>
                <a:ext uri="{FF2B5EF4-FFF2-40B4-BE49-F238E27FC236}">
                  <a16:creationId xmlns:a16="http://schemas.microsoft.com/office/drawing/2014/main" id="{111A3F24-BB87-4969-92B4-08B44236D470}"/>
                </a:ext>
              </a:extLst>
            </p:cNvPr>
            <p:cNvCxnSpPr/>
            <p:nvPr/>
          </p:nvCxnSpPr>
          <p:spPr>
            <a:xfrm>
              <a:off x="2938510" y="4423752"/>
              <a:ext cx="140267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53" name="Verbinder: gekrümmt 52">
            <a:extLst>
              <a:ext uri="{FF2B5EF4-FFF2-40B4-BE49-F238E27FC236}">
                <a16:creationId xmlns:a16="http://schemas.microsoft.com/office/drawing/2014/main" id="{A74590EB-20B5-4D79-A71F-4DD3EDA32756}"/>
              </a:ext>
            </a:extLst>
          </p:cNvPr>
          <p:cNvCxnSpPr>
            <a:cxnSpLocks/>
            <a:stCxn id="4" idx="3"/>
          </p:cNvCxnSpPr>
          <p:nvPr/>
        </p:nvCxnSpPr>
        <p:spPr>
          <a:xfrm rot="5400000">
            <a:off x="3429800" y="2592393"/>
            <a:ext cx="1479144" cy="74599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Verbinder: gekrümmt 55">
            <a:extLst>
              <a:ext uri="{FF2B5EF4-FFF2-40B4-BE49-F238E27FC236}">
                <a16:creationId xmlns:a16="http://schemas.microsoft.com/office/drawing/2014/main" id="{2F1DEEC1-B175-4928-8BA7-5F3992805DE2}"/>
              </a:ext>
            </a:extLst>
          </p:cNvPr>
          <p:cNvCxnSpPr>
            <a:cxnSpLocks/>
            <a:stCxn id="4" idx="4"/>
            <a:endCxn id="34" idx="0"/>
          </p:cNvCxnSpPr>
          <p:nvPr/>
        </p:nvCxnSpPr>
        <p:spPr>
          <a:xfrm rot="16200000" flipH="1">
            <a:off x="4614111" y="2766637"/>
            <a:ext cx="1046277" cy="32346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Verbinder: gekrümmt 60">
            <a:extLst>
              <a:ext uri="{FF2B5EF4-FFF2-40B4-BE49-F238E27FC236}">
                <a16:creationId xmlns:a16="http://schemas.microsoft.com/office/drawing/2014/main" id="{1AD7E494-CE04-4FB6-8453-D50590BA82A0}"/>
              </a:ext>
            </a:extLst>
          </p:cNvPr>
          <p:cNvCxnSpPr>
            <a:cxnSpLocks/>
            <a:stCxn id="4" idx="6"/>
            <a:endCxn id="50" idx="0"/>
          </p:cNvCxnSpPr>
          <p:nvPr/>
        </p:nvCxnSpPr>
        <p:spPr>
          <a:xfrm>
            <a:off x="5588074" y="1792675"/>
            <a:ext cx="1579128" cy="34655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Rechteck 66">
            <a:extLst>
              <a:ext uri="{FF2B5EF4-FFF2-40B4-BE49-F238E27FC236}">
                <a16:creationId xmlns:a16="http://schemas.microsoft.com/office/drawing/2014/main" id="{530FBFEA-05A4-444E-B202-3F6E90B039A5}"/>
              </a:ext>
            </a:extLst>
          </p:cNvPr>
          <p:cNvSpPr/>
          <p:nvPr/>
        </p:nvSpPr>
        <p:spPr>
          <a:xfrm>
            <a:off x="144477" y="174128"/>
            <a:ext cx="1205144" cy="523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Aircraft Manual</a:t>
            </a:r>
          </a:p>
        </p:txBody>
      </p:sp>
      <p:cxnSp>
        <p:nvCxnSpPr>
          <p:cNvPr id="68" name="Verbinder: gekrümmt 67">
            <a:extLst>
              <a:ext uri="{FF2B5EF4-FFF2-40B4-BE49-F238E27FC236}">
                <a16:creationId xmlns:a16="http://schemas.microsoft.com/office/drawing/2014/main" id="{8C984BDD-6235-442E-A04A-096D2C9C4694}"/>
              </a:ext>
            </a:extLst>
          </p:cNvPr>
          <p:cNvCxnSpPr>
            <a:cxnSpLocks/>
            <a:stCxn id="67" idx="3"/>
            <a:endCxn id="18" idx="0"/>
          </p:cNvCxnSpPr>
          <p:nvPr/>
        </p:nvCxnSpPr>
        <p:spPr>
          <a:xfrm>
            <a:off x="1349621" y="436019"/>
            <a:ext cx="1017674" cy="21843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extfeld 71">
            <a:extLst>
              <a:ext uri="{FF2B5EF4-FFF2-40B4-BE49-F238E27FC236}">
                <a16:creationId xmlns:a16="http://schemas.microsoft.com/office/drawing/2014/main" id="{16EED8EF-5E9C-4010-AEFF-98D491D0075E}"/>
              </a:ext>
            </a:extLst>
          </p:cNvPr>
          <p:cNvSpPr txBox="1"/>
          <p:nvPr/>
        </p:nvSpPr>
        <p:spPr>
          <a:xfrm>
            <a:off x="1385981" y="177996"/>
            <a:ext cx="13918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Performance</a:t>
            </a:r>
          </a:p>
          <a:p>
            <a:r>
              <a:rPr lang="de-DE" dirty="0"/>
              <a:t>Charts</a:t>
            </a:r>
          </a:p>
        </p:txBody>
      </p:sp>
      <p:cxnSp>
        <p:nvCxnSpPr>
          <p:cNvPr id="73" name="Verbinder: gekrümmt 72">
            <a:extLst>
              <a:ext uri="{FF2B5EF4-FFF2-40B4-BE49-F238E27FC236}">
                <a16:creationId xmlns:a16="http://schemas.microsoft.com/office/drawing/2014/main" id="{4EFD6F7A-558A-47BE-9F2A-F3ADDA1DDE99}"/>
              </a:ext>
            </a:extLst>
          </p:cNvPr>
          <p:cNvCxnSpPr>
            <a:cxnSpLocks/>
            <a:stCxn id="18" idx="6"/>
            <a:endCxn id="27" idx="0"/>
          </p:cNvCxnSpPr>
          <p:nvPr/>
        </p:nvCxnSpPr>
        <p:spPr>
          <a:xfrm>
            <a:off x="2979854" y="1267016"/>
            <a:ext cx="163971" cy="245251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Textfeld 78">
            <a:extLst>
              <a:ext uri="{FF2B5EF4-FFF2-40B4-BE49-F238E27FC236}">
                <a16:creationId xmlns:a16="http://schemas.microsoft.com/office/drawing/2014/main" id="{A48DDCD7-69BE-4244-842B-A376045AD2B2}"/>
              </a:ext>
            </a:extLst>
          </p:cNvPr>
          <p:cNvSpPr txBox="1"/>
          <p:nvPr/>
        </p:nvSpPr>
        <p:spPr>
          <a:xfrm>
            <a:off x="3351164" y="2618813"/>
            <a:ext cx="12082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Aircraft</a:t>
            </a:r>
          </a:p>
          <a:p>
            <a:r>
              <a:rPr lang="de-DE" dirty="0"/>
              <a:t>Type,</a:t>
            </a:r>
          </a:p>
          <a:p>
            <a:r>
              <a:rPr lang="de-DE" dirty="0"/>
              <a:t>Equipment</a:t>
            </a:r>
          </a:p>
        </p:txBody>
      </p:sp>
      <p:sp>
        <p:nvSpPr>
          <p:cNvPr id="80" name="Textfeld 79">
            <a:extLst>
              <a:ext uri="{FF2B5EF4-FFF2-40B4-BE49-F238E27FC236}">
                <a16:creationId xmlns:a16="http://schemas.microsoft.com/office/drawing/2014/main" id="{589F6AE4-E5B4-4BBD-9B52-F5A3E81DCD74}"/>
              </a:ext>
            </a:extLst>
          </p:cNvPr>
          <p:cNvSpPr txBox="1"/>
          <p:nvPr/>
        </p:nvSpPr>
        <p:spPr>
          <a:xfrm>
            <a:off x="3041030" y="1308233"/>
            <a:ext cx="14573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Aircraft</a:t>
            </a:r>
          </a:p>
          <a:p>
            <a:r>
              <a:rPr lang="de-DE" dirty="0" err="1"/>
              <a:t>performance</a:t>
            </a:r>
            <a:r>
              <a:rPr lang="de-DE" dirty="0"/>
              <a:t>,</a:t>
            </a:r>
          </a:p>
          <a:p>
            <a:r>
              <a:rPr lang="de-DE" dirty="0" err="1"/>
              <a:t>weight</a:t>
            </a:r>
            <a:r>
              <a:rPr lang="de-DE" dirty="0"/>
              <a:t> and </a:t>
            </a:r>
            <a:br>
              <a:rPr lang="de-DE" dirty="0"/>
            </a:br>
            <a:r>
              <a:rPr lang="de-DE" dirty="0" err="1"/>
              <a:t>balance</a:t>
            </a:r>
            <a:endParaRPr lang="de-DE" dirty="0"/>
          </a:p>
        </p:txBody>
      </p:sp>
      <p:sp>
        <p:nvSpPr>
          <p:cNvPr id="83" name="Textfeld 82">
            <a:extLst>
              <a:ext uri="{FF2B5EF4-FFF2-40B4-BE49-F238E27FC236}">
                <a16:creationId xmlns:a16="http://schemas.microsoft.com/office/drawing/2014/main" id="{D70FB48A-A6D2-4391-BA2A-FDF988ECF70C}"/>
              </a:ext>
            </a:extLst>
          </p:cNvPr>
          <p:cNvSpPr txBox="1"/>
          <p:nvPr/>
        </p:nvSpPr>
        <p:spPr>
          <a:xfrm>
            <a:off x="4506610" y="2447579"/>
            <a:ext cx="13183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Time, Start, </a:t>
            </a:r>
          </a:p>
          <a:p>
            <a:r>
              <a:rPr lang="de-DE" dirty="0"/>
              <a:t>Destination</a:t>
            </a:r>
          </a:p>
        </p:txBody>
      </p:sp>
      <p:sp>
        <p:nvSpPr>
          <p:cNvPr id="84" name="Textfeld 83">
            <a:extLst>
              <a:ext uri="{FF2B5EF4-FFF2-40B4-BE49-F238E27FC236}">
                <a16:creationId xmlns:a16="http://schemas.microsoft.com/office/drawing/2014/main" id="{2132460F-FF32-4522-AD81-371AE9FB8727}"/>
              </a:ext>
            </a:extLst>
          </p:cNvPr>
          <p:cNvSpPr txBox="1"/>
          <p:nvPr/>
        </p:nvSpPr>
        <p:spPr>
          <a:xfrm>
            <a:off x="5548525" y="1274185"/>
            <a:ext cx="12718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Passengers</a:t>
            </a:r>
            <a:r>
              <a:rPr lang="de-DE" dirty="0"/>
              <a:t>,</a:t>
            </a:r>
          </a:p>
          <a:p>
            <a:r>
              <a:rPr lang="de-DE" dirty="0"/>
              <a:t>Load</a:t>
            </a:r>
          </a:p>
        </p:txBody>
      </p:sp>
      <p:cxnSp>
        <p:nvCxnSpPr>
          <p:cNvPr id="85" name="Verbinder: gekrümmt 84">
            <a:extLst>
              <a:ext uri="{FF2B5EF4-FFF2-40B4-BE49-F238E27FC236}">
                <a16:creationId xmlns:a16="http://schemas.microsoft.com/office/drawing/2014/main" id="{A4B83365-863B-4684-91D1-6844FEF168B2}"/>
              </a:ext>
            </a:extLst>
          </p:cNvPr>
          <p:cNvCxnSpPr>
            <a:cxnSpLocks/>
            <a:stCxn id="14" idx="6"/>
            <a:endCxn id="40" idx="1"/>
          </p:cNvCxnSpPr>
          <p:nvPr/>
        </p:nvCxnSpPr>
        <p:spPr>
          <a:xfrm flipV="1">
            <a:off x="2697329" y="5838476"/>
            <a:ext cx="691474" cy="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Verbinder: gekrümmt 88">
            <a:extLst>
              <a:ext uri="{FF2B5EF4-FFF2-40B4-BE49-F238E27FC236}">
                <a16:creationId xmlns:a16="http://schemas.microsoft.com/office/drawing/2014/main" id="{28DC4F37-4A69-48E1-A09F-E0ED8DB63222}"/>
              </a:ext>
            </a:extLst>
          </p:cNvPr>
          <p:cNvCxnSpPr>
            <a:cxnSpLocks/>
            <a:stCxn id="34" idx="2"/>
            <a:endCxn id="13" idx="1"/>
          </p:cNvCxnSpPr>
          <p:nvPr/>
        </p:nvCxnSpPr>
        <p:spPr>
          <a:xfrm rot="16200000" flipH="1">
            <a:off x="4919304" y="4200523"/>
            <a:ext cx="983794" cy="22443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Verbinder: gekrümmt 93">
            <a:extLst>
              <a:ext uri="{FF2B5EF4-FFF2-40B4-BE49-F238E27FC236}">
                <a16:creationId xmlns:a16="http://schemas.microsoft.com/office/drawing/2014/main" id="{1ED1AB9D-BC48-4C59-A5B4-62C63C797E5E}"/>
              </a:ext>
            </a:extLst>
          </p:cNvPr>
          <p:cNvCxnSpPr>
            <a:cxnSpLocks/>
            <a:stCxn id="13" idx="0"/>
          </p:cNvCxnSpPr>
          <p:nvPr/>
        </p:nvCxnSpPr>
        <p:spPr>
          <a:xfrm rot="16200000" flipV="1">
            <a:off x="5467463" y="4136122"/>
            <a:ext cx="789900" cy="1883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Textfeld 99">
            <a:extLst>
              <a:ext uri="{FF2B5EF4-FFF2-40B4-BE49-F238E27FC236}">
                <a16:creationId xmlns:a16="http://schemas.microsoft.com/office/drawing/2014/main" id="{74C948F0-A3F8-45DE-8D17-67B4AC04BB69}"/>
              </a:ext>
            </a:extLst>
          </p:cNvPr>
          <p:cNvSpPr txBox="1"/>
          <p:nvPr/>
        </p:nvSpPr>
        <p:spPr>
          <a:xfrm>
            <a:off x="6483387" y="3232409"/>
            <a:ext cx="1337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Needed</a:t>
            </a:r>
            <a:r>
              <a:rPr lang="de-DE" dirty="0"/>
              <a:t> </a:t>
            </a:r>
            <a:r>
              <a:rPr lang="de-DE" dirty="0" err="1"/>
              <a:t>fuel</a:t>
            </a:r>
            <a:endParaRPr lang="de-DE" dirty="0"/>
          </a:p>
        </p:txBody>
      </p:sp>
      <p:cxnSp>
        <p:nvCxnSpPr>
          <p:cNvPr id="103" name="Verbinder: gekrümmt 102">
            <a:extLst>
              <a:ext uri="{FF2B5EF4-FFF2-40B4-BE49-F238E27FC236}">
                <a16:creationId xmlns:a16="http://schemas.microsoft.com/office/drawing/2014/main" id="{BCBE3622-35B1-4C8D-B3C4-B2FCCDDEDC01}"/>
              </a:ext>
            </a:extLst>
          </p:cNvPr>
          <p:cNvCxnSpPr>
            <a:cxnSpLocks/>
            <a:stCxn id="27" idx="2"/>
          </p:cNvCxnSpPr>
          <p:nvPr/>
        </p:nvCxnSpPr>
        <p:spPr>
          <a:xfrm rot="16200000" flipH="1">
            <a:off x="3760095" y="3472588"/>
            <a:ext cx="994477" cy="222701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Verbinder: gekrümmt 105">
            <a:extLst>
              <a:ext uri="{FF2B5EF4-FFF2-40B4-BE49-F238E27FC236}">
                <a16:creationId xmlns:a16="http://schemas.microsoft.com/office/drawing/2014/main" id="{2AFCBABE-9311-4DD4-BCFC-5536E443EDA9}"/>
              </a:ext>
            </a:extLst>
          </p:cNvPr>
          <p:cNvCxnSpPr>
            <a:cxnSpLocks/>
            <a:stCxn id="40" idx="0"/>
            <a:endCxn id="13" idx="2"/>
          </p:cNvCxnSpPr>
          <p:nvPr/>
        </p:nvCxnSpPr>
        <p:spPr>
          <a:xfrm rot="5400000" flipH="1" flipV="1">
            <a:off x="4509056" y="4818864"/>
            <a:ext cx="416028" cy="125386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Ellipse 108">
            <a:extLst>
              <a:ext uri="{FF2B5EF4-FFF2-40B4-BE49-F238E27FC236}">
                <a16:creationId xmlns:a16="http://schemas.microsoft.com/office/drawing/2014/main" id="{CD412602-2B45-4322-8374-EBA9AA2B740F}"/>
              </a:ext>
            </a:extLst>
          </p:cNvPr>
          <p:cNvSpPr/>
          <p:nvPr/>
        </p:nvSpPr>
        <p:spPr>
          <a:xfrm>
            <a:off x="8436310" y="2166703"/>
            <a:ext cx="1225119" cy="12251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4.</a:t>
            </a:r>
          </a:p>
          <a:p>
            <a:pPr algn="ctr"/>
            <a:r>
              <a:rPr lang="de-DE" dirty="0">
                <a:solidFill>
                  <a:schemeClr val="tx1"/>
                </a:solidFill>
              </a:rPr>
              <a:t>Check</a:t>
            </a:r>
          </a:p>
          <a:p>
            <a:pPr algn="ctr"/>
            <a:r>
              <a:rPr lang="de-DE" dirty="0">
                <a:solidFill>
                  <a:schemeClr val="tx1"/>
                </a:solidFill>
              </a:rPr>
              <a:t>W&amp;B</a:t>
            </a:r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8D446601-34D5-4DC4-9452-70180EDB04A4}"/>
              </a:ext>
            </a:extLst>
          </p:cNvPr>
          <p:cNvSpPr/>
          <p:nvPr/>
        </p:nvSpPr>
        <p:spPr>
          <a:xfrm>
            <a:off x="109279" y="1945697"/>
            <a:ext cx="1205144" cy="523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AIS</a:t>
            </a:r>
          </a:p>
        </p:txBody>
      </p:sp>
      <p:cxnSp>
        <p:nvCxnSpPr>
          <p:cNvPr id="114" name="Verbinder: gekrümmt 113">
            <a:extLst>
              <a:ext uri="{FF2B5EF4-FFF2-40B4-BE49-F238E27FC236}">
                <a16:creationId xmlns:a16="http://schemas.microsoft.com/office/drawing/2014/main" id="{5E98CE68-B2D4-4658-8643-2945C8AED129}"/>
              </a:ext>
            </a:extLst>
          </p:cNvPr>
          <p:cNvCxnSpPr>
            <a:cxnSpLocks/>
            <a:stCxn id="16" idx="0"/>
            <a:endCxn id="111" idx="2"/>
          </p:cNvCxnSpPr>
          <p:nvPr/>
        </p:nvCxnSpPr>
        <p:spPr>
          <a:xfrm rot="5400000" flipH="1" flipV="1">
            <a:off x="303698" y="2874813"/>
            <a:ext cx="813486" cy="281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Textfeld 116">
            <a:extLst>
              <a:ext uri="{FF2B5EF4-FFF2-40B4-BE49-F238E27FC236}">
                <a16:creationId xmlns:a16="http://schemas.microsoft.com/office/drawing/2014/main" id="{FBFBF384-4BFD-478A-A0FE-F79BC441C645}"/>
              </a:ext>
            </a:extLst>
          </p:cNvPr>
          <p:cNvSpPr txBox="1"/>
          <p:nvPr/>
        </p:nvSpPr>
        <p:spPr>
          <a:xfrm>
            <a:off x="39553" y="2591203"/>
            <a:ext cx="7019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Flight</a:t>
            </a:r>
          </a:p>
          <a:p>
            <a:r>
              <a:rPr lang="de-DE" dirty="0"/>
              <a:t>Plan</a:t>
            </a:r>
          </a:p>
        </p:txBody>
      </p:sp>
      <p:cxnSp>
        <p:nvCxnSpPr>
          <p:cNvPr id="119" name="Verbinder: gekrümmt 118">
            <a:extLst>
              <a:ext uri="{FF2B5EF4-FFF2-40B4-BE49-F238E27FC236}">
                <a16:creationId xmlns:a16="http://schemas.microsoft.com/office/drawing/2014/main" id="{2AF04029-0D64-4218-8101-0E6E66046A6E}"/>
              </a:ext>
            </a:extLst>
          </p:cNvPr>
          <p:cNvCxnSpPr>
            <a:cxnSpLocks/>
            <a:stCxn id="34" idx="2"/>
            <a:endCxn id="16" idx="4"/>
          </p:cNvCxnSpPr>
          <p:nvPr/>
        </p:nvCxnSpPr>
        <p:spPr>
          <a:xfrm rot="5400000">
            <a:off x="2660388" y="1869487"/>
            <a:ext cx="687241" cy="4589952"/>
          </a:xfrm>
          <a:prstGeom prst="curvedConnector3">
            <a:avLst>
              <a:gd name="adj1" fmla="val 13326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Verbinder: gekrümmt 123">
            <a:extLst>
              <a:ext uri="{FF2B5EF4-FFF2-40B4-BE49-F238E27FC236}">
                <a16:creationId xmlns:a16="http://schemas.microsoft.com/office/drawing/2014/main" id="{66CE6B64-3740-455E-A733-81720497FA3E}"/>
              </a:ext>
            </a:extLst>
          </p:cNvPr>
          <p:cNvCxnSpPr>
            <a:cxnSpLocks/>
            <a:stCxn id="27" idx="1"/>
            <a:endCxn id="16" idx="6"/>
          </p:cNvCxnSpPr>
          <p:nvPr/>
        </p:nvCxnSpPr>
        <p:spPr>
          <a:xfrm rot="10800000">
            <a:off x="1321592" y="3895525"/>
            <a:ext cx="1120899" cy="866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Verbinder: gekrümmt 128">
            <a:extLst>
              <a:ext uri="{FF2B5EF4-FFF2-40B4-BE49-F238E27FC236}">
                <a16:creationId xmlns:a16="http://schemas.microsoft.com/office/drawing/2014/main" id="{8B8DF4D5-2358-43FC-81B6-D33050DB1AD9}"/>
              </a:ext>
            </a:extLst>
          </p:cNvPr>
          <p:cNvCxnSpPr>
            <a:cxnSpLocks/>
            <a:stCxn id="34" idx="3"/>
            <a:endCxn id="109" idx="3"/>
          </p:cNvCxnSpPr>
          <p:nvPr/>
        </p:nvCxnSpPr>
        <p:spPr>
          <a:xfrm flipV="1">
            <a:off x="6000319" y="3212407"/>
            <a:ext cx="2615406" cy="42377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6" name="Rechteck 135">
            <a:extLst>
              <a:ext uri="{FF2B5EF4-FFF2-40B4-BE49-F238E27FC236}">
                <a16:creationId xmlns:a16="http://schemas.microsoft.com/office/drawing/2014/main" id="{A019A04D-EDB2-4D8B-8A3D-12B69AC0936C}"/>
              </a:ext>
            </a:extLst>
          </p:cNvPr>
          <p:cNvSpPr/>
          <p:nvPr/>
        </p:nvSpPr>
        <p:spPr>
          <a:xfrm>
            <a:off x="9731017" y="3637968"/>
            <a:ext cx="1205144" cy="523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AIP</a:t>
            </a:r>
          </a:p>
        </p:txBody>
      </p:sp>
      <p:cxnSp>
        <p:nvCxnSpPr>
          <p:cNvPr id="137" name="Verbinder: gekrümmt 136">
            <a:extLst>
              <a:ext uri="{FF2B5EF4-FFF2-40B4-BE49-F238E27FC236}">
                <a16:creationId xmlns:a16="http://schemas.microsoft.com/office/drawing/2014/main" id="{62F769E6-00A5-4F2B-9B2E-C31288843650}"/>
              </a:ext>
            </a:extLst>
          </p:cNvPr>
          <p:cNvCxnSpPr>
            <a:cxnSpLocks/>
            <a:stCxn id="34" idx="3"/>
            <a:endCxn id="17" idx="2"/>
          </p:cNvCxnSpPr>
          <p:nvPr/>
        </p:nvCxnSpPr>
        <p:spPr>
          <a:xfrm>
            <a:off x="6000319" y="3636177"/>
            <a:ext cx="2312403" cy="91178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2" name="Textfeld 141">
            <a:extLst>
              <a:ext uri="{FF2B5EF4-FFF2-40B4-BE49-F238E27FC236}">
                <a16:creationId xmlns:a16="http://schemas.microsoft.com/office/drawing/2014/main" id="{B9C372A5-8D0F-41AB-BC33-EE910748D47A}"/>
              </a:ext>
            </a:extLst>
          </p:cNvPr>
          <p:cNvSpPr txBox="1"/>
          <p:nvPr/>
        </p:nvSpPr>
        <p:spPr>
          <a:xfrm>
            <a:off x="5867322" y="3925570"/>
            <a:ext cx="8009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Leg</a:t>
            </a:r>
          </a:p>
          <a:p>
            <a:r>
              <a:rPr lang="de-DE" dirty="0" err="1"/>
              <a:t>details</a:t>
            </a:r>
            <a:endParaRPr lang="de-DE" dirty="0"/>
          </a:p>
        </p:txBody>
      </p:sp>
      <p:sp>
        <p:nvSpPr>
          <p:cNvPr id="143" name="Textfeld 142">
            <a:extLst>
              <a:ext uri="{FF2B5EF4-FFF2-40B4-BE49-F238E27FC236}">
                <a16:creationId xmlns:a16="http://schemas.microsoft.com/office/drawing/2014/main" id="{663C1A61-F7F2-40FD-9167-E9540BA0482D}"/>
              </a:ext>
            </a:extLst>
          </p:cNvPr>
          <p:cNvSpPr txBox="1"/>
          <p:nvPr/>
        </p:nvSpPr>
        <p:spPr>
          <a:xfrm>
            <a:off x="7357461" y="4944373"/>
            <a:ext cx="12636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Start,</a:t>
            </a:r>
          </a:p>
          <a:p>
            <a:r>
              <a:rPr lang="de-DE" dirty="0"/>
              <a:t>Destination</a:t>
            </a:r>
          </a:p>
        </p:txBody>
      </p:sp>
      <p:cxnSp>
        <p:nvCxnSpPr>
          <p:cNvPr id="150" name="Verbinder: gekrümmt 149">
            <a:extLst>
              <a:ext uri="{FF2B5EF4-FFF2-40B4-BE49-F238E27FC236}">
                <a16:creationId xmlns:a16="http://schemas.microsoft.com/office/drawing/2014/main" id="{2BD5F4C2-2533-4EB2-A664-698E5BF19275}"/>
              </a:ext>
            </a:extLst>
          </p:cNvPr>
          <p:cNvCxnSpPr>
            <a:cxnSpLocks/>
            <a:stCxn id="34" idx="3"/>
            <a:endCxn id="15" idx="2"/>
          </p:cNvCxnSpPr>
          <p:nvPr/>
        </p:nvCxnSpPr>
        <p:spPr>
          <a:xfrm>
            <a:off x="6000319" y="3636177"/>
            <a:ext cx="2941880" cy="2259085"/>
          </a:xfrm>
          <a:prstGeom prst="curvedConnector3">
            <a:avLst>
              <a:gd name="adj1" fmla="val 3159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4" name="Textfeld 153">
            <a:extLst>
              <a:ext uri="{FF2B5EF4-FFF2-40B4-BE49-F238E27FC236}">
                <a16:creationId xmlns:a16="http://schemas.microsoft.com/office/drawing/2014/main" id="{E7F054D6-8BDB-4B24-88E0-7FA3B876FF1E}"/>
              </a:ext>
            </a:extLst>
          </p:cNvPr>
          <p:cNvSpPr txBox="1"/>
          <p:nvPr/>
        </p:nvSpPr>
        <p:spPr>
          <a:xfrm>
            <a:off x="5149963" y="6311347"/>
            <a:ext cx="291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Pressure</a:t>
            </a:r>
            <a:r>
              <a:rPr lang="de-DE" dirty="0"/>
              <a:t>, </a:t>
            </a:r>
            <a:r>
              <a:rPr lang="de-DE" dirty="0" err="1"/>
              <a:t>Temparature</a:t>
            </a:r>
            <a:r>
              <a:rPr lang="de-DE" dirty="0"/>
              <a:t>, Wind</a:t>
            </a:r>
          </a:p>
        </p:txBody>
      </p:sp>
      <p:cxnSp>
        <p:nvCxnSpPr>
          <p:cNvPr id="155" name="Verbinder: gekrümmt 154">
            <a:extLst>
              <a:ext uri="{FF2B5EF4-FFF2-40B4-BE49-F238E27FC236}">
                <a16:creationId xmlns:a16="http://schemas.microsoft.com/office/drawing/2014/main" id="{051E91AA-70E9-42D0-BFF3-7519C8D33E42}"/>
              </a:ext>
            </a:extLst>
          </p:cNvPr>
          <p:cNvCxnSpPr>
            <a:cxnSpLocks/>
            <a:stCxn id="40" idx="2"/>
            <a:endCxn id="15" idx="4"/>
          </p:cNvCxnSpPr>
          <p:nvPr/>
        </p:nvCxnSpPr>
        <p:spPr>
          <a:xfrm rot="16200000" flipH="1">
            <a:off x="6580109" y="3533170"/>
            <a:ext cx="484679" cy="5464621"/>
          </a:xfrm>
          <a:prstGeom prst="curvedConnector3">
            <a:avLst>
              <a:gd name="adj1" fmla="val 14716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Verbinder: gekrümmt 168">
            <a:extLst>
              <a:ext uri="{FF2B5EF4-FFF2-40B4-BE49-F238E27FC236}">
                <a16:creationId xmlns:a16="http://schemas.microsoft.com/office/drawing/2014/main" id="{39944C7D-99AD-4A59-973B-C6FE115C823A}"/>
              </a:ext>
            </a:extLst>
          </p:cNvPr>
          <p:cNvCxnSpPr>
            <a:cxnSpLocks/>
            <a:stCxn id="136" idx="2"/>
            <a:endCxn id="17" idx="6"/>
          </p:cNvCxnSpPr>
          <p:nvPr/>
        </p:nvCxnSpPr>
        <p:spPr>
          <a:xfrm rot="5400000">
            <a:off x="9742608" y="3956983"/>
            <a:ext cx="386215" cy="79574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4" name="Textfeld 173">
            <a:extLst>
              <a:ext uri="{FF2B5EF4-FFF2-40B4-BE49-F238E27FC236}">
                <a16:creationId xmlns:a16="http://schemas.microsoft.com/office/drawing/2014/main" id="{92EB7F53-4D84-4325-B5E7-283CC5E6A633}"/>
              </a:ext>
            </a:extLst>
          </p:cNvPr>
          <p:cNvSpPr txBox="1"/>
          <p:nvPr/>
        </p:nvSpPr>
        <p:spPr>
          <a:xfrm>
            <a:off x="9770123" y="4376701"/>
            <a:ext cx="10898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Approach</a:t>
            </a:r>
          </a:p>
          <a:p>
            <a:r>
              <a:rPr lang="de-DE" dirty="0"/>
              <a:t>Plates</a:t>
            </a:r>
          </a:p>
        </p:txBody>
      </p:sp>
      <p:cxnSp>
        <p:nvCxnSpPr>
          <p:cNvPr id="175" name="Verbinder: gekrümmt 174">
            <a:extLst>
              <a:ext uri="{FF2B5EF4-FFF2-40B4-BE49-F238E27FC236}">
                <a16:creationId xmlns:a16="http://schemas.microsoft.com/office/drawing/2014/main" id="{4069EE7C-A936-4E13-9F17-BC777FE131CA}"/>
              </a:ext>
            </a:extLst>
          </p:cNvPr>
          <p:cNvCxnSpPr>
            <a:cxnSpLocks/>
            <a:stCxn id="109" idx="6"/>
            <a:endCxn id="5" idx="2"/>
          </p:cNvCxnSpPr>
          <p:nvPr/>
        </p:nvCxnSpPr>
        <p:spPr>
          <a:xfrm flipV="1">
            <a:off x="9661429" y="697911"/>
            <a:ext cx="1344440" cy="208135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8" name="Textfeld 177">
            <a:extLst>
              <a:ext uri="{FF2B5EF4-FFF2-40B4-BE49-F238E27FC236}">
                <a16:creationId xmlns:a16="http://schemas.microsoft.com/office/drawing/2014/main" id="{3110EA8B-287F-4729-9335-73BEAF7AEE2B}"/>
              </a:ext>
            </a:extLst>
          </p:cNvPr>
          <p:cNvSpPr txBox="1"/>
          <p:nvPr/>
        </p:nvSpPr>
        <p:spPr>
          <a:xfrm>
            <a:off x="9840352" y="1129014"/>
            <a:ext cx="10653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Weight</a:t>
            </a:r>
            <a:r>
              <a:rPr lang="de-DE" dirty="0"/>
              <a:t> &amp;</a:t>
            </a:r>
            <a:br>
              <a:rPr lang="de-DE" dirty="0"/>
            </a:br>
            <a:r>
              <a:rPr lang="de-DE" dirty="0"/>
              <a:t>Balance,</a:t>
            </a:r>
            <a:br>
              <a:rPr lang="de-DE" dirty="0"/>
            </a:br>
            <a:r>
              <a:rPr lang="de-DE" dirty="0"/>
              <a:t>Fuel</a:t>
            </a:r>
          </a:p>
          <a:p>
            <a:r>
              <a:rPr lang="de-DE" dirty="0"/>
              <a:t>Report</a:t>
            </a:r>
          </a:p>
        </p:txBody>
      </p:sp>
      <p:cxnSp>
        <p:nvCxnSpPr>
          <p:cNvPr id="206" name="Verbinder: gekrümmt 205">
            <a:extLst>
              <a:ext uri="{FF2B5EF4-FFF2-40B4-BE49-F238E27FC236}">
                <a16:creationId xmlns:a16="http://schemas.microsoft.com/office/drawing/2014/main" id="{CC2A8428-93ED-4BFF-872D-AE1646C4F2C3}"/>
              </a:ext>
            </a:extLst>
          </p:cNvPr>
          <p:cNvCxnSpPr>
            <a:cxnSpLocks/>
            <a:stCxn id="50" idx="2"/>
            <a:endCxn id="109" idx="2"/>
          </p:cNvCxnSpPr>
          <p:nvPr/>
        </p:nvCxnSpPr>
        <p:spPr>
          <a:xfrm rot="16200000" flipH="1">
            <a:off x="7666406" y="2009359"/>
            <a:ext cx="270700" cy="126910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3" name="Textfeld 232">
            <a:extLst>
              <a:ext uri="{FF2B5EF4-FFF2-40B4-BE49-F238E27FC236}">
                <a16:creationId xmlns:a16="http://schemas.microsoft.com/office/drawing/2014/main" id="{F5CC2049-2E31-43FF-8D53-8BD8362B39DC}"/>
              </a:ext>
            </a:extLst>
          </p:cNvPr>
          <p:cNvSpPr txBox="1"/>
          <p:nvPr/>
        </p:nvSpPr>
        <p:spPr>
          <a:xfrm>
            <a:off x="6813397" y="3620202"/>
            <a:ext cx="12636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Start,</a:t>
            </a:r>
          </a:p>
          <a:p>
            <a:r>
              <a:rPr lang="de-DE" dirty="0"/>
              <a:t>Destination</a:t>
            </a:r>
          </a:p>
        </p:txBody>
      </p:sp>
      <p:cxnSp>
        <p:nvCxnSpPr>
          <p:cNvPr id="234" name="Verbinder: gekrümmt 233">
            <a:extLst>
              <a:ext uri="{FF2B5EF4-FFF2-40B4-BE49-F238E27FC236}">
                <a16:creationId xmlns:a16="http://schemas.microsoft.com/office/drawing/2014/main" id="{58710BD4-38F6-452A-BA5A-B402BF5F4678}"/>
              </a:ext>
            </a:extLst>
          </p:cNvPr>
          <p:cNvCxnSpPr>
            <a:cxnSpLocks/>
            <a:stCxn id="27" idx="3"/>
            <a:endCxn id="15" idx="3"/>
          </p:cNvCxnSpPr>
          <p:nvPr/>
        </p:nvCxnSpPr>
        <p:spPr>
          <a:xfrm>
            <a:off x="3845160" y="3904193"/>
            <a:ext cx="5276454" cy="2424213"/>
          </a:xfrm>
          <a:prstGeom prst="curvedConnector4">
            <a:avLst>
              <a:gd name="adj1" fmla="val 19529"/>
              <a:gd name="adj2" fmla="val 9844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1" name="Textfeld 250">
            <a:extLst>
              <a:ext uri="{FF2B5EF4-FFF2-40B4-BE49-F238E27FC236}">
                <a16:creationId xmlns:a16="http://schemas.microsoft.com/office/drawing/2014/main" id="{E9A8F1DA-D3A6-4B49-A93F-FFA5C06516C0}"/>
              </a:ext>
            </a:extLst>
          </p:cNvPr>
          <p:cNvSpPr txBox="1"/>
          <p:nvPr/>
        </p:nvSpPr>
        <p:spPr>
          <a:xfrm>
            <a:off x="6822448" y="5990804"/>
            <a:ext cx="1391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Performance</a:t>
            </a:r>
          </a:p>
        </p:txBody>
      </p:sp>
      <p:sp>
        <p:nvSpPr>
          <p:cNvPr id="252" name="Textfeld 251">
            <a:extLst>
              <a:ext uri="{FF2B5EF4-FFF2-40B4-BE49-F238E27FC236}">
                <a16:creationId xmlns:a16="http://schemas.microsoft.com/office/drawing/2014/main" id="{4A928218-6A3C-46D7-A766-F2B97D53EA03}"/>
              </a:ext>
            </a:extLst>
          </p:cNvPr>
          <p:cNvSpPr txBox="1"/>
          <p:nvPr/>
        </p:nvSpPr>
        <p:spPr>
          <a:xfrm>
            <a:off x="2961064" y="4900584"/>
            <a:ext cx="1391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Performance</a:t>
            </a:r>
          </a:p>
        </p:txBody>
      </p:sp>
      <p:sp>
        <p:nvSpPr>
          <p:cNvPr id="253" name="Textfeld 252">
            <a:extLst>
              <a:ext uri="{FF2B5EF4-FFF2-40B4-BE49-F238E27FC236}">
                <a16:creationId xmlns:a16="http://schemas.microsoft.com/office/drawing/2014/main" id="{2A943A10-F340-4DB1-B285-E6883821B588}"/>
              </a:ext>
            </a:extLst>
          </p:cNvPr>
          <p:cNvSpPr txBox="1"/>
          <p:nvPr/>
        </p:nvSpPr>
        <p:spPr>
          <a:xfrm>
            <a:off x="1222680" y="3867804"/>
            <a:ext cx="1208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Equipment</a:t>
            </a:r>
          </a:p>
        </p:txBody>
      </p:sp>
      <p:sp>
        <p:nvSpPr>
          <p:cNvPr id="254" name="Textfeld 253">
            <a:extLst>
              <a:ext uri="{FF2B5EF4-FFF2-40B4-BE49-F238E27FC236}">
                <a16:creationId xmlns:a16="http://schemas.microsoft.com/office/drawing/2014/main" id="{0DB0C24F-645D-4E1D-A0A5-0C5D70785B73}"/>
              </a:ext>
            </a:extLst>
          </p:cNvPr>
          <p:cNvSpPr txBox="1"/>
          <p:nvPr/>
        </p:nvSpPr>
        <p:spPr>
          <a:xfrm>
            <a:off x="1191161" y="4325627"/>
            <a:ext cx="14192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Flight Route, </a:t>
            </a:r>
          </a:p>
          <a:p>
            <a:r>
              <a:rPr lang="de-DE" dirty="0"/>
              <a:t>Endurance</a:t>
            </a:r>
          </a:p>
        </p:txBody>
      </p:sp>
      <p:cxnSp>
        <p:nvCxnSpPr>
          <p:cNvPr id="257" name="Verbinder: gekrümmt 256">
            <a:extLst>
              <a:ext uri="{FF2B5EF4-FFF2-40B4-BE49-F238E27FC236}">
                <a16:creationId xmlns:a16="http://schemas.microsoft.com/office/drawing/2014/main" id="{025A375E-841D-4345-B3F3-2AF5B86049F7}"/>
              </a:ext>
            </a:extLst>
          </p:cNvPr>
          <p:cNvCxnSpPr>
            <a:cxnSpLocks/>
            <a:stCxn id="15" idx="6"/>
          </p:cNvCxnSpPr>
          <p:nvPr/>
        </p:nvCxnSpPr>
        <p:spPr>
          <a:xfrm flipV="1">
            <a:off x="10167318" y="711158"/>
            <a:ext cx="1139074" cy="518410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0" name="Textfeld 259">
            <a:extLst>
              <a:ext uri="{FF2B5EF4-FFF2-40B4-BE49-F238E27FC236}">
                <a16:creationId xmlns:a16="http://schemas.microsoft.com/office/drawing/2014/main" id="{89B51522-25F0-47D0-A943-FF4B7E57D297}"/>
              </a:ext>
            </a:extLst>
          </p:cNvPr>
          <p:cNvSpPr txBox="1"/>
          <p:nvPr/>
        </p:nvSpPr>
        <p:spPr>
          <a:xfrm>
            <a:off x="10574082" y="5237781"/>
            <a:ext cx="13949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Take-off and</a:t>
            </a:r>
          </a:p>
          <a:p>
            <a:r>
              <a:rPr lang="de-DE" dirty="0" err="1"/>
              <a:t>landing</a:t>
            </a:r>
            <a:r>
              <a:rPr lang="de-DE" dirty="0"/>
              <a:t> </a:t>
            </a:r>
            <a:r>
              <a:rPr lang="de-DE" dirty="0" err="1"/>
              <a:t>runs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/>
              <a:t>/ </a:t>
            </a:r>
            <a:r>
              <a:rPr lang="de-DE" dirty="0" err="1"/>
              <a:t>distances</a:t>
            </a:r>
            <a:endParaRPr lang="de-DE" dirty="0"/>
          </a:p>
        </p:txBody>
      </p:sp>
      <p:cxnSp>
        <p:nvCxnSpPr>
          <p:cNvPr id="266" name="Verbinder: gekrümmt 265">
            <a:extLst>
              <a:ext uri="{FF2B5EF4-FFF2-40B4-BE49-F238E27FC236}">
                <a16:creationId xmlns:a16="http://schemas.microsoft.com/office/drawing/2014/main" id="{55045212-9CF7-477D-8DEC-BA1F0FD7F755}"/>
              </a:ext>
            </a:extLst>
          </p:cNvPr>
          <p:cNvCxnSpPr>
            <a:cxnSpLocks/>
            <a:stCxn id="13" idx="6"/>
            <a:endCxn id="5" idx="1"/>
          </p:cNvCxnSpPr>
          <p:nvPr/>
        </p:nvCxnSpPr>
        <p:spPr>
          <a:xfrm flipV="1">
            <a:off x="6569122" y="436020"/>
            <a:ext cx="3988424" cy="4801762"/>
          </a:xfrm>
          <a:prstGeom prst="curvedConnector3">
            <a:avLst>
              <a:gd name="adj1" fmla="val 4287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5" name="Textfeld 274">
            <a:extLst>
              <a:ext uri="{FF2B5EF4-FFF2-40B4-BE49-F238E27FC236}">
                <a16:creationId xmlns:a16="http://schemas.microsoft.com/office/drawing/2014/main" id="{BC573C71-DBCE-438F-8175-CFF0A4C6D99B}"/>
              </a:ext>
            </a:extLst>
          </p:cNvPr>
          <p:cNvSpPr txBox="1"/>
          <p:nvPr/>
        </p:nvSpPr>
        <p:spPr>
          <a:xfrm>
            <a:off x="8400386" y="774430"/>
            <a:ext cx="7019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Flight</a:t>
            </a:r>
          </a:p>
          <a:p>
            <a:r>
              <a:rPr lang="de-DE" dirty="0"/>
              <a:t>Log</a:t>
            </a:r>
          </a:p>
        </p:txBody>
      </p:sp>
      <p:cxnSp>
        <p:nvCxnSpPr>
          <p:cNvPr id="281" name="Verbinder: gekrümmt 280">
            <a:extLst>
              <a:ext uri="{FF2B5EF4-FFF2-40B4-BE49-F238E27FC236}">
                <a16:creationId xmlns:a16="http://schemas.microsoft.com/office/drawing/2014/main" id="{D1737FD9-CD06-45EA-9D61-6237CA841DB6}"/>
              </a:ext>
            </a:extLst>
          </p:cNvPr>
          <p:cNvCxnSpPr>
            <a:cxnSpLocks/>
            <a:stCxn id="17" idx="7"/>
          </p:cNvCxnSpPr>
          <p:nvPr/>
        </p:nvCxnSpPr>
        <p:spPr>
          <a:xfrm rot="5400000" flipH="1" flipV="1">
            <a:off x="8576015" y="1503897"/>
            <a:ext cx="3393335" cy="1828513"/>
          </a:xfrm>
          <a:prstGeom prst="curvedConnector3">
            <a:avLst>
              <a:gd name="adj1" fmla="val 3875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5" name="Textfeld 284">
            <a:extLst>
              <a:ext uri="{FF2B5EF4-FFF2-40B4-BE49-F238E27FC236}">
                <a16:creationId xmlns:a16="http://schemas.microsoft.com/office/drawing/2014/main" id="{1611CA75-282F-4435-8CEE-E11BB0778CA2}"/>
              </a:ext>
            </a:extLst>
          </p:cNvPr>
          <p:cNvSpPr txBox="1"/>
          <p:nvPr/>
        </p:nvSpPr>
        <p:spPr>
          <a:xfrm>
            <a:off x="9908503" y="2805180"/>
            <a:ext cx="10898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Approach</a:t>
            </a:r>
          </a:p>
          <a:p>
            <a:r>
              <a:rPr lang="de-DE" dirty="0"/>
              <a:t>Plates</a:t>
            </a:r>
          </a:p>
        </p:txBody>
      </p:sp>
      <p:grpSp>
        <p:nvGrpSpPr>
          <p:cNvPr id="299" name="Gruppieren 298">
            <a:extLst>
              <a:ext uri="{FF2B5EF4-FFF2-40B4-BE49-F238E27FC236}">
                <a16:creationId xmlns:a16="http://schemas.microsoft.com/office/drawing/2014/main" id="{F13735FA-A0C0-4558-8B91-39ED255ABA9A}"/>
              </a:ext>
            </a:extLst>
          </p:cNvPr>
          <p:cNvGrpSpPr/>
          <p:nvPr/>
        </p:nvGrpSpPr>
        <p:grpSpPr>
          <a:xfrm>
            <a:off x="1605149" y="3029526"/>
            <a:ext cx="1402670" cy="369332"/>
            <a:chOff x="2938510" y="4054420"/>
            <a:chExt cx="1402670" cy="369332"/>
          </a:xfrm>
        </p:grpSpPr>
        <p:sp>
          <p:nvSpPr>
            <p:cNvPr id="300" name="Textfeld 299">
              <a:extLst>
                <a:ext uri="{FF2B5EF4-FFF2-40B4-BE49-F238E27FC236}">
                  <a16:creationId xmlns:a16="http://schemas.microsoft.com/office/drawing/2014/main" id="{9ABAA0AF-DD34-4267-84B8-33318B405CAC}"/>
                </a:ext>
              </a:extLst>
            </p:cNvPr>
            <p:cNvSpPr txBox="1"/>
            <p:nvPr/>
          </p:nvSpPr>
          <p:spPr>
            <a:xfrm>
              <a:off x="2938510" y="4054420"/>
              <a:ext cx="1402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Pilot Details</a:t>
              </a:r>
            </a:p>
          </p:txBody>
        </p:sp>
        <p:cxnSp>
          <p:nvCxnSpPr>
            <p:cNvPr id="301" name="Gerader Verbinder 300">
              <a:extLst>
                <a:ext uri="{FF2B5EF4-FFF2-40B4-BE49-F238E27FC236}">
                  <a16:creationId xmlns:a16="http://schemas.microsoft.com/office/drawing/2014/main" id="{3A457DC8-FD9E-45A4-982A-E3F84F8A2709}"/>
                </a:ext>
              </a:extLst>
            </p:cNvPr>
            <p:cNvCxnSpPr/>
            <p:nvPr/>
          </p:nvCxnSpPr>
          <p:spPr>
            <a:xfrm>
              <a:off x="2938510" y="4054420"/>
              <a:ext cx="140267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2" name="Gerader Verbinder 301">
              <a:extLst>
                <a:ext uri="{FF2B5EF4-FFF2-40B4-BE49-F238E27FC236}">
                  <a16:creationId xmlns:a16="http://schemas.microsoft.com/office/drawing/2014/main" id="{25390371-65CF-46B0-BF9D-ACCB87F5CCAA}"/>
                </a:ext>
              </a:extLst>
            </p:cNvPr>
            <p:cNvCxnSpPr/>
            <p:nvPr/>
          </p:nvCxnSpPr>
          <p:spPr>
            <a:xfrm>
              <a:off x="2938510" y="4423752"/>
              <a:ext cx="140267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03" name="Verbinder: gekrümmt 302">
            <a:extLst>
              <a:ext uri="{FF2B5EF4-FFF2-40B4-BE49-F238E27FC236}">
                <a16:creationId xmlns:a16="http://schemas.microsoft.com/office/drawing/2014/main" id="{A03D95BE-AA07-48A9-8452-14558A86D1F0}"/>
              </a:ext>
            </a:extLst>
          </p:cNvPr>
          <p:cNvCxnSpPr>
            <a:cxnSpLocks/>
            <a:endCxn id="300" idx="0"/>
          </p:cNvCxnSpPr>
          <p:nvPr/>
        </p:nvCxnSpPr>
        <p:spPr>
          <a:xfrm rot="10800000" flipV="1">
            <a:off x="2306484" y="2101924"/>
            <a:ext cx="2161920" cy="92760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7" name="Verbinder: gekrümmt 306">
            <a:extLst>
              <a:ext uri="{FF2B5EF4-FFF2-40B4-BE49-F238E27FC236}">
                <a16:creationId xmlns:a16="http://schemas.microsoft.com/office/drawing/2014/main" id="{1932BD7C-951E-4F03-89E2-BE3E7D442163}"/>
              </a:ext>
            </a:extLst>
          </p:cNvPr>
          <p:cNvCxnSpPr>
            <a:cxnSpLocks/>
            <a:stCxn id="300" idx="2"/>
          </p:cNvCxnSpPr>
          <p:nvPr/>
        </p:nvCxnSpPr>
        <p:spPr>
          <a:xfrm rot="5400000">
            <a:off x="1648023" y="3052589"/>
            <a:ext cx="312193" cy="100473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4" name="Verbinder: gekrümmt 323">
            <a:extLst>
              <a:ext uri="{FF2B5EF4-FFF2-40B4-BE49-F238E27FC236}">
                <a16:creationId xmlns:a16="http://schemas.microsoft.com/office/drawing/2014/main" id="{398F7F69-CDEF-4128-8867-866C93837D89}"/>
              </a:ext>
            </a:extLst>
          </p:cNvPr>
          <p:cNvCxnSpPr>
            <a:cxnSpLocks/>
            <a:stCxn id="27" idx="3"/>
          </p:cNvCxnSpPr>
          <p:nvPr/>
        </p:nvCxnSpPr>
        <p:spPr>
          <a:xfrm flipV="1">
            <a:off x="3845160" y="3014624"/>
            <a:ext cx="4629048" cy="889569"/>
          </a:xfrm>
          <a:prstGeom prst="curvedConnector3">
            <a:avLst>
              <a:gd name="adj1" fmla="val 1490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8" name="Textfeld 327">
            <a:extLst>
              <a:ext uri="{FF2B5EF4-FFF2-40B4-BE49-F238E27FC236}">
                <a16:creationId xmlns:a16="http://schemas.microsoft.com/office/drawing/2014/main" id="{A446CAA2-E5B6-4A66-A9D3-E9F5047A6366}"/>
              </a:ext>
            </a:extLst>
          </p:cNvPr>
          <p:cNvSpPr txBox="1"/>
          <p:nvPr/>
        </p:nvSpPr>
        <p:spPr>
          <a:xfrm>
            <a:off x="6171766" y="2758778"/>
            <a:ext cx="2046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Weight</a:t>
            </a:r>
            <a:r>
              <a:rPr lang="de-DE" dirty="0"/>
              <a:t> and </a:t>
            </a:r>
            <a:r>
              <a:rPr lang="de-DE" dirty="0" err="1"/>
              <a:t>balance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56395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1BF327DB-D5CE-4DFC-AB19-955030E12BBF}"/>
              </a:ext>
            </a:extLst>
          </p:cNvPr>
          <p:cNvSpPr/>
          <p:nvPr/>
        </p:nvSpPr>
        <p:spPr>
          <a:xfrm>
            <a:off x="8871796" y="2460273"/>
            <a:ext cx="2366353" cy="30137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A196FB9A-918A-4885-8862-FC6161DF727C}"/>
              </a:ext>
            </a:extLst>
          </p:cNvPr>
          <p:cNvSpPr/>
          <p:nvPr/>
        </p:nvSpPr>
        <p:spPr>
          <a:xfrm>
            <a:off x="3504243" y="3428999"/>
            <a:ext cx="1977566" cy="1946566"/>
          </a:xfrm>
          <a:prstGeom prst="rect">
            <a:avLst/>
          </a:prstGeom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de-DE" dirty="0"/>
              <a:t>Optional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05C2A7D3-F07B-4682-A3A2-86AA8B6815DC}"/>
              </a:ext>
            </a:extLst>
          </p:cNvPr>
          <p:cNvSpPr/>
          <p:nvPr/>
        </p:nvSpPr>
        <p:spPr>
          <a:xfrm>
            <a:off x="1115090" y="1122218"/>
            <a:ext cx="1624613" cy="777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Angular </a:t>
            </a:r>
            <a:r>
              <a:rPr lang="de-DE" dirty="0" err="1">
                <a:solidFill>
                  <a:schemeClr val="tx1"/>
                </a:solidFill>
              </a:rPr>
              <a:t>Component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90A58F83-651C-4E63-B8EB-2E348227B9F3}"/>
              </a:ext>
            </a:extLst>
          </p:cNvPr>
          <p:cNvSpPr/>
          <p:nvPr/>
        </p:nvSpPr>
        <p:spPr>
          <a:xfrm>
            <a:off x="1115090" y="2651127"/>
            <a:ext cx="1624613" cy="77787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Any Service</a:t>
            </a: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E49FBB10-4C46-405F-88E6-264B99A69E74}"/>
              </a:ext>
            </a:extLst>
          </p:cNvPr>
          <p:cNvCxnSpPr>
            <a:stCxn id="2" idx="2"/>
            <a:endCxn id="3" idx="0"/>
          </p:cNvCxnSpPr>
          <p:nvPr/>
        </p:nvCxnSpPr>
        <p:spPr>
          <a:xfrm>
            <a:off x="1927397" y="1900091"/>
            <a:ext cx="0" cy="751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echteck 6">
            <a:extLst>
              <a:ext uri="{FF2B5EF4-FFF2-40B4-BE49-F238E27FC236}">
                <a16:creationId xmlns:a16="http://schemas.microsoft.com/office/drawing/2014/main" id="{DE3EB66D-1B9A-4D0D-ADEA-66E943D00C30}"/>
              </a:ext>
            </a:extLst>
          </p:cNvPr>
          <p:cNvSpPr/>
          <p:nvPr/>
        </p:nvSpPr>
        <p:spPr>
          <a:xfrm>
            <a:off x="9242668" y="1122217"/>
            <a:ext cx="1624613" cy="77787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Any Client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83B3544B-E6FF-4A05-8EB0-8BFB114E91AA}"/>
              </a:ext>
            </a:extLst>
          </p:cNvPr>
          <p:cNvSpPr/>
          <p:nvPr/>
        </p:nvSpPr>
        <p:spPr>
          <a:xfrm>
            <a:off x="9242668" y="2730041"/>
            <a:ext cx="1624613" cy="777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Spring Repository</a:t>
            </a:r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43A83754-663B-4DC1-ADD8-A4740DAEFBA1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10054975" y="1900090"/>
            <a:ext cx="0" cy="829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B706A0C7-5B4B-48DF-8E5A-E419BACCB607}"/>
              </a:ext>
            </a:extLst>
          </p:cNvPr>
          <p:cNvSpPr txBox="1"/>
          <p:nvPr/>
        </p:nvSpPr>
        <p:spPr>
          <a:xfrm>
            <a:off x="2015514" y="1952443"/>
            <a:ext cx="14171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TypeScript</a:t>
            </a:r>
            <a:r>
              <a:rPr lang="de-DE" dirty="0"/>
              <a:t> </a:t>
            </a:r>
            <a:r>
              <a:rPr lang="de-DE" dirty="0" err="1"/>
              <a:t>or</a:t>
            </a:r>
            <a:endParaRPr lang="de-DE" dirty="0"/>
          </a:p>
          <a:p>
            <a:r>
              <a:rPr lang="de-DE" dirty="0"/>
              <a:t>REST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FAE100DF-FC24-4285-B771-C443B7E80A3A}"/>
              </a:ext>
            </a:extLst>
          </p:cNvPr>
          <p:cNvSpPr txBox="1"/>
          <p:nvPr/>
        </p:nvSpPr>
        <p:spPr>
          <a:xfrm>
            <a:off x="10028428" y="2011831"/>
            <a:ext cx="63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REST</a:t>
            </a:r>
          </a:p>
        </p:txBody>
      </p:sp>
      <p:sp>
        <p:nvSpPr>
          <p:cNvPr id="15" name="Flussdiagramm: Magnetplattenspeicher 14">
            <a:extLst>
              <a:ext uri="{FF2B5EF4-FFF2-40B4-BE49-F238E27FC236}">
                <a16:creationId xmlns:a16="http://schemas.microsoft.com/office/drawing/2014/main" id="{C16414A3-55B7-4594-AB42-11A53F51A88A}"/>
              </a:ext>
            </a:extLst>
          </p:cNvPr>
          <p:cNvSpPr/>
          <p:nvPr/>
        </p:nvSpPr>
        <p:spPr>
          <a:xfrm>
            <a:off x="9242668" y="4081516"/>
            <a:ext cx="1624613" cy="1023219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Database</a:t>
            </a:r>
          </a:p>
          <a:p>
            <a:pPr algn="ctr"/>
            <a:r>
              <a:rPr lang="de-DE" dirty="0">
                <a:solidFill>
                  <a:schemeClr val="tx1"/>
                </a:solidFill>
              </a:rPr>
              <a:t>H2</a:t>
            </a:r>
          </a:p>
        </p:txBody>
      </p: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37A139F5-6234-42DF-9145-0910D7E3FDA8}"/>
              </a:ext>
            </a:extLst>
          </p:cNvPr>
          <p:cNvCxnSpPr>
            <a:stCxn id="8" idx="2"/>
            <a:endCxn id="15" idx="1"/>
          </p:cNvCxnSpPr>
          <p:nvPr/>
        </p:nvCxnSpPr>
        <p:spPr>
          <a:xfrm>
            <a:off x="10054975" y="3507914"/>
            <a:ext cx="0" cy="5736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99C0BBAD-31EF-4C69-BBBD-18B55EF61216}"/>
              </a:ext>
            </a:extLst>
          </p:cNvPr>
          <p:cNvSpPr txBox="1"/>
          <p:nvPr/>
        </p:nvSpPr>
        <p:spPr>
          <a:xfrm>
            <a:off x="10054974" y="3435185"/>
            <a:ext cx="12190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Configured</a:t>
            </a:r>
            <a:endParaRPr lang="de-DE" dirty="0"/>
          </a:p>
          <a:p>
            <a:r>
              <a:rPr lang="de-DE" dirty="0"/>
              <a:t>via Spring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E930251A-34FA-4948-80FF-127A92DDC3C3}"/>
              </a:ext>
            </a:extLst>
          </p:cNvPr>
          <p:cNvSpPr/>
          <p:nvPr/>
        </p:nvSpPr>
        <p:spPr>
          <a:xfrm>
            <a:off x="3698208" y="1122217"/>
            <a:ext cx="1624613" cy="77787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Any Client </a:t>
            </a:r>
            <a:r>
              <a:rPr lang="de-DE" dirty="0" err="1">
                <a:solidFill>
                  <a:schemeClr val="tx1"/>
                </a:solidFill>
              </a:rPr>
              <a:t>or</a:t>
            </a:r>
            <a:r>
              <a:rPr lang="de-DE" dirty="0">
                <a:solidFill>
                  <a:schemeClr val="tx1"/>
                </a:solidFill>
              </a:rPr>
              <a:t> Service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81C118C5-677B-48EE-9242-F3AC8EAEB1E0}"/>
              </a:ext>
            </a:extLst>
          </p:cNvPr>
          <p:cNvSpPr/>
          <p:nvPr/>
        </p:nvSpPr>
        <p:spPr>
          <a:xfrm>
            <a:off x="3698208" y="2651126"/>
            <a:ext cx="1624613" cy="777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Service</a:t>
            </a:r>
          </a:p>
          <a:p>
            <a:pPr algn="ctr"/>
            <a:r>
              <a:rPr lang="de-DE" dirty="0">
                <a:solidFill>
                  <a:schemeClr val="tx1"/>
                </a:solidFill>
              </a:rPr>
              <a:t>Angular</a:t>
            </a: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51A012DD-0F87-4DE0-88F7-BC82CAB23588}"/>
              </a:ext>
            </a:extLst>
          </p:cNvPr>
          <p:cNvCxnSpPr>
            <a:stCxn id="21" idx="2"/>
            <a:endCxn id="22" idx="0"/>
          </p:cNvCxnSpPr>
          <p:nvPr/>
        </p:nvCxnSpPr>
        <p:spPr>
          <a:xfrm>
            <a:off x="4510515" y="1900090"/>
            <a:ext cx="0" cy="751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10B19B0C-26E2-4B53-8DCF-740B85CC9467}"/>
              </a:ext>
            </a:extLst>
          </p:cNvPr>
          <p:cNvSpPr txBox="1"/>
          <p:nvPr/>
        </p:nvSpPr>
        <p:spPr>
          <a:xfrm>
            <a:off x="4598632" y="2090942"/>
            <a:ext cx="1162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TypeScript</a:t>
            </a:r>
            <a:endParaRPr lang="de-DE" dirty="0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55E74A26-C2B6-4708-8435-E8C29B8BD7F6}"/>
              </a:ext>
            </a:extLst>
          </p:cNvPr>
          <p:cNvSpPr/>
          <p:nvPr/>
        </p:nvSpPr>
        <p:spPr>
          <a:xfrm>
            <a:off x="3698208" y="4180038"/>
            <a:ext cx="1624613" cy="77787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Any Service</a:t>
            </a:r>
          </a:p>
        </p:txBody>
      </p: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927FFEEA-6068-423C-A9BA-50F148058AE4}"/>
              </a:ext>
            </a:extLst>
          </p:cNvPr>
          <p:cNvCxnSpPr>
            <a:cxnSpLocks/>
          </p:cNvCxnSpPr>
          <p:nvPr/>
        </p:nvCxnSpPr>
        <p:spPr>
          <a:xfrm>
            <a:off x="4510515" y="3429002"/>
            <a:ext cx="0" cy="751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feld 26">
            <a:extLst>
              <a:ext uri="{FF2B5EF4-FFF2-40B4-BE49-F238E27FC236}">
                <a16:creationId xmlns:a16="http://schemas.microsoft.com/office/drawing/2014/main" id="{846C57A8-298E-453B-9058-B0513606F444}"/>
              </a:ext>
            </a:extLst>
          </p:cNvPr>
          <p:cNvSpPr txBox="1"/>
          <p:nvPr/>
        </p:nvSpPr>
        <p:spPr>
          <a:xfrm>
            <a:off x="4598632" y="3481353"/>
            <a:ext cx="14171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TypeScript</a:t>
            </a:r>
            <a:r>
              <a:rPr lang="de-DE" dirty="0"/>
              <a:t> </a:t>
            </a:r>
            <a:r>
              <a:rPr lang="de-DE" dirty="0" err="1"/>
              <a:t>or</a:t>
            </a:r>
            <a:endParaRPr lang="de-DE" dirty="0"/>
          </a:p>
          <a:p>
            <a:r>
              <a:rPr lang="de-DE" dirty="0"/>
              <a:t>REST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09EF0339-D02A-499B-98C4-419FBF15B727}"/>
              </a:ext>
            </a:extLst>
          </p:cNvPr>
          <p:cNvSpPr txBox="1"/>
          <p:nvPr/>
        </p:nvSpPr>
        <p:spPr>
          <a:xfrm>
            <a:off x="124691" y="159679"/>
            <a:ext cx="171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/>
              <a:t>Generic</a:t>
            </a:r>
            <a:r>
              <a:rPr lang="de-DE" b="1" dirty="0"/>
              <a:t> </a:t>
            </a:r>
            <a:r>
              <a:rPr lang="de-DE" b="1" dirty="0" err="1"/>
              <a:t>Context</a:t>
            </a:r>
            <a:endParaRPr lang="de-DE" b="1" dirty="0"/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44B9E8B9-3F70-4FA8-8CC3-C587FF56DBDD}"/>
              </a:ext>
            </a:extLst>
          </p:cNvPr>
          <p:cNvSpPr/>
          <p:nvPr/>
        </p:nvSpPr>
        <p:spPr>
          <a:xfrm>
            <a:off x="1009228" y="657460"/>
            <a:ext cx="18623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/>
              <a:t>… </a:t>
            </a:r>
            <a:r>
              <a:rPr lang="de-DE" b="1" dirty="0" err="1"/>
              <a:t>of</a:t>
            </a:r>
            <a:r>
              <a:rPr lang="de-DE" b="1" dirty="0"/>
              <a:t> a Web Client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224078E3-551A-4544-9934-BBCC7910FCB9}"/>
              </a:ext>
            </a:extLst>
          </p:cNvPr>
          <p:cNvSpPr/>
          <p:nvPr/>
        </p:nvSpPr>
        <p:spPr>
          <a:xfrm>
            <a:off x="3698208" y="657460"/>
            <a:ext cx="24261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/>
              <a:t>… </a:t>
            </a:r>
            <a:r>
              <a:rPr lang="de-DE" b="1" dirty="0" err="1"/>
              <a:t>of</a:t>
            </a:r>
            <a:r>
              <a:rPr lang="de-DE" b="1" dirty="0"/>
              <a:t> an Angular Service</a:t>
            </a: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102B66EA-F236-41E2-B247-834CB6AE706E}"/>
              </a:ext>
            </a:extLst>
          </p:cNvPr>
          <p:cNvSpPr/>
          <p:nvPr/>
        </p:nvSpPr>
        <p:spPr>
          <a:xfrm>
            <a:off x="9242668" y="657460"/>
            <a:ext cx="25850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/>
              <a:t>… </a:t>
            </a:r>
            <a:r>
              <a:rPr lang="de-DE" b="1" dirty="0" err="1"/>
              <a:t>of</a:t>
            </a:r>
            <a:r>
              <a:rPr lang="de-DE" b="1" dirty="0"/>
              <a:t> a Repository Service</a:t>
            </a: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2E7F8565-2FFF-4060-99DC-C7300A0145F2}"/>
              </a:ext>
            </a:extLst>
          </p:cNvPr>
          <p:cNvSpPr/>
          <p:nvPr/>
        </p:nvSpPr>
        <p:spPr>
          <a:xfrm>
            <a:off x="6276786" y="3428999"/>
            <a:ext cx="1977566" cy="1946566"/>
          </a:xfrm>
          <a:prstGeom prst="rect">
            <a:avLst/>
          </a:prstGeom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de-DE" dirty="0"/>
              <a:t>Optional</a:t>
            </a: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FDE4D85F-806F-4D21-9190-B04582A2A3B0}"/>
              </a:ext>
            </a:extLst>
          </p:cNvPr>
          <p:cNvSpPr/>
          <p:nvPr/>
        </p:nvSpPr>
        <p:spPr>
          <a:xfrm>
            <a:off x="6470751" y="1122217"/>
            <a:ext cx="1624613" cy="77787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Any Client </a:t>
            </a:r>
            <a:r>
              <a:rPr lang="de-DE" dirty="0" err="1">
                <a:solidFill>
                  <a:schemeClr val="tx1"/>
                </a:solidFill>
              </a:rPr>
              <a:t>or</a:t>
            </a:r>
            <a:r>
              <a:rPr lang="de-DE" dirty="0">
                <a:solidFill>
                  <a:schemeClr val="tx1"/>
                </a:solidFill>
              </a:rPr>
              <a:t> Service</a:t>
            </a: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0346E229-8D8A-4AB4-8BA1-7D177A23074D}"/>
              </a:ext>
            </a:extLst>
          </p:cNvPr>
          <p:cNvSpPr/>
          <p:nvPr/>
        </p:nvSpPr>
        <p:spPr>
          <a:xfrm>
            <a:off x="6470751" y="2651126"/>
            <a:ext cx="1624613" cy="777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Service</a:t>
            </a:r>
          </a:p>
          <a:p>
            <a:pPr algn="ctr"/>
            <a:r>
              <a:rPr lang="de-DE" dirty="0">
                <a:solidFill>
                  <a:schemeClr val="tx1"/>
                </a:solidFill>
              </a:rPr>
              <a:t>Spring</a:t>
            </a:r>
          </a:p>
        </p:txBody>
      </p: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E19994ED-0C91-4F96-BB51-DF7BFA867605}"/>
              </a:ext>
            </a:extLst>
          </p:cNvPr>
          <p:cNvCxnSpPr>
            <a:stCxn id="34" idx="2"/>
            <a:endCxn id="35" idx="0"/>
          </p:cNvCxnSpPr>
          <p:nvPr/>
        </p:nvCxnSpPr>
        <p:spPr>
          <a:xfrm>
            <a:off x="7283058" y="1900090"/>
            <a:ext cx="0" cy="751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feld 36">
            <a:extLst>
              <a:ext uri="{FF2B5EF4-FFF2-40B4-BE49-F238E27FC236}">
                <a16:creationId xmlns:a16="http://schemas.microsoft.com/office/drawing/2014/main" id="{7AE96E9E-2E42-45FF-BB97-871CE8FEF960}"/>
              </a:ext>
            </a:extLst>
          </p:cNvPr>
          <p:cNvSpPr txBox="1"/>
          <p:nvPr/>
        </p:nvSpPr>
        <p:spPr>
          <a:xfrm>
            <a:off x="7371175" y="2090942"/>
            <a:ext cx="63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REST</a:t>
            </a: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02DB0B7B-B5E7-4834-AFA6-320EA033A8C1}"/>
              </a:ext>
            </a:extLst>
          </p:cNvPr>
          <p:cNvSpPr/>
          <p:nvPr/>
        </p:nvSpPr>
        <p:spPr>
          <a:xfrm>
            <a:off x="6470751" y="4180038"/>
            <a:ext cx="1624613" cy="77787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Any Service</a:t>
            </a:r>
          </a:p>
        </p:txBody>
      </p: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0F5DAB3D-1C32-4FDC-A0E0-5532B27131F0}"/>
              </a:ext>
            </a:extLst>
          </p:cNvPr>
          <p:cNvCxnSpPr>
            <a:cxnSpLocks/>
          </p:cNvCxnSpPr>
          <p:nvPr/>
        </p:nvCxnSpPr>
        <p:spPr>
          <a:xfrm>
            <a:off x="7283058" y="3429002"/>
            <a:ext cx="0" cy="751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feld 39">
            <a:extLst>
              <a:ext uri="{FF2B5EF4-FFF2-40B4-BE49-F238E27FC236}">
                <a16:creationId xmlns:a16="http://schemas.microsoft.com/office/drawing/2014/main" id="{12B2FDD5-F9C9-4B53-ABE4-87A0275EA5DF}"/>
              </a:ext>
            </a:extLst>
          </p:cNvPr>
          <p:cNvSpPr txBox="1"/>
          <p:nvPr/>
        </p:nvSpPr>
        <p:spPr>
          <a:xfrm>
            <a:off x="7371175" y="3619851"/>
            <a:ext cx="63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REST</a:t>
            </a: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DF46C545-CBA5-4836-A4D4-6B1AE28CAD9B}"/>
              </a:ext>
            </a:extLst>
          </p:cNvPr>
          <p:cNvSpPr/>
          <p:nvPr/>
        </p:nvSpPr>
        <p:spPr>
          <a:xfrm>
            <a:off x="6470751" y="657460"/>
            <a:ext cx="20160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/>
              <a:t>… </a:t>
            </a:r>
            <a:r>
              <a:rPr lang="de-DE" b="1" dirty="0" err="1"/>
              <a:t>of</a:t>
            </a:r>
            <a:r>
              <a:rPr lang="de-DE" b="1" dirty="0"/>
              <a:t> a REST Service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EBEF9BAE-CD1F-4684-8F9E-FA0560DFD499}"/>
              </a:ext>
            </a:extLst>
          </p:cNvPr>
          <p:cNvSpPr txBox="1"/>
          <p:nvPr/>
        </p:nvSpPr>
        <p:spPr>
          <a:xfrm>
            <a:off x="8832139" y="5104735"/>
            <a:ext cx="2021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Repository  Service</a:t>
            </a:r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3E8299EB-F845-4D6E-8519-51480FFA9285}"/>
              </a:ext>
            </a:extLst>
          </p:cNvPr>
          <p:cNvCxnSpPr>
            <a:cxnSpLocks/>
          </p:cNvCxnSpPr>
          <p:nvPr/>
        </p:nvCxnSpPr>
        <p:spPr>
          <a:xfrm>
            <a:off x="6169981" y="101138"/>
            <a:ext cx="0" cy="64615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hteck 19">
            <a:extLst>
              <a:ext uri="{FF2B5EF4-FFF2-40B4-BE49-F238E27FC236}">
                <a16:creationId xmlns:a16="http://schemas.microsoft.com/office/drawing/2014/main" id="{EB122BAD-4A75-4DCD-85B0-A8131CF97A2F}"/>
              </a:ext>
            </a:extLst>
          </p:cNvPr>
          <p:cNvSpPr/>
          <p:nvPr/>
        </p:nvSpPr>
        <p:spPr>
          <a:xfrm>
            <a:off x="62151" y="6251940"/>
            <a:ext cx="6033849" cy="310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Client-</a:t>
            </a:r>
            <a:r>
              <a:rPr lang="de-DE" dirty="0" err="1">
                <a:solidFill>
                  <a:schemeClr val="tx1"/>
                </a:solidFill>
              </a:rPr>
              <a:t>side</a:t>
            </a:r>
            <a:r>
              <a:rPr lang="de-DE" dirty="0">
                <a:solidFill>
                  <a:schemeClr val="tx1"/>
                </a:solidFill>
              </a:rPr>
              <a:t> (</a:t>
            </a:r>
            <a:r>
              <a:rPr lang="de-DE" dirty="0" err="1">
                <a:solidFill>
                  <a:schemeClr val="tx1"/>
                </a:solidFill>
              </a:rPr>
              <a:t>runs</a:t>
            </a:r>
            <a:r>
              <a:rPr lang="de-DE" dirty="0">
                <a:solidFill>
                  <a:schemeClr val="tx1"/>
                </a:solidFill>
              </a:rPr>
              <a:t> in </a:t>
            </a:r>
            <a:r>
              <a:rPr lang="de-DE" dirty="0" err="1">
                <a:solidFill>
                  <a:schemeClr val="tx1"/>
                </a:solidFill>
              </a:rPr>
              <a:t>browser</a:t>
            </a:r>
            <a:r>
              <a:rPr lang="de-DE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8D251701-AE76-4166-BF0D-B58F167E1205}"/>
              </a:ext>
            </a:extLst>
          </p:cNvPr>
          <p:cNvSpPr/>
          <p:nvPr/>
        </p:nvSpPr>
        <p:spPr>
          <a:xfrm>
            <a:off x="6225744" y="6251940"/>
            <a:ext cx="5904106" cy="310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Server-</a:t>
            </a:r>
            <a:r>
              <a:rPr lang="de-DE" dirty="0" err="1">
                <a:solidFill>
                  <a:schemeClr val="tx1"/>
                </a:solidFill>
              </a:rPr>
              <a:t>side</a:t>
            </a:r>
            <a:r>
              <a:rPr lang="de-DE" dirty="0">
                <a:solidFill>
                  <a:schemeClr val="tx1"/>
                </a:solidFill>
              </a:rPr>
              <a:t> (</a:t>
            </a:r>
            <a:r>
              <a:rPr lang="de-DE" dirty="0" err="1">
                <a:solidFill>
                  <a:schemeClr val="tx1"/>
                </a:solidFill>
              </a:rPr>
              <a:t>runs</a:t>
            </a:r>
            <a:r>
              <a:rPr lang="de-DE" dirty="0">
                <a:solidFill>
                  <a:schemeClr val="tx1"/>
                </a:solidFill>
              </a:rPr>
              <a:t> on </a:t>
            </a:r>
            <a:r>
              <a:rPr lang="de-DE" dirty="0" err="1">
                <a:solidFill>
                  <a:schemeClr val="tx1"/>
                </a:solidFill>
              </a:rPr>
              <a:t>server</a:t>
            </a:r>
            <a:r>
              <a:rPr lang="de-DE" dirty="0">
                <a:solidFill>
                  <a:schemeClr val="tx1"/>
                </a:solidFill>
              </a:rPr>
              <a:t>, </a:t>
            </a:r>
            <a:r>
              <a:rPr lang="de-DE" dirty="0" err="1">
                <a:solidFill>
                  <a:schemeClr val="tx1"/>
                </a:solidFill>
              </a:rPr>
              <a:t>cloud</a:t>
            </a:r>
            <a:r>
              <a:rPr lang="de-DE" dirty="0">
                <a:solidFill>
                  <a:schemeClr val="tx1"/>
                </a:solidFill>
              </a:rPr>
              <a:t>, …)</a:t>
            </a:r>
          </a:p>
        </p:txBody>
      </p:sp>
    </p:spTree>
    <p:extLst>
      <p:ext uri="{BB962C8B-B14F-4D97-AF65-F5344CB8AC3E}">
        <p14:creationId xmlns:p14="http://schemas.microsoft.com/office/powerpoint/2010/main" val="395935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1BF327DB-D5CE-4DFC-AB19-955030E12BBF}"/>
              </a:ext>
            </a:extLst>
          </p:cNvPr>
          <p:cNvSpPr/>
          <p:nvPr/>
        </p:nvSpPr>
        <p:spPr>
          <a:xfrm>
            <a:off x="8871796" y="2460273"/>
            <a:ext cx="2366353" cy="30137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A196FB9A-918A-4885-8862-FC6161DF727C}"/>
              </a:ext>
            </a:extLst>
          </p:cNvPr>
          <p:cNvSpPr/>
          <p:nvPr/>
        </p:nvSpPr>
        <p:spPr>
          <a:xfrm>
            <a:off x="3504243" y="3428999"/>
            <a:ext cx="1977566" cy="1946566"/>
          </a:xfrm>
          <a:prstGeom prst="rect">
            <a:avLst/>
          </a:prstGeom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de-DE" dirty="0"/>
              <a:t>Optional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05C2A7D3-F07B-4682-A3A2-86AA8B6815DC}"/>
              </a:ext>
            </a:extLst>
          </p:cNvPr>
          <p:cNvSpPr/>
          <p:nvPr/>
        </p:nvSpPr>
        <p:spPr>
          <a:xfrm>
            <a:off x="1115090" y="1122218"/>
            <a:ext cx="1624613" cy="777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Angular </a:t>
            </a:r>
            <a:r>
              <a:rPr lang="de-DE" dirty="0" err="1">
                <a:solidFill>
                  <a:schemeClr val="tx1"/>
                </a:solidFill>
              </a:rPr>
              <a:t>Component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90A58F83-651C-4E63-B8EB-2E348227B9F3}"/>
              </a:ext>
            </a:extLst>
          </p:cNvPr>
          <p:cNvSpPr/>
          <p:nvPr/>
        </p:nvSpPr>
        <p:spPr>
          <a:xfrm>
            <a:off x="1115090" y="2651127"/>
            <a:ext cx="1624613" cy="7778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Mock Service</a:t>
            </a:r>
          </a:p>
          <a:p>
            <a:pPr algn="ctr"/>
            <a:r>
              <a:rPr lang="de-DE" dirty="0">
                <a:solidFill>
                  <a:schemeClr val="bg1"/>
                </a:solidFill>
              </a:rPr>
              <a:t>Jasmine </a:t>
            </a:r>
            <a:r>
              <a:rPr lang="de-DE" dirty="0" err="1">
                <a:solidFill>
                  <a:schemeClr val="bg1"/>
                </a:solidFill>
              </a:rPr>
              <a:t>or</a:t>
            </a:r>
            <a:r>
              <a:rPr lang="de-DE" dirty="0">
                <a:solidFill>
                  <a:schemeClr val="bg1"/>
                </a:solidFill>
              </a:rPr>
              <a:t> Spring</a:t>
            </a: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E49FBB10-4C46-405F-88E6-264B99A69E74}"/>
              </a:ext>
            </a:extLst>
          </p:cNvPr>
          <p:cNvCxnSpPr>
            <a:stCxn id="2" idx="2"/>
            <a:endCxn id="3" idx="0"/>
          </p:cNvCxnSpPr>
          <p:nvPr/>
        </p:nvCxnSpPr>
        <p:spPr>
          <a:xfrm>
            <a:off x="1927397" y="1900091"/>
            <a:ext cx="0" cy="751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echteck 6">
            <a:extLst>
              <a:ext uri="{FF2B5EF4-FFF2-40B4-BE49-F238E27FC236}">
                <a16:creationId xmlns:a16="http://schemas.microsoft.com/office/drawing/2014/main" id="{DE3EB66D-1B9A-4D0D-ADEA-66E943D00C30}"/>
              </a:ext>
            </a:extLst>
          </p:cNvPr>
          <p:cNvSpPr/>
          <p:nvPr/>
        </p:nvSpPr>
        <p:spPr>
          <a:xfrm>
            <a:off x="9242668" y="1122217"/>
            <a:ext cx="1624613" cy="7778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Mock Client</a:t>
            </a:r>
          </a:p>
          <a:p>
            <a:pPr algn="ctr"/>
            <a:r>
              <a:rPr lang="de-DE" dirty="0" err="1">
                <a:solidFill>
                  <a:schemeClr val="bg1"/>
                </a:solidFill>
              </a:rPr>
              <a:t>JUnit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83B3544B-E6FF-4A05-8EB0-8BFB114E91AA}"/>
              </a:ext>
            </a:extLst>
          </p:cNvPr>
          <p:cNvSpPr/>
          <p:nvPr/>
        </p:nvSpPr>
        <p:spPr>
          <a:xfrm>
            <a:off x="9242668" y="2730041"/>
            <a:ext cx="1624613" cy="777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Spring Repository</a:t>
            </a:r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43A83754-663B-4DC1-ADD8-A4740DAEFBA1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10054975" y="1900090"/>
            <a:ext cx="0" cy="829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B706A0C7-5B4B-48DF-8E5A-E419BACCB607}"/>
              </a:ext>
            </a:extLst>
          </p:cNvPr>
          <p:cNvSpPr txBox="1"/>
          <p:nvPr/>
        </p:nvSpPr>
        <p:spPr>
          <a:xfrm>
            <a:off x="2015514" y="1952443"/>
            <a:ext cx="14171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TypeScript</a:t>
            </a:r>
            <a:r>
              <a:rPr lang="de-DE" dirty="0"/>
              <a:t> </a:t>
            </a:r>
            <a:r>
              <a:rPr lang="de-DE" dirty="0" err="1"/>
              <a:t>or</a:t>
            </a:r>
            <a:endParaRPr lang="de-DE" dirty="0"/>
          </a:p>
          <a:p>
            <a:r>
              <a:rPr lang="de-DE" dirty="0"/>
              <a:t>REST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FAE100DF-FC24-4285-B771-C443B7E80A3A}"/>
              </a:ext>
            </a:extLst>
          </p:cNvPr>
          <p:cNvSpPr txBox="1"/>
          <p:nvPr/>
        </p:nvSpPr>
        <p:spPr>
          <a:xfrm>
            <a:off x="10028428" y="2011831"/>
            <a:ext cx="63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REST</a:t>
            </a:r>
          </a:p>
        </p:txBody>
      </p:sp>
      <p:sp>
        <p:nvSpPr>
          <p:cNvPr id="15" name="Flussdiagramm: Magnetplattenspeicher 14">
            <a:extLst>
              <a:ext uri="{FF2B5EF4-FFF2-40B4-BE49-F238E27FC236}">
                <a16:creationId xmlns:a16="http://schemas.microsoft.com/office/drawing/2014/main" id="{C16414A3-55B7-4594-AB42-11A53F51A88A}"/>
              </a:ext>
            </a:extLst>
          </p:cNvPr>
          <p:cNvSpPr/>
          <p:nvPr/>
        </p:nvSpPr>
        <p:spPr>
          <a:xfrm>
            <a:off x="9242668" y="4081516"/>
            <a:ext cx="1624613" cy="1023219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Database</a:t>
            </a:r>
          </a:p>
          <a:p>
            <a:pPr algn="ctr"/>
            <a:r>
              <a:rPr lang="de-DE" dirty="0">
                <a:solidFill>
                  <a:schemeClr val="tx1"/>
                </a:solidFill>
              </a:rPr>
              <a:t>H2</a:t>
            </a:r>
          </a:p>
        </p:txBody>
      </p: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37A139F5-6234-42DF-9145-0910D7E3FDA8}"/>
              </a:ext>
            </a:extLst>
          </p:cNvPr>
          <p:cNvCxnSpPr>
            <a:stCxn id="8" idx="2"/>
            <a:endCxn id="15" idx="1"/>
          </p:cNvCxnSpPr>
          <p:nvPr/>
        </p:nvCxnSpPr>
        <p:spPr>
          <a:xfrm>
            <a:off x="10054975" y="3507914"/>
            <a:ext cx="0" cy="5736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99C0BBAD-31EF-4C69-BBBD-18B55EF61216}"/>
              </a:ext>
            </a:extLst>
          </p:cNvPr>
          <p:cNvSpPr txBox="1"/>
          <p:nvPr/>
        </p:nvSpPr>
        <p:spPr>
          <a:xfrm>
            <a:off x="10054974" y="3435185"/>
            <a:ext cx="12190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Configured</a:t>
            </a:r>
            <a:endParaRPr lang="de-DE" dirty="0"/>
          </a:p>
          <a:p>
            <a:r>
              <a:rPr lang="de-DE" dirty="0"/>
              <a:t>via Spring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E930251A-34FA-4948-80FF-127A92DDC3C3}"/>
              </a:ext>
            </a:extLst>
          </p:cNvPr>
          <p:cNvSpPr/>
          <p:nvPr/>
        </p:nvSpPr>
        <p:spPr>
          <a:xfrm>
            <a:off x="3698208" y="1122217"/>
            <a:ext cx="1624613" cy="7778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Mock Client Jasmine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81C118C5-677B-48EE-9242-F3AC8EAEB1E0}"/>
              </a:ext>
            </a:extLst>
          </p:cNvPr>
          <p:cNvSpPr/>
          <p:nvPr/>
        </p:nvSpPr>
        <p:spPr>
          <a:xfrm>
            <a:off x="3698208" y="2651126"/>
            <a:ext cx="1624613" cy="777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Service</a:t>
            </a:r>
          </a:p>
          <a:p>
            <a:pPr algn="ctr"/>
            <a:r>
              <a:rPr lang="de-DE" dirty="0">
                <a:solidFill>
                  <a:schemeClr val="tx1"/>
                </a:solidFill>
              </a:rPr>
              <a:t>Angular</a:t>
            </a: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51A012DD-0F87-4DE0-88F7-BC82CAB23588}"/>
              </a:ext>
            </a:extLst>
          </p:cNvPr>
          <p:cNvCxnSpPr>
            <a:stCxn id="21" idx="2"/>
            <a:endCxn id="22" idx="0"/>
          </p:cNvCxnSpPr>
          <p:nvPr/>
        </p:nvCxnSpPr>
        <p:spPr>
          <a:xfrm>
            <a:off x="4510515" y="1900090"/>
            <a:ext cx="0" cy="751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10B19B0C-26E2-4B53-8DCF-740B85CC9467}"/>
              </a:ext>
            </a:extLst>
          </p:cNvPr>
          <p:cNvSpPr txBox="1"/>
          <p:nvPr/>
        </p:nvSpPr>
        <p:spPr>
          <a:xfrm>
            <a:off x="4598632" y="2090942"/>
            <a:ext cx="1162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TypeScript</a:t>
            </a:r>
            <a:endParaRPr lang="de-DE" dirty="0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55E74A26-C2B6-4708-8435-E8C29B8BD7F6}"/>
              </a:ext>
            </a:extLst>
          </p:cNvPr>
          <p:cNvSpPr/>
          <p:nvPr/>
        </p:nvSpPr>
        <p:spPr>
          <a:xfrm>
            <a:off x="3698208" y="4180038"/>
            <a:ext cx="1624613" cy="7778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Mock Service</a:t>
            </a:r>
          </a:p>
          <a:p>
            <a:pPr algn="ctr"/>
            <a:r>
              <a:rPr lang="de-DE" dirty="0">
                <a:solidFill>
                  <a:schemeClr val="bg1"/>
                </a:solidFill>
              </a:rPr>
              <a:t>Jasmine </a:t>
            </a:r>
            <a:r>
              <a:rPr lang="de-DE" dirty="0" err="1">
                <a:solidFill>
                  <a:schemeClr val="bg1"/>
                </a:solidFill>
              </a:rPr>
              <a:t>or</a:t>
            </a:r>
            <a:r>
              <a:rPr lang="de-DE" dirty="0">
                <a:solidFill>
                  <a:schemeClr val="bg1"/>
                </a:solidFill>
              </a:rPr>
              <a:t> Spring</a:t>
            </a:r>
          </a:p>
        </p:txBody>
      </p: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927FFEEA-6068-423C-A9BA-50F148058AE4}"/>
              </a:ext>
            </a:extLst>
          </p:cNvPr>
          <p:cNvCxnSpPr>
            <a:cxnSpLocks/>
          </p:cNvCxnSpPr>
          <p:nvPr/>
        </p:nvCxnSpPr>
        <p:spPr>
          <a:xfrm>
            <a:off x="4510515" y="3429002"/>
            <a:ext cx="0" cy="751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feld 26">
            <a:extLst>
              <a:ext uri="{FF2B5EF4-FFF2-40B4-BE49-F238E27FC236}">
                <a16:creationId xmlns:a16="http://schemas.microsoft.com/office/drawing/2014/main" id="{846C57A8-298E-453B-9058-B0513606F444}"/>
              </a:ext>
            </a:extLst>
          </p:cNvPr>
          <p:cNvSpPr txBox="1"/>
          <p:nvPr/>
        </p:nvSpPr>
        <p:spPr>
          <a:xfrm>
            <a:off x="4598632" y="3481353"/>
            <a:ext cx="14171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TypeScript</a:t>
            </a:r>
            <a:r>
              <a:rPr lang="de-DE" dirty="0"/>
              <a:t> </a:t>
            </a:r>
            <a:r>
              <a:rPr lang="de-DE" dirty="0" err="1"/>
              <a:t>or</a:t>
            </a:r>
            <a:endParaRPr lang="de-DE" dirty="0"/>
          </a:p>
          <a:p>
            <a:r>
              <a:rPr lang="de-DE" dirty="0"/>
              <a:t>REST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09EF0339-D02A-499B-98C4-419FBF15B727}"/>
              </a:ext>
            </a:extLst>
          </p:cNvPr>
          <p:cNvSpPr txBox="1"/>
          <p:nvPr/>
        </p:nvSpPr>
        <p:spPr>
          <a:xfrm>
            <a:off x="124691" y="159679"/>
            <a:ext cx="171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/>
              <a:t>Generic</a:t>
            </a:r>
            <a:r>
              <a:rPr lang="de-DE" b="1" dirty="0"/>
              <a:t> </a:t>
            </a:r>
            <a:r>
              <a:rPr lang="de-DE" b="1" dirty="0" err="1"/>
              <a:t>Context</a:t>
            </a:r>
            <a:endParaRPr lang="de-DE" b="1" dirty="0"/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44B9E8B9-3F70-4FA8-8CC3-C587FF56DBDD}"/>
              </a:ext>
            </a:extLst>
          </p:cNvPr>
          <p:cNvSpPr/>
          <p:nvPr/>
        </p:nvSpPr>
        <p:spPr>
          <a:xfrm>
            <a:off x="1009228" y="657460"/>
            <a:ext cx="18623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/>
              <a:t>… </a:t>
            </a:r>
            <a:r>
              <a:rPr lang="de-DE" b="1" dirty="0" err="1"/>
              <a:t>of</a:t>
            </a:r>
            <a:r>
              <a:rPr lang="de-DE" b="1" dirty="0"/>
              <a:t> a Web Client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224078E3-551A-4544-9934-BBCC7910FCB9}"/>
              </a:ext>
            </a:extLst>
          </p:cNvPr>
          <p:cNvSpPr/>
          <p:nvPr/>
        </p:nvSpPr>
        <p:spPr>
          <a:xfrm>
            <a:off x="3698208" y="657460"/>
            <a:ext cx="24261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/>
              <a:t>… </a:t>
            </a:r>
            <a:r>
              <a:rPr lang="de-DE" b="1" dirty="0" err="1"/>
              <a:t>of</a:t>
            </a:r>
            <a:r>
              <a:rPr lang="de-DE" b="1" dirty="0"/>
              <a:t> an Angular Service</a:t>
            </a: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102B66EA-F236-41E2-B247-834CB6AE706E}"/>
              </a:ext>
            </a:extLst>
          </p:cNvPr>
          <p:cNvSpPr/>
          <p:nvPr/>
        </p:nvSpPr>
        <p:spPr>
          <a:xfrm>
            <a:off x="9242668" y="657460"/>
            <a:ext cx="25850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/>
              <a:t>… </a:t>
            </a:r>
            <a:r>
              <a:rPr lang="de-DE" b="1" dirty="0" err="1"/>
              <a:t>of</a:t>
            </a:r>
            <a:r>
              <a:rPr lang="de-DE" b="1" dirty="0"/>
              <a:t> a Repository Service</a:t>
            </a: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2E7F8565-2FFF-4060-99DC-C7300A0145F2}"/>
              </a:ext>
            </a:extLst>
          </p:cNvPr>
          <p:cNvSpPr/>
          <p:nvPr/>
        </p:nvSpPr>
        <p:spPr>
          <a:xfrm>
            <a:off x="6276786" y="3428999"/>
            <a:ext cx="1977566" cy="1946566"/>
          </a:xfrm>
          <a:prstGeom prst="rect">
            <a:avLst/>
          </a:prstGeom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de-DE" dirty="0"/>
              <a:t>Optional</a:t>
            </a: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FDE4D85F-806F-4D21-9190-B04582A2A3B0}"/>
              </a:ext>
            </a:extLst>
          </p:cNvPr>
          <p:cNvSpPr/>
          <p:nvPr/>
        </p:nvSpPr>
        <p:spPr>
          <a:xfrm>
            <a:off x="6470751" y="1122217"/>
            <a:ext cx="1624613" cy="7778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Mock Client</a:t>
            </a:r>
          </a:p>
          <a:p>
            <a:pPr algn="ctr"/>
            <a:r>
              <a:rPr lang="de-DE" dirty="0" err="1">
                <a:solidFill>
                  <a:schemeClr val="bg1"/>
                </a:solidFill>
              </a:rPr>
              <a:t>JUnit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0346E229-8D8A-4AB4-8BA1-7D177A23074D}"/>
              </a:ext>
            </a:extLst>
          </p:cNvPr>
          <p:cNvSpPr/>
          <p:nvPr/>
        </p:nvSpPr>
        <p:spPr>
          <a:xfrm>
            <a:off x="6470751" y="2651126"/>
            <a:ext cx="1624613" cy="777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Service</a:t>
            </a:r>
          </a:p>
          <a:p>
            <a:pPr algn="ctr"/>
            <a:r>
              <a:rPr lang="de-DE" dirty="0">
                <a:solidFill>
                  <a:schemeClr val="tx1"/>
                </a:solidFill>
              </a:rPr>
              <a:t>Spring</a:t>
            </a:r>
          </a:p>
        </p:txBody>
      </p: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E19994ED-0C91-4F96-BB51-DF7BFA867605}"/>
              </a:ext>
            </a:extLst>
          </p:cNvPr>
          <p:cNvCxnSpPr>
            <a:stCxn id="34" idx="2"/>
            <a:endCxn id="35" idx="0"/>
          </p:cNvCxnSpPr>
          <p:nvPr/>
        </p:nvCxnSpPr>
        <p:spPr>
          <a:xfrm>
            <a:off x="7283058" y="1900090"/>
            <a:ext cx="0" cy="751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feld 36">
            <a:extLst>
              <a:ext uri="{FF2B5EF4-FFF2-40B4-BE49-F238E27FC236}">
                <a16:creationId xmlns:a16="http://schemas.microsoft.com/office/drawing/2014/main" id="{7AE96E9E-2E42-45FF-BB97-871CE8FEF960}"/>
              </a:ext>
            </a:extLst>
          </p:cNvPr>
          <p:cNvSpPr txBox="1"/>
          <p:nvPr/>
        </p:nvSpPr>
        <p:spPr>
          <a:xfrm>
            <a:off x="7371175" y="2090942"/>
            <a:ext cx="63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REST</a:t>
            </a: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02DB0B7B-B5E7-4834-AFA6-320EA033A8C1}"/>
              </a:ext>
            </a:extLst>
          </p:cNvPr>
          <p:cNvSpPr/>
          <p:nvPr/>
        </p:nvSpPr>
        <p:spPr>
          <a:xfrm>
            <a:off x="6470751" y="4180038"/>
            <a:ext cx="1624613" cy="7778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Mock Client</a:t>
            </a:r>
          </a:p>
          <a:p>
            <a:pPr algn="ctr"/>
            <a:r>
              <a:rPr lang="de-DE" dirty="0" err="1">
                <a:solidFill>
                  <a:schemeClr val="bg1"/>
                </a:solidFill>
              </a:rPr>
              <a:t>JUnit</a:t>
            </a:r>
            <a:endParaRPr lang="de-DE" dirty="0">
              <a:solidFill>
                <a:schemeClr val="bg1"/>
              </a:solidFill>
            </a:endParaRPr>
          </a:p>
        </p:txBody>
      </p: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0F5DAB3D-1C32-4FDC-A0E0-5532B27131F0}"/>
              </a:ext>
            </a:extLst>
          </p:cNvPr>
          <p:cNvCxnSpPr>
            <a:cxnSpLocks/>
          </p:cNvCxnSpPr>
          <p:nvPr/>
        </p:nvCxnSpPr>
        <p:spPr>
          <a:xfrm>
            <a:off x="7283058" y="3429002"/>
            <a:ext cx="0" cy="751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feld 39">
            <a:extLst>
              <a:ext uri="{FF2B5EF4-FFF2-40B4-BE49-F238E27FC236}">
                <a16:creationId xmlns:a16="http://schemas.microsoft.com/office/drawing/2014/main" id="{12B2FDD5-F9C9-4B53-ABE4-87A0275EA5DF}"/>
              </a:ext>
            </a:extLst>
          </p:cNvPr>
          <p:cNvSpPr txBox="1"/>
          <p:nvPr/>
        </p:nvSpPr>
        <p:spPr>
          <a:xfrm>
            <a:off x="7371175" y="3619851"/>
            <a:ext cx="63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REST</a:t>
            </a: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DF46C545-CBA5-4836-A4D4-6B1AE28CAD9B}"/>
              </a:ext>
            </a:extLst>
          </p:cNvPr>
          <p:cNvSpPr/>
          <p:nvPr/>
        </p:nvSpPr>
        <p:spPr>
          <a:xfrm>
            <a:off x="6470751" y="657460"/>
            <a:ext cx="20160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/>
              <a:t>… </a:t>
            </a:r>
            <a:r>
              <a:rPr lang="de-DE" b="1" dirty="0" err="1"/>
              <a:t>of</a:t>
            </a:r>
            <a:r>
              <a:rPr lang="de-DE" b="1" dirty="0"/>
              <a:t> a REST Service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EBEF9BAE-CD1F-4684-8F9E-FA0560DFD499}"/>
              </a:ext>
            </a:extLst>
          </p:cNvPr>
          <p:cNvSpPr txBox="1"/>
          <p:nvPr/>
        </p:nvSpPr>
        <p:spPr>
          <a:xfrm>
            <a:off x="8832139" y="5104735"/>
            <a:ext cx="2021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Repository  Service</a:t>
            </a:r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3E8299EB-F845-4D6E-8519-51480FFA9285}"/>
              </a:ext>
            </a:extLst>
          </p:cNvPr>
          <p:cNvCxnSpPr>
            <a:cxnSpLocks/>
          </p:cNvCxnSpPr>
          <p:nvPr/>
        </p:nvCxnSpPr>
        <p:spPr>
          <a:xfrm>
            <a:off x="6169981" y="101138"/>
            <a:ext cx="0" cy="64615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hteck 19">
            <a:extLst>
              <a:ext uri="{FF2B5EF4-FFF2-40B4-BE49-F238E27FC236}">
                <a16:creationId xmlns:a16="http://schemas.microsoft.com/office/drawing/2014/main" id="{EB122BAD-4A75-4DCD-85B0-A8131CF97A2F}"/>
              </a:ext>
            </a:extLst>
          </p:cNvPr>
          <p:cNvSpPr/>
          <p:nvPr/>
        </p:nvSpPr>
        <p:spPr>
          <a:xfrm>
            <a:off x="62151" y="6251940"/>
            <a:ext cx="6033849" cy="310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Client-</a:t>
            </a:r>
            <a:r>
              <a:rPr lang="de-DE" dirty="0" err="1">
                <a:solidFill>
                  <a:schemeClr val="tx1"/>
                </a:solidFill>
              </a:rPr>
              <a:t>side</a:t>
            </a:r>
            <a:r>
              <a:rPr lang="de-DE" dirty="0">
                <a:solidFill>
                  <a:schemeClr val="tx1"/>
                </a:solidFill>
              </a:rPr>
              <a:t> (</a:t>
            </a:r>
            <a:r>
              <a:rPr lang="de-DE" dirty="0" err="1">
                <a:solidFill>
                  <a:schemeClr val="tx1"/>
                </a:solidFill>
              </a:rPr>
              <a:t>runs</a:t>
            </a:r>
            <a:r>
              <a:rPr lang="de-DE" dirty="0">
                <a:solidFill>
                  <a:schemeClr val="tx1"/>
                </a:solidFill>
              </a:rPr>
              <a:t> in </a:t>
            </a:r>
            <a:r>
              <a:rPr lang="de-DE" dirty="0" err="1">
                <a:solidFill>
                  <a:schemeClr val="tx1"/>
                </a:solidFill>
              </a:rPr>
              <a:t>browser</a:t>
            </a:r>
            <a:r>
              <a:rPr lang="de-DE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8D251701-AE76-4166-BF0D-B58F167E1205}"/>
              </a:ext>
            </a:extLst>
          </p:cNvPr>
          <p:cNvSpPr/>
          <p:nvPr/>
        </p:nvSpPr>
        <p:spPr>
          <a:xfrm>
            <a:off x="6225744" y="6251940"/>
            <a:ext cx="5904106" cy="310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Server-</a:t>
            </a:r>
            <a:r>
              <a:rPr lang="de-DE" dirty="0" err="1">
                <a:solidFill>
                  <a:schemeClr val="tx1"/>
                </a:solidFill>
              </a:rPr>
              <a:t>side</a:t>
            </a:r>
            <a:r>
              <a:rPr lang="de-DE" dirty="0">
                <a:solidFill>
                  <a:schemeClr val="tx1"/>
                </a:solidFill>
              </a:rPr>
              <a:t> (</a:t>
            </a:r>
            <a:r>
              <a:rPr lang="de-DE" dirty="0" err="1">
                <a:solidFill>
                  <a:schemeClr val="tx1"/>
                </a:solidFill>
              </a:rPr>
              <a:t>runs</a:t>
            </a:r>
            <a:r>
              <a:rPr lang="de-DE" dirty="0">
                <a:solidFill>
                  <a:schemeClr val="tx1"/>
                </a:solidFill>
              </a:rPr>
              <a:t> on </a:t>
            </a:r>
            <a:r>
              <a:rPr lang="de-DE" dirty="0" err="1">
                <a:solidFill>
                  <a:schemeClr val="tx1"/>
                </a:solidFill>
              </a:rPr>
              <a:t>server</a:t>
            </a:r>
            <a:r>
              <a:rPr lang="de-DE" dirty="0">
                <a:solidFill>
                  <a:schemeClr val="tx1"/>
                </a:solidFill>
              </a:rPr>
              <a:t>, </a:t>
            </a:r>
            <a:r>
              <a:rPr lang="de-DE" dirty="0" err="1">
                <a:solidFill>
                  <a:schemeClr val="tx1"/>
                </a:solidFill>
              </a:rPr>
              <a:t>cloud</a:t>
            </a:r>
            <a:r>
              <a:rPr lang="de-DE" dirty="0">
                <a:solidFill>
                  <a:schemeClr val="tx1"/>
                </a:solidFill>
              </a:rPr>
              <a:t>, …)</a:t>
            </a:r>
          </a:p>
        </p:txBody>
      </p:sp>
    </p:spTree>
    <p:extLst>
      <p:ext uri="{BB962C8B-B14F-4D97-AF65-F5344CB8AC3E}">
        <p14:creationId xmlns:p14="http://schemas.microsoft.com/office/powerpoint/2010/main" val="1706390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A985E15C-BCF8-41CF-BE01-547494616038}"/>
              </a:ext>
            </a:extLst>
          </p:cNvPr>
          <p:cNvGrpSpPr/>
          <p:nvPr/>
        </p:nvGrpSpPr>
        <p:grpSpPr>
          <a:xfrm>
            <a:off x="222346" y="264051"/>
            <a:ext cx="10608412" cy="6329898"/>
            <a:chOff x="124691" y="159679"/>
            <a:chExt cx="2590799" cy="3269321"/>
          </a:xfrm>
        </p:grpSpPr>
        <p:sp>
          <p:nvSpPr>
            <p:cNvPr id="21" name="Textfeld 20">
              <a:extLst>
                <a:ext uri="{FF2B5EF4-FFF2-40B4-BE49-F238E27FC236}">
                  <a16:creationId xmlns:a16="http://schemas.microsoft.com/office/drawing/2014/main" id="{B0F9B15D-B5CB-47AB-88D0-5F58EFB02359}"/>
                </a:ext>
              </a:extLst>
            </p:cNvPr>
            <p:cNvSpPr txBox="1"/>
            <p:nvPr/>
          </p:nvSpPr>
          <p:spPr>
            <a:xfrm>
              <a:off x="124691" y="159679"/>
              <a:ext cx="1350666" cy="3656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4000" b="1" dirty="0"/>
                <a:t>System Integration </a:t>
              </a:r>
              <a:r>
                <a:rPr lang="de-DE" sz="4000" b="1" dirty="0" err="1"/>
                <a:t>Testing</a:t>
              </a:r>
              <a:endParaRPr lang="de-DE" sz="4000" b="1" dirty="0"/>
            </a:p>
          </p:txBody>
        </p:sp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E87AC7E2-575C-460D-BCE2-8261BA43429D}"/>
                </a:ext>
              </a:extLst>
            </p:cNvPr>
            <p:cNvSpPr/>
            <p:nvPr/>
          </p:nvSpPr>
          <p:spPr>
            <a:xfrm>
              <a:off x="387926" y="2292927"/>
              <a:ext cx="2327564" cy="11360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4000" dirty="0">
                  <a:solidFill>
                    <a:schemeClr val="tx1"/>
                  </a:solidFill>
                </a:rPr>
                <a:t>Any valid </a:t>
              </a:r>
            </a:p>
            <a:p>
              <a:pPr algn="ctr"/>
              <a:r>
                <a:rPr lang="de-DE" sz="4000" dirty="0" err="1">
                  <a:solidFill>
                    <a:schemeClr val="tx1"/>
                  </a:solidFill>
                </a:rPr>
                <a:t>Pre</a:t>
              </a:r>
              <a:r>
                <a:rPr lang="de-DE" sz="4000" dirty="0">
                  <a:solidFill>
                    <a:schemeClr val="tx1"/>
                  </a:solidFill>
                </a:rPr>
                <a:t>-Flight</a:t>
              </a:r>
            </a:p>
            <a:p>
              <a:pPr algn="ctr"/>
              <a:r>
                <a:rPr lang="de-DE" sz="4000" dirty="0" err="1">
                  <a:solidFill>
                    <a:schemeClr val="tx1"/>
                  </a:solidFill>
                </a:rPr>
                <a:t>Deployment</a:t>
              </a:r>
              <a:endParaRPr lang="de-DE" sz="4000" dirty="0">
                <a:solidFill>
                  <a:schemeClr val="tx1"/>
                </a:solidFill>
              </a:endParaRPr>
            </a:p>
          </p:txBody>
        </p:sp>
        <p:cxnSp>
          <p:nvCxnSpPr>
            <p:cNvPr id="27" name="Gerade Verbindung mit Pfeil 26">
              <a:extLst>
                <a:ext uri="{FF2B5EF4-FFF2-40B4-BE49-F238E27FC236}">
                  <a16:creationId xmlns:a16="http://schemas.microsoft.com/office/drawing/2014/main" id="{06D1DCE2-81F4-419B-9865-A968E129D436}"/>
                </a:ext>
              </a:extLst>
            </p:cNvPr>
            <p:cNvCxnSpPr>
              <a:cxnSpLocks/>
              <a:endCxn id="25" idx="0"/>
            </p:cNvCxnSpPr>
            <p:nvPr/>
          </p:nvCxnSpPr>
          <p:spPr>
            <a:xfrm>
              <a:off x="1551708" y="1586345"/>
              <a:ext cx="0" cy="7065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Rechteck 28">
              <a:extLst>
                <a:ext uri="{FF2B5EF4-FFF2-40B4-BE49-F238E27FC236}">
                  <a16:creationId xmlns:a16="http://schemas.microsoft.com/office/drawing/2014/main" id="{E9F9EA7E-245D-49E2-9BF2-4D03AF1A6F59}"/>
                </a:ext>
              </a:extLst>
            </p:cNvPr>
            <p:cNvSpPr/>
            <p:nvPr/>
          </p:nvSpPr>
          <p:spPr>
            <a:xfrm>
              <a:off x="739401" y="808472"/>
              <a:ext cx="1624613" cy="77787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4000" dirty="0" err="1">
                  <a:solidFill>
                    <a:schemeClr val="bg1"/>
                  </a:solidFill>
                </a:rPr>
                <a:t>Simulated</a:t>
              </a:r>
              <a:r>
                <a:rPr lang="de-DE" sz="4000" dirty="0">
                  <a:solidFill>
                    <a:schemeClr val="bg1"/>
                  </a:solidFill>
                </a:rPr>
                <a:t> User</a:t>
              </a:r>
            </a:p>
            <a:p>
              <a:pPr algn="ctr"/>
              <a:r>
                <a:rPr lang="de-DE" sz="4000" dirty="0" err="1">
                  <a:solidFill>
                    <a:schemeClr val="bg1"/>
                  </a:solidFill>
                </a:rPr>
                <a:t>Selenium</a:t>
              </a:r>
              <a:endParaRPr lang="de-DE" sz="40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43194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621D4A0E-334D-48A7-A171-7A507A4EB912}"/>
              </a:ext>
            </a:extLst>
          </p:cNvPr>
          <p:cNvSpPr/>
          <p:nvPr/>
        </p:nvSpPr>
        <p:spPr>
          <a:xfrm>
            <a:off x="263236" y="3376622"/>
            <a:ext cx="5486401" cy="18750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Main </a:t>
            </a:r>
            <a:r>
              <a:rPr lang="de-DE" dirty="0" err="1">
                <a:solidFill>
                  <a:schemeClr val="tx1"/>
                </a:solidFill>
              </a:rPr>
              <a:t>Application</a:t>
            </a:r>
            <a:r>
              <a:rPr lang="de-DE" dirty="0">
                <a:solidFill>
                  <a:schemeClr val="tx1"/>
                </a:solidFill>
              </a:rPr>
              <a:t> Project – Spring </a:t>
            </a:r>
            <a:r>
              <a:rPr lang="de-DE" dirty="0" err="1">
                <a:solidFill>
                  <a:schemeClr val="tx1"/>
                </a:solidFill>
              </a:rPr>
              <a:t>Application</a:t>
            </a:r>
            <a:endParaRPr lang="de-DE" dirty="0">
              <a:solidFill>
                <a:schemeClr val="tx1"/>
              </a:solidFill>
            </a:endParaRPr>
          </a:p>
          <a:p>
            <a:pPr algn="ctr"/>
            <a:r>
              <a:rPr lang="de-DE" dirty="0" err="1">
                <a:solidFill>
                  <a:schemeClr val="tx1"/>
                </a:solidFill>
              </a:rPr>
              <a:t>de.rdnp.preflight.</a:t>
            </a:r>
            <a:r>
              <a:rPr lang="de-DE" i="1" dirty="0" err="1">
                <a:solidFill>
                  <a:schemeClr val="tx1"/>
                </a:solidFill>
              </a:rPr>
              <a:t>container</a:t>
            </a:r>
            <a:endParaRPr lang="de-DE" i="1" dirty="0">
              <a:solidFill>
                <a:schemeClr val="tx1"/>
              </a:solidFill>
            </a:endParaRP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A0B1B308-88D1-4497-9D9E-E1DE03E993B0}"/>
              </a:ext>
            </a:extLst>
          </p:cNvPr>
          <p:cNvSpPr/>
          <p:nvPr/>
        </p:nvSpPr>
        <p:spPr>
          <a:xfrm>
            <a:off x="263393" y="2103267"/>
            <a:ext cx="5486400" cy="6927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UI Project – Angular </a:t>
            </a:r>
            <a:r>
              <a:rPr lang="de-DE" dirty="0" err="1">
                <a:solidFill>
                  <a:schemeClr val="tx1"/>
                </a:solidFill>
              </a:rPr>
              <a:t>Application</a:t>
            </a:r>
            <a:endParaRPr lang="de-DE" dirty="0">
              <a:solidFill>
                <a:schemeClr val="tx1"/>
              </a:solidFill>
            </a:endParaRPr>
          </a:p>
          <a:p>
            <a:pPr algn="ctr"/>
            <a:r>
              <a:rPr lang="de-DE" dirty="0" err="1">
                <a:solidFill>
                  <a:schemeClr val="tx1"/>
                </a:solidFill>
              </a:rPr>
              <a:t>de.rdnp.preflight.</a:t>
            </a:r>
            <a:r>
              <a:rPr lang="de-DE" i="1" dirty="0" err="1">
                <a:solidFill>
                  <a:schemeClr val="tx1"/>
                </a:solidFill>
              </a:rPr>
              <a:t>container.</a:t>
            </a:r>
            <a:r>
              <a:rPr lang="de-DE" dirty="0" err="1">
                <a:solidFill>
                  <a:schemeClr val="tx1"/>
                </a:solidFill>
              </a:rPr>
              <a:t>webui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E257ECA3-044D-4D1C-9F04-241AA8A10118}"/>
              </a:ext>
            </a:extLst>
          </p:cNvPr>
          <p:cNvSpPr/>
          <p:nvPr/>
        </p:nvSpPr>
        <p:spPr>
          <a:xfrm>
            <a:off x="263236" y="703897"/>
            <a:ext cx="5486400" cy="6927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Test Project – Spring </a:t>
            </a:r>
            <a:r>
              <a:rPr lang="de-DE" dirty="0" err="1">
                <a:solidFill>
                  <a:schemeClr val="tx1"/>
                </a:solidFill>
              </a:rPr>
              <a:t>Application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with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test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services</a:t>
            </a:r>
            <a:endParaRPr lang="de-DE" dirty="0">
              <a:solidFill>
                <a:schemeClr val="tx1"/>
              </a:solidFill>
            </a:endParaRPr>
          </a:p>
          <a:p>
            <a:pPr algn="ctr"/>
            <a:r>
              <a:rPr lang="de-DE" dirty="0" err="1">
                <a:solidFill>
                  <a:schemeClr val="tx1"/>
                </a:solidFill>
              </a:rPr>
              <a:t>de.rdnp.preflight.</a:t>
            </a:r>
            <a:r>
              <a:rPr lang="de-DE" i="1" dirty="0" err="1">
                <a:solidFill>
                  <a:schemeClr val="tx1"/>
                </a:solidFill>
              </a:rPr>
              <a:t>container.</a:t>
            </a:r>
            <a:r>
              <a:rPr lang="de-DE" dirty="0" err="1">
                <a:solidFill>
                  <a:schemeClr val="tx1"/>
                </a:solidFill>
              </a:rPr>
              <a:t>testenv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5CCB9D48-6CE5-45B6-9731-7E2F9E6CAB05}"/>
              </a:ext>
            </a:extLst>
          </p:cNvPr>
          <p:cNvSpPr txBox="1"/>
          <p:nvPr/>
        </p:nvSpPr>
        <p:spPr>
          <a:xfrm>
            <a:off x="124691" y="159679"/>
            <a:ext cx="6251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Web-</a:t>
            </a:r>
            <a:r>
              <a:rPr lang="de-DE" b="1" dirty="0" err="1"/>
              <a:t>Application</a:t>
            </a:r>
            <a:r>
              <a:rPr lang="de-DE" b="1" dirty="0"/>
              <a:t> Project </a:t>
            </a:r>
            <a:r>
              <a:rPr lang="de-DE" b="1" dirty="0" err="1"/>
              <a:t>Structure</a:t>
            </a:r>
            <a:r>
              <a:rPr lang="de-DE" b="1" dirty="0"/>
              <a:t> and </a:t>
            </a:r>
            <a:r>
              <a:rPr lang="de-DE" b="1" dirty="0" err="1"/>
              <a:t>Build</a:t>
            </a:r>
            <a:r>
              <a:rPr lang="de-DE" b="1" dirty="0"/>
              <a:t> Pipeline </a:t>
            </a:r>
            <a:r>
              <a:rPr lang="de-DE" b="1" dirty="0" err="1"/>
              <a:t>Overview</a:t>
            </a:r>
            <a:r>
              <a:rPr lang="de-DE" b="1" dirty="0"/>
              <a:t> </a:t>
            </a:r>
          </a:p>
        </p:txBody>
      </p:sp>
      <p:sp>
        <p:nvSpPr>
          <p:cNvPr id="9" name="Pfeil: nach unten 8">
            <a:extLst>
              <a:ext uri="{FF2B5EF4-FFF2-40B4-BE49-F238E27FC236}">
                <a16:creationId xmlns:a16="http://schemas.microsoft.com/office/drawing/2014/main" id="{F051717E-CD3C-4EEA-BFF1-C532B6B1F17C}"/>
              </a:ext>
            </a:extLst>
          </p:cNvPr>
          <p:cNvSpPr/>
          <p:nvPr/>
        </p:nvSpPr>
        <p:spPr>
          <a:xfrm>
            <a:off x="8128169" y="304801"/>
            <a:ext cx="3800438" cy="6068290"/>
          </a:xfrm>
          <a:prstGeom prst="downArrow">
            <a:avLst>
              <a:gd name="adj1" fmla="val 59478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B96C95D4-1518-43A7-B5F6-5BA6B1D86CC4}"/>
              </a:ext>
            </a:extLst>
          </p:cNvPr>
          <p:cNvSpPr txBox="1"/>
          <p:nvPr/>
        </p:nvSpPr>
        <p:spPr>
          <a:xfrm rot="5400000">
            <a:off x="10279853" y="847178"/>
            <a:ext cx="1463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Build</a:t>
            </a:r>
            <a:r>
              <a:rPr lang="de-DE" dirty="0"/>
              <a:t> Pipeline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DB73179C-B186-490F-B3B7-19EF88FBE970}"/>
              </a:ext>
            </a:extLst>
          </p:cNvPr>
          <p:cNvSpPr/>
          <p:nvPr/>
        </p:nvSpPr>
        <p:spPr>
          <a:xfrm>
            <a:off x="7953639" y="2499402"/>
            <a:ext cx="1254214" cy="69272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HTML, CSS, JS </a:t>
            </a:r>
          </a:p>
        </p:txBody>
      </p: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3B288A4C-A69E-45BA-985D-4FDA752BE6F8}"/>
              </a:ext>
            </a:extLst>
          </p:cNvPr>
          <p:cNvGrpSpPr/>
          <p:nvPr/>
        </p:nvGrpSpPr>
        <p:grpSpPr>
          <a:xfrm rot="1533681">
            <a:off x="5500654" y="3113581"/>
            <a:ext cx="2421904" cy="692728"/>
            <a:chOff x="5845127" y="2411279"/>
            <a:chExt cx="2421904" cy="692728"/>
          </a:xfrm>
        </p:grpSpPr>
        <p:sp>
          <p:nvSpPr>
            <p:cNvPr id="13" name="Pfeil: nach rechts 12">
              <a:extLst>
                <a:ext uri="{FF2B5EF4-FFF2-40B4-BE49-F238E27FC236}">
                  <a16:creationId xmlns:a16="http://schemas.microsoft.com/office/drawing/2014/main" id="{9843BAAF-8645-4C97-9E5D-804841EF525E}"/>
                </a:ext>
              </a:extLst>
            </p:cNvPr>
            <p:cNvSpPr/>
            <p:nvPr/>
          </p:nvSpPr>
          <p:spPr>
            <a:xfrm rot="8613553">
              <a:off x="5845127" y="2411279"/>
              <a:ext cx="2421904" cy="69272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49F09BC1-0FAB-4D55-8E36-30FBADD18CF1}"/>
                </a:ext>
              </a:extLst>
            </p:cNvPr>
            <p:cNvSpPr txBox="1"/>
            <p:nvPr/>
          </p:nvSpPr>
          <p:spPr>
            <a:xfrm rot="19384593">
              <a:off x="5966177" y="2525591"/>
              <a:ext cx="2253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Copy </a:t>
              </a:r>
              <a:r>
                <a:rPr lang="de-DE" dirty="0" err="1"/>
                <a:t>deployables</a:t>
              </a:r>
              <a:r>
                <a:rPr lang="de-DE" dirty="0"/>
                <a:t> </a:t>
              </a:r>
              <a:r>
                <a:rPr lang="de-DE" dirty="0" err="1"/>
                <a:t>into</a:t>
              </a:r>
              <a:endParaRPr lang="de-DE" dirty="0"/>
            </a:p>
          </p:txBody>
        </p:sp>
      </p:grpSp>
      <p:sp>
        <p:nvSpPr>
          <p:cNvPr id="16" name="Rechteck 15">
            <a:extLst>
              <a:ext uri="{FF2B5EF4-FFF2-40B4-BE49-F238E27FC236}">
                <a16:creationId xmlns:a16="http://schemas.microsoft.com/office/drawing/2014/main" id="{66E847D8-2E09-4247-8B66-ACC800393F91}"/>
              </a:ext>
            </a:extLst>
          </p:cNvPr>
          <p:cNvSpPr/>
          <p:nvPr/>
        </p:nvSpPr>
        <p:spPr>
          <a:xfrm>
            <a:off x="9259698" y="680629"/>
            <a:ext cx="1603720" cy="392631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bg1"/>
                </a:solidFill>
              </a:rPr>
              <a:t>Deployable</a:t>
            </a:r>
            <a:r>
              <a:rPr lang="de-DE" dirty="0">
                <a:solidFill>
                  <a:schemeClr val="bg1"/>
                </a:solidFill>
              </a:rPr>
              <a:t> Test-JAR</a:t>
            </a:r>
          </a:p>
          <a:p>
            <a:pPr algn="ctr"/>
            <a:r>
              <a:rPr lang="de-DE" dirty="0">
                <a:solidFill>
                  <a:schemeClr val="bg1"/>
                </a:solidFill>
              </a:rPr>
              <a:t>w/o UI,</a:t>
            </a:r>
          </a:p>
          <a:p>
            <a:pPr algn="ctr"/>
            <a:r>
              <a:rPr lang="de-DE" dirty="0" err="1">
                <a:solidFill>
                  <a:schemeClr val="bg1"/>
                </a:solidFill>
              </a:rPr>
              <a:t>with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test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services</a:t>
            </a:r>
            <a:endParaRPr lang="de-DE" dirty="0">
              <a:solidFill>
                <a:schemeClr val="bg1"/>
              </a:solidFill>
            </a:endParaRPr>
          </a:p>
          <a:p>
            <a:pPr algn="ctr"/>
            <a:r>
              <a:rPr lang="de-DE" dirty="0">
                <a:solidFill>
                  <a:schemeClr val="bg1"/>
                </a:solidFill>
              </a:rPr>
              <a:t> w/</a:t>
            </a:r>
            <a:r>
              <a:rPr lang="de-DE" dirty="0" err="1">
                <a:solidFill>
                  <a:schemeClr val="bg1"/>
                </a:solidFill>
              </a:rPr>
              <a:t>embedded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Tomcat</a:t>
            </a:r>
            <a:r>
              <a:rPr lang="de-DE" dirty="0">
                <a:solidFill>
                  <a:schemeClr val="bg1"/>
                </a:solidFill>
              </a:rPr>
              <a:t> &amp; DB</a:t>
            </a:r>
          </a:p>
        </p:txBody>
      </p:sp>
      <p:sp>
        <p:nvSpPr>
          <p:cNvPr id="19" name="Pfeil: nach rechts 18">
            <a:extLst>
              <a:ext uri="{FF2B5EF4-FFF2-40B4-BE49-F238E27FC236}">
                <a16:creationId xmlns:a16="http://schemas.microsoft.com/office/drawing/2014/main" id="{6A665729-F7A8-49CC-BBCD-1A947B48D62F}"/>
              </a:ext>
            </a:extLst>
          </p:cNvPr>
          <p:cNvSpPr/>
          <p:nvPr/>
        </p:nvSpPr>
        <p:spPr>
          <a:xfrm>
            <a:off x="5976011" y="1763775"/>
            <a:ext cx="3135320" cy="6927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chemeClr val="tx1"/>
                </a:solidFill>
              </a:rPr>
              <a:t>Run </a:t>
            </a:r>
            <a:r>
              <a:rPr lang="de-DE" dirty="0" err="1">
                <a:solidFill>
                  <a:schemeClr val="tx1"/>
                </a:solidFill>
              </a:rPr>
              <a:t>webui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tests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using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0" name="Pfeil: nach rechts 19">
            <a:extLst>
              <a:ext uri="{FF2B5EF4-FFF2-40B4-BE49-F238E27FC236}">
                <a16:creationId xmlns:a16="http://schemas.microsoft.com/office/drawing/2014/main" id="{357B33C2-F828-49A9-9F71-CD4D75E0164F}"/>
              </a:ext>
            </a:extLst>
          </p:cNvPr>
          <p:cNvSpPr/>
          <p:nvPr/>
        </p:nvSpPr>
        <p:spPr>
          <a:xfrm>
            <a:off x="5981827" y="2337348"/>
            <a:ext cx="1925782" cy="6927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>
                <a:solidFill>
                  <a:schemeClr val="tx1"/>
                </a:solidFill>
              </a:rPr>
              <a:t>Build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5" name="Pfeil: nach rechts 14">
            <a:extLst>
              <a:ext uri="{FF2B5EF4-FFF2-40B4-BE49-F238E27FC236}">
                <a16:creationId xmlns:a16="http://schemas.microsoft.com/office/drawing/2014/main" id="{AA7AD6C8-E452-47A0-A4D4-FD34AC0091AD}"/>
              </a:ext>
            </a:extLst>
          </p:cNvPr>
          <p:cNvSpPr/>
          <p:nvPr/>
        </p:nvSpPr>
        <p:spPr>
          <a:xfrm>
            <a:off x="5976012" y="703897"/>
            <a:ext cx="3135320" cy="6927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>
                <a:solidFill>
                  <a:schemeClr val="tx1"/>
                </a:solidFill>
              </a:rPr>
              <a:t>Build</a:t>
            </a:r>
            <a:r>
              <a:rPr lang="de-DE" dirty="0">
                <a:solidFill>
                  <a:schemeClr val="tx1"/>
                </a:solidFill>
              </a:rPr>
              <a:t> and </a:t>
            </a:r>
            <a:r>
              <a:rPr lang="de-DE" dirty="0" err="1">
                <a:solidFill>
                  <a:schemeClr val="tx1"/>
                </a:solidFill>
              </a:rPr>
              <a:t>start</a:t>
            </a:r>
            <a:r>
              <a:rPr lang="de-DE" dirty="0"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21" name="Pfeil: nach rechts 20">
            <a:extLst>
              <a:ext uri="{FF2B5EF4-FFF2-40B4-BE49-F238E27FC236}">
                <a16:creationId xmlns:a16="http://schemas.microsoft.com/office/drawing/2014/main" id="{78F15629-48C7-43C2-B228-BEEDF5F44BBB}"/>
              </a:ext>
            </a:extLst>
          </p:cNvPr>
          <p:cNvSpPr/>
          <p:nvPr/>
        </p:nvSpPr>
        <p:spPr>
          <a:xfrm>
            <a:off x="5970197" y="3914211"/>
            <a:ext cx="3237655" cy="6927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chemeClr val="tx1"/>
                </a:solidFill>
              </a:rPr>
              <a:t>Run </a:t>
            </a:r>
            <a:r>
              <a:rPr lang="de-DE" dirty="0" err="1">
                <a:solidFill>
                  <a:schemeClr val="tx1"/>
                </a:solidFill>
              </a:rPr>
              <a:t>service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tests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using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8" name="Pfeil: nach rechts 7">
            <a:extLst>
              <a:ext uri="{FF2B5EF4-FFF2-40B4-BE49-F238E27FC236}">
                <a16:creationId xmlns:a16="http://schemas.microsoft.com/office/drawing/2014/main" id="{0804092C-5C87-4879-9A5A-079BDA6ACC1D}"/>
              </a:ext>
            </a:extLst>
          </p:cNvPr>
          <p:cNvSpPr/>
          <p:nvPr/>
        </p:nvSpPr>
        <p:spPr>
          <a:xfrm>
            <a:off x="5970197" y="4685006"/>
            <a:ext cx="3226025" cy="6927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>
                <a:solidFill>
                  <a:schemeClr val="tx1"/>
                </a:solidFill>
              </a:rPr>
              <a:t>Build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overall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application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96286F04-7D64-432D-A9A6-03E2C742A4DE}"/>
              </a:ext>
            </a:extLst>
          </p:cNvPr>
          <p:cNvSpPr/>
          <p:nvPr/>
        </p:nvSpPr>
        <p:spPr>
          <a:xfrm>
            <a:off x="9259698" y="4685005"/>
            <a:ext cx="1567419" cy="149236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Product-JAR w/</a:t>
            </a:r>
            <a:r>
              <a:rPr lang="de-DE" dirty="0" err="1">
                <a:solidFill>
                  <a:schemeClr val="bg1"/>
                </a:solidFill>
              </a:rPr>
              <a:t>embedded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Tomcat</a:t>
            </a:r>
            <a:r>
              <a:rPr lang="de-DE" dirty="0">
                <a:solidFill>
                  <a:schemeClr val="bg1"/>
                </a:solidFill>
              </a:rPr>
              <a:t> &amp; DB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CE6EA9E6-F475-437E-AACD-FB6606CA4D23}"/>
              </a:ext>
            </a:extLst>
          </p:cNvPr>
          <p:cNvSpPr/>
          <p:nvPr/>
        </p:nvSpPr>
        <p:spPr>
          <a:xfrm>
            <a:off x="263236" y="5574541"/>
            <a:ext cx="5486401" cy="849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System Test Project – </a:t>
            </a:r>
            <a:r>
              <a:rPr lang="de-DE" dirty="0" err="1">
                <a:solidFill>
                  <a:schemeClr val="tx1"/>
                </a:solidFill>
              </a:rPr>
              <a:t>Selenium</a:t>
            </a:r>
            <a:r>
              <a:rPr lang="de-DE" dirty="0">
                <a:solidFill>
                  <a:schemeClr val="tx1"/>
                </a:solidFill>
              </a:rPr>
              <a:t> Tests</a:t>
            </a:r>
          </a:p>
          <a:p>
            <a:pPr algn="ctr"/>
            <a:r>
              <a:rPr lang="de-DE" dirty="0" err="1">
                <a:solidFill>
                  <a:schemeClr val="tx1"/>
                </a:solidFill>
              </a:rPr>
              <a:t>de.rdnp.preflight.test</a:t>
            </a:r>
            <a:endParaRPr lang="de-DE" i="1" dirty="0">
              <a:solidFill>
                <a:schemeClr val="tx1"/>
              </a:solidFill>
            </a:endParaRPr>
          </a:p>
        </p:txBody>
      </p:sp>
      <p:sp>
        <p:nvSpPr>
          <p:cNvPr id="24" name="Pfeil: nach rechts 23">
            <a:extLst>
              <a:ext uri="{FF2B5EF4-FFF2-40B4-BE49-F238E27FC236}">
                <a16:creationId xmlns:a16="http://schemas.microsoft.com/office/drawing/2014/main" id="{36335172-B635-4E97-B288-9A04E25BB746}"/>
              </a:ext>
            </a:extLst>
          </p:cNvPr>
          <p:cNvSpPr/>
          <p:nvPr/>
        </p:nvSpPr>
        <p:spPr>
          <a:xfrm>
            <a:off x="5970196" y="5653090"/>
            <a:ext cx="3226025" cy="6927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chemeClr val="tx1"/>
                </a:solidFill>
              </a:rPr>
              <a:t>Run </a:t>
            </a:r>
            <a:r>
              <a:rPr lang="de-DE" dirty="0" err="1">
                <a:solidFill>
                  <a:schemeClr val="tx1"/>
                </a:solidFill>
              </a:rPr>
              <a:t>tests</a:t>
            </a:r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41217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9BED1644-9B74-43A8-8D88-720E16E1F6B4}"/>
              </a:ext>
            </a:extLst>
          </p:cNvPr>
          <p:cNvGrpSpPr/>
          <p:nvPr/>
        </p:nvGrpSpPr>
        <p:grpSpPr>
          <a:xfrm>
            <a:off x="586596" y="385791"/>
            <a:ext cx="10892231" cy="6086417"/>
            <a:chOff x="921059" y="1035928"/>
            <a:chExt cx="8799992" cy="3984397"/>
          </a:xfrm>
        </p:grpSpPr>
        <p:sp>
          <p:nvSpPr>
            <p:cNvPr id="6" name="Textfeld 5">
              <a:extLst>
                <a:ext uri="{FF2B5EF4-FFF2-40B4-BE49-F238E27FC236}">
                  <a16:creationId xmlns:a16="http://schemas.microsoft.com/office/drawing/2014/main" id="{9F564F46-3CC5-4570-914E-E75919EAFE5F}"/>
                </a:ext>
              </a:extLst>
            </p:cNvPr>
            <p:cNvSpPr txBox="1"/>
            <p:nvPr/>
          </p:nvSpPr>
          <p:spPr>
            <a:xfrm>
              <a:off x="2730905" y="1035928"/>
              <a:ext cx="1433923" cy="10275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dirty="0"/>
                <a:t>Send</a:t>
              </a:r>
              <a:br>
                <a:rPr lang="de-DE" sz="2400" dirty="0"/>
              </a:br>
              <a:r>
                <a:rPr lang="de-DE" sz="2400" dirty="0"/>
                <a:t>UI </a:t>
              </a:r>
              <a:r>
                <a:rPr lang="de-DE" sz="2400" dirty="0" err="1"/>
                <a:t>input</a:t>
              </a:r>
              <a:endParaRPr lang="de-DE" sz="2400" dirty="0"/>
            </a:p>
            <a:p>
              <a:r>
                <a:rPr lang="de-DE" sz="2400" dirty="0"/>
                <a:t>(via </a:t>
              </a:r>
              <a:r>
                <a:rPr lang="de-DE" sz="2400" dirty="0" err="1"/>
                <a:t>accessor</a:t>
              </a:r>
              <a:endParaRPr lang="de-DE" sz="2400" dirty="0"/>
            </a:p>
            <a:p>
              <a:r>
                <a:rPr lang="de-DE" sz="2400" dirty="0"/>
                <a:t>Methods)</a:t>
              </a:r>
            </a:p>
          </p:txBody>
        </p:sp>
        <p:sp>
          <p:nvSpPr>
            <p:cNvPr id="2" name="Rechteck 1">
              <a:extLst>
                <a:ext uri="{FF2B5EF4-FFF2-40B4-BE49-F238E27FC236}">
                  <a16:creationId xmlns:a16="http://schemas.microsoft.com/office/drawing/2014/main" id="{FB4B0D6D-5891-40C6-BE91-4CE912FC33A1}"/>
                </a:ext>
              </a:extLst>
            </p:cNvPr>
            <p:cNvSpPr/>
            <p:nvPr/>
          </p:nvSpPr>
          <p:spPr>
            <a:xfrm>
              <a:off x="921059" y="1091953"/>
              <a:ext cx="1837678" cy="13050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 dirty="0">
                  <a:solidFill>
                    <a:schemeClr val="tx1"/>
                  </a:solidFill>
                </a:rPr>
                <a:t>Web UI</a:t>
              </a:r>
            </a:p>
          </p:txBody>
        </p:sp>
        <p:sp>
          <p:nvSpPr>
            <p:cNvPr id="3" name="Rechteck 2">
              <a:extLst>
                <a:ext uri="{FF2B5EF4-FFF2-40B4-BE49-F238E27FC236}">
                  <a16:creationId xmlns:a16="http://schemas.microsoft.com/office/drawing/2014/main" id="{26C119B7-529B-420B-B7B6-2040FC2A3670}"/>
                </a:ext>
              </a:extLst>
            </p:cNvPr>
            <p:cNvSpPr/>
            <p:nvPr/>
          </p:nvSpPr>
          <p:spPr>
            <a:xfrm>
              <a:off x="4136995" y="1091953"/>
              <a:ext cx="1837678" cy="13050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 dirty="0">
                  <a:solidFill>
                    <a:schemeClr val="tx1"/>
                  </a:solidFill>
                </a:rPr>
                <a:t>Flight Editor </a:t>
              </a:r>
              <a:r>
                <a:rPr lang="de-DE" sz="2400" dirty="0" err="1">
                  <a:solidFill>
                    <a:schemeClr val="tx1"/>
                  </a:solidFill>
                </a:rPr>
                <a:t>Component</a:t>
              </a:r>
              <a:r>
                <a:rPr lang="de-DE" sz="2400" dirty="0">
                  <a:solidFill>
                    <a:schemeClr val="tx1"/>
                  </a:solidFill>
                </a:rPr>
                <a:t> (Model: Flight, Route Segments, Trip Segments)</a:t>
              </a:r>
            </a:p>
          </p:txBody>
        </p:sp>
        <p:cxnSp>
          <p:nvCxnSpPr>
            <p:cNvPr id="5" name="Gerade Verbindung mit Pfeil 4">
              <a:extLst>
                <a:ext uri="{FF2B5EF4-FFF2-40B4-BE49-F238E27FC236}">
                  <a16:creationId xmlns:a16="http://schemas.microsoft.com/office/drawing/2014/main" id="{FC4A3FAD-B64E-46D8-9455-C310309A25B9}"/>
                </a:ext>
              </a:extLst>
            </p:cNvPr>
            <p:cNvCxnSpPr>
              <a:cxnSpLocks/>
            </p:cNvCxnSpPr>
            <p:nvPr/>
          </p:nvCxnSpPr>
          <p:spPr>
            <a:xfrm>
              <a:off x="2758737" y="1349403"/>
              <a:ext cx="1378259" cy="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1CADF33F-2ADA-494F-94E4-8B122D0726A1}"/>
                </a:ext>
              </a:extLst>
            </p:cNvPr>
            <p:cNvSpPr/>
            <p:nvPr/>
          </p:nvSpPr>
          <p:spPr>
            <a:xfrm>
              <a:off x="7883373" y="1094169"/>
              <a:ext cx="1837678" cy="5104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 dirty="0">
                  <a:solidFill>
                    <a:schemeClr val="tx1"/>
                  </a:solidFill>
                </a:rPr>
                <a:t>Input </a:t>
              </a:r>
              <a:r>
                <a:rPr lang="de-DE" sz="2400" dirty="0" err="1">
                  <a:solidFill>
                    <a:schemeClr val="tx1"/>
                  </a:solidFill>
                </a:rPr>
                <a:t>Validator</a:t>
              </a:r>
              <a:endParaRPr lang="de-DE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Gerade Verbindung mit Pfeil 8">
              <a:extLst>
                <a:ext uri="{FF2B5EF4-FFF2-40B4-BE49-F238E27FC236}">
                  <a16:creationId xmlns:a16="http://schemas.microsoft.com/office/drawing/2014/main" id="{276A2D74-F7FB-4198-BED4-586CFFFD5A08}"/>
                </a:ext>
              </a:extLst>
            </p:cNvPr>
            <p:cNvCxnSpPr>
              <a:cxnSpLocks/>
              <a:endCxn id="7" idx="1"/>
            </p:cNvCxnSpPr>
            <p:nvPr/>
          </p:nvCxnSpPr>
          <p:spPr>
            <a:xfrm>
              <a:off x="5974673" y="1349403"/>
              <a:ext cx="19087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4FBFBB6C-A1F0-4D93-9F4E-DEB6704DE3A2}"/>
                </a:ext>
              </a:extLst>
            </p:cNvPr>
            <p:cNvSpPr/>
            <p:nvPr/>
          </p:nvSpPr>
          <p:spPr>
            <a:xfrm>
              <a:off x="7883373" y="1815438"/>
              <a:ext cx="1837678" cy="5104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 dirty="0">
                  <a:solidFill>
                    <a:schemeClr val="tx1"/>
                  </a:solidFill>
                </a:rPr>
                <a:t>Trip Segment Manager</a:t>
              </a:r>
            </a:p>
          </p:txBody>
        </p:sp>
        <p:cxnSp>
          <p:nvCxnSpPr>
            <p:cNvPr id="13" name="Gerade Verbindung mit Pfeil 12">
              <a:extLst>
                <a:ext uri="{FF2B5EF4-FFF2-40B4-BE49-F238E27FC236}">
                  <a16:creationId xmlns:a16="http://schemas.microsoft.com/office/drawing/2014/main" id="{308C5597-52EC-42F0-8993-64704259EC53}"/>
                </a:ext>
              </a:extLst>
            </p:cNvPr>
            <p:cNvCxnSpPr>
              <a:cxnSpLocks/>
              <a:endCxn id="12" idx="1"/>
            </p:cNvCxnSpPr>
            <p:nvPr/>
          </p:nvCxnSpPr>
          <p:spPr>
            <a:xfrm>
              <a:off x="5974672" y="2070672"/>
              <a:ext cx="190870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6F81F931-2252-4CBF-AB48-024C53E0BE1B}"/>
                </a:ext>
              </a:extLst>
            </p:cNvPr>
            <p:cNvSpPr/>
            <p:nvPr/>
          </p:nvSpPr>
          <p:spPr>
            <a:xfrm>
              <a:off x="4136995" y="3715307"/>
              <a:ext cx="1837677" cy="13050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 dirty="0">
                  <a:solidFill>
                    <a:schemeClr val="tx1"/>
                  </a:solidFill>
                </a:rPr>
                <a:t>Trip Computer Service</a:t>
              </a:r>
            </a:p>
          </p:txBody>
        </p: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39AB554B-B695-4416-AE9F-580CAC7A9BDC}"/>
                </a:ext>
              </a:extLst>
            </p:cNvPr>
            <p:cNvSpPr txBox="1"/>
            <p:nvPr/>
          </p:nvSpPr>
          <p:spPr>
            <a:xfrm>
              <a:off x="5996192" y="1078701"/>
              <a:ext cx="1573534" cy="5440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dirty="0"/>
                <a:t>Send UI </a:t>
              </a:r>
              <a:r>
                <a:rPr lang="de-DE" sz="2400" dirty="0" err="1"/>
                <a:t>input</a:t>
              </a:r>
              <a:r>
                <a:rPr lang="de-DE" sz="2400" dirty="0"/>
                <a:t> </a:t>
              </a:r>
              <a:br>
                <a:rPr lang="de-DE" sz="2400" dirty="0"/>
              </a:br>
              <a:r>
                <a:rPr lang="de-DE" sz="2400" dirty="0" err="1"/>
                <a:t>data</a:t>
              </a:r>
              <a:r>
                <a:rPr lang="de-DE" sz="2400" dirty="0"/>
                <a:t> </a:t>
              </a:r>
              <a:r>
                <a:rPr lang="de-DE" sz="2400" dirty="0" err="1"/>
                <a:t>for</a:t>
              </a:r>
              <a:r>
                <a:rPr lang="de-DE" sz="2400" dirty="0"/>
                <a:t> check</a:t>
              </a:r>
            </a:p>
          </p:txBody>
        </p:sp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47DED8D7-331C-4587-AD8F-5E86A3D4523E}"/>
                </a:ext>
              </a:extLst>
            </p:cNvPr>
            <p:cNvSpPr txBox="1"/>
            <p:nvPr/>
          </p:nvSpPr>
          <p:spPr>
            <a:xfrm>
              <a:off x="5996192" y="1792742"/>
              <a:ext cx="1837677" cy="785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 err="1"/>
                <a:t>Requests</a:t>
              </a:r>
              <a:r>
                <a:rPr lang="de-DE" sz="2400" dirty="0"/>
                <a:t> </a:t>
              </a:r>
              <a:r>
                <a:rPr lang="de-DE" sz="2400" dirty="0" err="1"/>
                <a:t>add</a:t>
              </a:r>
              <a:r>
                <a:rPr lang="de-DE" sz="2400" dirty="0"/>
                <a:t>, </a:t>
              </a:r>
              <a:r>
                <a:rPr lang="de-DE" sz="2400" dirty="0" err="1"/>
                <a:t>remove</a:t>
              </a:r>
              <a:r>
                <a:rPr lang="de-DE" sz="2400" dirty="0"/>
                <a:t>, </a:t>
              </a:r>
              <a:r>
                <a:rPr lang="de-DE" sz="2400" dirty="0" err="1"/>
                <a:t>lookup</a:t>
              </a:r>
              <a:r>
                <a:rPr lang="de-DE" sz="2400" dirty="0"/>
                <a:t> on </a:t>
              </a:r>
              <a:r>
                <a:rPr lang="de-DE" sz="2400" dirty="0" err="1"/>
                <a:t>data</a:t>
              </a:r>
              <a:r>
                <a:rPr lang="de-DE" sz="2400" dirty="0"/>
                <a:t> </a:t>
              </a:r>
              <a:r>
                <a:rPr lang="de-DE" sz="2400" dirty="0" err="1"/>
                <a:t>model</a:t>
              </a:r>
              <a:endParaRPr lang="de-DE" sz="2400" dirty="0"/>
            </a:p>
          </p:txBody>
        </p:sp>
        <p:cxnSp>
          <p:nvCxnSpPr>
            <p:cNvPr id="23" name="Gerade Verbindung mit Pfeil 22">
              <a:extLst>
                <a:ext uri="{FF2B5EF4-FFF2-40B4-BE49-F238E27FC236}">
                  <a16:creationId xmlns:a16="http://schemas.microsoft.com/office/drawing/2014/main" id="{43432252-ABC3-4C61-BAA4-D1CE15A1C2C8}"/>
                </a:ext>
              </a:extLst>
            </p:cNvPr>
            <p:cNvCxnSpPr/>
            <p:nvPr/>
          </p:nvCxnSpPr>
          <p:spPr>
            <a:xfrm>
              <a:off x="5055833" y="2396971"/>
              <a:ext cx="0" cy="12935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EC6092E2-C46A-4EA4-8E46-3C1964668F13}"/>
                </a:ext>
              </a:extLst>
            </p:cNvPr>
            <p:cNvSpPr txBox="1"/>
            <p:nvPr/>
          </p:nvSpPr>
          <p:spPr>
            <a:xfrm>
              <a:off x="5055833" y="2604460"/>
              <a:ext cx="1837677" cy="10275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/>
                <a:t>Send </a:t>
              </a:r>
              <a:r>
                <a:rPr lang="de-DE" sz="2400" dirty="0" err="1"/>
                <a:t>data</a:t>
              </a:r>
              <a:r>
                <a:rPr lang="de-DE" sz="2400" dirty="0"/>
                <a:t> </a:t>
              </a:r>
              <a:r>
                <a:rPr lang="de-DE" sz="2400" dirty="0" err="1"/>
                <a:t>model</a:t>
              </a:r>
              <a:r>
                <a:rPr lang="de-DE" sz="2400" dirty="0"/>
                <a:t> </a:t>
              </a:r>
              <a:r>
                <a:rPr lang="de-DE" sz="2400" dirty="0" err="1"/>
                <a:t>with</a:t>
              </a:r>
              <a:r>
                <a:rPr lang="de-DE" sz="2400" dirty="0"/>
                <a:t> valid UI </a:t>
              </a:r>
              <a:r>
                <a:rPr lang="de-DE" sz="2400" dirty="0" err="1"/>
                <a:t>input</a:t>
              </a:r>
              <a:r>
                <a:rPr lang="de-DE" sz="2400" dirty="0"/>
                <a:t> </a:t>
              </a:r>
              <a:r>
                <a:rPr lang="de-DE" sz="2400" dirty="0" err="1"/>
                <a:t>for</a:t>
              </a:r>
              <a:r>
                <a:rPr lang="de-DE" sz="2400" dirty="0"/>
                <a:t> </a:t>
              </a:r>
              <a:r>
                <a:rPr lang="de-DE" sz="2400" dirty="0" err="1"/>
                <a:t>filling</a:t>
              </a:r>
              <a:r>
                <a:rPr lang="de-DE" sz="2400" dirty="0"/>
                <a:t> </a:t>
              </a:r>
              <a:r>
                <a:rPr lang="de-DE" sz="2400" dirty="0" err="1"/>
                <a:t>derived</a:t>
              </a:r>
              <a:r>
                <a:rPr lang="de-DE" sz="2400" dirty="0"/>
                <a:t> </a:t>
              </a:r>
              <a:r>
                <a:rPr lang="de-DE" sz="2400" dirty="0" err="1"/>
                <a:t>values</a:t>
              </a:r>
              <a:endParaRPr lang="de-DE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744855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Graustuf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481</Words>
  <Application>Microsoft Office PowerPoint</Application>
  <PresentationFormat>Breitbild</PresentationFormat>
  <Paragraphs>184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Richard Pohl</dc:creator>
  <cp:lastModifiedBy>Richard Pohl</cp:lastModifiedBy>
  <cp:revision>30</cp:revision>
  <dcterms:created xsi:type="dcterms:W3CDTF">2019-12-04T14:28:42Z</dcterms:created>
  <dcterms:modified xsi:type="dcterms:W3CDTF">2019-12-21T21:35:44Z</dcterms:modified>
</cp:coreProperties>
</file>