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1" r:id="rId5"/>
    <p:sldId id="263"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12"/>
  </p:normalViewPr>
  <p:slideViewPr>
    <p:cSldViewPr snapToGrid="0" snapToObjects="1">
      <p:cViewPr varScale="1">
        <p:scale>
          <a:sx n="102" d="100"/>
          <a:sy n="102" d="100"/>
        </p:scale>
        <p:origin x="4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81ABE-BF3A-644D-B578-DA0BFA597FEB}" type="datetimeFigureOut">
              <a:rPr lang="en-US" smtClean="0"/>
              <a:t>8/2/20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24926-4AC6-5344-8470-095C50069DC8}" type="slidenum">
              <a:rPr lang="en-US" smtClean="0"/>
              <a:t>‹#›</a:t>
            </a:fld>
            <a:endParaRPr lang="en-US"/>
          </a:p>
        </p:txBody>
      </p:sp>
    </p:spTree>
    <p:extLst>
      <p:ext uri="{BB962C8B-B14F-4D97-AF65-F5344CB8AC3E}">
        <p14:creationId xmlns:p14="http://schemas.microsoft.com/office/powerpoint/2010/main" val="45024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9346897" cy="1884606"/>
          </a:xfrm>
        </p:spPr>
        <p:txBody>
          <a:bodyPr>
            <a:normAutofit fontScale="90000"/>
          </a:bodyPr>
          <a:lstStyle/>
          <a:p>
            <a:pPr algn="ctr"/>
            <a:r>
              <a:rPr lang="en-US" dirty="0" smtClean="0"/>
              <a:t>Opening a new sushi restaurant chain in san </a:t>
            </a:r>
            <a:r>
              <a:rPr lang="en-US" dirty="0" err="1" smtClean="0"/>
              <a:t>francisco</a:t>
            </a:r>
            <a:r>
              <a:rPr lang="en-US" dirty="0" smtClean="0"/>
              <a:t>, </a:t>
            </a:r>
            <a:r>
              <a:rPr lang="en-US" dirty="0" err="1" smtClean="0"/>
              <a:t>CAlifornia</a:t>
            </a:r>
            <a:endParaRPr lang="en-US" dirty="0"/>
          </a:p>
        </p:txBody>
      </p:sp>
      <p:sp>
        <p:nvSpPr>
          <p:cNvPr id="3" name="Subtitle 2"/>
          <p:cNvSpPr>
            <a:spLocks noGrp="1"/>
          </p:cNvSpPr>
          <p:nvPr>
            <p:ph type="subTitle" idx="1"/>
          </p:nvPr>
        </p:nvSpPr>
        <p:spPr>
          <a:xfrm>
            <a:off x="1876423" y="3006969"/>
            <a:ext cx="8791575" cy="1655762"/>
          </a:xfrm>
        </p:spPr>
        <p:txBody>
          <a:bodyPr/>
          <a:lstStyle/>
          <a:p>
            <a:pPr algn="ctr"/>
            <a:r>
              <a:rPr lang="en-US" dirty="0" smtClean="0">
                <a:solidFill>
                  <a:schemeClr val="tx1"/>
                </a:solidFill>
              </a:rPr>
              <a:t>Coursera capstone project - Rey </a:t>
            </a:r>
            <a:r>
              <a:rPr lang="en-US" dirty="0" err="1" smtClean="0">
                <a:solidFill>
                  <a:schemeClr val="tx1"/>
                </a:solidFill>
              </a:rPr>
              <a:t>andrew</a:t>
            </a:r>
            <a:r>
              <a:rPr lang="en-US" dirty="0" smtClean="0">
                <a:solidFill>
                  <a:schemeClr val="tx1"/>
                </a:solidFill>
              </a:rPr>
              <a:t> </a:t>
            </a:r>
            <a:r>
              <a:rPr lang="en-US" dirty="0" err="1" smtClean="0">
                <a:solidFill>
                  <a:schemeClr val="tx1"/>
                </a:solidFill>
              </a:rPr>
              <a:t>doctora</a:t>
            </a:r>
            <a:endParaRPr lang="en-US"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803" y="3511182"/>
            <a:ext cx="3679732" cy="27607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223" y="3511182"/>
            <a:ext cx="2760786" cy="2760786"/>
          </a:xfrm>
          <a:prstGeom prst="rect">
            <a:avLst/>
          </a:prstGeom>
        </p:spPr>
      </p:pic>
      <p:sp>
        <p:nvSpPr>
          <p:cNvPr id="6" name="Title 1"/>
          <p:cNvSpPr txBox="1">
            <a:spLocks/>
          </p:cNvSpPr>
          <p:nvPr/>
        </p:nvSpPr>
        <p:spPr>
          <a:xfrm>
            <a:off x="5321234" y="4121333"/>
            <a:ext cx="2302052" cy="1540483"/>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12000" dirty="0" smtClean="0">
                <a:solidFill>
                  <a:srgbClr val="FFFF00"/>
                </a:solidFill>
                <a:latin typeface="Arial" charset="0"/>
                <a:ea typeface="Arial" charset="0"/>
                <a:cs typeface="Arial" charset="0"/>
              </a:rPr>
              <a:t>?</a:t>
            </a:r>
            <a:endParaRPr lang="en-US" sz="12000" dirty="0">
              <a:solidFill>
                <a:srgbClr val="FFFF00"/>
              </a:solidFill>
              <a:latin typeface="Arial" charset="0"/>
              <a:ea typeface="Arial" charset="0"/>
              <a:cs typeface="Arial" charset="0"/>
            </a:endParaRPr>
          </a:p>
        </p:txBody>
      </p:sp>
      <p:cxnSp>
        <p:nvCxnSpPr>
          <p:cNvPr id="8" name="Straight Connector 7"/>
          <p:cNvCxnSpPr/>
          <p:nvPr/>
        </p:nvCxnSpPr>
        <p:spPr>
          <a:xfrm>
            <a:off x="4703669" y="4237041"/>
            <a:ext cx="1768591" cy="1035841"/>
          </a:xfrm>
          <a:prstGeom prst="line">
            <a:avLst/>
          </a:prstGeom>
          <a:ln w="19050">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2629" y="4817945"/>
            <a:ext cx="2519631" cy="360326"/>
          </a:xfrm>
          <a:prstGeom prst="line">
            <a:avLst/>
          </a:prstGeom>
          <a:ln w="19050">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361379" y="5203211"/>
            <a:ext cx="2102602" cy="437857"/>
          </a:xfrm>
          <a:prstGeom prst="line">
            <a:avLst/>
          </a:prstGeom>
          <a:ln w="19050">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112419" y="5178271"/>
            <a:ext cx="1359841" cy="541399"/>
          </a:xfrm>
          <a:prstGeom prst="line">
            <a:avLst/>
          </a:prstGeom>
          <a:ln w="19050">
            <a:solidFill>
              <a:srgbClr val="FFFF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578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business problem</a:t>
            </a:r>
            <a:endParaRPr lang="en-US" u="sng" dirty="0"/>
          </a:p>
        </p:txBody>
      </p:sp>
      <p:sp>
        <p:nvSpPr>
          <p:cNvPr id="3" name="Content Placeholder 2"/>
          <p:cNvSpPr>
            <a:spLocks noGrp="1"/>
          </p:cNvSpPr>
          <p:nvPr>
            <p:ph idx="1"/>
          </p:nvPr>
        </p:nvSpPr>
        <p:spPr>
          <a:xfrm>
            <a:off x="1141412" y="1753644"/>
            <a:ext cx="9905999" cy="4609578"/>
          </a:xfrm>
        </p:spPr>
        <p:txBody>
          <a:bodyPr>
            <a:normAutofit/>
          </a:bodyPr>
          <a:lstStyle/>
          <a:p>
            <a:r>
              <a:rPr lang="en-US" sz="1700" dirty="0"/>
              <a:t>In this project we </a:t>
            </a:r>
            <a:r>
              <a:rPr lang="en-US" sz="1700" dirty="0" smtClean="0"/>
              <a:t>found a suitable </a:t>
            </a:r>
            <a:r>
              <a:rPr lang="en-US" sz="1700" dirty="0"/>
              <a:t>location for a Japanese chain who will be opening a new brick and mortar restaurant in a new geographic market. The key stakeholder </a:t>
            </a:r>
            <a:r>
              <a:rPr lang="en-US" sz="1700" dirty="0" smtClean="0"/>
              <a:t>was the </a:t>
            </a:r>
            <a:r>
              <a:rPr lang="en-US" sz="1700" dirty="0"/>
              <a:t>Director of Operations who </a:t>
            </a:r>
            <a:r>
              <a:rPr lang="en-US" sz="1700" dirty="0" smtClean="0"/>
              <a:t>requested </a:t>
            </a:r>
            <a:r>
              <a:rPr lang="en-US" sz="1700" dirty="0"/>
              <a:t>opening a </a:t>
            </a:r>
            <a:r>
              <a:rPr lang="en-US" sz="1700" i="1" dirty="0"/>
              <a:t>sushi restaurant</a:t>
            </a:r>
            <a:r>
              <a:rPr lang="en-US" sz="1700" dirty="0"/>
              <a:t> in </a:t>
            </a:r>
            <a:r>
              <a:rPr lang="en-US" sz="1700" i="1" dirty="0"/>
              <a:t>San Francisco, California, </a:t>
            </a:r>
            <a:r>
              <a:rPr lang="en-US" sz="1700" i="1" dirty="0" smtClean="0"/>
              <a:t>USA</a:t>
            </a:r>
            <a:endParaRPr lang="en-US" sz="1700" dirty="0"/>
          </a:p>
          <a:p>
            <a:r>
              <a:rPr lang="en-US" sz="1700" dirty="0"/>
              <a:t>The Director </a:t>
            </a:r>
            <a:r>
              <a:rPr lang="en-US" sz="1700" dirty="0" smtClean="0"/>
              <a:t>specified </a:t>
            </a:r>
            <a:r>
              <a:rPr lang="en-US" sz="1700" dirty="0"/>
              <a:t>two </a:t>
            </a:r>
            <a:r>
              <a:rPr lang="en-US" sz="1700" dirty="0" smtClean="0"/>
              <a:t>criteria for site selection:</a:t>
            </a:r>
          </a:p>
          <a:p>
            <a:pPr lvl="1"/>
            <a:r>
              <a:rPr lang="en-US" sz="1700" dirty="0" smtClean="0"/>
              <a:t>As </a:t>
            </a:r>
            <a:r>
              <a:rPr lang="en-US" sz="1700" dirty="0"/>
              <a:t>San Francisco is an international destination with many eateries, the Director has specifically requested a location </a:t>
            </a:r>
            <a:r>
              <a:rPr lang="en-US" sz="1700" i="1" dirty="0"/>
              <a:t>not crowded with competitor cuisines</a:t>
            </a:r>
            <a:r>
              <a:rPr lang="en-US" sz="1700" dirty="0"/>
              <a:t>. </a:t>
            </a:r>
            <a:endParaRPr lang="en-US" sz="1700" dirty="0" smtClean="0"/>
          </a:p>
          <a:p>
            <a:pPr lvl="1"/>
            <a:r>
              <a:rPr lang="en-US" sz="1700" dirty="0" smtClean="0"/>
              <a:t>Since </a:t>
            </a:r>
            <a:r>
              <a:rPr lang="en-US" sz="1700" dirty="0"/>
              <a:t>the raw materials and ingredients for maintaining a restaurant of the chain's </a:t>
            </a:r>
            <a:r>
              <a:rPr lang="en-US" sz="1700" dirty="0" smtClean="0"/>
              <a:t>caliber </a:t>
            </a:r>
            <a:r>
              <a:rPr lang="en-US" sz="1700" dirty="0"/>
              <a:t>are expensive, the Director </a:t>
            </a:r>
            <a:r>
              <a:rPr lang="en-US" sz="1700" dirty="0" smtClean="0"/>
              <a:t>preferred a location</a:t>
            </a:r>
            <a:r>
              <a:rPr lang="en-US" sz="1700" dirty="0"/>
              <a:t> </a:t>
            </a:r>
            <a:r>
              <a:rPr lang="en-US" sz="1700" i="1" dirty="0"/>
              <a:t>with low theft rates</a:t>
            </a:r>
            <a:r>
              <a:rPr lang="en-US" sz="1700" dirty="0"/>
              <a:t>. Since the chain maintains an active Loss Prevention program with specialized equipment, a location with low crime </a:t>
            </a:r>
            <a:r>
              <a:rPr lang="en-US" sz="1700" dirty="0" smtClean="0"/>
              <a:t>theft from a year within the past 5 years was accepted</a:t>
            </a:r>
            <a:endParaRPr lang="en-US" sz="1700" dirty="0"/>
          </a:p>
          <a:p>
            <a:r>
              <a:rPr lang="en-US" sz="1700" dirty="0"/>
              <a:t>We </a:t>
            </a:r>
            <a:r>
              <a:rPr lang="en-US" sz="1700" dirty="0" smtClean="0"/>
              <a:t>analyzed theft crime data and restaurant locations </a:t>
            </a:r>
            <a:r>
              <a:rPr lang="en-US" sz="1700" dirty="0"/>
              <a:t>in San Francisco </a:t>
            </a:r>
            <a:r>
              <a:rPr lang="en-US" sz="1700" dirty="0" smtClean="0"/>
              <a:t>to </a:t>
            </a:r>
            <a:r>
              <a:rPr lang="en-US" sz="1700" dirty="0"/>
              <a:t>support the restaurant chain's initiative. </a:t>
            </a:r>
            <a:r>
              <a:rPr lang="en-US" sz="1700" dirty="0" smtClean="0"/>
              <a:t>Pros </a:t>
            </a:r>
            <a:r>
              <a:rPr lang="en-US" sz="1700" dirty="0"/>
              <a:t>and cons of areas selected </a:t>
            </a:r>
            <a:r>
              <a:rPr lang="en-US" sz="1700" dirty="0" smtClean="0"/>
              <a:t>have been provided as recommendations for stakeholder consideration.</a:t>
            </a:r>
            <a:endParaRPr lang="en-US" sz="1700" dirty="0"/>
          </a:p>
        </p:txBody>
      </p:sp>
    </p:spTree>
    <p:extLst>
      <p:ext uri="{BB962C8B-B14F-4D97-AF65-F5344CB8AC3E}">
        <p14:creationId xmlns:p14="http://schemas.microsoft.com/office/powerpoint/2010/main" val="72769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a:t>
            </a:r>
            <a:endParaRPr lang="en-US" u="sng" dirty="0"/>
          </a:p>
        </p:txBody>
      </p:sp>
      <p:sp>
        <p:nvSpPr>
          <p:cNvPr id="3" name="Content Placeholder 2"/>
          <p:cNvSpPr>
            <a:spLocks noGrp="1"/>
          </p:cNvSpPr>
          <p:nvPr>
            <p:ph idx="1"/>
          </p:nvPr>
        </p:nvSpPr>
        <p:spPr>
          <a:xfrm>
            <a:off x="1141412" y="1615859"/>
            <a:ext cx="9905999" cy="5073040"/>
          </a:xfrm>
        </p:spPr>
        <p:txBody>
          <a:bodyPr>
            <a:noAutofit/>
          </a:bodyPr>
          <a:lstStyle/>
          <a:p>
            <a:r>
              <a:rPr lang="en-US" sz="1700" dirty="0"/>
              <a:t>Based on the requirements defined in the problem, factors that </a:t>
            </a:r>
            <a:r>
              <a:rPr lang="en-US" sz="1700" dirty="0" smtClean="0"/>
              <a:t>influenced </a:t>
            </a:r>
            <a:r>
              <a:rPr lang="en-US" sz="1700" dirty="0"/>
              <a:t>the stakeholder's decision </a:t>
            </a:r>
            <a:r>
              <a:rPr lang="en-US" sz="1700" dirty="0" smtClean="0"/>
              <a:t>included:</a:t>
            </a:r>
            <a:endParaRPr lang="en-US" sz="1700" dirty="0"/>
          </a:p>
          <a:p>
            <a:pPr lvl="1"/>
            <a:r>
              <a:rPr lang="en-US" sz="1700" dirty="0" smtClean="0"/>
              <a:t>Number of competitor </a:t>
            </a:r>
            <a:r>
              <a:rPr lang="en-US" sz="1700" dirty="0"/>
              <a:t>restaurants in a </a:t>
            </a:r>
            <a:r>
              <a:rPr lang="en-US" sz="1700" dirty="0" smtClean="0"/>
              <a:t>location </a:t>
            </a:r>
          </a:p>
          <a:p>
            <a:pPr lvl="1"/>
            <a:r>
              <a:rPr lang="en-US" sz="1700" dirty="0"/>
              <a:t>C</a:t>
            </a:r>
            <a:r>
              <a:rPr lang="en-US" sz="1700" dirty="0" smtClean="0"/>
              <a:t>rime </a:t>
            </a:r>
            <a:r>
              <a:rPr lang="en-US" sz="1700" dirty="0"/>
              <a:t>data for a </a:t>
            </a:r>
            <a:r>
              <a:rPr lang="en-US" sz="1700" dirty="0" smtClean="0"/>
              <a:t>location</a:t>
            </a:r>
          </a:p>
          <a:p>
            <a:r>
              <a:rPr lang="en-US" sz="1700" dirty="0"/>
              <a:t>For the first criteria, </a:t>
            </a:r>
            <a:r>
              <a:rPr lang="en-US" sz="1700" dirty="0" smtClean="0"/>
              <a:t>used data </a:t>
            </a:r>
            <a:r>
              <a:rPr lang="en-US" sz="1700" dirty="0"/>
              <a:t>from Foursquare to generate a list of eateries in San Francisco by location. </a:t>
            </a:r>
            <a:endParaRPr lang="en-US" sz="1700" dirty="0" smtClean="0"/>
          </a:p>
          <a:p>
            <a:r>
              <a:rPr lang="en-US" sz="1700" dirty="0" smtClean="0"/>
              <a:t>For </a:t>
            </a:r>
            <a:r>
              <a:rPr lang="en-US" sz="1700" dirty="0"/>
              <a:t>the second criteria, we </a:t>
            </a:r>
            <a:r>
              <a:rPr lang="en-US" sz="1700" dirty="0" smtClean="0"/>
              <a:t>used public </a:t>
            </a:r>
            <a:r>
              <a:rPr lang="en-US" sz="1700" dirty="0"/>
              <a:t>San Francisco crimes data to investigate theft and robberies by location to present a proposal for site </a:t>
            </a:r>
            <a:r>
              <a:rPr lang="en-US" sz="1700" dirty="0" smtClean="0"/>
              <a:t>selection for the year 2016. This data set was acceptable to the Director as a preliminary indicator of trends.</a:t>
            </a:r>
            <a:endParaRPr lang="en-US" sz="1700" dirty="0"/>
          </a:p>
          <a:p>
            <a:r>
              <a:rPr lang="en-US" sz="1700" dirty="0" smtClean="0"/>
              <a:t>We used district parameters as defined by the San Francisco Police Department </a:t>
            </a:r>
            <a:r>
              <a:rPr lang="en-US" sz="1700" dirty="0"/>
              <a:t>to define San Francisco </a:t>
            </a:r>
            <a:r>
              <a:rPr lang="en-US" sz="1700" dirty="0" smtClean="0"/>
              <a:t>locations. Data </a:t>
            </a:r>
            <a:r>
              <a:rPr lang="en-US" sz="1700" dirty="0"/>
              <a:t>sources </a:t>
            </a:r>
            <a:r>
              <a:rPr lang="en-US" sz="1700" dirty="0" smtClean="0"/>
              <a:t>extracted for analysis included:</a:t>
            </a:r>
            <a:endParaRPr lang="en-US" sz="1700" dirty="0"/>
          </a:p>
          <a:p>
            <a:pPr lvl="1"/>
            <a:r>
              <a:rPr lang="en-US" sz="1700" dirty="0" smtClean="0"/>
              <a:t>Theft events by location over-</a:t>
            </a:r>
            <a:r>
              <a:rPr lang="en-US" sz="1700" dirty="0" err="1" smtClean="0"/>
              <a:t>layed</a:t>
            </a:r>
            <a:r>
              <a:rPr lang="en-US" sz="1700" dirty="0" smtClean="0"/>
              <a:t> </a:t>
            </a:r>
            <a:r>
              <a:rPr lang="en-US" sz="1700" dirty="0"/>
              <a:t>onto a San </a:t>
            </a:r>
            <a:r>
              <a:rPr lang="en-US" sz="1700" dirty="0" smtClean="0"/>
              <a:t>Francisco Folium map</a:t>
            </a:r>
          </a:p>
          <a:p>
            <a:pPr lvl="1"/>
            <a:r>
              <a:rPr lang="en-US" sz="1700" dirty="0" smtClean="0"/>
              <a:t>Number </a:t>
            </a:r>
            <a:r>
              <a:rPr lang="en-US" sz="1700" dirty="0"/>
              <a:t>of </a:t>
            </a:r>
            <a:r>
              <a:rPr lang="en-US" sz="1700" dirty="0" smtClean="0"/>
              <a:t>restaurants by </a:t>
            </a:r>
            <a:r>
              <a:rPr lang="en-US" sz="1700" dirty="0"/>
              <a:t>San Francisco location will be obtained using </a:t>
            </a:r>
            <a:r>
              <a:rPr lang="en-US" sz="1700" dirty="0" smtClean="0"/>
              <a:t>Foursquare API</a:t>
            </a:r>
            <a:endParaRPr lang="en-US" sz="1700" dirty="0"/>
          </a:p>
        </p:txBody>
      </p:sp>
    </p:spTree>
    <p:extLst>
      <p:ext uri="{BB962C8B-B14F-4D97-AF65-F5344CB8AC3E}">
        <p14:creationId xmlns:p14="http://schemas.microsoft.com/office/powerpoint/2010/main" val="165307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methodology</a:t>
            </a:r>
            <a:endParaRPr lang="en-US" u="sng" dirty="0"/>
          </a:p>
        </p:txBody>
      </p:sp>
      <p:sp>
        <p:nvSpPr>
          <p:cNvPr id="3" name="Content Placeholder 2"/>
          <p:cNvSpPr>
            <a:spLocks noGrp="1"/>
          </p:cNvSpPr>
          <p:nvPr>
            <p:ph idx="1"/>
          </p:nvPr>
        </p:nvSpPr>
        <p:spPr>
          <a:xfrm>
            <a:off x="1141412" y="1731264"/>
            <a:ext cx="9905999" cy="4556802"/>
          </a:xfrm>
        </p:spPr>
        <p:txBody>
          <a:bodyPr>
            <a:normAutofit/>
          </a:bodyPr>
          <a:lstStyle/>
          <a:p>
            <a:r>
              <a:rPr lang="en-US" sz="1700" dirty="0" smtClean="0"/>
              <a:t>For this project, we employed a data-driven approach which included the following steps and assumptions:</a:t>
            </a:r>
          </a:p>
          <a:p>
            <a:endParaRPr lang="en-US" sz="1700" dirty="0"/>
          </a:p>
        </p:txBody>
      </p:sp>
      <p:graphicFrame>
        <p:nvGraphicFramePr>
          <p:cNvPr id="4" name="Table 3"/>
          <p:cNvGraphicFramePr>
            <a:graphicFrameLocks noGrp="1"/>
          </p:cNvGraphicFramePr>
          <p:nvPr>
            <p:extLst>
              <p:ext uri="{D42A27DB-BD31-4B8C-83A1-F6EECF244321}">
                <p14:modId xmlns:p14="http://schemas.microsoft.com/office/powerpoint/2010/main" val="393339485"/>
              </p:ext>
            </p:extLst>
          </p:nvPr>
        </p:nvGraphicFramePr>
        <p:xfrm>
          <a:off x="1458976" y="2316818"/>
          <a:ext cx="9318752" cy="4079240"/>
        </p:xfrm>
        <a:graphic>
          <a:graphicData uri="http://schemas.openxmlformats.org/drawingml/2006/table">
            <a:tbl>
              <a:tblPr firstRow="1" bandRow="1">
                <a:tableStyleId>{7DF18680-E054-41AD-8BC1-D1AEF772440D}</a:tableStyleId>
              </a:tblPr>
              <a:tblGrid>
                <a:gridCol w="801413"/>
                <a:gridCol w="8517339"/>
              </a:tblGrid>
              <a:tr h="370840">
                <a:tc>
                  <a:txBody>
                    <a:bodyPr/>
                    <a:lstStyle/>
                    <a:p>
                      <a:pPr algn="ctr"/>
                      <a:r>
                        <a:rPr lang="en-US" sz="1600" dirty="0" smtClean="0"/>
                        <a:t>Step</a:t>
                      </a:r>
                      <a:endParaRPr lang="en-US" sz="1600" dirty="0"/>
                    </a:p>
                  </a:txBody>
                  <a:tcPr/>
                </a:tc>
                <a:tc>
                  <a:txBody>
                    <a:bodyPr/>
                    <a:lstStyle/>
                    <a:p>
                      <a:pPr algn="l"/>
                      <a:r>
                        <a:rPr lang="en-US" sz="1600" dirty="0" smtClean="0"/>
                        <a:t>Action</a:t>
                      </a:r>
                      <a:r>
                        <a:rPr lang="en-US" sz="1600" baseline="0" dirty="0" smtClean="0"/>
                        <a:t> taken</a:t>
                      </a:r>
                      <a:endParaRPr lang="en-US" sz="1600" dirty="0"/>
                    </a:p>
                  </a:txBody>
                  <a:tcPr/>
                </a:tc>
              </a:tr>
              <a:tr h="370840">
                <a:tc>
                  <a:txBody>
                    <a:bodyPr/>
                    <a:lstStyle/>
                    <a:p>
                      <a:pPr algn="ctr"/>
                      <a:r>
                        <a:rPr lang="en-US" sz="1600" b="1" dirty="0" smtClean="0"/>
                        <a:t>1</a:t>
                      </a:r>
                      <a:endParaRPr lang="en-US" sz="1600" b="1" dirty="0"/>
                    </a:p>
                  </a:txBody>
                  <a:tcPr/>
                </a:tc>
                <a:tc>
                  <a:txBody>
                    <a:bodyPr/>
                    <a:lstStyle/>
                    <a:p>
                      <a:pPr algn="l"/>
                      <a:r>
                        <a:rPr lang="en-US" sz="1600" b="0" dirty="0" smtClean="0"/>
                        <a:t>Import all</a:t>
                      </a:r>
                      <a:r>
                        <a:rPr lang="en-US" sz="1600" b="0" baseline="0" dirty="0" smtClean="0"/>
                        <a:t> data libraries into Python notebook</a:t>
                      </a:r>
                      <a:endParaRPr lang="en-US" sz="1600" b="0" dirty="0"/>
                    </a:p>
                  </a:txBody>
                  <a:tcPr/>
                </a:tc>
              </a:tr>
              <a:tr h="370840">
                <a:tc>
                  <a:txBody>
                    <a:bodyPr/>
                    <a:lstStyle/>
                    <a:p>
                      <a:pPr algn="ctr"/>
                      <a:r>
                        <a:rPr lang="en-US" sz="1600" b="1" dirty="0" smtClean="0"/>
                        <a:t>2</a:t>
                      </a:r>
                      <a:endParaRPr lang="en-US" sz="1600" b="1" dirty="0"/>
                    </a:p>
                  </a:txBody>
                  <a:tcPr/>
                </a:tc>
                <a:tc>
                  <a:txBody>
                    <a:bodyPr/>
                    <a:lstStyle/>
                    <a:p>
                      <a:pPr algn="l"/>
                      <a:r>
                        <a:rPr lang="en-US" sz="1600" b="0" dirty="0" smtClean="0"/>
                        <a:t>Extract 2016 San</a:t>
                      </a:r>
                      <a:r>
                        <a:rPr lang="en-US" sz="1600" b="0" baseline="0" dirty="0" smtClean="0"/>
                        <a:t> Francisco Crimes data using the </a:t>
                      </a:r>
                      <a:r>
                        <a:rPr lang="en-US" sz="1600" b="0" baseline="0" dirty="0" err="1" smtClean="0"/>
                        <a:t>PdDistrict</a:t>
                      </a:r>
                      <a:r>
                        <a:rPr lang="en-US" sz="1600" b="0" baseline="0" dirty="0" smtClean="0"/>
                        <a:t> as basis for San Francisco </a:t>
                      </a:r>
                      <a:r>
                        <a:rPr lang="en-US" sz="1600" b="0" baseline="0" dirty="0" err="1" smtClean="0"/>
                        <a:t>Distircts</a:t>
                      </a:r>
                      <a:endParaRPr lang="en-US" sz="1600" b="0" dirty="0"/>
                    </a:p>
                  </a:txBody>
                  <a:tcPr/>
                </a:tc>
              </a:tr>
              <a:tr h="370840">
                <a:tc>
                  <a:txBody>
                    <a:bodyPr/>
                    <a:lstStyle/>
                    <a:p>
                      <a:pPr algn="ctr"/>
                      <a:r>
                        <a:rPr lang="en-US" sz="1600" b="1" dirty="0" smtClean="0"/>
                        <a:t>3</a:t>
                      </a:r>
                      <a:endParaRPr lang="en-US" sz="1600" b="1" dirty="0"/>
                    </a:p>
                  </a:txBody>
                  <a:tcPr/>
                </a:tc>
                <a:tc>
                  <a:txBody>
                    <a:bodyPr/>
                    <a:lstStyle/>
                    <a:p>
                      <a:pPr algn="l"/>
                      <a:r>
                        <a:rPr lang="en-US" sz="1600" b="0" dirty="0" smtClean="0"/>
                        <a:t>Data wrangle police</a:t>
                      </a:r>
                      <a:r>
                        <a:rPr lang="en-US" sz="1600" b="0" baseline="0" dirty="0" smtClean="0"/>
                        <a:t> incidents file to select only Burglary, Larceny/Theft, and Robberies</a:t>
                      </a:r>
                      <a:endParaRPr lang="en-US" sz="1600" b="0" dirty="0"/>
                    </a:p>
                  </a:txBody>
                  <a:tcPr/>
                </a:tc>
              </a:tr>
              <a:tr h="370840">
                <a:tc>
                  <a:txBody>
                    <a:bodyPr/>
                    <a:lstStyle/>
                    <a:p>
                      <a:pPr algn="ctr"/>
                      <a:r>
                        <a:rPr lang="en-US" sz="1600" b="1" dirty="0" smtClean="0"/>
                        <a:t>4</a:t>
                      </a:r>
                      <a:endParaRPr lang="en-US" sz="1600" b="1" dirty="0"/>
                    </a:p>
                  </a:txBody>
                  <a:tcPr/>
                </a:tc>
                <a:tc>
                  <a:txBody>
                    <a:bodyPr/>
                    <a:lstStyle/>
                    <a:p>
                      <a:pPr algn="l"/>
                      <a:r>
                        <a:rPr lang="en-US" sz="1600" b="0" dirty="0" smtClean="0"/>
                        <a:t>Use</a:t>
                      </a:r>
                      <a:r>
                        <a:rPr lang="en-US" sz="1600" b="0" baseline="0" dirty="0" smtClean="0"/>
                        <a:t> agglomerative approach to aggregate theft incidents by District</a:t>
                      </a:r>
                      <a:endParaRPr lang="en-US" sz="1600" b="0" dirty="0"/>
                    </a:p>
                  </a:txBody>
                  <a:tcPr/>
                </a:tc>
              </a:tr>
              <a:tr h="370840">
                <a:tc>
                  <a:txBody>
                    <a:bodyPr/>
                    <a:lstStyle/>
                    <a:p>
                      <a:pPr algn="ctr"/>
                      <a:r>
                        <a:rPr lang="en-US" sz="1600" b="1" dirty="0" smtClean="0"/>
                        <a:t>5</a:t>
                      </a:r>
                      <a:endParaRPr lang="en-US" sz="1600" b="1" dirty="0"/>
                    </a:p>
                  </a:txBody>
                  <a:tcPr/>
                </a:tc>
                <a:tc>
                  <a:txBody>
                    <a:bodyPr/>
                    <a:lstStyle/>
                    <a:p>
                      <a:pPr algn="l"/>
                      <a:r>
                        <a:rPr lang="en-US" sz="1600" b="0" dirty="0" smtClean="0"/>
                        <a:t>Using the Districts,</a:t>
                      </a:r>
                      <a:r>
                        <a:rPr lang="en-US" sz="1600" b="0" baseline="0" dirty="0" smtClean="0"/>
                        <a:t> determine latitude and longitude </a:t>
                      </a:r>
                      <a:r>
                        <a:rPr lang="en-US" sz="1600" b="0" baseline="0" dirty="0" err="1" smtClean="0"/>
                        <a:t>geolocator</a:t>
                      </a:r>
                      <a:r>
                        <a:rPr lang="en-US" sz="1600" b="0" baseline="0" dirty="0" smtClean="0"/>
                        <a:t> data for each </a:t>
                      </a:r>
                      <a:endParaRPr lang="en-US" sz="1600" b="0" dirty="0"/>
                    </a:p>
                  </a:txBody>
                  <a:tcPr/>
                </a:tc>
              </a:tr>
              <a:tr h="370840">
                <a:tc>
                  <a:txBody>
                    <a:bodyPr/>
                    <a:lstStyle/>
                    <a:p>
                      <a:pPr algn="ctr"/>
                      <a:r>
                        <a:rPr lang="en-US" sz="1600" b="1" dirty="0" smtClean="0"/>
                        <a:t>6</a:t>
                      </a:r>
                      <a:endParaRPr lang="en-US" sz="1600" b="1" dirty="0"/>
                    </a:p>
                  </a:txBody>
                  <a:tcPr/>
                </a:tc>
                <a:tc>
                  <a:txBody>
                    <a:bodyPr/>
                    <a:lstStyle/>
                    <a:p>
                      <a:pPr algn="l"/>
                      <a:r>
                        <a:rPr lang="en-US" sz="1600" b="0" dirty="0" smtClean="0"/>
                        <a:t>Use Foursquare API to get all venues in defined</a:t>
                      </a:r>
                      <a:r>
                        <a:rPr lang="en-US" sz="1600" b="0" baseline="0" dirty="0" smtClean="0"/>
                        <a:t> Districts</a:t>
                      </a:r>
                      <a:endParaRPr lang="en-US" sz="1600" b="0" dirty="0" smtClean="0"/>
                    </a:p>
                  </a:txBody>
                  <a:tcPr/>
                </a:tc>
              </a:tr>
              <a:tr h="370840">
                <a:tc>
                  <a:txBody>
                    <a:bodyPr/>
                    <a:lstStyle/>
                    <a:p>
                      <a:pPr algn="ctr"/>
                      <a:r>
                        <a:rPr lang="en-US" sz="1600" b="1" dirty="0" smtClean="0"/>
                        <a:t>7</a:t>
                      </a:r>
                      <a:endParaRPr lang="en-US" sz="1600" b="1" dirty="0"/>
                    </a:p>
                  </a:txBody>
                  <a:tcPr/>
                </a:tc>
                <a:tc>
                  <a:txBody>
                    <a:bodyPr/>
                    <a:lstStyle/>
                    <a:p>
                      <a:pPr algn="l"/>
                      <a:r>
                        <a:rPr lang="en-US" sz="1600" b="0" dirty="0" smtClean="0"/>
                        <a:t>Data</a:t>
                      </a:r>
                      <a:r>
                        <a:rPr lang="en-US" sz="1600" b="0" baseline="0" dirty="0" smtClean="0"/>
                        <a:t> wrangle venues data to select only restaurants in each District</a:t>
                      </a:r>
                      <a:endParaRPr lang="en-US" sz="1600" b="0" dirty="0" smtClean="0"/>
                    </a:p>
                  </a:txBody>
                  <a:tcPr/>
                </a:tc>
              </a:tr>
              <a:tr h="370840">
                <a:tc>
                  <a:txBody>
                    <a:bodyPr/>
                    <a:lstStyle/>
                    <a:p>
                      <a:pPr algn="ctr"/>
                      <a:r>
                        <a:rPr lang="en-US" sz="1600" b="1" dirty="0" smtClean="0"/>
                        <a:t>8</a:t>
                      </a:r>
                      <a:endParaRPr lang="en-US" sz="1600" b="1" dirty="0"/>
                    </a:p>
                  </a:txBody>
                  <a:tcPr/>
                </a:tc>
                <a:tc>
                  <a:txBody>
                    <a:bodyPr/>
                    <a:lstStyle/>
                    <a:p>
                      <a:pPr algn="l"/>
                      <a:r>
                        <a:rPr lang="en-US" sz="1600" b="0" dirty="0" smtClean="0"/>
                        <a:t>Aggregate</a:t>
                      </a:r>
                      <a:r>
                        <a:rPr lang="en-US" sz="1600" b="0" baseline="0" dirty="0" smtClean="0"/>
                        <a:t> restaurants by District</a:t>
                      </a:r>
                      <a:endParaRPr lang="en-US" sz="1600" b="0" dirty="0" smtClean="0"/>
                    </a:p>
                  </a:txBody>
                  <a:tcPr/>
                </a:tc>
              </a:tr>
              <a:tr h="370840">
                <a:tc>
                  <a:txBody>
                    <a:bodyPr/>
                    <a:lstStyle/>
                    <a:p>
                      <a:pPr algn="ctr"/>
                      <a:r>
                        <a:rPr lang="en-US" sz="1600" b="1" dirty="0" smtClean="0"/>
                        <a:t>9</a:t>
                      </a:r>
                      <a:endParaRPr lang="en-US" sz="1600" b="1" dirty="0"/>
                    </a:p>
                  </a:txBody>
                  <a:tcPr/>
                </a:tc>
                <a:tc>
                  <a:txBody>
                    <a:bodyPr/>
                    <a:lstStyle/>
                    <a:p>
                      <a:pPr algn="l"/>
                      <a:r>
                        <a:rPr lang="en-US" sz="1600" b="0" dirty="0" smtClean="0"/>
                        <a:t>Create a map to overlay theft</a:t>
                      </a:r>
                      <a:r>
                        <a:rPr lang="en-US" sz="1600" b="0" baseline="0" dirty="0" smtClean="0"/>
                        <a:t> incidents data</a:t>
                      </a:r>
                      <a:endParaRPr lang="en-US" sz="1600" b="0" dirty="0" smtClean="0"/>
                    </a:p>
                  </a:txBody>
                  <a:tcPr/>
                </a:tc>
              </a:tr>
              <a:tr h="370840">
                <a:tc>
                  <a:txBody>
                    <a:bodyPr/>
                    <a:lstStyle/>
                    <a:p>
                      <a:pPr algn="ctr"/>
                      <a:r>
                        <a:rPr lang="en-US" sz="1600" b="1" dirty="0" smtClean="0"/>
                        <a:t>10</a:t>
                      </a:r>
                      <a:endParaRPr lang="en-US" sz="1600" b="1" dirty="0"/>
                    </a:p>
                  </a:txBody>
                  <a:tcPr/>
                </a:tc>
                <a:tc>
                  <a:txBody>
                    <a:bodyPr/>
                    <a:lstStyle/>
                    <a:p>
                      <a:pPr algn="l"/>
                      <a:r>
                        <a:rPr lang="en-US" sz="1600" b="0" dirty="0" smtClean="0"/>
                        <a:t>Merge theft incidents data with restaurants</a:t>
                      </a:r>
                      <a:r>
                        <a:rPr lang="en-US" sz="1600" b="0" baseline="0" dirty="0" smtClean="0"/>
                        <a:t> data and sort by theft incidents to analyze the results</a:t>
                      </a:r>
                      <a:endParaRPr lang="en-US" sz="1600" b="0" dirty="0" smtClean="0"/>
                    </a:p>
                  </a:txBody>
                  <a:tcPr/>
                </a:tc>
              </a:tr>
            </a:tbl>
          </a:graphicData>
        </a:graphic>
      </p:graphicFrame>
    </p:spTree>
    <p:extLst>
      <p:ext uri="{BB962C8B-B14F-4D97-AF65-F5344CB8AC3E}">
        <p14:creationId xmlns:p14="http://schemas.microsoft.com/office/powerpoint/2010/main" val="28503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Analysis </a:t>
            </a:r>
            <a:r>
              <a:rPr lang="mr-IN" u="sng" dirty="0" smtClean="0"/>
              <a:t>–</a:t>
            </a:r>
            <a:r>
              <a:rPr lang="en-US" u="sng" dirty="0" smtClean="0"/>
              <a:t> Theft incidents by district</a:t>
            </a:r>
            <a:endParaRPr lang="en-US" u="sng" dirty="0"/>
          </a:p>
        </p:txBody>
      </p:sp>
      <p:sp>
        <p:nvSpPr>
          <p:cNvPr id="3" name="Content Placeholder 2"/>
          <p:cNvSpPr>
            <a:spLocks noGrp="1"/>
          </p:cNvSpPr>
          <p:nvPr>
            <p:ph idx="1"/>
          </p:nvPr>
        </p:nvSpPr>
        <p:spPr>
          <a:xfrm>
            <a:off x="1141412" y="1766170"/>
            <a:ext cx="4282359" cy="4025031"/>
          </a:xfrm>
        </p:spPr>
        <p:txBody>
          <a:bodyPr>
            <a:normAutofit/>
          </a:bodyPr>
          <a:lstStyle/>
          <a:p>
            <a:r>
              <a:rPr lang="en-US" sz="1600" dirty="0" smtClean="0"/>
              <a:t>We plotted each Police Department District as determined by the geospatial latitude and longitude locations returned by the </a:t>
            </a:r>
            <a:r>
              <a:rPr lang="en-US" sz="1600" dirty="0" err="1" smtClean="0"/>
              <a:t>Nominatim</a:t>
            </a:r>
            <a:r>
              <a:rPr lang="en-US" sz="1600" dirty="0" smtClean="0"/>
              <a:t> </a:t>
            </a:r>
            <a:r>
              <a:rPr lang="en-US" sz="1600" dirty="0" err="1" smtClean="0"/>
              <a:t>GeoPy</a:t>
            </a:r>
            <a:r>
              <a:rPr lang="en-US" sz="1600" dirty="0" smtClean="0"/>
              <a:t> function</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20" y="3244740"/>
            <a:ext cx="4282358" cy="30193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487" y="3244740"/>
            <a:ext cx="4097008" cy="2984963"/>
          </a:xfrm>
          <a:prstGeom prst="rect">
            <a:avLst/>
          </a:prstGeom>
        </p:spPr>
      </p:pic>
      <p:sp>
        <p:nvSpPr>
          <p:cNvPr id="7" name="Content Placeholder 2"/>
          <p:cNvSpPr txBox="1">
            <a:spLocks/>
          </p:cNvSpPr>
          <p:nvPr/>
        </p:nvSpPr>
        <p:spPr>
          <a:xfrm>
            <a:off x="5608878" y="1766170"/>
            <a:ext cx="6583122" cy="40250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600" dirty="0" smtClean="0"/>
              <a:t>We read in the total crimes data publicly available by the SF Police Using the Districts data, we aggregated by theft data only and plotted aggregated theft incidents by District</a:t>
            </a:r>
          </a:p>
          <a:p>
            <a:r>
              <a:rPr lang="en-US" sz="1600" dirty="0" smtClean="0"/>
              <a:t>We noticed unusually high theft appears in the North and Eastern regions</a:t>
            </a:r>
            <a:endParaRPr lang="en-US" sz="1600" dirty="0"/>
          </a:p>
        </p:txBody>
      </p:sp>
      <p:sp>
        <p:nvSpPr>
          <p:cNvPr id="8" name="Content Placeholder 2"/>
          <p:cNvSpPr txBox="1">
            <a:spLocks/>
          </p:cNvSpPr>
          <p:nvPr/>
        </p:nvSpPr>
        <p:spPr>
          <a:xfrm>
            <a:off x="1326519" y="6264137"/>
            <a:ext cx="4282359" cy="4498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smtClean="0"/>
              <a:t>Figure 1. Locations by Police Department District</a:t>
            </a:r>
          </a:p>
        </p:txBody>
      </p:sp>
      <p:sp>
        <p:nvSpPr>
          <p:cNvPr id="10" name="Content Placeholder 2"/>
          <p:cNvSpPr txBox="1">
            <a:spLocks/>
          </p:cNvSpPr>
          <p:nvPr/>
        </p:nvSpPr>
        <p:spPr>
          <a:xfrm>
            <a:off x="6623487" y="6229703"/>
            <a:ext cx="4282359" cy="4498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smtClean="0"/>
              <a:t>Figure 2. Map of aggregated crimes by District</a:t>
            </a:r>
          </a:p>
        </p:txBody>
      </p:sp>
    </p:spTree>
    <p:extLst>
      <p:ext uri="{BB962C8B-B14F-4D97-AF65-F5344CB8AC3E}">
        <p14:creationId xmlns:p14="http://schemas.microsoft.com/office/powerpoint/2010/main" val="423162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Analysis </a:t>
            </a:r>
            <a:r>
              <a:rPr lang="mr-IN" u="sng" dirty="0" smtClean="0"/>
              <a:t>–</a:t>
            </a:r>
            <a:r>
              <a:rPr lang="en-US" u="sng" dirty="0" smtClean="0"/>
              <a:t> venues by district</a:t>
            </a:r>
            <a:endParaRPr lang="en-US"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282" y="3281302"/>
            <a:ext cx="2098595" cy="2982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852" y="3281883"/>
            <a:ext cx="1534438" cy="298225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3143" y="3720230"/>
            <a:ext cx="4381213" cy="2307439"/>
          </a:xfrm>
          <a:prstGeom prst="rect">
            <a:avLst/>
          </a:prstGeom>
        </p:spPr>
      </p:pic>
      <p:sp>
        <p:nvSpPr>
          <p:cNvPr id="10" name="Content Placeholder 2"/>
          <p:cNvSpPr>
            <a:spLocks noGrp="1"/>
          </p:cNvSpPr>
          <p:nvPr>
            <p:ph idx="1"/>
          </p:nvPr>
        </p:nvSpPr>
        <p:spPr>
          <a:xfrm>
            <a:off x="1141412" y="1766170"/>
            <a:ext cx="4467465" cy="4025031"/>
          </a:xfrm>
        </p:spPr>
        <p:txBody>
          <a:bodyPr>
            <a:normAutofit/>
          </a:bodyPr>
          <a:lstStyle/>
          <a:p>
            <a:r>
              <a:rPr lang="en-US" sz="1600" dirty="0" smtClean="0"/>
              <a:t>After data wrangling, we aggregated total theft </a:t>
            </a:r>
            <a:r>
              <a:rPr lang="en-US" sz="1600" dirty="0" smtClean="0"/>
              <a:t>data by District. Similarly, we aggregated restaurant venues and returned the search results based of the Foursquare API</a:t>
            </a:r>
            <a:endParaRPr lang="en-US" sz="1600" dirty="0"/>
          </a:p>
        </p:txBody>
      </p:sp>
      <p:sp>
        <p:nvSpPr>
          <p:cNvPr id="11" name="Content Placeholder 2"/>
          <p:cNvSpPr txBox="1">
            <a:spLocks/>
          </p:cNvSpPr>
          <p:nvPr/>
        </p:nvSpPr>
        <p:spPr>
          <a:xfrm>
            <a:off x="5608878" y="1766170"/>
            <a:ext cx="5438533" cy="40250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600" dirty="0" smtClean="0"/>
              <a:t>Further analysis revealed that by joining the total theft and restaurant tables, we were able to rank-sort each District.</a:t>
            </a:r>
          </a:p>
          <a:p>
            <a:r>
              <a:rPr lang="en-US" sz="1600" dirty="0" smtClean="0"/>
              <a:t>By rank-sorting each District on the criteria stipulated by the client, we are able to determine which districts seem most probable for opening a new Sushi restaurant.</a:t>
            </a:r>
            <a:endParaRPr lang="en-US" sz="1600" dirty="0"/>
          </a:p>
        </p:txBody>
      </p:sp>
      <p:sp>
        <p:nvSpPr>
          <p:cNvPr id="12" name="Content Placeholder 2"/>
          <p:cNvSpPr txBox="1">
            <a:spLocks/>
          </p:cNvSpPr>
          <p:nvPr/>
        </p:nvSpPr>
        <p:spPr>
          <a:xfrm>
            <a:off x="1123135" y="6264137"/>
            <a:ext cx="2165461" cy="4498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smtClean="0"/>
              <a:t>Table 1. Total District Theft</a:t>
            </a:r>
          </a:p>
        </p:txBody>
      </p:sp>
      <p:sp>
        <p:nvSpPr>
          <p:cNvPr id="14" name="Content Placeholder 2"/>
          <p:cNvSpPr txBox="1">
            <a:spLocks/>
          </p:cNvSpPr>
          <p:nvPr/>
        </p:nvSpPr>
        <p:spPr>
          <a:xfrm>
            <a:off x="3390300" y="6264137"/>
            <a:ext cx="2810084" cy="4498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smtClean="0"/>
              <a:t>Table 2. Restaurant venues by District</a:t>
            </a:r>
          </a:p>
        </p:txBody>
      </p:sp>
      <p:sp>
        <p:nvSpPr>
          <p:cNvPr id="15" name="Content Placeholder 2"/>
          <p:cNvSpPr txBox="1">
            <a:spLocks/>
          </p:cNvSpPr>
          <p:nvPr/>
        </p:nvSpPr>
        <p:spPr>
          <a:xfrm>
            <a:off x="6572704" y="6264137"/>
            <a:ext cx="4324939" cy="4498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smtClean="0"/>
              <a:t>Table 3. Joined table for total theft and restaurant venues by District</a:t>
            </a:r>
          </a:p>
        </p:txBody>
      </p:sp>
      <p:sp>
        <p:nvSpPr>
          <p:cNvPr id="16" name="Rectangle 15"/>
          <p:cNvSpPr/>
          <p:nvPr/>
        </p:nvSpPr>
        <p:spPr>
          <a:xfrm>
            <a:off x="6473245" y="3999315"/>
            <a:ext cx="4249033" cy="57268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853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Results and discussion</a:t>
            </a:r>
            <a:endParaRPr lang="en-US" u="sng" dirty="0"/>
          </a:p>
        </p:txBody>
      </p:sp>
      <p:sp>
        <p:nvSpPr>
          <p:cNvPr id="3" name="Content Placeholder 2"/>
          <p:cNvSpPr>
            <a:spLocks noGrp="1"/>
          </p:cNvSpPr>
          <p:nvPr>
            <p:ph idx="1"/>
          </p:nvPr>
        </p:nvSpPr>
        <p:spPr>
          <a:xfrm>
            <a:off x="1141412" y="1778696"/>
            <a:ext cx="9905999" cy="4012505"/>
          </a:xfrm>
        </p:spPr>
        <p:txBody>
          <a:bodyPr>
            <a:noAutofit/>
          </a:bodyPr>
          <a:lstStyle/>
          <a:p>
            <a:r>
              <a:rPr lang="en-US" sz="1600" dirty="0"/>
              <a:t>The </a:t>
            </a:r>
            <a:r>
              <a:rPr lang="en-US" sz="1600" b="1" dirty="0"/>
              <a:t>Tenderloin</a:t>
            </a:r>
            <a:r>
              <a:rPr lang="en-US" sz="1600" dirty="0"/>
              <a:t> district appears to exhibit the attributes of </a:t>
            </a:r>
            <a:r>
              <a:rPr lang="en-US" sz="1600" dirty="0" smtClean="0"/>
              <a:t>comparatively </a:t>
            </a:r>
            <a:r>
              <a:rPr lang="en-US" sz="1600" dirty="0"/>
              <a:t>minimized theft incidents and fewest restaurant venues compared with other districts in San Francisco</a:t>
            </a:r>
          </a:p>
          <a:p>
            <a:r>
              <a:rPr lang="en-US" sz="1600" dirty="0"/>
              <a:t>Additional districts the client may wish to consider include the </a:t>
            </a:r>
            <a:r>
              <a:rPr lang="en-US" sz="1600" b="1" dirty="0"/>
              <a:t>Ingleside</a:t>
            </a:r>
            <a:r>
              <a:rPr lang="en-US" sz="1600" dirty="0"/>
              <a:t> and </a:t>
            </a:r>
            <a:r>
              <a:rPr lang="en-US" sz="1600" b="1" dirty="0"/>
              <a:t>Park</a:t>
            </a:r>
            <a:r>
              <a:rPr lang="en-US" sz="1600" dirty="0"/>
              <a:t> districts which seem to have the second and third lowest theft incidents, </a:t>
            </a:r>
            <a:r>
              <a:rPr lang="en-US" sz="1600" dirty="0" smtClean="0"/>
              <a:t>respectively, throughout the city</a:t>
            </a:r>
            <a:endParaRPr lang="en-US" sz="1600" dirty="0"/>
          </a:p>
          <a:p>
            <a:r>
              <a:rPr lang="en-US" sz="1600" dirty="0"/>
              <a:t>While the </a:t>
            </a:r>
            <a:r>
              <a:rPr lang="en-US" sz="1600" b="1" dirty="0"/>
              <a:t>Southern</a:t>
            </a:r>
            <a:r>
              <a:rPr lang="en-US" sz="1600" dirty="0"/>
              <a:t> and </a:t>
            </a:r>
            <a:r>
              <a:rPr lang="en-US" sz="1600" b="1" dirty="0"/>
              <a:t>Northern</a:t>
            </a:r>
            <a:r>
              <a:rPr lang="en-US" sz="1600" dirty="0"/>
              <a:t> districts appears to have the second and third number of restaurant venues in the city, they have nearly four </a:t>
            </a:r>
            <a:r>
              <a:rPr lang="en-US" sz="1600" dirty="0" smtClean="0"/>
              <a:t>to five </a:t>
            </a:r>
            <a:r>
              <a:rPr lang="en-US" sz="1600" dirty="0"/>
              <a:t>times as many theft incidents compared with the lowest ranking </a:t>
            </a:r>
            <a:r>
              <a:rPr lang="en-US" sz="1600" dirty="0" smtClean="0"/>
              <a:t>districts</a:t>
            </a:r>
            <a:endParaRPr lang="en-US" sz="1600" dirty="0"/>
          </a:p>
          <a:p>
            <a:r>
              <a:rPr lang="en-US" sz="1600" dirty="0" smtClean="0"/>
              <a:t>Only </a:t>
            </a:r>
            <a:r>
              <a:rPr lang="en-US" sz="1600" dirty="0"/>
              <a:t>two factors were considered in this project's </a:t>
            </a:r>
            <a:r>
              <a:rPr lang="en-US" sz="1600" dirty="0" smtClean="0"/>
              <a:t>scope, namely</a:t>
            </a:r>
            <a:r>
              <a:rPr lang="en-US" sz="1600" dirty="0"/>
              <a:t> </a:t>
            </a:r>
            <a:r>
              <a:rPr lang="en-US" sz="1600" b="1" dirty="0" smtClean="0"/>
              <a:t>theft incidents</a:t>
            </a:r>
            <a:r>
              <a:rPr lang="en-US" sz="1600" dirty="0"/>
              <a:t> and </a:t>
            </a:r>
            <a:r>
              <a:rPr lang="en-US" sz="1600" b="1" dirty="0"/>
              <a:t>restaurant </a:t>
            </a:r>
            <a:r>
              <a:rPr lang="en-US" sz="1600" b="1" dirty="0" smtClean="0"/>
              <a:t>venues,</a:t>
            </a:r>
            <a:r>
              <a:rPr lang="en-US" sz="1600" dirty="0"/>
              <a:t> which may present limitations to the </a:t>
            </a:r>
            <a:r>
              <a:rPr lang="en-US" sz="1600" dirty="0" smtClean="0"/>
              <a:t>results. </a:t>
            </a:r>
          </a:p>
          <a:p>
            <a:pPr lvl="1"/>
            <a:r>
              <a:rPr lang="en-US" sz="1600" dirty="0" smtClean="0"/>
              <a:t>For theft data, while </a:t>
            </a:r>
            <a:r>
              <a:rPr lang="en-US" sz="1600" dirty="0"/>
              <a:t>the Tenderloin may have the lowest theft rates, other crime types, homelessness, or other socioeconomic data may be found to be higher than other districts to the dismay of the client. </a:t>
            </a:r>
            <a:endParaRPr lang="en-US" sz="1600" dirty="0" smtClean="0"/>
          </a:p>
          <a:p>
            <a:pPr lvl="1"/>
            <a:r>
              <a:rPr lang="en-US" sz="1600" dirty="0" smtClean="0"/>
              <a:t>For restaurant venues, the data only filtered on restaurant types. Other venues, such as bake shops or bars may have an impact on customer needs as well as adjusting parameters on the Foursquare API.</a:t>
            </a:r>
          </a:p>
          <a:p>
            <a:r>
              <a:rPr lang="en-US" sz="1600" dirty="0" smtClean="0"/>
              <a:t>We therefore further recommend that </a:t>
            </a:r>
            <a:r>
              <a:rPr lang="en-US" sz="1600" dirty="0"/>
              <a:t>additional iterations of data analysis </a:t>
            </a:r>
            <a:r>
              <a:rPr lang="en-US" sz="1600" dirty="0" smtClean="0"/>
              <a:t>be completed to fine-tune </a:t>
            </a:r>
            <a:r>
              <a:rPr lang="en-US" sz="1600" dirty="0"/>
              <a:t>the requirements of the client </a:t>
            </a:r>
            <a:r>
              <a:rPr lang="en-US" sz="1600" dirty="0" smtClean="0"/>
              <a:t>and better </a:t>
            </a:r>
            <a:r>
              <a:rPr lang="en-US" sz="1600" dirty="0"/>
              <a:t>serve their business needs</a:t>
            </a:r>
          </a:p>
        </p:txBody>
      </p:sp>
    </p:spTree>
    <p:extLst>
      <p:ext uri="{BB962C8B-B14F-4D97-AF65-F5344CB8AC3E}">
        <p14:creationId xmlns:p14="http://schemas.microsoft.com/office/powerpoint/2010/main" val="1868917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a:t>
            </a:r>
            <a:endParaRPr lang="en-US" u="sng" dirty="0"/>
          </a:p>
        </p:txBody>
      </p:sp>
      <p:sp>
        <p:nvSpPr>
          <p:cNvPr id="3" name="Content Placeholder 2"/>
          <p:cNvSpPr>
            <a:spLocks noGrp="1"/>
          </p:cNvSpPr>
          <p:nvPr>
            <p:ph idx="1"/>
          </p:nvPr>
        </p:nvSpPr>
        <p:spPr>
          <a:xfrm>
            <a:off x="1141412" y="1716066"/>
            <a:ext cx="9905999" cy="4075135"/>
          </a:xfrm>
        </p:spPr>
        <p:txBody>
          <a:bodyPr>
            <a:normAutofit/>
          </a:bodyPr>
          <a:lstStyle/>
          <a:p>
            <a:r>
              <a:rPr lang="en-US" sz="1800" dirty="0" smtClean="0"/>
              <a:t>This project was initiated on behalf of a client whose business problem required selecting a location in San Francisco, CA to open a new sushi restaurant based on the criteria of fewest theft incidents and minimum adjacent restaurants</a:t>
            </a:r>
          </a:p>
          <a:p>
            <a:r>
              <a:rPr lang="en-US" sz="1800" dirty="0" smtClean="0"/>
              <a:t>Using Foursquare and theft incident data made publicly available by the San Francisco Police Department, we analyzed numerous data sets to conclude that opening a location in the </a:t>
            </a:r>
            <a:r>
              <a:rPr lang="en-US" sz="1800" b="1" dirty="0" smtClean="0">
                <a:solidFill>
                  <a:srgbClr val="FFFF00"/>
                </a:solidFill>
              </a:rPr>
              <a:t>Tenderloin</a:t>
            </a:r>
            <a:r>
              <a:rPr lang="en-US" sz="1800" b="1" dirty="0" smtClean="0"/>
              <a:t>, </a:t>
            </a:r>
            <a:r>
              <a:rPr lang="en-US" sz="1800" b="1" dirty="0" smtClean="0">
                <a:solidFill>
                  <a:srgbClr val="FFFF00"/>
                </a:solidFill>
              </a:rPr>
              <a:t>Ingleside</a:t>
            </a:r>
            <a:r>
              <a:rPr lang="en-US" sz="1800" b="1" dirty="0" smtClean="0"/>
              <a:t>, or </a:t>
            </a:r>
            <a:r>
              <a:rPr lang="en-US" sz="1800" b="1" dirty="0" smtClean="0">
                <a:solidFill>
                  <a:srgbClr val="FFFF00"/>
                </a:solidFill>
              </a:rPr>
              <a:t>Park Districts</a:t>
            </a:r>
            <a:r>
              <a:rPr lang="en-US" sz="1800" dirty="0" smtClean="0">
                <a:solidFill>
                  <a:srgbClr val="FFFF00"/>
                </a:solidFill>
              </a:rPr>
              <a:t> </a:t>
            </a:r>
            <a:r>
              <a:rPr lang="en-US" sz="1800" dirty="0" smtClean="0"/>
              <a:t>are optimal locations based on the criteria supplied</a:t>
            </a:r>
          </a:p>
          <a:p>
            <a:r>
              <a:rPr lang="en-US" sz="1800" dirty="0" smtClean="0"/>
              <a:t>As data analysis is an iterative process, we further suggest to run additional analyses to determine if other attributes may present opportunities to fine-tune site selection</a:t>
            </a:r>
            <a:endParaRPr lang="en-US" sz="1800" dirty="0" smtClean="0"/>
          </a:p>
        </p:txBody>
      </p:sp>
    </p:spTree>
    <p:extLst>
      <p:ext uri="{BB962C8B-B14F-4D97-AF65-F5344CB8AC3E}">
        <p14:creationId xmlns:p14="http://schemas.microsoft.com/office/powerpoint/2010/main" val="1889108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277</TotalTime>
  <Words>655</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Mangal</vt:lpstr>
      <vt:lpstr>Trebuchet MS</vt:lpstr>
      <vt:lpstr>Tw Cen MT</vt:lpstr>
      <vt:lpstr>Arial</vt:lpstr>
      <vt:lpstr>Circuit</vt:lpstr>
      <vt:lpstr>Opening a new sushi restaurant chain in san francisco, CAlifornia</vt:lpstr>
      <vt:lpstr>business problem</vt:lpstr>
      <vt:lpstr>data</vt:lpstr>
      <vt:lpstr>methodology</vt:lpstr>
      <vt:lpstr>Analysis – Theft incidents by district</vt:lpstr>
      <vt:lpstr>Analysis – venues by district</vt:lpstr>
      <vt:lpstr>Results and discussion</vt:lpstr>
      <vt:lpstr>conclusion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 Doctora</dc:creator>
  <cp:lastModifiedBy>Rey Doctora</cp:lastModifiedBy>
  <cp:revision>26</cp:revision>
  <dcterms:created xsi:type="dcterms:W3CDTF">2020-08-02T05:01:34Z</dcterms:created>
  <dcterms:modified xsi:type="dcterms:W3CDTF">2020-08-02T16:13:11Z</dcterms:modified>
</cp:coreProperties>
</file>