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06-09-2025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9/6/2025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9/6/2025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646413" y="126130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772401" cy="1617109"/>
          </a:xfrm>
          <a:prstGeom prst="rect">
            <a:avLst/>
          </a:prstGeom>
        </p:spPr>
        <p:txBody>
          <a:bodyPr vert="horz" wrap="square" lIns="0" tIns="16510" rIns="0" bIns="0" rtlCol="0">
            <a:spAutoFit/>
          </a:bodyPr>
          <a:lstStyle/>
          <a:p>
            <a:pPr marL="3213735">
              <a:spcBef>
                <a:spcPts val="130"/>
              </a:spcBef>
            </a:pPr>
            <a:br>
              <a:rPr lang="en-US" sz="3600" b="1" i="0" dirty="0">
                <a:solidFill>
                  <a:srgbClr val="0F0F0F"/>
                </a:solidFill>
                <a:effectLst/>
                <a:latin typeface="Times New Roman" panose="02020603050405020304" pitchFamily="18" charset="0"/>
                <a:cs typeface="Times New Roman" panose="02020603050405020304" pitchFamily="18" charset="0"/>
              </a:rPr>
            </a:br>
            <a:r>
              <a:rPr lang="en-US" sz="3600"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69880"/>
          </a:xfrm>
          <a:prstGeom prst="rect">
            <a:avLst/>
          </a:prstGeom>
          <a:noFill/>
        </p:spPr>
        <p:txBody>
          <a:bodyPr wrap="square" lIns="91440" tIns="45720" rIns="91440" bIns="45720" rtlCol="0" anchor="t">
            <a:spAutoFit/>
          </a:bodyPr>
          <a:lstStyle/>
          <a:p>
            <a:r>
              <a:rPr lang="en-US" sz="2400" dirty="0"/>
              <a:t>STUDENT NAME                             : </a:t>
            </a:r>
            <a:r>
              <a:rPr lang="en-US" sz="2800" dirty="0"/>
              <a:t>Ashwini  S</a:t>
            </a:r>
            <a:endParaRPr lang="en-US" sz="2400" dirty="0"/>
          </a:p>
          <a:p>
            <a:r>
              <a:rPr lang="en-US" sz="2400" dirty="0"/>
              <a:t>REGISTER NO AND NMID              : asunm1451222407464</a:t>
            </a:r>
            <a:endParaRPr lang="en-US" sz="2400" dirty="0">
              <a:cs typeface="Calibri"/>
            </a:endParaRPr>
          </a:p>
          <a:p>
            <a:r>
              <a:rPr lang="en-US" sz="2400" dirty="0"/>
              <a:t>DEPARTMENT                                  : BSC Computer Science</a:t>
            </a:r>
          </a:p>
          <a:p>
            <a:r>
              <a:rPr lang="en-US" sz="2400" dirty="0"/>
              <a:t>COLLEGE: COLLEGE/ UNIVERSITY :MAHALASHMI WOMEN’S </a:t>
            </a:r>
          </a:p>
          <a:p>
            <a:r>
              <a:rPr lang="en-US" sz="2400" dirty="0"/>
              <a:t>                                                              COLLEGE OF ARTS AND SCIENCE</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262458" y="4165866"/>
            <a:ext cx="980034" cy="1419188"/>
          </a:xfrm>
          <a:prstGeom prst="rect">
            <a:avLst/>
          </a:prstGeom>
        </p:spPr>
      </p:pic>
      <p:sp>
        <p:nvSpPr>
          <p:cNvPr id="7" name="object 7"/>
          <p:cNvSpPr txBox="1">
            <a:spLocks noGrp="1"/>
          </p:cNvSpPr>
          <p:nvPr>
            <p:ph type="title"/>
          </p:nvPr>
        </p:nvSpPr>
        <p:spPr>
          <a:xfrm>
            <a:off x="2133790" y="781050"/>
            <a:ext cx="9753409" cy="776494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 SCREENSHOT</a:t>
            </a:r>
            <a:br>
              <a:rPr lang="en-IN" sz="4250" spc="15" dirty="0"/>
            </a:br>
            <a:br>
              <a:rPr lang="en-IN" sz="4250" spc="15" dirty="0"/>
            </a:br>
            <a:r>
              <a:rPr lang="en-IN" sz="4250" spc="15" dirty="0"/>
              <a:t>            </a:t>
            </a:r>
            <a:r>
              <a:rPr lang="en-IN" sz="3600" spc="15" dirty="0"/>
              <a:t>1</a:t>
            </a:r>
            <a:r>
              <a:rPr lang="en-IN" sz="4250" spc="15" dirty="0"/>
              <a:t>.</a:t>
            </a:r>
            <a:r>
              <a:rPr lang="en-IN" sz="1800" spc="15" dirty="0"/>
              <a:t>IMPROVED STUDENT VISIBILITY FOR RECRUITERS        </a:t>
            </a:r>
            <a:br>
              <a:rPr lang="en-IN" sz="1800" spc="15" dirty="0"/>
            </a:br>
            <a:r>
              <a:rPr lang="en-IN" sz="1800" spc="15" dirty="0"/>
              <a:t>                            </a:t>
            </a:r>
            <a:r>
              <a:rPr lang="en-IN" sz="3600" spc="15" dirty="0"/>
              <a:t>2.</a:t>
            </a:r>
            <a:r>
              <a:rPr lang="en-IN" sz="1800" spc="15" dirty="0"/>
              <a:t> PROFESIONAL PRESENTATION OF SKILLS AND  </a:t>
            </a:r>
            <a:br>
              <a:rPr lang="en-IN" sz="4250" spc="15" dirty="0"/>
            </a:br>
            <a:r>
              <a:rPr lang="en-IN" sz="4250" spc="15" dirty="0"/>
              <a:t>                               </a:t>
            </a:r>
            <a:r>
              <a:rPr lang="en-IN" sz="1800" spc="15" dirty="0"/>
              <a:t>achievements</a:t>
            </a:r>
            <a:br>
              <a:rPr lang="en-IN" sz="4250" spc="15" dirty="0"/>
            </a:br>
            <a:r>
              <a:rPr lang="en-IN" sz="4250" spc="15" dirty="0"/>
              <a:t> </a:t>
            </a:r>
            <a:br>
              <a:rPr lang="en-IN" sz="4250" spc="15" dirty="0"/>
            </a:br>
            <a:br>
              <a:rPr lang="en-IN" sz="4250" spc="15" dirty="0"/>
            </a:br>
            <a:br>
              <a:rPr lang="en-IN" sz="4250" spc="15" dirty="0"/>
            </a:br>
            <a:br>
              <a:rPr lang="en-IN" sz="4250" spc="15" dirty="0"/>
            </a:br>
            <a:br>
              <a:rPr lang="en-IN" sz="4250" spc="15" dirty="0"/>
            </a:br>
            <a:br>
              <a:rPr lang="en-IN" sz="4250" spc="15" dirty="0"/>
            </a:b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pic>
        <p:nvPicPr>
          <p:cNvPr id="11" name="Picture 10">
            <a:extLst>
              <a:ext uri="{FF2B5EF4-FFF2-40B4-BE49-F238E27FC236}">
                <a16:creationId xmlns:a16="http://schemas.microsoft.com/office/drawing/2014/main" id="{3EDB5C64-AE62-F100-68A2-4091D23D5B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02381" y="1495814"/>
            <a:ext cx="2511644" cy="503201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92202" y="761999"/>
            <a:ext cx="8561347" cy="3891450"/>
          </a:xfrm>
          <a:prstGeom prst="rect">
            <a:avLst/>
          </a:prstGeom>
        </p:spPr>
        <p:txBody>
          <a:bodyPr vert="horz" wrap="square" lIns="0" tIns="13335" rIns="0" bIns="0" rtlCol="0">
            <a:spAutoFit/>
          </a:bodyPr>
          <a:lstStyle/>
          <a:p>
            <a:pPr marL="12700">
              <a:lnSpc>
                <a:spcPct val="100000"/>
              </a:lnSpc>
              <a:spcBef>
                <a:spcPts val="105"/>
              </a:spcBef>
            </a:pPr>
            <a:r>
              <a:rPr lang="en-IN" dirty="0"/>
              <a:t>CONCLUSION</a:t>
            </a:r>
            <a:br>
              <a:rPr lang="en-IN" dirty="0"/>
            </a:br>
            <a:br>
              <a:rPr lang="en-IN" dirty="0"/>
            </a:br>
            <a:r>
              <a:rPr lang="en-IN" dirty="0"/>
              <a:t>  </a:t>
            </a:r>
            <a:r>
              <a:rPr lang="en-US" sz="1800" dirty="0"/>
              <a:t>The Student Digital Portfolio serves as a modern and professional platform</a:t>
            </a:r>
            <a:br>
              <a:rPr lang="en-US" sz="1800" dirty="0"/>
            </a:br>
            <a:r>
              <a:rPr lang="en-US" sz="1800" dirty="0"/>
              <a:t>that enables students to present their skills, projects, and achievements in a</a:t>
            </a:r>
            <a:br>
              <a:rPr lang="en-US" sz="1800" dirty="0"/>
            </a:br>
            <a:r>
              <a:rPr lang="en-US" sz="1800" dirty="0"/>
              <a:t> structured and engaging way. It enhances personal branding, improves visibility and credibility, and provides a competitive edge in internships, placements, and higher education opportunities. By offering global accessibility and interactive features, it bridges the gap between students and recruiters, making it an essential tool for success in today’s digital era.</a:t>
            </a:r>
            <a:endParaRPr sz="1800"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64679623-0741-4BEB-73CA-CEF8116C210F}"/>
              </a:ext>
            </a:extLst>
          </p:cNvPr>
          <p:cNvSpPr txBox="1"/>
          <p:nvPr/>
        </p:nvSpPr>
        <p:spPr>
          <a:xfrm>
            <a:off x="3050458" y="16450667"/>
            <a:ext cx="6100916" cy="646331"/>
          </a:xfrm>
          <a:prstGeom prst="rect">
            <a:avLst/>
          </a:prstGeom>
          <a:noFill/>
        </p:spPr>
        <p:txBody>
          <a:bodyPr wrap="square">
            <a:spAutoFit/>
          </a:bodyPr>
          <a:lstStyle/>
          <a:p>
            <a:br>
              <a:rPr lang="en-IN" dirty="0"/>
            </a:br>
            <a:r>
              <a:rPr lang="en-IN"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3432" y="19050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304801" y="781051"/>
            <a:ext cx="10134600" cy="2632772"/>
          </a:xfrm>
          <a:prstGeom prst="rect">
            <a:avLst/>
          </a:prstGeom>
        </p:spPr>
        <p:txBody>
          <a:bodyPr vert="horz" wrap="square" lIns="0" tIns="16510" rIns="0" bIns="0" rtlCol="0">
            <a:spAutoFit/>
          </a:bodyPr>
          <a:lstStyle/>
          <a:p>
            <a:pPr marL="12700">
              <a:lnSpc>
                <a:spcPct val="100000"/>
              </a:lnSpc>
              <a:spcBef>
                <a:spcPts val="130"/>
              </a:spcBef>
            </a:pPr>
            <a:r>
              <a:rPr lang="en-IN" sz="4250" dirty="0"/>
              <a:t>PROJECT TITLE :</a:t>
            </a:r>
            <a:br>
              <a:rPr lang="en-IN" sz="4250" dirty="0"/>
            </a:br>
            <a:br>
              <a:rPr lang="en-IN" sz="4250" dirty="0"/>
            </a:br>
            <a:r>
              <a:rPr lang="en-IN" sz="4250" dirty="0"/>
              <a:t>                          </a:t>
            </a:r>
            <a:br>
              <a:rPr lang="en-IN" sz="4250" dirty="0"/>
            </a:br>
            <a:r>
              <a:rPr lang="en-IN" sz="4250" b="0" dirty="0">
                <a:highlight>
                  <a:srgbClr val="008080"/>
                </a:highlight>
              </a:rPr>
              <a:t>                         DIGITAL PORTFOLI0</a:t>
            </a:r>
            <a:endParaRPr sz="4250" b="0" dirty="0">
              <a:highlight>
                <a:srgbClr val="008080"/>
              </a:highlight>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228600" y="381000"/>
            <a:ext cx="8001000" cy="8395888"/>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lang="en-IN" sz="4250" spc="10" dirty="0"/>
              <a:t>NT</a:t>
            </a:r>
            <a:br>
              <a:rPr lang="en-IN" sz="4250" spc="10" dirty="0"/>
            </a:br>
            <a:br>
              <a:rPr lang="en-IN" sz="4250" spc="10" dirty="0"/>
            </a:br>
            <a:r>
              <a:rPr lang="en-IN" sz="1800" spc="10" dirty="0"/>
              <a:t>1.</a:t>
            </a:r>
            <a:r>
              <a:rPr lang="en-IN" sz="4250" spc="10" dirty="0"/>
              <a:t> </a:t>
            </a:r>
            <a:r>
              <a:rPr lang="en-US" sz="1800" spc="10" dirty="0"/>
              <a:t>Problem Statement In the digital era, students often lack a structured        and professional medium to represent their skills and accomplishments.  </a:t>
            </a:r>
            <a:br>
              <a:rPr lang="en-US" sz="1800" spc="10" dirty="0"/>
            </a:br>
            <a:br>
              <a:rPr lang="en-US" sz="1800" spc="10" dirty="0"/>
            </a:br>
            <a:r>
              <a:rPr lang="en-US" sz="1800" spc="10" dirty="0"/>
              <a:t>                                                                                                                                                                                                                                                         2 . Conventional resumes are static and fail to demonstrate creativity, problem-solving ability, and technical expertise.                                             </a:t>
            </a:r>
            <a:br>
              <a:rPr lang="en-US" sz="1800" spc="10" dirty="0"/>
            </a:br>
            <a:br>
              <a:rPr lang="en-US" sz="1800" spc="10" dirty="0"/>
            </a:br>
            <a:br>
              <a:rPr lang="en-US" sz="1800" spc="10" dirty="0"/>
            </a:br>
            <a:r>
              <a:rPr lang="en-US" sz="1800" spc="10" dirty="0"/>
              <a:t>3. This creates a gap between students and recruiters/academicians, making it difficult to assess overall competencies.</a:t>
            </a:r>
            <a:br>
              <a:rPr lang="en-IN" sz="1800" spc="10" dirty="0"/>
            </a:br>
            <a:br>
              <a:rPr lang="en-IN" sz="4250" spc="10" dirty="0"/>
            </a:br>
            <a:br>
              <a:rPr lang="en-IN" sz="4250" spc="10" dirty="0"/>
            </a:br>
            <a:br>
              <a:rPr lang="en-IN" sz="4250" spc="10" dirty="0"/>
            </a:br>
            <a:br>
              <a:rPr lang="en-IN" sz="4250" spc="10" dirty="0"/>
            </a:br>
            <a:br>
              <a:rPr lang="en-IN" sz="4250" spc="1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152401" y="829627"/>
            <a:ext cx="8991600" cy="9326912"/>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IN" sz="4250" spc="-20" dirty="0"/>
            </a:br>
            <a:r>
              <a:rPr lang="en-IN" sz="4250" spc="-20" dirty="0"/>
              <a:t>  </a:t>
            </a:r>
            <a:br>
              <a:rPr lang="en-IN" sz="1800" spc="-20" dirty="0"/>
            </a:br>
            <a:r>
              <a:rPr lang="en-IN" sz="1800" spc="-20" dirty="0"/>
              <a:t>1.  </a:t>
            </a:r>
            <a:r>
              <a:rPr lang="en-US" sz="1800" spc="-20" dirty="0"/>
              <a:t>Project Overview The Student Digital Portfolio is a web-based platform designed to present student profiles in an interactive and visually appealing manner.  </a:t>
            </a:r>
            <a:br>
              <a:rPr lang="en-US" sz="1800" spc="-20" dirty="0"/>
            </a:br>
            <a:r>
              <a:rPr lang="en-US" sz="1800" spc="-20" dirty="0"/>
              <a:t>    </a:t>
            </a:r>
            <a:br>
              <a:rPr lang="en-US" sz="1800" spc="-20" dirty="0"/>
            </a:br>
            <a:br>
              <a:rPr lang="en-US" sz="1800" spc="-20" dirty="0"/>
            </a:br>
            <a:r>
              <a:rPr lang="en-US" sz="1800" spc="-20" dirty="0"/>
              <a:t>2.  It integrates academic details, technical skills, project work, and achievements into a single accessible space.  </a:t>
            </a:r>
            <a:br>
              <a:rPr lang="en-US" sz="1800" spc="-20" dirty="0"/>
            </a:br>
            <a:r>
              <a:rPr lang="en-US" sz="1800" spc="-20" dirty="0"/>
              <a:t>                                                                                                                   </a:t>
            </a:r>
            <a:br>
              <a:rPr lang="en-US" sz="1800" spc="-20" dirty="0"/>
            </a:br>
            <a:br>
              <a:rPr lang="en-US" sz="1800" spc="-20" dirty="0"/>
            </a:br>
            <a:r>
              <a:rPr lang="en-US" sz="1800" spc="-20" dirty="0"/>
              <a:t>3. The solution emphasizes personal branding and enhances employability opportunities.</a:t>
            </a:r>
            <a:br>
              <a:rPr lang="en-IN" sz="4250" spc="-20" dirty="0"/>
            </a:br>
            <a:br>
              <a:rPr lang="en-IN" sz="4250" spc="-20" dirty="0"/>
            </a:br>
            <a:br>
              <a:rPr lang="en-IN" sz="4250" spc="-20" dirty="0"/>
            </a:br>
            <a:br>
              <a:rPr lang="en-IN" sz="4250" spc="-20" dirty="0"/>
            </a:br>
            <a:br>
              <a:rPr lang="en-IN" sz="4250" spc="-20" dirty="0"/>
            </a:br>
            <a:br>
              <a:rPr lang="en-IN" sz="4250" spc="-20" dirty="0"/>
            </a:br>
            <a:br>
              <a:rPr lang="en-IN" sz="4250" spc="-20" dirty="0"/>
            </a:br>
            <a:br>
              <a:rPr lang="en-IN" sz="4250" spc="-20" dirty="0"/>
            </a:b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57200" y="891792"/>
            <a:ext cx="8153400" cy="7711085"/>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lang="en-IN" sz="3200" spc="-10" dirty="0"/>
              <a:t>S?</a:t>
            </a:r>
            <a:br>
              <a:rPr lang="en-IN" sz="3200" spc="-10" dirty="0"/>
            </a:br>
            <a:br>
              <a:rPr lang="en-IN" sz="3200" spc="-10" dirty="0"/>
            </a:br>
            <a:r>
              <a:rPr lang="en-IN" sz="3200" spc="-10" dirty="0"/>
              <a:t>  </a:t>
            </a:r>
            <a:r>
              <a:rPr lang="en-US" sz="1800" spc="-10" dirty="0"/>
              <a:t>Students → To highlight skills, creativity, and career readiness.    </a:t>
            </a:r>
            <a:br>
              <a:rPr lang="en-US" sz="1800" spc="-10" dirty="0"/>
            </a:br>
            <a:br>
              <a:rPr lang="en-US" sz="1800" spc="-10" dirty="0"/>
            </a:br>
            <a:br>
              <a:rPr lang="en-US" sz="1800" spc="-10" dirty="0"/>
            </a:br>
            <a:r>
              <a:rPr lang="en-US" sz="1800" spc="-10" dirty="0"/>
              <a:t>   Recruiters/Employers → To evaluate potential candidates efficiently.</a:t>
            </a:r>
            <a:br>
              <a:rPr lang="en-US" sz="1800" spc="-10" dirty="0"/>
            </a:br>
            <a:br>
              <a:rPr lang="en-US" sz="1800" spc="-10" dirty="0"/>
            </a:br>
            <a:br>
              <a:rPr lang="en-US" sz="1800" spc="-10" dirty="0"/>
            </a:br>
            <a:r>
              <a:rPr lang="en-US" sz="1800" spc="-10" dirty="0"/>
              <a:t>   Teachers &amp; Mentors → To assess student performance and progress.</a:t>
            </a:r>
            <a:br>
              <a:rPr lang="en-US" sz="1800" spc="-10" dirty="0"/>
            </a:br>
            <a:br>
              <a:rPr lang="en-US" sz="1800" spc="-10" dirty="0"/>
            </a:br>
            <a:br>
              <a:rPr lang="en-US" sz="1800" spc="-10" dirty="0"/>
            </a:br>
            <a:r>
              <a:rPr lang="en-US" sz="1800" spc="-10" dirty="0"/>
              <a:t>    Academic Institutions → To showcase the quality and achievements of their students</a:t>
            </a:r>
            <a:br>
              <a:rPr lang="en-IN" sz="1800" spc="-10" dirty="0"/>
            </a:br>
            <a:br>
              <a:rPr lang="en-IN" sz="3200" spc="-10" dirty="0"/>
            </a:br>
            <a:br>
              <a:rPr lang="en-IN" sz="3200" spc="-10" dirty="0"/>
            </a:br>
            <a:br>
              <a:rPr lang="en-IN" sz="3200" spc="-10" dirty="0"/>
            </a:br>
            <a:br>
              <a:rPr lang="en-IN" sz="3200" spc="-10" dirty="0"/>
            </a:br>
            <a:br>
              <a:rPr lang="en-IN" sz="3200" spc="-10" dirty="0"/>
            </a:br>
            <a:br>
              <a:rPr lang="en-IN" sz="3200" spc="-10" dirty="0"/>
            </a:b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2695574" y="685800"/>
            <a:ext cx="6372226" cy="7769435"/>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a:t>
            </a:r>
            <a:br>
              <a:rPr lang="en-IN" sz="3600" spc="10" dirty="0"/>
            </a:br>
            <a:br>
              <a:rPr lang="en-IN" sz="3600" spc="10" dirty="0"/>
            </a:br>
            <a:r>
              <a:rPr lang="en-IN" sz="3600" spc="10" dirty="0"/>
              <a:t>  1. </a:t>
            </a:r>
            <a:r>
              <a:rPr lang="en-IN" sz="1800" spc="10" dirty="0"/>
              <a:t>Technologies </a:t>
            </a:r>
            <a:r>
              <a:rPr lang="en-IN" sz="1800" spc="10" dirty="0" err="1"/>
              <a:t>Used:HTML</a:t>
            </a:r>
            <a:r>
              <a:rPr lang="en-IN" sz="1800" spc="10" dirty="0"/>
              <a:t>, CSS, JavaScript for frontend       development.</a:t>
            </a:r>
            <a:br>
              <a:rPr lang="en-IN" sz="1800" spc="10" dirty="0"/>
            </a:br>
            <a:br>
              <a:rPr lang="en-IN" sz="1800" spc="10" dirty="0"/>
            </a:br>
            <a:r>
              <a:rPr lang="en-IN" sz="3600" spc="10" dirty="0"/>
              <a:t>  2. </a:t>
            </a:r>
            <a:r>
              <a:rPr lang="en-IN" sz="1800" spc="10" dirty="0"/>
              <a:t>Bootstrap / Tailwind CSS for responsive layouts.</a:t>
            </a:r>
            <a:br>
              <a:rPr lang="en-IN" sz="1800" spc="10" dirty="0"/>
            </a:br>
            <a:br>
              <a:rPr lang="en-IN" sz="1800" spc="10" dirty="0"/>
            </a:br>
            <a:r>
              <a:rPr lang="en-IN" sz="3600" spc="10" dirty="0"/>
              <a:t>  3. </a:t>
            </a:r>
            <a:r>
              <a:rPr lang="en-IN" sz="1800" spc="10" dirty="0"/>
              <a:t>Design Tools: Canva, Figma for UI/UX design. </a:t>
            </a:r>
            <a:br>
              <a:rPr lang="en-IN" sz="1800" spc="10" dirty="0"/>
            </a:br>
            <a:r>
              <a:rPr lang="en-IN" sz="1800" spc="10" dirty="0"/>
              <a:t>    </a:t>
            </a:r>
            <a:br>
              <a:rPr lang="en-IN" sz="1800" spc="10" dirty="0"/>
            </a:br>
            <a:r>
              <a:rPr lang="en-IN" sz="3600" spc="10" dirty="0"/>
              <a:t>  4. </a:t>
            </a:r>
            <a:r>
              <a:rPr lang="en-IN" sz="1800" spc="10" dirty="0"/>
              <a:t>Version Control &amp; Hosting: GitHub, Netlify for deployment .</a:t>
            </a:r>
            <a:br>
              <a:rPr lang="en-IN" sz="1800" spc="10" dirty="0"/>
            </a:br>
            <a:br>
              <a:rPr lang="en-IN" sz="1800" spc="10" dirty="0"/>
            </a:br>
            <a:r>
              <a:rPr lang="en-IN" sz="3600" spc="10" dirty="0"/>
              <a:t>  5. </a:t>
            </a:r>
            <a:r>
              <a:rPr lang="en-IN" sz="1800" spc="10" dirty="0"/>
              <a:t>Documentation &amp; Presentation: MS PowerPoint, Google Slides.</a:t>
            </a:r>
            <a:br>
              <a:rPr lang="en-IN" sz="1800" spc="10" dirty="0"/>
            </a:br>
            <a:br>
              <a:rPr lang="en-IN" sz="1800" spc="10" dirty="0"/>
            </a:br>
            <a:br>
              <a:rPr lang="en-IN" sz="1800" spc="10" dirty="0"/>
            </a:br>
            <a:br>
              <a:rPr lang="en-IN" sz="1800" spc="10" dirty="0"/>
            </a:br>
            <a:br>
              <a:rPr lang="en-IN" sz="1800" spc="10" dirty="0"/>
            </a:br>
            <a:br>
              <a:rPr lang="en-IN" sz="1800" spc="10" dirty="0"/>
            </a:br>
            <a:br>
              <a:rPr lang="en-IN" sz="1800" spc="10" dirty="0"/>
            </a:br>
            <a:endParaRPr lang="en-IN" sz="18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600485" y="256085"/>
            <a:ext cx="8794750" cy="10688182"/>
          </a:xfrm>
          <a:prstGeom prst="rect">
            <a:avLst/>
          </a:prstGeom>
        </p:spPr>
        <p:txBody>
          <a:bodyPr vert="horz" wrap="square" lIns="0" tIns="13335" rIns="0" bIns="0" rtlCol="0">
            <a:spAutoFit/>
          </a:bodyPr>
          <a:lstStyle/>
          <a:p>
            <a:pPr marL="12700">
              <a:lnSpc>
                <a:spcPct val="100000"/>
              </a:lnSpc>
              <a:spcBef>
                <a:spcPts val="105"/>
              </a:spcBef>
            </a:pPr>
            <a:r>
              <a:rPr lang="en-IN" sz="2800" b="1" spc="15" dirty="0">
                <a:latin typeface="Trebuchet MS"/>
                <a:cs typeface="Trebuchet MS"/>
              </a:rPr>
              <a:t>POTFOLIO DESIGN AND LAYOUT</a:t>
            </a:r>
          </a:p>
          <a:p>
            <a:pPr marL="12700">
              <a:lnSpc>
                <a:spcPct val="100000"/>
              </a:lnSpc>
              <a:spcBef>
                <a:spcPts val="105"/>
              </a:spcBef>
            </a:pPr>
            <a:endParaRPr lang="en-IN" sz="2800" b="1" spc="15" dirty="0">
              <a:latin typeface="Trebuchet MS"/>
              <a:cs typeface="Trebuchet MS"/>
            </a:endParaRPr>
          </a:p>
          <a:p>
            <a:pPr marL="12700">
              <a:lnSpc>
                <a:spcPct val="100000"/>
              </a:lnSpc>
              <a:spcBef>
                <a:spcPts val="105"/>
              </a:spcBef>
            </a:pPr>
            <a:endParaRPr lang="en-IN" b="1" spc="15" dirty="0">
              <a:latin typeface="Trebuchet MS"/>
              <a:cs typeface="Trebuchet MS"/>
            </a:endParaRPr>
          </a:p>
          <a:p>
            <a:pPr marL="12700">
              <a:lnSpc>
                <a:spcPct val="100000"/>
              </a:lnSpc>
              <a:spcBef>
                <a:spcPts val="105"/>
              </a:spcBef>
            </a:pPr>
            <a:r>
              <a:rPr lang="en-IN" b="1" spc="15" dirty="0">
                <a:latin typeface="Trebuchet MS"/>
                <a:cs typeface="Trebuchet MS"/>
              </a:rPr>
              <a:t>                     Sections Included:</a:t>
            </a:r>
          </a:p>
          <a:p>
            <a:pPr marL="12700">
              <a:lnSpc>
                <a:spcPct val="100000"/>
              </a:lnSpc>
              <a:spcBef>
                <a:spcPts val="105"/>
              </a:spcBef>
            </a:pPr>
            <a:r>
              <a:rPr lang="en-IN" b="1" spc="15" dirty="0">
                <a:latin typeface="Trebuchet MS"/>
                <a:cs typeface="Trebuchet MS"/>
              </a:rPr>
              <a:t>                     Profile &amp; Introduction</a:t>
            </a:r>
          </a:p>
          <a:p>
            <a:pPr marL="12700">
              <a:lnSpc>
                <a:spcPct val="100000"/>
              </a:lnSpc>
              <a:spcBef>
                <a:spcPts val="105"/>
              </a:spcBef>
            </a:pPr>
            <a:r>
              <a:rPr lang="en-IN" b="1" spc="15" dirty="0">
                <a:latin typeface="Trebuchet MS"/>
                <a:cs typeface="Trebuchet MS"/>
              </a:rPr>
              <a:t>                     Academic Background</a:t>
            </a:r>
          </a:p>
          <a:p>
            <a:pPr marL="12700">
              <a:lnSpc>
                <a:spcPct val="100000"/>
              </a:lnSpc>
              <a:spcBef>
                <a:spcPts val="105"/>
              </a:spcBef>
            </a:pPr>
            <a:r>
              <a:rPr lang="en-IN" b="1" spc="15" dirty="0">
                <a:latin typeface="Trebuchet MS"/>
                <a:cs typeface="Trebuchet MS"/>
              </a:rPr>
              <a:t>                     Skills Matrix</a:t>
            </a:r>
          </a:p>
          <a:p>
            <a:pPr marL="12700">
              <a:lnSpc>
                <a:spcPct val="100000"/>
              </a:lnSpc>
              <a:spcBef>
                <a:spcPts val="105"/>
              </a:spcBef>
            </a:pPr>
            <a:r>
              <a:rPr lang="en-IN" b="1" spc="15" dirty="0">
                <a:latin typeface="Trebuchet MS"/>
                <a:cs typeface="Trebuchet MS"/>
              </a:rPr>
              <a:t>                     Projects &amp; Achievements</a:t>
            </a:r>
          </a:p>
          <a:p>
            <a:pPr marL="12700">
              <a:lnSpc>
                <a:spcPct val="100000"/>
              </a:lnSpc>
              <a:spcBef>
                <a:spcPts val="105"/>
              </a:spcBef>
            </a:pPr>
            <a:r>
              <a:rPr lang="en-IN" b="1" spc="15" dirty="0">
                <a:latin typeface="Trebuchet MS"/>
                <a:cs typeface="Trebuchet MS"/>
              </a:rPr>
              <a:t>                     Image/Video Gallery</a:t>
            </a:r>
          </a:p>
          <a:p>
            <a:pPr marL="12700">
              <a:lnSpc>
                <a:spcPct val="100000"/>
              </a:lnSpc>
              <a:spcBef>
                <a:spcPts val="105"/>
              </a:spcBef>
            </a:pPr>
            <a:r>
              <a:rPr lang="en-IN" b="1" spc="15" dirty="0">
                <a:latin typeface="Trebuchet MS"/>
                <a:cs typeface="Trebuchet MS"/>
              </a:rPr>
              <a:t>                     Contact Information</a:t>
            </a:r>
          </a:p>
          <a:p>
            <a:pPr marL="12700">
              <a:lnSpc>
                <a:spcPct val="100000"/>
              </a:lnSpc>
              <a:spcBef>
                <a:spcPts val="105"/>
              </a:spcBef>
            </a:pPr>
            <a:endParaRPr lang="en-IN" b="1" spc="15" dirty="0">
              <a:latin typeface="Trebuchet MS"/>
              <a:cs typeface="Trebuchet MS"/>
            </a:endParaRPr>
          </a:p>
          <a:p>
            <a:pPr marL="12700">
              <a:lnSpc>
                <a:spcPct val="100000"/>
              </a:lnSpc>
              <a:spcBef>
                <a:spcPts val="105"/>
              </a:spcBef>
            </a:pPr>
            <a:r>
              <a:rPr lang="en-IN" sz="2400" b="1" spc="15" dirty="0">
                <a:latin typeface="Trebuchet MS"/>
                <a:cs typeface="Trebuchet MS"/>
              </a:rPr>
              <a:t>Design Principles:</a:t>
            </a:r>
          </a:p>
          <a:p>
            <a:pPr marL="12700">
              <a:lnSpc>
                <a:spcPct val="100000"/>
              </a:lnSpc>
              <a:spcBef>
                <a:spcPts val="105"/>
              </a:spcBef>
            </a:pPr>
            <a:endParaRPr lang="en-IN" sz="2400" b="1" spc="15" dirty="0">
              <a:latin typeface="Trebuchet MS"/>
              <a:cs typeface="Trebuchet MS"/>
            </a:endParaRPr>
          </a:p>
          <a:p>
            <a:pPr marL="12700">
              <a:lnSpc>
                <a:spcPct val="100000"/>
              </a:lnSpc>
              <a:spcBef>
                <a:spcPts val="105"/>
              </a:spcBef>
            </a:pPr>
            <a:r>
              <a:rPr lang="en-IN" b="1" spc="15" dirty="0">
                <a:latin typeface="Trebuchet MS"/>
                <a:cs typeface="Trebuchet MS"/>
              </a:rPr>
              <a:t>Minimalistic, professional, and responsive design.</a:t>
            </a:r>
          </a:p>
          <a:p>
            <a:pPr marL="12700">
              <a:lnSpc>
                <a:spcPct val="100000"/>
              </a:lnSpc>
              <a:spcBef>
                <a:spcPts val="105"/>
              </a:spcBef>
            </a:pPr>
            <a:endParaRPr lang="en-IN" b="1" spc="15" dirty="0">
              <a:latin typeface="Trebuchet MS"/>
              <a:cs typeface="Trebuchet MS"/>
            </a:endParaRPr>
          </a:p>
          <a:p>
            <a:pPr marL="12700">
              <a:lnSpc>
                <a:spcPct val="100000"/>
              </a:lnSpc>
              <a:spcBef>
                <a:spcPts val="105"/>
              </a:spcBef>
            </a:pPr>
            <a:r>
              <a:rPr lang="en-IN" b="1" spc="15" dirty="0">
                <a:latin typeface="Trebuchet MS"/>
                <a:cs typeface="Trebuchet MS"/>
              </a:rPr>
              <a:t>User-friendly navigation with clear structure.</a:t>
            </a:r>
          </a:p>
          <a:p>
            <a:pPr marL="12700">
              <a:lnSpc>
                <a:spcPct val="100000"/>
              </a:lnSpc>
              <a:spcBef>
                <a:spcPts val="105"/>
              </a:spcBef>
            </a:pPr>
            <a:endParaRPr lang="en-IN" b="1" spc="15" dirty="0">
              <a:latin typeface="Trebuchet MS"/>
              <a:cs typeface="Trebuchet MS"/>
            </a:endParaRPr>
          </a:p>
          <a:p>
            <a:pPr marL="12700">
              <a:lnSpc>
                <a:spcPct val="100000"/>
              </a:lnSpc>
              <a:spcBef>
                <a:spcPts val="105"/>
              </a:spcBef>
            </a:pPr>
            <a:r>
              <a:rPr lang="en-IN" b="1" spc="15" dirty="0">
                <a:latin typeface="Trebuchet MS"/>
                <a:cs typeface="Trebuchet MS"/>
              </a:rPr>
              <a:t>Consistent typography and </a:t>
            </a:r>
            <a:r>
              <a:rPr lang="en-IN" b="1" spc="15" dirty="0" err="1">
                <a:latin typeface="Trebuchet MS"/>
                <a:cs typeface="Trebuchet MS"/>
              </a:rPr>
              <a:t>color</a:t>
            </a:r>
            <a:r>
              <a:rPr lang="en-IN" b="1" spc="15" dirty="0">
                <a:latin typeface="Trebuchet MS"/>
                <a:cs typeface="Trebuchet MS"/>
              </a:rPr>
              <a:t> scheme.-</a:t>
            </a:r>
          </a:p>
          <a:p>
            <a:pPr marL="12700">
              <a:lnSpc>
                <a:spcPct val="100000"/>
              </a:lnSpc>
              <a:spcBef>
                <a:spcPts val="105"/>
              </a:spcBef>
            </a:pPr>
            <a:endParaRPr lang="en-IN"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r>
              <a:rPr lang="en-IN" sz="4000" b="1" spc="15" dirty="0">
                <a:latin typeface="Trebuchet MS"/>
                <a:cs typeface="Trebuchet MS"/>
              </a:rPr>
              <a:t> </a:t>
            </a: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endParaRPr lang="en-IN" sz="4000" b="1" spc="15" dirty="0">
              <a:latin typeface="Trebuchet MS"/>
              <a:cs typeface="Trebuchet MS"/>
            </a:endParaRPr>
          </a:p>
          <a:p>
            <a:pPr marL="12700">
              <a:lnSpc>
                <a:spcPct val="100000"/>
              </a:lnSpc>
              <a:spcBef>
                <a:spcPts val="105"/>
              </a:spcBef>
            </a:pPr>
            <a:r>
              <a:rPr lang="en-IN" sz="4000" b="1" spc="15" dirty="0">
                <a:latin typeface="Trebuchet MS"/>
                <a:cs typeface="Trebuchet MS"/>
              </a:rPr>
              <a:t>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28600" y="76200"/>
            <a:ext cx="8763001" cy="7109639"/>
          </a:xfrm>
        </p:spPr>
        <p:txBody>
          <a:bodyPr/>
          <a:lstStyle/>
          <a:p>
            <a:r>
              <a:rPr lang="en-IN" sz="4000" dirty="0"/>
              <a:t>   FEATURES AND FUNCTIONALITY</a:t>
            </a:r>
            <a:br>
              <a:rPr lang="en-IN" sz="4000" dirty="0"/>
            </a:br>
            <a:br>
              <a:rPr lang="en-IN" sz="4000" dirty="0"/>
            </a:br>
            <a:r>
              <a:rPr lang="en-IN" sz="4000" dirty="0"/>
              <a:t>   </a:t>
            </a:r>
            <a:r>
              <a:rPr lang="en-IN" sz="1800" dirty="0"/>
              <a:t>Responsive Design → Optimized for desktop, tablet, and mobile.  </a:t>
            </a:r>
            <a:br>
              <a:rPr lang="en-IN" sz="1800" dirty="0"/>
            </a:br>
            <a:br>
              <a:rPr lang="en-IN" sz="1800" dirty="0"/>
            </a:br>
            <a:r>
              <a:rPr lang="en-IN" sz="1800" dirty="0"/>
              <a:t>      Interactive Project Showcase → Live demos, descriptions, and repositories. </a:t>
            </a:r>
            <a:br>
              <a:rPr lang="en-IN" sz="1800" dirty="0"/>
            </a:br>
            <a:br>
              <a:rPr lang="en-IN" sz="1800" dirty="0"/>
            </a:br>
            <a:r>
              <a:rPr lang="en-IN" sz="1800" dirty="0"/>
              <a:t>     Resume Download Option → Quick access to CV in PDF format.</a:t>
            </a:r>
            <a:br>
              <a:rPr lang="en-IN" sz="1800" dirty="0"/>
            </a:br>
            <a:br>
              <a:rPr lang="en-IN" sz="1800" dirty="0"/>
            </a:br>
            <a:r>
              <a:rPr lang="en-IN" sz="1800" dirty="0"/>
              <a:t>     Integrated Contact Form → Direct communication with recruiters.</a:t>
            </a:r>
            <a:br>
              <a:rPr lang="en-IN" sz="1800" dirty="0"/>
            </a:br>
            <a:br>
              <a:rPr lang="en-IN" sz="1800" dirty="0"/>
            </a:br>
            <a:r>
              <a:rPr lang="en-IN" sz="1800" dirty="0"/>
              <a:t>     Social Media &amp; GitHub Links → Expands professional networking.</a:t>
            </a:r>
            <a:br>
              <a:rPr lang="en-IN" sz="1800" dirty="0"/>
            </a:br>
            <a:br>
              <a:rPr lang="en-IN" sz="1800" dirty="0"/>
            </a:br>
            <a:r>
              <a:rPr lang="en-IN" sz="1800" dirty="0"/>
              <a:t>     Gallery Section → Highlights extracurriculars and achievements.</a:t>
            </a: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br>
              <a:rPr lang="en-IN" sz="1800" dirty="0"/>
            </a:br>
            <a:r>
              <a:rPr lang="en-IN" sz="1800" dirty="0"/>
              <a:t>  </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452</TotalTime>
  <Words>686</Words>
  <Application>Microsoft Office PowerPoint</Application>
  <PresentationFormat>Widescreen</PresentationFormat>
  <Paragraphs>74</Paragraphs>
  <Slides>11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Calibri</vt:lpstr>
      <vt:lpstr>Roboto</vt:lpstr>
      <vt:lpstr>Times New Roman</vt:lpstr>
      <vt:lpstr>Trebuchet MS</vt:lpstr>
      <vt:lpstr>Office Theme</vt:lpstr>
      <vt:lpstr> Digital Portfolio  </vt:lpstr>
      <vt:lpstr>PROJECT TITLE :                                                      DIGITAL PORTFOLI0</vt:lpstr>
      <vt:lpstr>AGENDA</vt:lpstr>
      <vt:lpstr>PROBLEM STATEMENT  1. Problem Statement In the digital era, students often lack a structured        and professional medium to represent their skills and accomplishments.                                                                                                                                                                                                                                                             2 . Conventional resumes are static and fail to demonstrate creativity, problem-solving ability, and technical expertise.                                                3. This creates a gap between students and recruiters/academicians, making it difficult to assess overall competencies.      </vt:lpstr>
      <vt:lpstr>PROJECT OVERVIEW    1.  Project Overview The Student Digital Portfolio is a web-based platform designed to present student profiles in an interactive and visually appealing manner.         2.  It integrates academic details, technical skills, project work, and achievements into a single accessible space.                                                                                                                        3. The solution emphasizes personal branding and enhances employability opportunities.        </vt:lpstr>
      <vt:lpstr>WHO ARE THE END USERS?    Students → To highlight skills, creativity, and career readiness.          Recruiters/Employers → To evaluate potential candidates efficiently.      Teachers &amp; Mentors → To assess student performance and progress.       Academic Institutions → To showcase the quality and achievements of their students       </vt:lpstr>
      <vt:lpstr>TOOLS AND TECHNIQUE    1. Technologies Used:HTML, CSS, JavaScript for frontend       development.    2. Bootstrap / Tailwind CSS for responsive layouts.    3. Design Tools: Canva, Figma for UI/UX design.         4. Version Control &amp; Hosting: GitHub, Netlify for deployment .    5. Documentation &amp; Presentation: MS PowerPoint, Google Slides.       </vt:lpstr>
      <vt:lpstr>PowerPoint Presentation</vt:lpstr>
      <vt:lpstr>   FEATURES AND FUNCTIONALITY     Responsive Design → Optimized for desktop, tablet, and mobile.          Interactive Project Showcase → Live demos, descriptions, and repositories.        Resume Download Option → Quick access to CV in PDF format.       Integrated Contact Form → Direct communication with recruiters.       Social Media &amp; GitHub Links → Expands professional networking.       Gallery Section → Highlights extracurriculars and achievements.           </vt:lpstr>
      <vt:lpstr>RESULTS AN SCREENSHOT              1.IMPROVED STUDENT VISIBILITY FOR RECRUITERS                                     2. PROFESIONAL PRESENTATION OF SKILLS AND                                  achievements        </vt:lpstr>
      <vt:lpstr>CONCLUSION    The Student Digital Portfolio serves as a modern and professional platform that enables students to present their skills, projects, and achievements in a  structured and engaging way. It enhances personal branding, improves visibility and credibility, and provides a competitive edge in internships, placements, and higher education opportunities. By offering global accessibility and interactive features, it bridges the gap between students and recruiters, making it an essential tool for success in today’s digital era.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sshalini54083@gmail.com</cp:lastModifiedBy>
  <cp:revision>23</cp:revision>
  <dcterms:created xsi:type="dcterms:W3CDTF">2024-03-29T15:07:22Z</dcterms:created>
  <dcterms:modified xsi:type="dcterms:W3CDTF">2025-09-06T10:16:20Z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