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75" r:id="rId2"/>
    <p:sldId id="276" r:id="rId3"/>
    <p:sldId id="278" r:id="rId4"/>
    <p:sldId id="308" r:id="rId5"/>
    <p:sldId id="279" r:id="rId6"/>
    <p:sldId id="280" r:id="rId7"/>
    <p:sldId id="282" r:id="rId8"/>
    <p:sldId id="283" r:id="rId9"/>
    <p:sldId id="284" r:id="rId10"/>
    <p:sldId id="285" r:id="rId11"/>
    <p:sldId id="286" r:id="rId12"/>
    <p:sldId id="287" r:id="rId13"/>
    <p:sldId id="289" r:id="rId14"/>
    <p:sldId id="290" r:id="rId15"/>
    <p:sldId id="315" r:id="rId16"/>
    <p:sldId id="295" r:id="rId17"/>
    <p:sldId id="296" r:id="rId18"/>
    <p:sldId id="297" r:id="rId19"/>
    <p:sldId id="298" r:id="rId20"/>
    <p:sldId id="299" r:id="rId21"/>
    <p:sldId id="302" r:id="rId22"/>
    <p:sldId id="303" r:id="rId23"/>
    <p:sldId id="304" r:id="rId24"/>
    <p:sldId id="305" r:id="rId25"/>
    <p:sldId id="306" r:id="rId26"/>
    <p:sldId id="309" r:id="rId27"/>
    <p:sldId id="313" r:id="rId28"/>
    <p:sldId id="314" r:id="rId29"/>
    <p:sldId id="310" r:id="rId30"/>
    <p:sldId id="311" r:id="rId31"/>
    <p:sldId id="312" r:id="rId32"/>
  </p:sldIdLst>
  <p:sldSz cx="9144000" cy="6858000" type="screen4x3"/>
  <p:notesSz cx="7099300" cy="10234613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657" autoAdjust="0"/>
  </p:normalViewPr>
  <p:slideViewPr>
    <p:cSldViewPr>
      <p:cViewPr varScale="1">
        <p:scale>
          <a:sx n="71" d="100"/>
          <a:sy n="71" d="100"/>
        </p:scale>
        <p:origin x="154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567705-F078-406D-8C2E-19FAA7A1DA5C}" type="datetimeFigureOut">
              <a:rPr lang="pl-PL" smtClean="0"/>
              <a:t>2015-03-26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FC9281-EE17-46FB-B906-6DB274A3FF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0682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C9281-EE17-46FB-B906-6DB274A3FF74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956071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C9281-EE17-46FB-B906-6DB274A3FF74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867382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C9281-EE17-46FB-B906-6DB274A3FF74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82527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C9281-EE17-46FB-B906-6DB274A3FF74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869741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C9281-EE17-46FB-B906-6DB274A3FF74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94622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C9281-EE17-46FB-B906-6DB274A3FF74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202990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C9281-EE17-46FB-B906-6DB274A3FF74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158045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C9281-EE17-46FB-B906-6DB274A3FF74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71303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C9281-EE17-46FB-B906-6DB274A3FF74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184576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C9281-EE17-46FB-B906-6DB274A3FF74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360905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C9281-EE17-46FB-B906-6DB274A3FF74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36464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C9281-EE17-46FB-B906-6DB274A3FF74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827901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C9281-EE17-46FB-B906-6DB274A3FF74}" type="slidenum">
              <a:rPr lang="pl-PL" smtClean="0"/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99684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C9281-EE17-46FB-B906-6DB274A3FF74}" type="slidenum">
              <a:rPr lang="pl-PL" smtClean="0"/>
              <a:t>26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326306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C9281-EE17-46FB-B906-6DB274A3FF74}" type="slidenum">
              <a:rPr lang="pl-PL" smtClean="0"/>
              <a:t>27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759903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C9281-EE17-46FB-B906-6DB274A3FF74}" type="slidenum">
              <a:rPr lang="pl-PL" smtClean="0"/>
              <a:t>28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199220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C9281-EE17-46FB-B906-6DB274A3FF74}" type="slidenum">
              <a:rPr lang="pl-PL" smtClean="0"/>
              <a:t>29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661664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C9281-EE17-46FB-B906-6DB274A3FF74}" type="slidenum">
              <a:rPr lang="pl-PL" smtClean="0"/>
              <a:t>30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222040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C9281-EE17-46FB-B906-6DB274A3FF74}" type="slidenum">
              <a:rPr lang="pl-PL" smtClean="0"/>
              <a:t>31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91291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C9281-EE17-46FB-B906-6DB274A3FF74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3036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C9281-EE17-46FB-B906-6DB274A3FF74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87504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C9281-EE17-46FB-B906-6DB274A3FF74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31808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C9281-EE17-46FB-B906-6DB274A3FF74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01394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C9281-EE17-46FB-B906-6DB274A3FF74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68550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C9281-EE17-46FB-B906-6DB274A3FF74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044293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C9281-EE17-46FB-B906-6DB274A3FF74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49701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ostokąt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Prostokąt zaokrąglony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Podtytuł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28" name="Symbol zastępczy daty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EC103-CA5B-4B3B-8147-84D75CB28A31}" type="datetimeFigureOut">
              <a:rPr lang="pl-PL" smtClean="0"/>
              <a:pPr/>
              <a:t>2015-03-26</a:t>
            </a:fld>
            <a:endParaRPr lang="en-GB"/>
          </a:p>
        </p:txBody>
      </p:sp>
      <p:sp>
        <p:nvSpPr>
          <p:cNvPr id="17" name="Symbol zastępczy stop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9" name="Symbol zastępczy numeru slajdu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2673C87D-5B6E-4DAA-B551-C2E543E2128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rostokąt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Prostokąt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Prostokąt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ytuł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EC103-CA5B-4B3B-8147-84D75CB28A31}" type="datetimeFigureOut">
              <a:rPr lang="pl-PL" smtClean="0"/>
              <a:pPr/>
              <a:t>2015-03-26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3C87D-5B6E-4DAA-B551-C2E543E2128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EC103-CA5B-4B3B-8147-84D75CB28A31}" type="datetimeFigureOut">
              <a:rPr lang="pl-PL" smtClean="0"/>
              <a:pPr/>
              <a:t>2015-03-26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3C87D-5B6E-4DAA-B551-C2E543E2128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EC103-CA5B-4B3B-8147-84D75CB28A31}" type="datetimeFigureOut">
              <a:rPr lang="pl-PL" smtClean="0"/>
              <a:pPr/>
              <a:t>2015-03-26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3C87D-5B6E-4DAA-B551-C2E543E2128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Symbol zastępczy zawartości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ostokąt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Prostokąt zaokrąglony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EC103-CA5B-4B3B-8147-84D75CB28A31}" type="datetimeFigureOut">
              <a:rPr lang="pl-PL" smtClean="0"/>
              <a:pPr/>
              <a:t>2015-03-26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Prostokąt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Prostokąt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Prostokąt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673C87D-5B6E-4DAA-B551-C2E543E2128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EC103-CA5B-4B3B-8147-84D75CB28A31}" type="datetimeFigureOut">
              <a:rPr lang="pl-PL" smtClean="0"/>
              <a:pPr/>
              <a:t>2015-03-26</a:t>
            </a:fld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3C87D-5B6E-4DAA-B551-C2E543E2128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Symbol zastępczy zawartości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11" name="Symbol zastępczy zawartości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EC103-CA5B-4B3B-8147-84D75CB28A31}" type="datetimeFigureOut">
              <a:rPr lang="pl-PL" smtClean="0"/>
              <a:pPr/>
              <a:t>2015-03-26</a:t>
            </a:fld>
            <a:endParaRPr lang="en-GB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3C87D-5B6E-4DAA-B551-C2E543E2128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Symbol zastępczy zawartości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13" name="Symbol zastępczy zawartości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EC103-CA5B-4B3B-8147-84D75CB28A31}" type="datetimeFigureOut">
              <a:rPr lang="pl-PL" smtClean="0"/>
              <a:pPr/>
              <a:t>2015-03-26</a:t>
            </a:fld>
            <a:endParaRPr lang="en-GB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3C87D-5B6E-4DAA-B551-C2E543E2128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EC103-CA5B-4B3B-8147-84D75CB28A31}" type="datetimeFigureOut">
              <a:rPr lang="pl-PL" smtClean="0"/>
              <a:pPr/>
              <a:t>2015-03-26</a:t>
            </a:fld>
            <a:endParaRPr lang="en-GB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3C87D-5B6E-4DAA-B551-C2E543E2128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Prostokąt zaokrąglony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EC103-CA5B-4B3B-8147-84D75CB28A31}" type="datetimeFigureOut">
              <a:rPr lang="pl-PL" smtClean="0"/>
              <a:pPr/>
              <a:t>2015-03-26</a:t>
            </a:fld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3C87D-5B6E-4DAA-B551-C2E543E2128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Symbol zastępczy zawartości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EC103-CA5B-4B3B-8147-84D75CB28A31}" type="datetimeFigureOut">
              <a:rPr lang="pl-PL" smtClean="0"/>
              <a:pPr/>
              <a:t>2015-03-26</a:t>
            </a:fld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673C87D-5B6E-4DAA-B551-C2E543E2128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Prostokąt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rostokąt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Prostokąt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Prostokąt zaokrąglony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Symbol zastępczy tytułu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3" name="Symbol zastępczy tekstu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4" name="Symbol zastępczy daty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01EC103-CA5B-4B3B-8147-84D75CB28A31}" type="datetimeFigureOut">
              <a:rPr lang="pl-PL" smtClean="0"/>
              <a:pPr/>
              <a:t>2015-03-26</a:t>
            </a:fld>
            <a:endParaRPr lang="en-GB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ymbol zastępczy numeru slajdu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2673C87D-5B6E-4DAA-B551-C2E543E21285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g"/><Relationship Id="rId5" Type="http://schemas.openxmlformats.org/officeDocument/2006/relationships/image" Target="../media/image300.png"/><Relationship Id="rId4" Type="http://schemas.openxmlformats.org/officeDocument/2006/relationships/image" Target="../media/image29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rxiv.org/pdf/1412.4327.pdf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rxiv.org/pdf/1412.4327.pdf" TargetMode="External"/><Relationship Id="rId4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rxiv.org/pdf/1412.4327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rxiv.org/pdf/1412.4327.pdf" TargetMode="External"/><Relationship Id="rId5" Type="http://schemas.openxmlformats.org/officeDocument/2006/relationships/image" Target="../media/image46.png"/><Relationship Id="rId4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66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rxiv.org/abs/1502.04988" TargetMode="External"/><Relationship Id="rId5" Type="http://schemas.openxmlformats.org/officeDocument/2006/relationships/image" Target="../media/image74.png"/><Relationship Id="rId4" Type="http://schemas.openxmlformats.org/officeDocument/2006/relationships/image" Target="../media/image5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hyperlink" Target="http://arxiv.org/abs/1502.04988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abs/1502.04988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gif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3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538244" y="1316955"/>
            <a:ext cx="8036559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3600" b="1" dirty="0" smtClean="0">
                <a:solidFill>
                  <a:srgbClr val="002060"/>
                </a:solidFill>
              </a:rPr>
              <a:t>Nadprzewodnictwo w nanostrukturach </a:t>
            </a:r>
          </a:p>
          <a:p>
            <a:pPr algn="ctr"/>
            <a:r>
              <a:rPr lang="pl-PL" sz="3600" b="1" dirty="0" smtClean="0">
                <a:solidFill>
                  <a:srgbClr val="002060"/>
                </a:solidFill>
              </a:rPr>
              <a:t>metalicznych</a:t>
            </a:r>
            <a:br>
              <a:rPr lang="pl-PL" sz="3600" b="1" dirty="0" smtClean="0">
                <a:solidFill>
                  <a:srgbClr val="002060"/>
                </a:solidFill>
              </a:rPr>
            </a:br>
            <a:r>
              <a:rPr lang="pl-PL" sz="2800" dirty="0" smtClean="0"/>
              <a:t>Paweł Wójcik</a:t>
            </a:r>
          </a:p>
          <a:p>
            <a:pPr algn="ctr"/>
            <a:r>
              <a:rPr lang="pl-PL" sz="2800" dirty="0" smtClean="0"/>
              <a:t>Wydział Fizyki i Informatyki Stosowanej, AGH</a:t>
            </a:r>
          </a:p>
          <a:p>
            <a:pPr algn="ctr"/>
            <a:endParaRPr lang="pl-PL" sz="3600" b="1" dirty="0">
              <a:solidFill>
                <a:srgbClr val="002060"/>
              </a:solidFill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32656"/>
            <a:ext cx="8424936" cy="864096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2044020"/>
            <a:ext cx="1071594" cy="1161969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430093" y="3573016"/>
            <a:ext cx="799007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 smtClean="0"/>
              <a:t/>
            </a:r>
            <a:br>
              <a:rPr lang="pl-PL" sz="2400" dirty="0" smtClean="0"/>
            </a:br>
            <a:endParaRPr lang="pl-PL" sz="2400" dirty="0"/>
          </a:p>
          <a:p>
            <a:r>
              <a:rPr lang="pl-PL" sz="2400" b="1" dirty="0" smtClean="0">
                <a:solidFill>
                  <a:srgbClr val="0070C0"/>
                </a:solidFill>
              </a:rPr>
              <a:t>Współpraca:</a:t>
            </a:r>
            <a:r>
              <a:rPr lang="pl-PL" sz="2400" b="1" dirty="0" smtClean="0"/>
              <a:t/>
            </a:r>
            <a:br>
              <a:rPr lang="pl-PL" sz="2400" b="1" dirty="0" smtClean="0"/>
            </a:br>
            <a:r>
              <a:rPr lang="pl-PL" sz="2400" b="1" dirty="0" smtClean="0"/>
              <a:t>Akademickie Centrum Materiałów i Nanotechnologii</a:t>
            </a:r>
            <a:r>
              <a:rPr lang="pl-PL" sz="2400" dirty="0" smtClean="0"/>
              <a:t/>
            </a:r>
            <a:br>
              <a:rPr lang="pl-PL" sz="2400" dirty="0" smtClean="0"/>
            </a:br>
            <a:r>
              <a:rPr lang="pl-PL" sz="2400" dirty="0" smtClean="0"/>
              <a:t>dr Michał </a:t>
            </a:r>
            <a:r>
              <a:rPr lang="pl-PL" sz="2400" dirty="0" err="1" smtClean="0"/>
              <a:t>Zegrodnik</a:t>
            </a:r>
            <a:r>
              <a:rPr lang="pl-PL" sz="2400" dirty="0" smtClean="0"/>
              <a:t>, prof. Józef Spałek</a:t>
            </a:r>
            <a:br>
              <a:rPr lang="pl-PL" sz="2400" dirty="0" smtClean="0"/>
            </a:br>
            <a:r>
              <a:rPr lang="pl-PL" sz="2400" b="1" dirty="0" smtClean="0"/>
              <a:t>Wydział Fizyki i Informatyki Stosowanej</a:t>
            </a:r>
            <a:endParaRPr lang="pl-PL" sz="2400" b="1" dirty="0"/>
          </a:p>
          <a:p>
            <a:r>
              <a:rPr lang="pl-PL" sz="2400" dirty="0"/>
              <a:t>p</a:t>
            </a:r>
            <a:r>
              <a:rPr lang="pl-PL" sz="2400" dirty="0" smtClean="0"/>
              <a:t>rof. Janusz Adamowski, dr hab. Bartłomiej </a:t>
            </a:r>
            <a:r>
              <a:rPr lang="pl-PL" sz="2400" dirty="0" err="1" smtClean="0"/>
              <a:t>Spisak</a:t>
            </a:r>
            <a:r>
              <a:rPr lang="pl-PL" sz="2400" dirty="0" smtClean="0"/>
              <a:t>, dr Maciej Wołoszyn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113414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 zaokrąglony 9"/>
          <p:cNvSpPr/>
          <p:nvPr/>
        </p:nvSpPr>
        <p:spPr>
          <a:xfrm>
            <a:off x="0" y="1928802"/>
            <a:ext cx="357158" cy="264320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pole tekstowe 10"/>
          <p:cNvSpPr txBox="1"/>
          <p:nvPr/>
        </p:nvSpPr>
        <p:spPr>
          <a:xfrm rot="16200000">
            <a:off x="-1061921" y="2749754"/>
            <a:ext cx="24810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l-PL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Wyniki – </a:t>
            </a:r>
            <a:r>
              <a:rPr lang="el-G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pl-PL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, T</a:t>
            </a:r>
            <a:r>
              <a:rPr lang="pl-PL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GB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364925" y="245505"/>
            <a:ext cx="4890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i="1" dirty="0" smtClean="0"/>
              <a:t>P.  Wójcik, M. </a:t>
            </a:r>
            <a:r>
              <a:rPr lang="pl-PL" i="1" dirty="0" err="1" smtClean="0"/>
              <a:t>Zegrodnik</a:t>
            </a:r>
            <a:r>
              <a:rPr lang="pl-PL" i="1" dirty="0" smtClean="0"/>
              <a:t>, </a:t>
            </a:r>
            <a:r>
              <a:rPr lang="pl-PL" i="1" dirty="0" err="1" smtClean="0"/>
              <a:t>Phys</a:t>
            </a:r>
            <a:r>
              <a:rPr lang="pl-PL" i="1" dirty="0" smtClean="0"/>
              <a:t>. Stat. </a:t>
            </a:r>
            <a:r>
              <a:rPr lang="pl-PL" i="1" dirty="0" err="1" smtClean="0"/>
              <a:t>Solidi</a:t>
            </a:r>
            <a:r>
              <a:rPr lang="pl-PL" i="1" dirty="0" smtClean="0"/>
              <a:t>. b (2014), </a:t>
            </a:r>
            <a:r>
              <a:rPr lang="pl-PL" i="1" dirty="0"/>
              <a:t>251, </a:t>
            </a:r>
            <a:r>
              <a:rPr lang="pl-PL" i="1" dirty="0" smtClean="0"/>
              <a:t>106 </a:t>
            </a:r>
            <a:endParaRPr lang="pl-PL" i="1" dirty="0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30" y="1077654"/>
            <a:ext cx="4648854" cy="38058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pole tekstowe 8"/>
              <p:cNvSpPr txBox="1"/>
              <p:nvPr/>
            </p:nvSpPr>
            <p:spPr>
              <a:xfrm>
                <a:off x="5987731" y="1268760"/>
                <a:ext cx="1731756" cy="821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pl-PL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sub>
                      </m:sSub>
                      <m:r>
                        <a:rPr lang="pl-PL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l-PL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l-PL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pl-PL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pl-PL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l-PL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pl-PL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pl-PL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l-PL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p>
                              <m:r>
                                <a:rPr lang="pl-PL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ctrlPr>
                                <a:rPr lang="pl-PL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pl-PL" sz="2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g>
                            <m:e>
                              <m:r>
                                <a:rPr lang="pl-PL" sz="2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p>
                                <m:sSupPr>
                                  <m:ctrlPr>
                                    <a:rPr lang="pl-PL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l-PL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pl-PL" sz="2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pl-PL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2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pl-PL" sz="22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pl-PL" sz="2200" dirty="0"/>
              </a:p>
            </p:txBody>
          </p:sp>
        </mc:Choice>
        <mc:Fallback xmlns="">
          <p:sp>
            <p:nvSpPr>
              <p:cNvPr id="9" name="pole tekstow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7731" y="1268760"/>
                <a:ext cx="1731756" cy="821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Prostokąt 11"/>
              <p:cNvSpPr/>
              <p:nvPr/>
            </p:nvSpPr>
            <p:spPr>
              <a:xfrm>
                <a:off x="5874943" y="2250615"/>
                <a:ext cx="1957331" cy="9137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pl-PL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pl-PL" sz="2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l-PL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l-PL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pl-PL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pl-PL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l-PL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pl-PL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ctrlPr>
                                <a:rPr lang="pl-PL" sz="2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a:rPr lang="pl-PL" sz="2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deg>
                            <m:e>
                              <m:r>
                                <a:rPr lang="pl-PL" sz="2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p>
                                <m:sSupPr>
                                  <m:ctrlPr>
                                    <a:rPr lang="pl-PL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l-PL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pl-PL" sz="2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pl-PL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2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pl-PL" sz="22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pl-PL" sz="2200" dirty="0"/>
              </a:p>
            </p:txBody>
          </p:sp>
        </mc:Choice>
        <mc:Fallback xmlns="">
          <p:sp>
            <p:nvSpPr>
              <p:cNvPr id="12" name="Prostokąt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943" y="2250615"/>
                <a:ext cx="1957331" cy="91377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Obraz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128" y="3324803"/>
            <a:ext cx="4320480" cy="3226539"/>
          </a:xfrm>
          <a:prstGeom prst="rect">
            <a:avLst/>
          </a:prstGeom>
        </p:spPr>
      </p:pic>
      <p:sp>
        <p:nvSpPr>
          <p:cNvPr id="15" name="pole tekstowe 14"/>
          <p:cNvSpPr txBox="1"/>
          <p:nvPr/>
        </p:nvSpPr>
        <p:spPr>
          <a:xfrm>
            <a:off x="496691" y="4779462"/>
            <a:ext cx="462658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Amplituda i okres oscylacji  silnie</a:t>
            </a:r>
            <a:br>
              <a:rPr lang="pl-PL" sz="2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2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zależy od koncentracji elektronowej</a:t>
            </a:r>
            <a:br>
              <a:rPr lang="pl-PL" sz="2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2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(energii Fermiego)</a:t>
            </a:r>
            <a:endParaRPr lang="pl-PL" sz="2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pole tekstowe 12"/>
          <p:cNvSpPr txBox="1"/>
          <p:nvPr/>
        </p:nvSpPr>
        <p:spPr>
          <a:xfrm>
            <a:off x="998415" y="785267"/>
            <a:ext cx="40703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Przerwa nadprzewodząca funkcji grubości </a:t>
            </a:r>
            <a:br>
              <a:rPr lang="pl-PL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nanowarstwy i koncentracji elektronowej</a:t>
            </a:r>
            <a:endParaRPr lang="pl-PL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11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 zaokrąglony 9"/>
          <p:cNvSpPr/>
          <p:nvPr/>
        </p:nvSpPr>
        <p:spPr>
          <a:xfrm>
            <a:off x="0" y="1928802"/>
            <a:ext cx="357158" cy="264320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pole tekstowe 10"/>
          <p:cNvSpPr txBox="1"/>
          <p:nvPr/>
        </p:nvSpPr>
        <p:spPr>
          <a:xfrm rot="16200000">
            <a:off x="-1061921" y="2749754"/>
            <a:ext cx="24810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l-PL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Eksperyment 1</a:t>
            </a:r>
            <a:endParaRPr lang="en-GB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830" y="167184"/>
            <a:ext cx="5508467" cy="1761618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3500455"/>
            <a:ext cx="3332002" cy="1207762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4011" y="2515439"/>
            <a:ext cx="2924013" cy="866374"/>
          </a:xfrm>
          <a:prstGeom prst="rect">
            <a:avLst/>
          </a:prstGeom>
        </p:spPr>
      </p:pic>
      <p:pic>
        <p:nvPicPr>
          <p:cNvPr id="13" name="Obraz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6349" y="4607868"/>
            <a:ext cx="4000500" cy="2095500"/>
          </a:xfrm>
          <a:prstGeom prst="rect">
            <a:avLst/>
          </a:prstGeom>
        </p:spPr>
      </p:pic>
      <p:sp>
        <p:nvSpPr>
          <p:cNvPr id="8" name="pole tekstowe 7"/>
          <p:cNvSpPr txBox="1"/>
          <p:nvPr/>
        </p:nvSpPr>
        <p:spPr>
          <a:xfrm>
            <a:off x="979418" y="4818638"/>
            <a:ext cx="3253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Obrazy z SEM złącza Al-Al</a:t>
            </a:r>
            <a:r>
              <a:rPr lang="pl-PL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pl-PL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pl-PL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pl-PL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-Al</a:t>
            </a:r>
            <a:endParaRPr lang="pl-PL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0640" y="1694614"/>
            <a:ext cx="2669657" cy="2703028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7400297" y="1991720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Znormalizowana</a:t>
            </a:r>
            <a:br>
              <a:rPr lang="pl-PL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konduktancja </a:t>
            </a:r>
            <a:br>
              <a:rPr lang="pl-PL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różniczkowa</a:t>
            </a:r>
            <a:endParaRPr lang="pl-PL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968072" y="6046993"/>
            <a:ext cx="37625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Przerwa nadprzewodząca dla grubości </a:t>
            </a:r>
            <a:br>
              <a:rPr lang="pl-PL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nanowarstw Al. D=5,7,10,30 </a:t>
            </a:r>
            <a:r>
              <a:rPr lang="pl-PL" sz="16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nm</a:t>
            </a:r>
            <a:endParaRPr lang="pl-PL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97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 zaokrąglony 9"/>
          <p:cNvSpPr/>
          <p:nvPr/>
        </p:nvSpPr>
        <p:spPr>
          <a:xfrm>
            <a:off x="0" y="1928802"/>
            <a:ext cx="357158" cy="264320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pole tekstowe 10"/>
          <p:cNvSpPr txBox="1"/>
          <p:nvPr/>
        </p:nvSpPr>
        <p:spPr>
          <a:xfrm rot="16200000">
            <a:off x="-1061921" y="2749754"/>
            <a:ext cx="24810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l-PL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Eksperyment 1</a:t>
            </a:r>
            <a:endParaRPr lang="en-GB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pole tekstowe 1"/>
          <p:cNvSpPr txBox="1"/>
          <p:nvPr/>
        </p:nvSpPr>
        <p:spPr>
          <a:xfrm>
            <a:off x="542165" y="49362"/>
            <a:ext cx="40623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Porównanie z eksperymentem </a:t>
            </a:r>
            <a:endParaRPr lang="pl-PL" sz="2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883" y="1531297"/>
            <a:ext cx="3906174" cy="814864"/>
          </a:xfrm>
          <a:prstGeom prst="rect">
            <a:avLst/>
          </a:prstGeom>
        </p:spPr>
      </p:pic>
      <p:sp>
        <p:nvSpPr>
          <p:cNvPr id="7" name="pole tekstowe 6"/>
          <p:cNvSpPr txBox="1"/>
          <p:nvPr/>
        </p:nvSpPr>
        <p:spPr>
          <a:xfrm>
            <a:off x="581582" y="913026"/>
            <a:ext cx="3666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Niejednorodności powierzchni </a:t>
            </a:r>
            <a:endParaRPr lang="pl-PL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3037330" y="2313473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Liczba losowa [-1,1]</a:t>
            </a: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6396591" y="2155086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akładamy 1 ML</a:t>
            </a: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Łącznik prosty ze strzałką 13"/>
          <p:cNvCxnSpPr>
            <a:stCxn id="5" idx="2"/>
          </p:cNvCxnSpPr>
          <p:nvPr/>
        </p:nvCxnSpPr>
        <p:spPr>
          <a:xfrm flipV="1">
            <a:off x="4247970" y="2138350"/>
            <a:ext cx="259617" cy="2078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Łącznik prosty ze strzałką 15"/>
          <p:cNvCxnSpPr>
            <a:endCxn id="5" idx="3"/>
          </p:cNvCxnSpPr>
          <p:nvPr/>
        </p:nvCxnSpPr>
        <p:spPr>
          <a:xfrm flipH="1" flipV="1">
            <a:off x="6201057" y="1938729"/>
            <a:ext cx="805316" cy="2215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Obraz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3032" y="2726248"/>
            <a:ext cx="4981825" cy="3642107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541246" y="356356"/>
            <a:ext cx="4890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i="1" dirty="0" smtClean="0"/>
              <a:t>P.  Wójcik, M. </a:t>
            </a:r>
            <a:r>
              <a:rPr lang="pl-PL" i="1" dirty="0" err="1" smtClean="0"/>
              <a:t>Zegrodnik</a:t>
            </a:r>
            <a:r>
              <a:rPr lang="pl-PL" i="1" dirty="0" smtClean="0"/>
              <a:t>, </a:t>
            </a:r>
            <a:r>
              <a:rPr lang="pl-PL" i="1" dirty="0" err="1" smtClean="0"/>
              <a:t>Phys</a:t>
            </a:r>
            <a:r>
              <a:rPr lang="pl-PL" i="1" dirty="0" smtClean="0"/>
              <a:t>. Stat. </a:t>
            </a:r>
            <a:r>
              <a:rPr lang="pl-PL" i="1" dirty="0" err="1" smtClean="0"/>
              <a:t>Solidi</a:t>
            </a:r>
            <a:r>
              <a:rPr lang="pl-PL" i="1" dirty="0" smtClean="0"/>
              <a:t>. b (2014), </a:t>
            </a:r>
            <a:r>
              <a:rPr lang="pl-PL" i="1" dirty="0"/>
              <a:t>251, </a:t>
            </a:r>
            <a:r>
              <a:rPr lang="pl-PL" i="1" dirty="0" smtClean="0"/>
              <a:t>106 </a:t>
            </a:r>
            <a:endParaRPr lang="pl-PL" i="1" dirty="0"/>
          </a:p>
        </p:txBody>
      </p:sp>
      <p:grpSp>
        <p:nvGrpSpPr>
          <p:cNvPr id="38" name="Grupa 37"/>
          <p:cNvGrpSpPr/>
          <p:nvPr/>
        </p:nvGrpSpPr>
        <p:grpSpPr>
          <a:xfrm>
            <a:off x="4723610" y="1076563"/>
            <a:ext cx="2587821" cy="282941"/>
            <a:chOff x="4986306" y="1113081"/>
            <a:chExt cx="3258102" cy="49973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4" name="Łącznik prosty 3"/>
            <p:cNvCxnSpPr/>
            <p:nvPr/>
          </p:nvCxnSpPr>
          <p:spPr>
            <a:xfrm>
              <a:off x="4986306" y="1502155"/>
              <a:ext cx="325810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upa 32"/>
            <p:cNvGrpSpPr/>
            <p:nvPr/>
          </p:nvGrpSpPr>
          <p:grpSpPr>
            <a:xfrm>
              <a:off x="4986306" y="1113081"/>
              <a:ext cx="3258102" cy="200055"/>
              <a:chOff x="4986306" y="1113081"/>
              <a:chExt cx="3258102" cy="200055"/>
            </a:xfrm>
          </p:grpSpPr>
          <p:cxnSp>
            <p:nvCxnSpPr>
              <p:cNvPr id="12" name="Łącznik prosty 11"/>
              <p:cNvCxnSpPr/>
              <p:nvPr/>
            </p:nvCxnSpPr>
            <p:spPr>
              <a:xfrm>
                <a:off x="4986306" y="1113081"/>
                <a:ext cx="52179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Łącznik prosty 14"/>
              <p:cNvCxnSpPr/>
              <p:nvPr/>
            </p:nvCxnSpPr>
            <p:spPr>
              <a:xfrm>
                <a:off x="5508104" y="1113081"/>
                <a:ext cx="216024" cy="2000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Łącznik prosty 19"/>
              <p:cNvCxnSpPr/>
              <p:nvPr/>
            </p:nvCxnSpPr>
            <p:spPr>
              <a:xfrm>
                <a:off x="5724128" y="1312484"/>
                <a:ext cx="64807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Łącznik prosty 21"/>
              <p:cNvCxnSpPr/>
              <p:nvPr/>
            </p:nvCxnSpPr>
            <p:spPr>
              <a:xfrm flipV="1">
                <a:off x="6372200" y="1113081"/>
                <a:ext cx="243157" cy="2000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Łącznik prosty 23"/>
              <p:cNvCxnSpPr/>
              <p:nvPr/>
            </p:nvCxnSpPr>
            <p:spPr>
              <a:xfrm>
                <a:off x="6615357" y="1113081"/>
                <a:ext cx="532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Łącznik prosty 25"/>
              <p:cNvCxnSpPr/>
              <p:nvPr/>
            </p:nvCxnSpPr>
            <p:spPr>
              <a:xfrm>
                <a:off x="7147373" y="1113081"/>
                <a:ext cx="88923" cy="1994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Łącznik prosty 27"/>
              <p:cNvCxnSpPr/>
              <p:nvPr/>
            </p:nvCxnSpPr>
            <p:spPr>
              <a:xfrm>
                <a:off x="7263429" y="1312484"/>
                <a:ext cx="47692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Łącznik prosty 29"/>
              <p:cNvCxnSpPr/>
              <p:nvPr/>
            </p:nvCxnSpPr>
            <p:spPr>
              <a:xfrm flipV="1">
                <a:off x="7740352" y="1113081"/>
                <a:ext cx="144016" cy="1994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Łącznik prosty 31"/>
              <p:cNvCxnSpPr/>
              <p:nvPr/>
            </p:nvCxnSpPr>
            <p:spPr>
              <a:xfrm>
                <a:off x="7884368" y="1113081"/>
                <a:ext cx="36004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Łącznik prosty 34"/>
            <p:cNvCxnSpPr/>
            <p:nvPr/>
          </p:nvCxnSpPr>
          <p:spPr>
            <a:xfrm>
              <a:off x="4986306" y="1113081"/>
              <a:ext cx="0" cy="3890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Łącznik prosty 36"/>
            <p:cNvCxnSpPr/>
            <p:nvPr/>
          </p:nvCxnSpPr>
          <p:spPr>
            <a:xfrm>
              <a:off x="8244408" y="1113081"/>
              <a:ext cx="0" cy="4997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Prostokąt 38"/>
          <p:cNvSpPr/>
          <p:nvPr/>
        </p:nvSpPr>
        <p:spPr>
          <a:xfrm>
            <a:off x="4716016" y="1167144"/>
            <a:ext cx="2593854" cy="109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3" name="pole tekstowe 42"/>
          <p:cNvSpPr txBox="1"/>
          <p:nvPr/>
        </p:nvSpPr>
        <p:spPr>
          <a:xfrm>
            <a:off x="478926" y="6240148"/>
            <a:ext cx="84741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Przerwa nadprzewodząca w funkcji grubości nanowarstw Al. Porównanie z eksperymentem.</a:t>
            </a:r>
            <a:endParaRPr lang="pl-PL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67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 zaokrąglony 9"/>
          <p:cNvSpPr/>
          <p:nvPr/>
        </p:nvSpPr>
        <p:spPr>
          <a:xfrm>
            <a:off x="0" y="1928802"/>
            <a:ext cx="357158" cy="264320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pole tekstowe 10"/>
          <p:cNvSpPr txBox="1"/>
          <p:nvPr/>
        </p:nvSpPr>
        <p:spPr>
          <a:xfrm rot="16200000">
            <a:off x="-1061921" y="2749754"/>
            <a:ext cx="24810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l-PL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Eksperyment 2</a:t>
            </a:r>
            <a:endParaRPr lang="en-GB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Obraz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575" y="4605907"/>
            <a:ext cx="3572977" cy="1830491"/>
          </a:xfrm>
          <a:prstGeom prst="rect">
            <a:avLst/>
          </a:prstGeom>
        </p:spPr>
      </p:pic>
      <p:pic>
        <p:nvPicPr>
          <p:cNvPr id="9" name="Obraz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008" y="2707284"/>
            <a:ext cx="4313183" cy="2521916"/>
          </a:xfrm>
          <a:prstGeom prst="rect">
            <a:avLst/>
          </a:prstGeom>
        </p:spPr>
      </p:pic>
      <p:pic>
        <p:nvPicPr>
          <p:cNvPr id="2" name="Obraz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1680" y="515877"/>
            <a:ext cx="6276206" cy="1403343"/>
          </a:xfrm>
          <a:prstGeom prst="rect">
            <a:avLst/>
          </a:prstGeom>
        </p:spPr>
      </p:pic>
      <p:pic>
        <p:nvPicPr>
          <p:cNvPr id="14" name="Obraz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016" y="2177820"/>
            <a:ext cx="1719618" cy="2116453"/>
          </a:xfrm>
          <a:prstGeom prst="rect">
            <a:avLst/>
          </a:prstGeom>
        </p:spPr>
      </p:pic>
      <p:pic>
        <p:nvPicPr>
          <p:cNvPr id="12" name="Obraz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25889" y="2142064"/>
            <a:ext cx="2116338" cy="2216682"/>
          </a:xfrm>
          <a:prstGeom prst="rect">
            <a:avLst/>
          </a:prstGeom>
        </p:spPr>
      </p:pic>
      <p:sp>
        <p:nvSpPr>
          <p:cNvPr id="13" name="pole tekstowe 12"/>
          <p:cNvSpPr txBox="1"/>
          <p:nvPr/>
        </p:nvSpPr>
        <p:spPr>
          <a:xfrm>
            <a:off x="5076056" y="5239653"/>
            <a:ext cx="39985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Temperatura krytyczna w funkcji grubości </a:t>
            </a:r>
            <a:br>
              <a:rPr lang="pl-PL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warstwy Pb.</a:t>
            </a:r>
            <a:endParaRPr lang="pl-PL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76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 zaokrąglony 9"/>
          <p:cNvSpPr/>
          <p:nvPr/>
        </p:nvSpPr>
        <p:spPr>
          <a:xfrm>
            <a:off x="0" y="1928802"/>
            <a:ext cx="357158" cy="264320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pole tekstowe 10"/>
          <p:cNvSpPr txBox="1"/>
          <p:nvPr/>
        </p:nvSpPr>
        <p:spPr>
          <a:xfrm rot="16200000">
            <a:off x="-1061921" y="2749754"/>
            <a:ext cx="24810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l-PL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Eksperyment 2</a:t>
            </a:r>
            <a:endParaRPr lang="en-GB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542165" y="882090"/>
            <a:ext cx="42530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Uwzględnienie wpływu złącza Si/Pb</a:t>
            </a:r>
            <a:endParaRPr lang="pl-PL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764804"/>
            <a:ext cx="3295650" cy="800100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3738" y="1807096"/>
            <a:ext cx="2762250" cy="685800"/>
          </a:xfrm>
          <a:prstGeom prst="rect">
            <a:avLst/>
          </a:prstGeom>
        </p:spPr>
      </p:pic>
      <p:sp>
        <p:nvSpPr>
          <p:cNvPr id="6" name="Strzałka w prawo 5"/>
          <p:cNvSpPr/>
          <p:nvPr/>
        </p:nvSpPr>
        <p:spPr>
          <a:xfrm>
            <a:off x="4330962" y="2058891"/>
            <a:ext cx="432048" cy="22235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0036" y="2708920"/>
            <a:ext cx="4311187" cy="3498486"/>
          </a:xfrm>
          <a:prstGeom prst="rect">
            <a:avLst/>
          </a:prstGeom>
        </p:spPr>
      </p:pic>
      <p:sp>
        <p:nvSpPr>
          <p:cNvPr id="8" name="pole tekstowe 7"/>
          <p:cNvSpPr txBox="1"/>
          <p:nvPr/>
        </p:nvSpPr>
        <p:spPr>
          <a:xfrm rot="16200000">
            <a:off x="1991619" y="4273496"/>
            <a:ext cx="98616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pl-PL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pl-PL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pl-PL" sz="105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c,bulk</a:t>
            </a: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542165" y="209901"/>
            <a:ext cx="40623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Porównanie z eksperymentem </a:t>
            </a:r>
            <a:endParaRPr lang="pl-PL" sz="2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ześcian 8"/>
          <p:cNvSpPr/>
          <p:nvPr/>
        </p:nvSpPr>
        <p:spPr>
          <a:xfrm>
            <a:off x="5292080" y="578514"/>
            <a:ext cx="2364088" cy="978278"/>
          </a:xfrm>
          <a:prstGeom prst="cube">
            <a:avLst>
              <a:gd name="adj" fmla="val 57859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Si(111)</a:t>
            </a:r>
            <a:endParaRPr lang="pl-PL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ześcian 12"/>
          <p:cNvSpPr/>
          <p:nvPr/>
        </p:nvSpPr>
        <p:spPr>
          <a:xfrm>
            <a:off x="5311616" y="472932"/>
            <a:ext cx="2232248" cy="661512"/>
          </a:xfrm>
          <a:prstGeom prst="cube">
            <a:avLst>
              <a:gd name="adj" fmla="val 674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Pb</a:t>
            </a:r>
            <a:endParaRPr lang="pl-PL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pole tekstowe 14"/>
          <p:cNvSpPr txBox="1"/>
          <p:nvPr/>
        </p:nvSpPr>
        <p:spPr>
          <a:xfrm>
            <a:off x="910843" y="1187460"/>
            <a:ext cx="3638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i="1" dirty="0" smtClean="0"/>
              <a:t>Y. Chen et al. </a:t>
            </a:r>
            <a:r>
              <a:rPr lang="pl-PL" i="1" dirty="0" err="1" smtClean="0"/>
              <a:t>Phys</a:t>
            </a:r>
            <a:r>
              <a:rPr lang="pl-PL" i="1" dirty="0" smtClean="0"/>
              <a:t>. </a:t>
            </a:r>
            <a:r>
              <a:rPr lang="pl-PL" i="1" dirty="0" err="1" smtClean="0"/>
              <a:t>Rev</a:t>
            </a:r>
            <a:r>
              <a:rPr lang="pl-PL" i="1" dirty="0" smtClean="0"/>
              <a:t>. B 85, 224517 (1012)</a:t>
            </a:r>
            <a:endParaRPr lang="pl-PL" i="1" dirty="0"/>
          </a:p>
        </p:txBody>
      </p:sp>
      <p:sp>
        <p:nvSpPr>
          <p:cNvPr id="16" name="pole tekstowe 15"/>
          <p:cNvSpPr txBox="1"/>
          <p:nvPr/>
        </p:nvSpPr>
        <p:spPr>
          <a:xfrm>
            <a:off x="478926" y="6240148"/>
            <a:ext cx="8608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Przerwa nadprzewodząca w funkcji grubości nanowarstw Pb. Porównanie z eksperymentem.</a:t>
            </a:r>
            <a:endParaRPr lang="pl-PL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96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 zaokrąglony 9"/>
          <p:cNvSpPr/>
          <p:nvPr/>
        </p:nvSpPr>
        <p:spPr>
          <a:xfrm>
            <a:off x="0" y="1928802"/>
            <a:ext cx="357158" cy="264320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pole tekstowe 10"/>
          <p:cNvSpPr txBox="1"/>
          <p:nvPr/>
        </p:nvSpPr>
        <p:spPr>
          <a:xfrm rot="16200000">
            <a:off x="-1061921" y="2893770"/>
            <a:ext cx="24810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l-PL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Przejście NM/SC</a:t>
            </a:r>
            <a:endParaRPr lang="en-GB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323528" y="198512"/>
            <a:ext cx="84882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Przejście metal nadprzewodnik indukowane polem magnetycznym</a:t>
            </a:r>
            <a:endParaRPr lang="pl-PL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ześcian 12"/>
          <p:cNvSpPr/>
          <p:nvPr/>
        </p:nvSpPr>
        <p:spPr>
          <a:xfrm>
            <a:off x="3419872" y="1165349"/>
            <a:ext cx="2232248" cy="679475"/>
          </a:xfrm>
          <a:prstGeom prst="cube">
            <a:avLst>
              <a:gd name="adj" fmla="val 89187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4" name="Łącznik prosty ze strzałką 13"/>
          <p:cNvCxnSpPr/>
          <p:nvPr/>
        </p:nvCxnSpPr>
        <p:spPr>
          <a:xfrm flipV="1">
            <a:off x="2915816" y="764704"/>
            <a:ext cx="0" cy="5772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Łącznik prosty ze strzałką 14"/>
          <p:cNvCxnSpPr/>
          <p:nvPr/>
        </p:nvCxnSpPr>
        <p:spPr>
          <a:xfrm>
            <a:off x="2915816" y="1340768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Łącznik prosty ze strzałką 15"/>
          <p:cNvCxnSpPr/>
          <p:nvPr/>
        </p:nvCxnSpPr>
        <p:spPr>
          <a:xfrm flipH="1">
            <a:off x="2569653" y="1341929"/>
            <a:ext cx="346163" cy="358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ole tekstowe 16"/>
          <p:cNvSpPr txBox="1"/>
          <p:nvPr/>
        </p:nvSpPr>
        <p:spPr>
          <a:xfrm>
            <a:off x="3417440" y="119675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x</a:t>
            </a:r>
            <a:endParaRPr lang="pl-PL" dirty="0"/>
          </a:p>
        </p:txBody>
      </p:sp>
      <p:sp>
        <p:nvSpPr>
          <p:cNvPr id="18" name="pole tekstowe 17"/>
          <p:cNvSpPr txBox="1"/>
          <p:nvPr/>
        </p:nvSpPr>
        <p:spPr>
          <a:xfrm>
            <a:off x="2643632" y="1565992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y</a:t>
            </a:r>
            <a:endParaRPr lang="pl-PL" dirty="0"/>
          </a:p>
        </p:txBody>
      </p:sp>
      <p:sp>
        <p:nvSpPr>
          <p:cNvPr id="19" name="pole tekstowe 18"/>
          <p:cNvSpPr txBox="1"/>
          <p:nvPr/>
        </p:nvSpPr>
        <p:spPr>
          <a:xfrm>
            <a:off x="2643632" y="693857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z</a:t>
            </a:r>
            <a:endParaRPr lang="pl-PL" dirty="0"/>
          </a:p>
        </p:txBody>
      </p:sp>
      <p:cxnSp>
        <p:nvCxnSpPr>
          <p:cNvPr id="23" name="Łącznik prosty ze strzałką 22"/>
          <p:cNvCxnSpPr/>
          <p:nvPr/>
        </p:nvCxnSpPr>
        <p:spPr>
          <a:xfrm>
            <a:off x="3491880" y="1484784"/>
            <a:ext cx="2376264" cy="3444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pole tekstowe 24"/>
              <p:cNvSpPr txBox="1"/>
              <p:nvPr/>
            </p:nvSpPr>
            <p:spPr>
              <a:xfrm>
                <a:off x="5751572" y="1078912"/>
                <a:ext cx="395942" cy="368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2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l-PL" sz="2200" b="0" i="1" smtClean="0">
                              <a:latin typeface="Cambria Math" panose="02040503050406030204" pitchFamily="18" charset="0"/>
                            </a:rPr>
                            <m:t>||</m:t>
                          </m:r>
                        </m:sub>
                      </m:sSub>
                    </m:oMath>
                  </m:oMathPara>
                </a14:m>
                <a:endParaRPr lang="pl-PL" sz="2200" dirty="0"/>
              </a:p>
            </p:txBody>
          </p:sp>
        </mc:Choice>
        <mc:Fallback>
          <p:sp>
            <p:nvSpPr>
              <p:cNvPr id="25" name="pole tekstowe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572" y="1078912"/>
                <a:ext cx="395942" cy="368884"/>
              </a:xfrm>
              <a:prstGeom prst="rect">
                <a:avLst/>
              </a:prstGeom>
              <a:blipFill rotWithShape="0">
                <a:blip r:embed="rId3"/>
                <a:stretch>
                  <a:fillRect l="-15385" r="-13846" b="-2666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Obraz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542" y="2774088"/>
            <a:ext cx="7585874" cy="3031176"/>
          </a:xfrm>
          <a:prstGeom prst="rect">
            <a:avLst/>
          </a:prstGeom>
        </p:spPr>
      </p:pic>
      <p:sp>
        <p:nvSpPr>
          <p:cNvPr id="27" name="pole tekstowe 26"/>
          <p:cNvSpPr txBox="1"/>
          <p:nvPr/>
        </p:nvSpPr>
        <p:spPr>
          <a:xfrm>
            <a:off x="927490" y="2029206"/>
            <a:ext cx="7494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u="sng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pl-PL" u="sng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ole </a:t>
            </a:r>
            <a:r>
              <a:rPr lang="pl-PL" u="sng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krytyczne dla cienkich warstw Pb – przybliżenie paramagnetyczne</a:t>
            </a:r>
            <a:endParaRPr lang="pl-PL" u="sng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pole tekstowe 28"/>
          <p:cNvSpPr txBox="1"/>
          <p:nvPr/>
        </p:nvSpPr>
        <p:spPr>
          <a:xfrm>
            <a:off x="927490" y="5903541"/>
            <a:ext cx="3866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pl-PL" sz="2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ven-odd</a:t>
            </a:r>
            <a:r>
              <a:rPr lang="pl-PL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l-PL" sz="2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bilayer</a:t>
            </a:r>
            <a:r>
              <a:rPr lang="pl-PL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pl-PL" sz="2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oscillations</a:t>
            </a:r>
            <a:endParaRPr lang="pl-PL" sz="20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pl-PL" sz="2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eating</a:t>
            </a:r>
            <a:r>
              <a:rPr lang="pl-PL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2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effect</a:t>
            </a:r>
            <a:endParaRPr lang="pl-PL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pole tekstowe 29"/>
          <p:cNvSpPr txBox="1"/>
          <p:nvPr/>
        </p:nvSpPr>
        <p:spPr>
          <a:xfrm>
            <a:off x="2186359" y="2306479"/>
            <a:ext cx="623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i="1" dirty="0" smtClean="0"/>
              <a:t>P.  Wójcik, M. </a:t>
            </a:r>
            <a:r>
              <a:rPr lang="pl-PL" i="1" dirty="0" err="1" smtClean="0"/>
              <a:t>Zegrodnik</a:t>
            </a:r>
            <a:r>
              <a:rPr lang="pl-PL" i="1" dirty="0" smtClean="0"/>
              <a:t>, J</a:t>
            </a:r>
            <a:r>
              <a:rPr lang="en-US" i="1" dirty="0" err="1" smtClean="0"/>
              <a:t>ournal</a:t>
            </a:r>
            <a:r>
              <a:rPr lang="en-US" i="1" dirty="0" smtClean="0"/>
              <a:t> </a:t>
            </a:r>
            <a:r>
              <a:rPr lang="en-US" i="1" dirty="0"/>
              <a:t>of Physics: Condensed Matter 2014, 26, 455302 </a:t>
            </a:r>
            <a:endParaRPr lang="pl-PL" i="1" dirty="0"/>
          </a:p>
        </p:txBody>
      </p:sp>
      <p:sp>
        <p:nvSpPr>
          <p:cNvPr id="20" name="pole tekstowe 19"/>
          <p:cNvSpPr txBox="1"/>
          <p:nvPr/>
        </p:nvSpPr>
        <p:spPr>
          <a:xfrm>
            <a:off x="2454344" y="2652301"/>
            <a:ext cx="4709944" cy="307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Pole krytyczne w funkcji grubości nanowarstw Pb.</a:t>
            </a:r>
            <a:endParaRPr lang="pl-PL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66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 zaokrąglony 9"/>
          <p:cNvSpPr/>
          <p:nvPr/>
        </p:nvSpPr>
        <p:spPr>
          <a:xfrm>
            <a:off x="0" y="1928802"/>
            <a:ext cx="357158" cy="264320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pole tekstowe 10"/>
          <p:cNvSpPr txBox="1"/>
          <p:nvPr/>
        </p:nvSpPr>
        <p:spPr>
          <a:xfrm rot="16200000">
            <a:off x="-1047663" y="2207325"/>
            <a:ext cx="24810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l-PL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FFLO </a:t>
            </a:r>
            <a:endParaRPr lang="en-GB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ole tekstowe 2"/>
          <p:cNvSpPr txBox="1"/>
          <p:nvPr/>
        </p:nvSpPr>
        <p:spPr>
          <a:xfrm>
            <a:off x="683568" y="260648"/>
            <a:ext cx="5740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Fulde-Ferrel-Larkin-Ovchinnikov</a:t>
            </a:r>
            <a:r>
              <a:rPr lang="pl-PL" sz="24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24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endParaRPr lang="pl-PL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Obraz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340768"/>
            <a:ext cx="5904656" cy="2499180"/>
          </a:xfrm>
          <a:prstGeom prst="rect">
            <a:avLst/>
          </a:prstGeom>
        </p:spPr>
      </p:pic>
      <p:sp>
        <p:nvSpPr>
          <p:cNvPr id="9" name="pole tekstowe 8"/>
          <p:cNvSpPr txBox="1"/>
          <p:nvPr/>
        </p:nvSpPr>
        <p:spPr>
          <a:xfrm>
            <a:off x="974892" y="982212"/>
            <a:ext cx="34660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BCS - parowanie (k↑,-k↓)</a:t>
            </a:r>
            <a:endParaRPr lang="pl-PL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pole tekstowe 17"/>
          <p:cNvSpPr txBox="1"/>
          <p:nvPr/>
        </p:nvSpPr>
        <p:spPr>
          <a:xfrm>
            <a:off x="4788024" y="1000763"/>
            <a:ext cx="39485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FFLO - parowanie (k↑,-k+q↓)</a:t>
            </a:r>
            <a:endParaRPr lang="pl-PL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pole tekstowe 16"/>
          <p:cNvSpPr txBox="1"/>
          <p:nvPr/>
        </p:nvSpPr>
        <p:spPr>
          <a:xfrm>
            <a:off x="700046" y="3807219"/>
            <a:ext cx="594252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Warunki </a:t>
            </a:r>
            <a:r>
              <a:rPr lang="pl-PL" sz="2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stabliności</a:t>
            </a:r>
            <a:r>
              <a:rPr lang="pl-PL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fazy FFLO</a:t>
            </a:r>
            <a:r>
              <a:rPr lang="pl-PL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l-PL" sz="2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1. układy ultra-czyste</a:t>
            </a:r>
            <a:br>
              <a:rPr lang="pl-PL" sz="2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2. pomijalny efekt orbitalny, parametr </a:t>
            </a:r>
            <a:r>
              <a:rPr lang="pl-PL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Makiego</a:t>
            </a:r>
            <a:endParaRPr lang="pl-PL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pole tekstowe 18"/>
              <p:cNvSpPr txBox="1"/>
              <p:nvPr/>
            </p:nvSpPr>
            <p:spPr>
              <a:xfrm>
                <a:off x="6590364" y="4293096"/>
                <a:ext cx="1582036" cy="756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pl-PL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l-PL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pl-PL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f>
                        <m:fPr>
                          <m:ctrlPr>
                            <a:rPr lang="pl-PL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pl-PL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l-PL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pl-PL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pl-PL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𝑜𝑟𝑏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pl-PL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l-PL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pl-PL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pl-PL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l-PL" sz="2200" dirty="0"/>
              </a:p>
            </p:txBody>
          </p:sp>
        </mc:Choice>
        <mc:Fallback xmlns="">
          <p:sp>
            <p:nvSpPr>
              <p:cNvPr id="19" name="pole tekstow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0364" y="4293096"/>
                <a:ext cx="1582036" cy="75604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pole tekstowe 19"/>
          <p:cNvSpPr txBox="1"/>
          <p:nvPr/>
        </p:nvSpPr>
        <p:spPr>
          <a:xfrm>
            <a:off x="2420414" y="5307618"/>
            <a:ext cx="52613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nadprzewodniki </a:t>
            </a:r>
            <a:r>
              <a:rPr lang="pl-PL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ciężkofermionowe</a:t>
            </a:r>
            <a:endParaRPr lang="pl-PL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nadprzewodniki organiczne 2D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pl-PL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ienkie ultra-czyste warstwy metaliczne ?</a:t>
            </a:r>
            <a:endParaRPr lang="pl-PL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69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 zaokrąglony 9"/>
          <p:cNvSpPr/>
          <p:nvPr/>
        </p:nvSpPr>
        <p:spPr>
          <a:xfrm>
            <a:off x="0" y="1928802"/>
            <a:ext cx="357158" cy="264320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pole tekstowe 10"/>
          <p:cNvSpPr txBox="1"/>
          <p:nvPr/>
        </p:nvSpPr>
        <p:spPr>
          <a:xfrm rot="16200000">
            <a:off x="-1047663" y="2207325"/>
            <a:ext cx="24810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l-PL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FFLO </a:t>
            </a:r>
            <a:endParaRPr lang="en-GB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784942"/>
            <a:ext cx="5281500" cy="4786442"/>
          </a:xfrm>
          <a:prstGeom prst="rect">
            <a:avLst/>
          </a:prstGeom>
        </p:spPr>
      </p:pic>
      <p:sp>
        <p:nvSpPr>
          <p:cNvPr id="6" name="pole tekstowe 5"/>
          <p:cNvSpPr txBox="1"/>
          <p:nvPr/>
        </p:nvSpPr>
        <p:spPr>
          <a:xfrm>
            <a:off x="85007" y="5699365"/>
            <a:ext cx="895148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(a) Przerwa nadprzewodząca w funkcji pola magnetycznego. Kolorem zielonym zaznaczono obszar stabilności</a:t>
            </a:r>
            <a:br>
              <a:rPr lang="pl-PL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fazy FFLO, (b) całkowity moment pędu par Coopera w funkcji pola magnetycznego, (c) Energia </a:t>
            </a:r>
            <a:r>
              <a:rPr lang="pl-PL" sz="1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swodobna</a:t>
            </a:r>
            <a:r>
              <a:rPr lang="pl-PL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pl-PL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stanu normalnego oraz nadprzewodzącego w funkcji wektora </a:t>
            </a:r>
            <a:r>
              <a:rPr lang="pl-PL" sz="1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q.</a:t>
            </a:r>
            <a:r>
              <a:rPr lang="pl-PL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 Warstwa Pb o grubości d=3ML</a:t>
            </a:r>
            <a:endParaRPr lang="pl-PL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423671" y="151021"/>
            <a:ext cx="510107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Faza FFLO w cienkich warstwach Pb</a:t>
            </a:r>
            <a:endParaRPr lang="pl-PL" sz="2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3812130" y="308106"/>
            <a:ext cx="3425233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l-PL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P. Wójcik, </a:t>
            </a:r>
            <a:r>
              <a:rPr kumimoji="0" lang="pl-PL" sz="14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M.Zegrodnik</a:t>
            </a:r>
            <a:r>
              <a:rPr kumimoji="0" lang="pl-PL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pl-PL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arxiv:1410.4327</a:t>
            </a:r>
            <a:r>
              <a:rPr kumimoji="0" lang="pl-PL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610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 zaokrąglony 9"/>
          <p:cNvSpPr/>
          <p:nvPr/>
        </p:nvSpPr>
        <p:spPr>
          <a:xfrm>
            <a:off x="0" y="1928802"/>
            <a:ext cx="357158" cy="264320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pole tekstowe 10"/>
          <p:cNvSpPr txBox="1"/>
          <p:nvPr/>
        </p:nvSpPr>
        <p:spPr>
          <a:xfrm rot="16200000">
            <a:off x="-1047663" y="2207325"/>
            <a:ext cx="24810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l-PL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FFLO </a:t>
            </a:r>
            <a:endParaRPr lang="en-GB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4800" y="1033322"/>
            <a:ext cx="3638550" cy="2752725"/>
          </a:xfrm>
          <a:prstGeom prst="rect">
            <a:avLst/>
          </a:prstGeom>
        </p:spPr>
      </p:pic>
      <p:pic>
        <p:nvPicPr>
          <p:cNvPr id="2" name="Obraz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806" y="649596"/>
            <a:ext cx="3672408" cy="5326393"/>
          </a:xfrm>
          <a:prstGeom prst="rect">
            <a:avLst/>
          </a:prstGeom>
        </p:spPr>
      </p:pic>
      <p:sp>
        <p:nvSpPr>
          <p:cNvPr id="4" name="pole tekstowe 3"/>
          <p:cNvSpPr txBox="1"/>
          <p:nvPr/>
        </p:nvSpPr>
        <p:spPr>
          <a:xfrm>
            <a:off x="4634349" y="3984631"/>
            <a:ext cx="445359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Warunki „rezonansu” są niszczące </a:t>
            </a:r>
            <a:br>
              <a:rPr lang="pl-PL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dla fazy FFLO</a:t>
            </a:r>
            <a:br>
              <a:rPr lang="pl-PL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Obszar stabilności fazy FFLO </a:t>
            </a:r>
            <a:br>
              <a:rPr lang="pl-PL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oscyluje w </a:t>
            </a:r>
            <a:r>
              <a:rPr lang="pl-PL" sz="20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antyfazie</a:t>
            </a:r>
            <a:r>
              <a:rPr lang="pl-PL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oscylacji </a:t>
            </a:r>
            <a:br>
              <a:rPr lang="pl-PL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pola krytycznego</a:t>
            </a:r>
            <a:endParaRPr lang="pl-PL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5126875" y="342296"/>
            <a:ext cx="3425233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l-PL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P. Wójcik, </a:t>
            </a:r>
            <a:r>
              <a:rPr kumimoji="0" lang="pl-PL" sz="14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M.Zegrodnik</a:t>
            </a:r>
            <a:r>
              <a:rPr kumimoji="0" lang="pl-PL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pl-PL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/>
              </a:rPr>
              <a:t>arxiv:1410.4327</a:t>
            </a:r>
            <a:r>
              <a:rPr kumimoji="0" lang="pl-PL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9" name="pole tekstowe 8"/>
          <p:cNvSpPr txBox="1"/>
          <p:nvPr/>
        </p:nvSpPr>
        <p:spPr>
          <a:xfrm>
            <a:off x="423671" y="151021"/>
            <a:ext cx="510107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Faza FFLO w cienkich warstwach Pb</a:t>
            </a:r>
            <a:endParaRPr lang="pl-PL" sz="2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Prostokąt 2"/>
          <p:cNvSpPr/>
          <p:nvPr/>
        </p:nvSpPr>
        <p:spPr>
          <a:xfrm>
            <a:off x="423671" y="594522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Przerwa </a:t>
            </a:r>
            <a:r>
              <a:rPr lang="pl-PL" sz="1200" i="1" dirty="0">
                <a:latin typeface="Arial" panose="020B0604020202020204" pitchFamily="34" charset="0"/>
                <a:cs typeface="Arial" panose="020B0604020202020204" pitchFamily="34" charset="0"/>
              </a:rPr>
              <a:t>nadprzewodząca w funkcji pola </a:t>
            </a:r>
            <a:r>
              <a:rPr lang="pl-PL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magnetycznego dla kilku różnych grubości warstw Pb. Kolorem </a:t>
            </a:r>
            <a:r>
              <a:rPr lang="pl-PL" sz="1200" i="1" dirty="0">
                <a:latin typeface="Arial" panose="020B0604020202020204" pitchFamily="34" charset="0"/>
                <a:cs typeface="Arial" panose="020B0604020202020204" pitchFamily="34" charset="0"/>
              </a:rPr>
              <a:t>zielonym zaznaczono obszar </a:t>
            </a:r>
            <a:r>
              <a:rPr lang="pl-PL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stabilności fazy FFLO</a:t>
            </a:r>
            <a:endParaRPr lang="pl-PL" sz="1200" i="1" dirty="0"/>
          </a:p>
        </p:txBody>
      </p:sp>
    </p:spTree>
    <p:extLst>
      <p:ext uri="{BB962C8B-B14F-4D97-AF65-F5344CB8AC3E}">
        <p14:creationId xmlns:p14="http://schemas.microsoft.com/office/powerpoint/2010/main" val="203915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 zaokrąglony 9"/>
          <p:cNvSpPr/>
          <p:nvPr/>
        </p:nvSpPr>
        <p:spPr>
          <a:xfrm>
            <a:off x="0" y="1928802"/>
            <a:ext cx="357158" cy="264320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pole tekstowe 10"/>
          <p:cNvSpPr txBox="1"/>
          <p:nvPr/>
        </p:nvSpPr>
        <p:spPr>
          <a:xfrm rot="16200000">
            <a:off x="-1047663" y="2207325"/>
            <a:ext cx="24810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l-PL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FFLO </a:t>
            </a:r>
            <a:endParaRPr lang="en-GB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955030"/>
            <a:ext cx="5620039" cy="5447255"/>
          </a:xfrm>
          <a:prstGeom prst="rect">
            <a:avLst/>
          </a:prstGeom>
        </p:spPr>
      </p:pic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5196684" y="335686"/>
            <a:ext cx="3425233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l-PL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P. Wójcik, </a:t>
            </a:r>
            <a:r>
              <a:rPr kumimoji="0" lang="pl-PL" sz="14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M.Zegrodnik</a:t>
            </a:r>
            <a:r>
              <a:rPr kumimoji="0" lang="pl-PL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pl-PL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arxiv:1410.4327</a:t>
            </a:r>
            <a:r>
              <a:rPr kumimoji="0" lang="pl-PL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7" name="Prostokąt 6"/>
          <p:cNvSpPr/>
          <p:nvPr/>
        </p:nvSpPr>
        <p:spPr>
          <a:xfrm>
            <a:off x="441470" y="6248397"/>
            <a:ext cx="87025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Schematyczny rysunek przedstawiający wyjaśniający niszczący wpływ warunków rezonansu na fazę FFLO  </a:t>
            </a:r>
            <a:endParaRPr lang="pl-PL" sz="1400" i="1" dirty="0"/>
          </a:p>
        </p:txBody>
      </p:sp>
      <p:sp>
        <p:nvSpPr>
          <p:cNvPr id="2" name="pole tekstowe 1"/>
          <p:cNvSpPr txBox="1"/>
          <p:nvPr/>
        </p:nvSpPr>
        <p:spPr>
          <a:xfrm>
            <a:off x="6156176" y="2553378"/>
            <a:ext cx="27751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 układzie może pojawić</a:t>
            </a:r>
            <a:br>
              <a:rPr lang="pl-PL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się jeden wektor </a:t>
            </a:r>
            <a:r>
              <a:rPr lang="pl-PL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pl-PL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który </a:t>
            </a:r>
            <a:br>
              <a:rPr lang="pl-PL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jest  pewna wypadkową </a:t>
            </a:r>
            <a:br>
              <a:rPr lang="pl-PL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niedopasowania z</a:t>
            </a:r>
            <a:br>
              <a:rPr lang="pl-PL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wszystkich podpasm</a:t>
            </a:r>
            <a:endParaRPr lang="pl-PL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423671" y="151021"/>
            <a:ext cx="510107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Faza FFLO w cienkich warstwach Pb</a:t>
            </a:r>
            <a:endParaRPr lang="pl-PL" sz="2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5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 zaokrąglony 9"/>
          <p:cNvSpPr/>
          <p:nvPr/>
        </p:nvSpPr>
        <p:spPr>
          <a:xfrm>
            <a:off x="0" y="1928802"/>
            <a:ext cx="357158" cy="264320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pole tekstowe 10"/>
          <p:cNvSpPr txBox="1"/>
          <p:nvPr/>
        </p:nvSpPr>
        <p:spPr>
          <a:xfrm rot="16200000">
            <a:off x="-1061921" y="2854493"/>
            <a:ext cx="24810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l-PL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 prezentacji</a:t>
            </a:r>
            <a:endParaRPr lang="en-GB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pole tekstowe 1"/>
          <p:cNvSpPr txBox="1"/>
          <p:nvPr/>
        </p:nvSpPr>
        <p:spPr>
          <a:xfrm>
            <a:off x="683568" y="476672"/>
            <a:ext cx="8183651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4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prezentacji: </a:t>
            </a:r>
            <a:br>
              <a:rPr lang="pl-PL" sz="34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l-PL" sz="3400" b="1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pl-P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Przegląd eksperymentów</a:t>
            </a:r>
            <a:br>
              <a:rPr lang="pl-PL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l-PL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pl-P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Model teoretyczny</a:t>
            </a:r>
            <a:br>
              <a:rPr lang="pl-PL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l-PL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pl-P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Temperatura krytyczna w cienkich warstwach </a:t>
            </a:r>
            <a:br>
              <a:rPr lang="pl-PL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metalicznych</a:t>
            </a:r>
            <a:br>
              <a:rPr lang="pl-PL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l-PL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pl-P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Przejście metal-nadprzewodnik w zewnętrznym </a:t>
            </a:r>
            <a:br>
              <a:rPr lang="pl-PL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polu magnetycznym w cienkich warstwach metalicznych</a:t>
            </a:r>
            <a:br>
              <a:rPr lang="pl-PL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l-PL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pl-P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Faza FFLO w nanostrukturach metalicznych </a:t>
            </a:r>
            <a:br>
              <a:rPr lang="pl-PL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l-PL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pl-P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Podsumowanie</a:t>
            </a:r>
            <a:endParaRPr lang="pl-PL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1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 zaokrąglony 9"/>
          <p:cNvSpPr/>
          <p:nvPr/>
        </p:nvSpPr>
        <p:spPr>
          <a:xfrm>
            <a:off x="0" y="1928802"/>
            <a:ext cx="357158" cy="264320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pole tekstowe 10"/>
          <p:cNvSpPr txBox="1"/>
          <p:nvPr/>
        </p:nvSpPr>
        <p:spPr>
          <a:xfrm rot="16200000">
            <a:off x="-1047663" y="2207325"/>
            <a:ext cx="24810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l-PL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FFLO </a:t>
            </a:r>
            <a:endParaRPr lang="en-GB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1703239"/>
            <a:ext cx="4784261" cy="2304256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048" y="4181075"/>
            <a:ext cx="2723193" cy="2676925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022" y="2702891"/>
            <a:ext cx="3448851" cy="2609209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151231" y="811350"/>
            <a:ext cx="82237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1) Powstają podobszary o różnym wektorze q</a:t>
            </a:r>
            <a:br>
              <a:rPr lang="pl-PL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2) Liczba podobszarów stabilności </a:t>
            </a:r>
            <a:r>
              <a:rPr lang="pl-PL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pl-PL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azy FFLO odpowiada</a:t>
            </a:r>
            <a:r>
              <a:rPr lang="pl-PL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liczbie pasm </a:t>
            </a:r>
            <a:br>
              <a:rPr lang="pl-PL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uczestniczących w parowaniu</a:t>
            </a:r>
            <a:endParaRPr lang="pl-PL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Łącznik prosty ze strzałką 11"/>
          <p:cNvCxnSpPr/>
          <p:nvPr/>
        </p:nvCxnSpPr>
        <p:spPr>
          <a:xfrm flipV="1">
            <a:off x="1331640" y="2438157"/>
            <a:ext cx="2549580" cy="192694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Łącznik prosty ze strzałką 14"/>
          <p:cNvCxnSpPr/>
          <p:nvPr/>
        </p:nvCxnSpPr>
        <p:spPr>
          <a:xfrm>
            <a:off x="1541333" y="4365104"/>
            <a:ext cx="3155174" cy="94699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4139952" y="263045"/>
            <a:ext cx="3425233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l-PL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P. Wójcik, </a:t>
            </a:r>
            <a:r>
              <a:rPr kumimoji="0" lang="pl-PL" sz="14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M.Zegrodnik</a:t>
            </a:r>
            <a:r>
              <a:rPr kumimoji="0" lang="pl-PL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pl-PL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/>
              </a:rPr>
              <a:t>arxiv:1410.4327</a:t>
            </a:r>
            <a:r>
              <a:rPr kumimoji="0" lang="pl-PL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3" name="pole tekstowe 12"/>
          <p:cNvSpPr txBox="1"/>
          <p:nvPr/>
        </p:nvSpPr>
        <p:spPr>
          <a:xfrm>
            <a:off x="423671" y="151021"/>
            <a:ext cx="510107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Faza FFLO w cienkich warstwach Pb</a:t>
            </a:r>
            <a:endParaRPr lang="pl-PL" sz="2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48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 zaokrąglony 9"/>
          <p:cNvSpPr/>
          <p:nvPr/>
        </p:nvSpPr>
        <p:spPr>
          <a:xfrm>
            <a:off x="0" y="1928802"/>
            <a:ext cx="357158" cy="264320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pole tekstowe 10"/>
          <p:cNvSpPr txBox="1"/>
          <p:nvPr/>
        </p:nvSpPr>
        <p:spPr>
          <a:xfrm rot="16200000">
            <a:off x="-1047663" y="2207325"/>
            <a:ext cx="24810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l-PL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FFLO </a:t>
            </a:r>
            <a:endParaRPr lang="en-GB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419979" y="132411"/>
            <a:ext cx="37208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Faza FFLO w nanodrutach</a:t>
            </a:r>
            <a:endParaRPr lang="pl-PL" sz="2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74" y="1833206"/>
            <a:ext cx="3407906" cy="3833894"/>
          </a:xfrm>
          <a:prstGeom prst="rect">
            <a:avLst/>
          </a:prstGeom>
        </p:spPr>
      </p:pic>
      <p:sp>
        <p:nvSpPr>
          <p:cNvPr id="3" name="pole tekstowe 2"/>
          <p:cNvSpPr txBox="1"/>
          <p:nvPr/>
        </p:nvSpPr>
        <p:spPr>
          <a:xfrm>
            <a:off x="1259632" y="6238473"/>
            <a:ext cx="67970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Parowanie FFLO indukowane efektem orbitalnym</a:t>
            </a:r>
            <a:endParaRPr lang="pl-PL" sz="2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Obraz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8319" y="2750927"/>
            <a:ext cx="4768824" cy="878296"/>
          </a:xfrm>
          <a:prstGeom prst="rect">
            <a:avLst/>
          </a:prstGeom>
        </p:spPr>
      </p:pic>
      <p:pic>
        <p:nvPicPr>
          <p:cNvPr id="21" name="Obraz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1761" y="4233780"/>
            <a:ext cx="4078709" cy="765174"/>
          </a:xfrm>
          <a:prstGeom prst="rect">
            <a:avLst/>
          </a:prstGeom>
        </p:spPr>
      </p:pic>
      <p:pic>
        <p:nvPicPr>
          <p:cNvPr id="22" name="Obraz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0691" y="4927227"/>
            <a:ext cx="3635966" cy="734021"/>
          </a:xfrm>
          <a:prstGeom prst="rect">
            <a:avLst/>
          </a:prstGeom>
        </p:spPr>
      </p:pic>
      <p:sp>
        <p:nvSpPr>
          <p:cNvPr id="4" name="pole tekstowe 3"/>
          <p:cNvSpPr txBox="1"/>
          <p:nvPr/>
        </p:nvSpPr>
        <p:spPr>
          <a:xfrm>
            <a:off x="4240881" y="2263393"/>
            <a:ext cx="42915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Energia stanów jednoelektronowych</a:t>
            </a:r>
            <a:endParaRPr lang="pl-PL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Prostokąt 6"/>
          <p:cNvSpPr/>
          <p:nvPr/>
        </p:nvSpPr>
        <p:spPr>
          <a:xfrm>
            <a:off x="4260425" y="3756074"/>
            <a:ext cx="27783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oraz ich funkcja falowa</a:t>
            </a:r>
            <a:endParaRPr lang="pl-PL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Puszka 23"/>
          <p:cNvSpPr/>
          <p:nvPr/>
        </p:nvSpPr>
        <p:spPr>
          <a:xfrm rot="5400000">
            <a:off x="4727765" y="-384364"/>
            <a:ext cx="193518" cy="280831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28" name="Łącznik prosty ze strzałką 27"/>
          <p:cNvCxnSpPr/>
          <p:nvPr/>
        </p:nvCxnSpPr>
        <p:spPr>
          <a:xfrm flipV="1">
            <a:off x="3059832" y="731760"/>
            <a:ext cx="0" cy="5772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Łącznik prosty ze strzałką 28"/>
          <p:cNvCxnSpPr/>
          <p:nvPr/>
        </p:nvCxnSpPr>
        <p:spPr>
          <a:xfrm>
            <a:off x="3059832" y="1307824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Łącznik prosty ze strzałką 29"/>
          <p:cNvCxnSpPr/>
          <p:nvPr/>
        </p:nvCxnSpPr>
        <p:spPr>
          <a:xfrm flipH="1">
            <a:off x="2713669" y="1308985"/>
            <a:ext cx="346163" cy="358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ole tekstowe 30"/>
          <p:cNvSpPr txBox="1"/>
          <p:nvPr/>
        </p:nvSpPr>
        <p:spPr>
          <a:xfrm>
            <a:off x="2506802" y="1538104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y</a:t>
            </a:r>
            <a:endParaRPr lang="pl-PL" dirty="0"/>
          </a:p>
        </p:txBody>
      </p:sp>
      <p:sp>
        <p:nvSpPr>
          <p:cNvPr id="32" name="pole tekstowe 31"/>
          <p:cNvSpPr txBox="1"/>
          <p:nvPr/>
        </p:nvSpPr>
        <p:spPr>
          <a:xfrm>
            <a:off x="2787648" y="660913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z</a:t>
            </a:r>
            <a:endParaRPr lang="pl-PL" dirty="0"/>
          </a:p>
        </p:txBody>
      </p:sp>
      <p:sp>
        <p:nvSpPr>
          <p:cNvPr id="33" name="pole tekstowe 32"/>
          <p:cNvSpPr txBox="1"/>
          <p:nvPr/>
        </p:nvSpPr>
        <p:spPr>
          <a:xfrm>
            <a:off x="3347864" y="126717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x</a:t>
            </a:r>
            <a:endParaRPr lang="pl-PL" dirty="0"/>
          </a:p>
        </p:txBody>
      </p:sp>
      <p:cxnSp>
        <p:nvCxnSpPr>
          <p:cNvPr id="34" name="Łącznik prosty ze strzałką 33"/>
          <p:cNvCxnSpPr/>
          <p:nvPr/>
        </p:nvCxnSpPr>
        <p:spPr>
          <a:xfrm>
            <a:off x="3203848" y="1020372"/>
            <a:ext cx="3360850" cy="9873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pole tekstowe 34"/>
              <p:cNvSpPr txBox="1"/>
              <p:nvPr/>
            </p:nvSpPr>
            <p:spPr>
              <a:xfrm>
                <a:off x="6388496" y="739277"/>
                <a:ext cx="3524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𝐼𝐼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5" name="pole tekstow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8496" y="739277"/>
                <a:ext cx="352404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7241" r="-5172" b="-1087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Prostokąt 22"/>
          <p:cNvSpPr/>
          <p:nvPr/>
        </p:nvSpPr>
        <p:spPr>
          <a:xfrm>
            <a:off x="441470" y="5598016"/>
            <a:ext cx="87025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Schematyczny rysunek parowania indukowanego</a:t>
            </a:r>
            <a:br>
              <a:rPr lang="pl-PL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efektem orbitalnym</a:t>
            </a:r>
            <a:endParaRPr lang="pl-PL" sz="1400" i="1" dirty="0"/>
          </a:p>
        </p:txBody>
      </p:sp>
    </p:spTree>
    <p:extLst>
      <p:ext uri="{BB962C8B-B14F-4D97-AF65-F5344CB8AC3E}">
        <p14:creationId xmlns:p14="http://schemas.microsoft.com/office/powerpoint/2010/main" val="244428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 zaokrąglony 9"/>
          <p:cNvSpPr/>
          <p:nvPr/>
        </p:nvSpPr>
        <p:spPr>
          <a:xfrm>
            <a:off x="0" y="1928802"/>
            <a:ext cx="357158" cy="264320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pole tekstowe 10"/>
          <p:cNvSpPr txBox="1"/>
          <p:nvPr/>
        </p:nvSpPr>
        <p:spPr>
          <a:xfrm rot="16200000">
            <a:off x="-1047663" y="2207325"/>
            <a:ext cx="24810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l-PL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FFLO </a:t>
            </a:r>
            <a:endParaRPr lang="en-GB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995" y="2448120"/>
            <a:ext cx="3387805" cy="2489382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1691" y="908720"/>
            <a:ext cx="4547088" cy="52458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pole tekstowe 8"/>
              <p:cNvSpPr txBox="1"/>
              <p:nvPr/>
            </p:nvSpPr>
            <p:spPr>
              <a:xfrm>
                <a:off x="356333" y="895581"/>
                <a:ext cx="521168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Poszczególne spadki na wykresie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d>
                      <m:dPr>
                        <m:ctrlPr>
                          <a:rPr lang="pl-PL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pl-PL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𝐼𝐼</m:t>
                            </m:r>
                          </m:sub>
                        </m:sSub>
                      </m:e>
                    </m:d>
                  </m:oMath>
                </a14:m>
                <a:r>
                  <a:rPr lang="pl-PL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br>
                  <a:rPr lang="pl-PL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pl-PL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związane</a:t>
                </a:r>
                <a:r>
                  <a:rPr lang="pl-PL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pl-PL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są z </a:t>
                </a:r>
                <a:r>
                  <a:rPr lang="pl-PL" dirty="0" err="1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deparowaniem</a:t>
                </a:r>
                <a:r>
                  <a:rPr lang="pl-PL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w poszczególnych </a:t>
                </a:r>
                <a:br>
                  <a:rPr lang="pl-PL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pl-PL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podpasmach</a:t>
                </a:r>
                <a:endParaRPr lang="pl-PL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pole tekstow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33" y="895581"/>
                <a:ext cx="5211683" cy="923330"/>
              </a:xfrm>
              <a:prstGeom prst="rect">
                <a:avLst/>
              </a:prstGeom>
              <a:blipFill rotWithShape="0">
                <a:blip r:embed="rId5"/>
                <a:stretch>
                  <a:fillRect l="-936" t="-3974" r="-117" b="-993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1"/>
          <p:cNvSpPr>
            <a:spLocks noChangeArrowheads="1"/>
          </p:cNvSpPr>
          <p:nvPr/>
        </p:nvSpPr>
        <p:spPr bwMode="auto">
          <a:xfrm>
            <a:off x="1722924" y="244961"/>
            <a:ext cx="441107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4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l-PL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P. Wójcik, </a:t>
            </a:r>
            <a:r>
              <a:rPr kumimoji="0" lang="pl-PL" sz="14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M.Zegrodnik</a:t>
            </a:r>
            <a:r>
              <a:rPr kumimoji="0" lang="pl-PL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J. Spałek,  </a:t>
            </a:r>
            <a:r>
              <a:rPr kumimoji="0" lang="pl-PL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/>
              </a:rPr>
              <a:t>arxiv:1502.04988</a:t>
            </a:r>
            <a:r>
              <a:rPr kumimoji="0" lang="pl-PL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2" name="pole tekstowe 11"/>
          <p:cNvSpPr txBox="1"/>
          <p:nvPr/>
        </p:nvSpPr>
        <p:spPr>
          <a:xfrm>
            <a:off x="419979" y="132411"/>
            <a:ext cx="37208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Faza FFLO w nanodrutach</a:t>
            </a:r>
            <a:endParaRPr lang="pl-PL" sz="2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Prostokąt 12"/>
          <p:cNvSpPr/>
          <p:nvPr/>
        </p:nvSpPr>
        <p:spPr>
          <a:xfrm>
            <a:off x="755576" y="4922004"/>
            <a:ext cx="87025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Temperatura krytyczna w funkcji promienia </a:t>
            </a:r>
            <a:br>
              <a:rPr lang="pl-PL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nanodrutu</a:t>
            </a:r>
            <a:endParaRPr lang="pl-PL" sz="1400" i="1" dirty="0"/>
          </a:p>
        </p:txBody>
      </p:sp>
      <p:sp>
        <p:nvSpPr>
          <p:cNvPr id="14" name="Prostokąt 13"/>
          <p:cNvSpPr/>
          <p:nvPr/>
        </p:nvSpPr>
        <p:spPr>
          <a:xfrm>
            <a:off x="5147519" y="6154603"/>
            <a:ext cx="87025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Diagram fazowy w funkcji pola magnetycznego</a:t>
            </a:r>
            <a:endParaRPr lang="pl-PL" sz="1400" i="1" dirty="0"/>
          </a:p>
        </p:txBody>
      </p:sp>
    </p:spTree>
    <p:extLst>
      <p:ext uri="{BB962C8B-B14F-4D97-AF65-F5344CB8AC3E}">
        <p14:creationId xmlns:p14="http://schemas.microsoft.com/office/powerpoint/2010/main" val="118650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 zaokrąglony 9"/>
          <p:cNvSpPr/>
          <p:nvPr/>
        </p:nvSpPr>
        <p:spPr>
          <a:xfrm>
            <a:off x="0" y="1928802"/>
            <a:ext cx="357158" cy="264320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pole tekstowe 10"/>
          <p:cNvSpPr txBox="1"/>
          <p:nvPr/>
        </p:nvSpPr>
        <p:spPr>
          <a:xfrm rot="16200000">
            <a:off x="-1047663" y="2207325"/>
            <a:ext cx="24810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l-PL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FFLO </a:t>
            </a:r>
            <a:endParaRPr lang="en-GB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899570"/>
            <a:ext cx="2952328" cy="2169390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691680" y="177294"/>
            <a:ext cx="441107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4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l-PL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P. Wójcik, </a:t>
            </a:r>
            <a:r>
              <a:rPr kumimoji="0" lang="pl-PL" sz="14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M.Zegrodnik</a:t>
            </a:r>
            <a:r>
              <a:rPr kumimoji="0" lang="pl-PL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J. Spałek,  </a:t>
            </a:r>
            <a:r>
              <a:rPr kumimoji="0" lang="pl-PL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arxiv:1502.04988</a:t>
            </a:r>
            <a:r>
              <a:rPr kumimoji="0" lang="pl-PL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8" name="pole tekstowe 7"/>
          <p:cNvSpPr txBox="1"/>
          <p:nvPr/>
        </p:nvSpPr>
        <p:spPr>
          <a:xfrm>
            <a:off x="419979" y="132411"/>
            <a:ext cx="37208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Faza FFLO w nanodrutach</a:t>
            </a:r>
            <a:endParaRPr lang="pl-PL" sz="2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Prostokąt 11"/>
          <p:cNvSpPr/>
          <p:nvPr/>
        </p:nvSpPr>
        <p:spPr>
          <a:xfrm>
            <a:off x="2304324" y="6472655"/>
            <a:ext cx="51125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Diagramy fazowe dla nanodrutów o kilku różnych promieniach</a:t>
            </a:r>
            <a:endParaRPr lang="pl-PL" sz="1400" i="1" dirty="0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7664" y="3061243"/>
            <a:ext cx="6359368" cy="345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83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 zaokrąglony 9"/>
          <p:cNvSpPr/>
          <p:nvPr/>
        </p:nvSpPr>
        <p:spPr>
          <a:xfrm>
            <a:off x="0" y="1928802"/>
            <a:ext cx="357158" cy="264320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pole tekstowe 10"/>
          <p:cNvSpPr txBox="1"/>
          <p:nvPr/>
        </p:nvSpPr>
        <p:spPr>
          <a:xfrm rot="16200000">
            <a:off x="-1047663" y="2207325"/>
            <a:ext cx="24810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l-PL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FFLO </a:t>
            </a:r>
            <a:endParaRPr lang="en-GB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357158" y="127713"/>
            <a:ext cx="37208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Faza FFLO w nanodrutach</a:t>
            </a:r>
            <a:endParaRPr lang="pl-PL" sz="2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4932591" y="1933041"/>
            <a:ext cx="42114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Warunek powstania fazy FFLO :</a:t>
            </a:r>
            <a:br>
              <a:rPr lang="pl-PL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 rezonansowy nie może mieć </a:t>
            </a:r>
            <a:br>
              <a:rPr lang="pl-PL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największej orbitalnej liczby kwantowej </a:t>
            </a:r>
            <a:br>
              <a:rPr lang="pl-PL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|m| spośród pasm uczestniczących w </a:t>
            </a:r>
            <a:br>
              <a:rPr lang="pl-PL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parowaniu.</a:t>
            </a:r>
            <a:endParaRPr lang="pl-PL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872508" y="217741"/>
            <a:ext cx="441107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4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l-PL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P. Wójcik, </a:t>
            </a:r>
            <a:r>
              <a:rPr kumimoji="0" lang="pl-PL" sz="14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M.Zegrodnik</a:t>
            </a:r>
            <a:r>
              <a:rPr kumimoji="0" lang="pl-PL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J. Spałek,  </a:t>
            </a:r>
            <a:r>
              <a:rPr kumimoji="0" lang="pl-PL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arxiv:1502.04988</a:t>
            </a:r>
            <a:r>
              <a:rPr kumimoji="0" lang="pl-PL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2" name="Prostokąt 11"/>
          <p:cNvSpPr/>
          <p:nvPr/>
        </p:nvSpPr>
        <p:spPr>
          <a:xfrm>
            <a:off x="4932591" y="4202676"/>
            <a:ext cx="511256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Relacje dyspersji, przerwa nadprzewodząca </a:t>
            </a:r>
            <a:br>
              <a:rPr lang="pl-PL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w funkcji położenia, oraz wkład poszczególnych</a:t>
            </a:r>
            <a:br>
              <a:rPr lang="pl-PL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pasm w (</a:t>
            </a:r>
            <a:r>
              <a:rPr lang="pl-PL" sz="1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m,j</a:t>
            </a:r>
            <a:r>
              <a:rPr lang="pl-PL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) w przerwę nadprzewodzącą. Wyniki </a:t>
            </a:r>
            <a:br>
              <a:rPr lang="pl-PL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zaprezentowane dla dwóch promieniu nanodrutu:</a:t>
            </a:r>
            <a:br>
              <a:rPr lang="pl-PL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w którym powstaje faza FF (lewy) i nie powstaje </a:t>
            </a:r>
            <a:br>
              <a:rPr lang="pl-PL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faza FF (prawy)</a:t>
            </a:r>
            <a:endParaRPr lang="pl-PL" sz="1400" i="1" dirty="0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830989"/>
            <a:ext cx="3816424" cy="562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29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 zaokrąglony 9"/>
          <p:cNvSpPr/>
          <p:nvPr/>
        </p:nvSpPr>
        <p:spPr>
          <a:xfrm>
            <a:off x="0" y="1928802"/>
            <a:ext cx="357158" cy="264320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pole tekstowe 10"/>
          <p:cNvSpPr txBox="1"/>
          <p:nvPr/>
        </p:nvSpPr>
        <p:spPr>
          <a:xfrm rot="16200000">
            <a:off x="-1061922" y="2782485"/>
            <a:ext cx="24810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l-PL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Podsumowanie</a:t>
            </a:r>
            <a:endParaRPr lang="en-GB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pole tekstowe 1"/>
          <p:cNvSpPr txBox="1"/>
          <p:nvPr/>
        </p:nvSpPr>
        <p:spPr>
          <a:xfrm>
            <a:off x="461666" y="260648"/>
            <a:ext cx="8206093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6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Podsumowanie:</a:t>
            </a:r>
          </a:p>
          <a:p>
            <a:r>
              <a:rPr lang="pl-PL" sz="2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l-PL" sz="2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2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Własności nadprzewodzące nanostruktur metalicznych </a:t>
            </a:r>
            <a:br>
              <a:rPr lang="pl-PL" sz="2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2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oscylują w funkcji ich rozmiarów geometrycznych – </a:t>
            </a:r>
            <a:br>
              <a:rPr lang="pl-PL" sz="2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2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kwantowy efekt rozmiarowy potwierdzony eksperymentalnie</a:t>
            </a:r>
          </a:p>
          <a:p>
            <a:endParaRPr lang="pl-PL" sz="22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l-PL" sz="2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Formuła CC na krytyczne pole magnetyczne w przybliżeniu</a:t>
            </a:r>
          </a:p>
          <a:p>
            <a:r>
              <a:rPr lang="pl-PL" sz="2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paramagnetycznym nie jest spełniona dla cienkich warstw </a:t>
            </a:r>
            <a:br>
              <a:rPr lang="pl-PL" sz="2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2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metalicznych.</a:t>
            </a:r>
          </a:p>
          <a:p>
            <a:endParaRPr lang="pl-PL" sz="22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l-PL" sz="2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Obszar stabilności fazy FFLO w cienkich warstwach oscyluje</a:t>
            </a:r>
            <a:br>
              <a:rPr lang="pl-PL" sz="2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2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 funkcji ich grubości, przy czym warunki rezonansu kształtu</a:t>
            </a:r>
          </a:p>
          <a:p>
            <a:r>
              <a:rPr lang="pl-PL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pl-PL" sz="2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iszczą fazę FFLO, obszar stabilności fazy FFLO dzieli się na </a:t>
            </a:r>
            <a:br>
              <a:rPr lang="pl-PL" sz="2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2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podobszary, których liczba zależy od liczby podpasm biorących </a:t>
            </a:r>
            <a:br>
              <a:rPr lang="pl-PL" sz="2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2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udział w parowaniu.</a:t>
            </a:r>
          </a:p>
          <a:p>
            <a:endParaRPr lang="pl-PL" sz="22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l-PL" sz="2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W cylindrycznych nanodrutach metalicznych faza FFLO może</a:t>
            </a:r>
          </a:p>
          <a:p>
            <a:r>
              <a:rPr lang="pl-PL" sz="2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być indukowana przez efekt orbitalny</a:t>
            </a:r>
            <a:endParaRPr lang="pl-PL" sz="2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36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 zaokrąglony 9"/>
          <p:cNvSpPr/>
          <p:nvPr/>
        </p:nvSpPr>
        <p:spPr>
          <a:xfrm>
            <a:off x="0" y="1928802"/>
            <a:ext cx="357158" cy="264320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pole tekstowe 10"/>
          <p:cNvSpPr txBox="1"/>
          <p:nvPr/>
        </p:nvSpPr>
        <p:spPr>
          <a:xfrm rot="16200000">
            <a:off x="-1061922" y="2782485"/>
            <a:ext cx="24810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l-PL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Podsumowanie</a:t>
            </a:r>
            <a:endParaRPr lang="en-GB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ole tekstowe 2"/>
          <p:cNvSpPr txBox="1"/>
          <p:nvPr/>
        </p:nvSpPr>
        <p:spPr>
          <a:xfrm>
            <a:off x="3203848" y="2547279"/>
            <a:ext cx="26324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Dziękuję za uwagę.</a:t>
            </a:r>
            <a:endParaRPr lang="pl-PL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1043608" y="2978166"/>
            <a:ext cx="773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Badania finansowane z grantu „</a:t>
            </a:r>
            <a:r>
              <a:rPr lang="pl-PL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Juventus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 Plus” </a:t>
            </a:r>
            <a:r>
              <a:rPr lang="pl-PL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MNiSW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 nr. IP2012 048572</a:t>
            </a: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30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 zaokrąglony 9"/>
          <p:cNvSpPr/>
          <p:nvPr/>
        </p:nvSpPr>
        <p:spPr>
          <a:xfrm>
            <a:off x="0" y="1928802"/>
            <a:ext cx="357158" cy="264320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pole tekstowe 10"/>
          <p:cNvSpPr txBox="1"/>
          <p:nvPr/>
        </p:nvSpPr>
        <p:spPr>
          <a:xfrm rot="16200000">
            <a:off x="-1061921" y="2893770"/>
            <a:ext cx="24810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l-PL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Przejście NM/SC</a:t>
            </a:r>
            <a:endParaRPr lang="en-GB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323528" y="198512"/>
            <a:ext cx="84882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Przejście metal nadprzewodnik indukowane polem magnetycznym</a:t>
            </a:r>
            <a:endParaRPr lang="pl-PL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ześcian 12"/>
          <p:cNvSpPr/>
          <p:nvPr/>
        </p:nvSpPr>
        <p:spPr>
          <a:xfrm>
            <a:off x="3419872" y="1165349"/>
            <a:ext cx="2232248" cy="679475"/>
          </a:xfrm>
          <a:prstGeom prst="cube">
            <a:avLst>
              <a:gd name="adj" fmla="val 89187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4" name="Łącznik prosty ze strzałką 13"/>
          <p:cNvCxnSpPr/>
          <p:nvPr/>
        </p:nvCxnSpPr>
        <p:spPr>
          <a:xfrm flipV="1">
            <a:off x="2915816" y="764704"/>
            <a:ext cx="0" cy="5772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Łącznik prosty ze strzałką 14"/>
          <p:cNvCxnSpPr/>
          <p:nvPr/>
        </p:nvCxnSpPr>
        <p:spPr>
          <a:xfrm>
            <a:off x="2915816" y="1340768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Łącznik prosty ze strzałką 15"/>
          <p:cNvCxnSpPr/>
          <p:nvPr/>
        </p:nvCxnSpPr>
        <p:spPr>
          <a:xfrm flipH="1">
            <a:off x="2569653" y="1341929"/>
            <a:ext cx="346163" cy="358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ole tekstowe 16"/>
          <p:cNvSpPr txBox="1"/>
          <p:nvPr/>
        </p:nvSpPr>
        <p:spPr>
          <a:xfrm>
            <a:off x="3417440" y="119675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x</a:t>
            </a:r>
            <a:endParaRPr lang="pl-PL" dirty="0"/>
          </a:p>
        </p:txBody>
      </p:sp>
      <p:sp>
        <p:nvSpPr>
          <p:cNvPr id="18" name="pole tekstowe 17"/>
          <p:cNvSpPr txBox="1"/>
          <p:nvPr/>
        </p:nvSpPr>
        <p:spPr>
          <a:xfrm>
            <a:off x="2643632" y="1565992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y</a:t>
            </a:r>
            <a:endParaRPr lang="pl-PL" dirty="0"/>
          </a:p>
        </p:txBody>
      </p:sp>
      <p:sp>
        <p:nvSpPr>
          <p:cNvPr id="19" name="pole tekstowe 18"/>
          <p:cNvSpPr txBox="1"/>
          <p:nvPr/>
        </p:nvSpPr>
        <p:spPr>
          <a:xfrm>
            <a:off x="2643632" y="693857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z</a:t>
            </a:r>
            <a:endParaRPr lang="pl-PL" dirty="0"/>
          </a:p>
        </p:txBody>
      </p:sp>
      <p:cxnSp>
        <p:nvCxnSpPr>
          <p:cNvPr id="23" name="Łącznik prosty ze strzałką 22"/>
          <p:cNvCxnSpPr/>
          <p:nvPr/>
        </p:nvCxnSpPr>
        <p:spPr>
          <a:xfrm>
            <a:off x="3491880" y="1484784"/>
            <a:ext cx="2376264" cy="3444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pole tekstowe 24"/>
              <p:cNvSpPr txBox="1"/>
              <p:nvPr/>
            </p:nvSpPr>
            <p:spPr>
              <a:xfrm>
                <a:off x="5751572" y="1078912"/>
                <a:ext cx="395942" cy="368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2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l-PL" sz="2200" b="0" i="1" smtClean="0">
                              <a:latin typeface="Cambria Math" panose="02040503050406030204" pitchFamily="18" charset="0"/>
                            </a:rPr>
                            <m:t>||</m:t>
                          </m:r>
                        </m:sub>
                      </m:sSub>
                    </m:oMath>
                  </m:oMathPara>
                </a14:m>
                <a:endParaRPr lang="pl-PL" sz="2200" dirty="0"/>
              </a:p>
            </p:txBody>
          </p:sp>
        </mc:Choice>
        <mc:Fallback>
          <p:sp>
            <p:nvSpPr>
              <p:cNvPr id="25" name="pole tekstowe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572" y="1078912"/>
                <a:ext cx="395942" cy="368884"/>
              </a:xfrm>
              <a:prstGeom prst="rect">
                <a:avLst/>
              </a:prstGeom>
              <a:blipFill rotWithShape="0">
                <a:blip r:embed="rId3"/>
                <a:stretch>
                  <a:fillRect l="-15385" r="-13846" b="-2666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Obraz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542" y="2774088"/>
            <a:ext cx="7585874" cy="3031176"/>
          </a:xfrm>
          <a:prstGeom prst="rect">
            <a:avLst/>
          </a:prstGeom>
        </p:spPr>
      </p:pic>
      <p:sp>
        <p:nvSpPr>
          <p:cNvPr id="27" name="pole tekstowe 26"/>
          <p:cNvSpPr txBox="1"/>
          <p:nvPr/>
        </p:nvSpPr>
        <p:spPr>
          <a:xfrm>
            <a:off x="927490" y="2029206"/>
            <a:ext cx="7494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u="sng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pl-PL" u="sng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ole </a:t>
            </a:r>
            <a:r>
              <a:rPr lang="pl-PL" u="sng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krytyczne dla cienkich warstw Pb – przybliżenie paramagnetyczne</a:t>
            </a:r>
            <a:endParaRPr lang="pl-PL" u="sng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pole tekstowe 28"/>
          <p:cNvSpPr txBox="1"/>
          <p:nvPr/>
        </p:nvSpPr>
        <p:spPr>
          <a:xfrm>
            <a:off x="927490" y="5903541"/>
            <a:ext cx="3866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pl-PL" sz="2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ven-odd</a:t>
            </a:r>
            <a:r>
              <a:rPr lang="pl-PL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l-PL" sz="2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bilayer</a:t>
            </a:r>
            <a:r>
              <a:rPr lang="pl-PL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pl-PL" sz="2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oscillations</a:t>
            </a:r>
            <a:endParaRPr lang="pl-PL" sz="20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pl-PL" sz="2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eating</a:t>
            </a:r>
            <a:r>
              <a:rPr lang="pl-PL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2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effect</a:t>
            </a:r>
            <a:endParaRPr lang="pl-PL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pole tekstowe 29"/>
          <p:cNvSpPr txBox="1"/>
          <p:nvPr/>
        </p:nvSpPr>
        <p:spPr>
          <a:xfrm>
            <a:off x="2186359" y="2306479"/>
            <a:ext cx="623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i="1" dirty="0" smtClean="0"/>
              <a:t>P.  Wójcik, M. </a:t>
            </a:r>
            <a:r>
              <a:rPr lang="pl-PL" i="1" dirty="0" err="1" smtClean="0"/>
              <a:t>Zegrodnik</a:t>
            </a:r>
            <a:r>
              <a:rPr lang="pl-PL" i="1" dirty="0" smtClean="0"/>
              <a:t>, J</a:t>
            </a:r>
            <a:r>
              <a:rPr lang="en-US" i="1" dirty="0" err="1" smtClean="0"/>
              <a:t>ournal</a:t>
            </a:r>
            <a:r>
              <a:rPr lang="en-US" i="1" dirty="0" smtClean="0"/>
              <a:t> </a:t>
            </a:r>
            <a:r>
              <a:rPr lang="en-US" i="1" dirty="0"/>
              <a:t>of Physics: Condensed Matter 2014, 26, 455302 </a:t>
            </a:r>
            <a:endParaRPr lang="pl-PL" i="1" dirty="0"/>
          </a:p>
        </p:txBody>
      </p:sp>
      <p:sp>
        <p:nvSpPr>
          <p:cNvPr id="20" name="pole tekstowe 19"/>
          <p:cNvSpPr txBox="1"/>
          <p:nvPr/>
        </p:nvSpPr>
        <p:spPr>
          <a:xfrm>
            <a:off x="2454344" y="2652301"/>
            <a:ext cx="4709944" cy="307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Pole krytyczne w funkcji grubości nanowarstw Pb.</a:t>
            </a:r>
            <a:endParaRPr lang="pl-PL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83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 zaokrąglony 9"/>
          <p:cNvSpPr/>
          <p:nvPr/>
        </p:nvSpPr>
        <p:spPr>
          <a:xfrm>
            <a:off x="0" y="1928802"/>
            <a:ext cx="357158" cy="264320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pole tekstowe 10"/>
          <p:cNvSpPr txBox="1"/>
          <p:nvPr/>
        </p:nvSpPr>
        <p:spPr>
          <a:xfrm rot="16200000">
            <a:off x="-1061921" y="2893770"/>
            <a:ext cx="24810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l-PL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Przejście NM/SC</a:t>
            </a:r>
            <a:endParaRPr lang="en-GB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pole tekstowe 29"/>
          <p:cNvSpPr txBox="1"/>
          <p:nvPr/>
        </p:nvSpPr>
        <p:spPr>
          <a:xfrm>
            <a:off x="2225170" y="528722"/>
            <a:ext cx="623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i="1" dirty="0" smtClean="0"/>
              <a:t>P.  Wójcik, M. </a:t>
            </a:r>
            <a:r>
              <a:rPr lang="pl-PL" i="1" dirty="0" err="1" smtClean="0"/>
              <a:t>Zegrodnik</a:t>
            </a:r>
            <a:r>
              <a:rPr lang="pl-PL" i="1" dirty="0" smtClean="0"/>
              <a:t>, J</a:t>
            </a:r>
            <a:r>
              <a:rPr lang="en-US" i="1" dirty="0" err="1" smtClean="0"/>
              <a:t>ournal</a:t>
            </a:r>
            <a:r>
              <a:rPr lang="en-US" i="1" dirty="0" smtClean="0"/>
              <a:t> </a:t>
            </a:r>
            <a:r>
              <a:rPr lang="en-US" i="1" dirty="0"/>
              <a:t>of Physics: Condensed Matter 2014, 26, 455302 </a:t>
            </a:r>
            <a:endParaRPr lang="pl-PL" i="1" dirty="0"/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2820" y="980728"/>
            <a:ext cx="4737522" cy="35806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0" name="Prostokąt 19"/>
              <p:cNvSpPr/>
              <p:nvPr/>
            </p:nvSpPr>
            <p:spPr>
              <a:xfrm>
                <a:off x="3418961" y="5039540"/>
                <a:ext cx="2664296" cy="6937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pl-PL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pl-PL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l-PL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l-PL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ℏ</m:t>
                            </m:r>
                          </m:e>
                          <m:sup>
                            <m:r>
                              <a:rPr lang="pl-PL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pl-PL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l-PL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pl-PL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ad>
                          <m:radPr>
                            <m:ctrlPr>
                              <a:rPr lang="pl-PL" sz="2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a:rPr lang="pl-PL" sz="2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deg>
                          <m:e>
                            <m:r>
                              <a:rPr lang="pl-PL" sz="22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sSup>
                              <m:sSupPr>
                                <m:ctrlPr>
                                  <a:rPr lang="pl-PL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l-PL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pl-PL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pl-PL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2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pl-PL" sz="2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e>
                        </m:rad>
                      </m:den>
                    </m:f>
                  </m:oMath>
                </a14:m>
                <a:r>
                  <a:rPr lang="pl-PL" sz="2200" dirty="0" smtClean="0"/>
                  <a:t>=2.2 ML</a:t>
                </a:r>
                <a:endParaRPr lang="pl-PL" sz="2200" dirty="0"/>
              </a:p>
            </p:txBody>
          </p:sp>
        </mc:Choice>
        <mc:Fallback>
          <p:sp>
            <p:nvSpPr>
              <p:cNvPr id="20" name="Prostokąt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961" y="5039540"/>
                <a:ext cx="2664296" cy="693716"/>
              </a:xfrm>
              <a:prstGeom prst="rect">
                <a:avLst/>
              </a:prstGeom>
              <a:blipFill rotWithShape="0">
                <a:blip r:embed="rId4"/>
                <a:stretch>
                  <a:fillRect r="-160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pole tekstowe 2"/>
              <p:cNvSpPr txBox="1"/>
              <p:nvPr/>
            </p:nvSpPr>
            <p:spPr>
              <a:xfrm>
                <a:off x="408542" y="6089390"/>
                <a:ext cx="86851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Różnica pomiędzy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pl-P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pl-P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l-PL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=2.2 ML a 2 ML prowadzi do dudnień z określonym okresem </a:t>
                </a:r>
                <a:endParaRPr lang="pl-PL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pole tekstow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542" y="6089390"/>
                <a:ext cx="8685134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561" t="-9836" b="-2459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pole tekstowe 20"/>
          <p:cNvSpPr txBox="1"/>
          <p:nvPr/>
        </p:nvSpPr>
        <p:spPr>
          <a:xfrm>
            <a:off x="971781" y="226334"/>
            <a:ext cx="7455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u="sng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Pole krytyczne dla cienkich warstw Pb – przybliżenie paramagnetyczne</a:t>
            </a:r>
            <a:endParaRPr lang="pl-PL" u="sng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2384827" y="4459156"/>
            <a:ext cx="4629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Energie QWS w funkcji grubości nanowarstw Pb.</a:t>
            </a:r>
            <a:endParaRPr lang="pl-PL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68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 zaokrąglony 9"/>
          <p:cNvSpPr/>
          <p:nvPr/>
        </p:nvSpPr>
        <p:spPr>
          <a:xfrm>
            <a:off x="0" y="1928802"/>
            <a:ext cx="357158" cy="264320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pole tekstowe 10"/>
          <p:cNvSpPr txBox="1"/>
          <p:nvPr/>
        </p:nvSpPr>
        <p:spPr>
          <a:xfrm rot="16200000">
            <a:off x="-1061921" y="2893770"/>
            <a:ext cx="24810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l-PL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Przejście NM/SC</a:t>
            </a:r>
            <a:endParaRPr lang="en-GB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pole tekstowe 29"/>
          <p:cNvSpPr txBox="1"/>
          <p:nvPr/>
        </p:nvSpPr>
        <p:spPr>
          <a:xfrm>
            <a:off x="2123728" y="611396"/>
            <a:ext cx="623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i="1" dirty="0" smtClean="0"/>
              <a:t>P.  Wójcik, M. </a:t>
            </a:r>
            <a:r>
              <a:rPr lang="pl-PL" i="1" dirty="0" err="1" smtClean="0"/>
              <a:t>Zegrodnik</a:t>
            </a:r>
            <a:r>
              <a:rPr lang="pl-PL" i="1" dirty="0" smtClean="0"/>
              <a:t>, J</a:t>
            </a:r>
            <a:r>
              <a:rPr lang="en-US" i="1" dirty="0" err="1" smtClean="0"/>
              <a:t>ournal</a:t>
            </a:r>
            <a:r>
              <a:rPr lang="en-US" i="1" dirty="0" smtClean="0"/>
              <a:t> </a:t>
            </a:r>
            <a:r>
              <a:rPr lang="en-US" i="1" dirty="0"/>
              <a:t>of Physics: Condensed Matter 2014, 26, 455302 </a:t>
            </a:r>
            <a:endParaRPr lang="pl-PL" i="1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3103775"/>
            <a:ext cx="4904603" cy="3361069"/>
          </a:xfrm>
          <a:prstGeom prst="rect">
            <a:avLst/>
          </a:prstGeom>
        </p:spPr>
      </p:pic>
      <p:sp>
        <p:nvSpPr>
          <p:cNvPr id="12" name="pole tekstowe 11"/>
          <p:cNvSpPr txBox="1"/>
          <p:nvPr/>
        </p:nvSpPr>
        <p:spPr>
          <a:xfrm>
            <a:off x="860529" y="251356"/>
            <a:ext cx="7455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u="sng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Pole krytyczne dla cienkich warstw Pb – przybliżenie paramagnetyczne</a:t>
            </a:r>
            <a:endParaRPr lang="pl-PL" u="sng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690533" y="980700"/>
            <a:ext cx="4331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Formuła </a:t>
            </a:r>
            <a:r>
              <a:rPr lang="pl-PL" sz="20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Clogstona</a:t>
            </a:r>
            <a:r>
              <a:rPr lang="pl-PL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pl-PL" sz="20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Chandrasekhar</a:t>
            </a:r>
            <a:endParaRPr lang="pl-PL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pole tekstowe 5"/>
              <p:cNvSpPr txBox="1"/>
              <p:nvPr/>
            </p:nvSpPr>
            <p:spPr>
              <a:xfrm>
                <a:off x="1043608" y="1567691"/>
                <a:ext cx="1568058" cy="7346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2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l-PL" sz="2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pl-PL" sz="2200" b="0" i="1" smtClean="0">
                              <a:latin typeface="Cambria Math" panose="02040503050406030204" pitchFamily="18" charset="0"/>
                            </a:rPr>
                            <m:t>,||</m:t>
                          </m:r>
                        </m:sub>
                      </m:sSub>
                      <m:r>
                        <a:rPr lang="pl-PL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l-PL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pl-PL" sz="2200" b="0" i="1" smtClean="0">
                                  <a:latin typeface="Cambria Math" panose="02040503050406030204" pitchFamily="18" charset="0"/>
                                </a:rPr>
                                <m:t>𝑏𝑢𝑙𝑘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l-PL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l-PL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sSub>
                            <m:sSubPr>
                              <m:ctrlPr>
                                <a:rPr lang="pl-PL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pl-PL" sz="2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l-PL" sz="2200" dirty="0"/>
              </a:p>
            </p:txBody>
          </p:sp>
        </mc:Choice>
        <mc:Fallback>
          <p:sp>
            <p:nvSpPr>
              <p:cNvPr id="6" name="pole tekstow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567691"/>
                <a:ext cx="1568058" cy="73468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pole tekstowe 12"/>
              <p:cNvSpPr txBox="1"/>
              <p:nvPr/>
            </p:nvSpPr>
            <p:spPr>
              <a:xfrm>
                <a:off x="3528755" y="1567691"/>
                <a:ext cx="1568058" cy="7638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2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l-PL" sz="2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pl-PL" sz="2200" b="0" i="1" smtClean="0">
                              <a:latin typeface="Cambria Math" panose="02040503050406030204" pitchFamily="18" charset="0"/>
                            </a:rPr>
                            <m:t>,||</m:t>
                          </m:r>
                        </m:sub>
                      </m:sSub>
                      <m:r>
                        <a:rPr lang="pl-PL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pl-PL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l-PL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pl-PL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l-PL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l-PL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sSub>
                            <m:sSubPr>
                              <m:ctrlPr>
                                <a:rPr lang="pl-PL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pl-PL" sz="2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l-PL" sz="2200" dirty="0"/>
              </a:p>
            </p:txBody>
          </p:sp>
        </mc:Choice>
        <mc:Fallback>
          <p:sp>
            <p:nvSpPr>
              <p:cNvPr id="13" name="pole tekstow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755" y="1567691"/>
                <a:ext cx="1568058" cy="76386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pole tekstowe 13"/>
              <p:cNvSpPr txBox="1"/>
              <p:nvPr/>
            </p:nvSpPr>
            <p:spPr>
              <a:xfrm>
                <a:off x="6012160" y="1513402"/>
                <a:ext cx="2121863" cy="7001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2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l-PL" sz="2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pl-PL" sz="2200" b="0" i="1" smtClean="0">
                              <a:latin typeface="Cambria Math" panose="02040503050406030204" pitchFamily="18" charset="0"/>
                            </a:rPr>
                            <m:t>,||</m:t>
                          </m:r>
                        </m:sub>
                      </m:sSub>
                      <m:r>
                        <a:rPr lang="pl-PL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pl-PL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pl-PL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pl-PL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pl-PL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pl-PL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l-PL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pl-PL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pl-PL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pl-PL" sz="2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l-PL" sz="2200" dirty="0"/>
              </a:p>
            </p:txBody>
          </p:sp>
        </mc:Choice>
        <mc:Fallback>
          <p:sp>
            <p:nvSpPr>
              <p:cNvPr id="14" name="pole tekstow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1513402"/>
                <a:ext cx="2121863" cy="70019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trzałka w prawo 6"/>
          <p:cNvSpPr/>
          <p:nvPr/>
        </p:nvSpPr>
        <p:spPr>
          <a:xfrm>
            <a:off x="2987824" y="1789902"/>
            <a:ext cx="288032" cy="2144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Strzałka w prawo 15"/>
          <p:cNvSpPr/>
          <p:nvPr/>
        </p:nvSpPr>
        <p:spPr>
          <a:xfrm>
            <a:off x="5442976" y="1797731"/>
            <a:ext cx="288032" cy="2144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ole tekstowe 2"/>
              <p:cNvSpPr txBox="1"/>
              <p:nvPr/>
            </p:nvSpPr>
            <p:spPr>
              <a:xfrm>
                <a:off x="1005536" y="2454297"/>
                <a:ext cx="1692130" cy="5788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𝑏𝑢𝑙𝑘</m:t>
                          </m:r>
                        </m:sub>
                      </m:sSub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=1.1 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𝑚𝑒𝑉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,||</m:t>
                          </m:r>
                        </m:sub>
                      </m:sSub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=13.4 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3" name="pole tekstow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536" y="2454297"/>
                <a:ext cx="1692130" cy="578876"/>
              </a:xfrm>
              <a:prstGeom prst="rect">
                <a:avLst/>
              </a:prstGeom>
              <a:blipFill rotWithShape="0">
                <a:blip r:embed="rId7"/>
                <a:stretch>
                  <a:fillRect l="-3237" r="-2518" b="-1368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Mnożenie 1"/>
          <p:cNvSpPr/>
          <p:nvPr/>
        </p:nvSpPr>
        <p:spPr>
          <a:xfrm>
            <a:off x="753479" y="1247070"/>
            <a:ext cx="2232248" cy="2256787"/>
          </a:xfrm>
          <a:prstGeom prst="mathMultiply">
            <a:avLst>
              <a:gd name="adj1" fmla="val 999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pole tekstowe 16"/>
              <p:cNvSpPr txBox="1"/>
              <p:nvPr/>
            </p:nvSpPr>
            <p:spPr>
              <a:xfrm>
                <a:off x="3402697" y="2414255"/>
                <a:ext cx="2457596" cy="5788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=6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𝑀𝐿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,||</m:t>
                          </m:r>
                        </m:sub>
                      </m:sSub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=24.5 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:28.5 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17" name="pole tekstow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2697" y="2414255"/>
                <a:ext cx="2457596" cy="578876"/>
              </a:xfrm>
              <a:prstGeom prst="rect">
                <a:avLst/>
              </a:prstGeom>
              <a:blipFill rotWithShape="0">
                <a:blip r:embed="rId8"/>
                <a:stretch>
                  <a:fillRect l="-1985" r="-3226" b="-1473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pole tekstowe 17"/>
          <p:cNvSpPr txBox="1"/>
          <p:nvPr/>
        </p:nvSpPr>
        <p:spPr>
          <a:xfrm>
            <a:off x="2064989" y="6366169"/>
            <a:ext cx="5008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Współczynnik </a:t>
            </a:r>
            <a:r>
              <a:rPr lang="el-GR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pl-PL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w funkcji grubości nanowarstw Pb. </a:t>
            </a:r>
            <a:endParaRPr lang="pl-PL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Mnożenie 14"/>
          <p:cNvSpPr/>
          <p:nvPr/>
        </p:nvSpPr>
        <p:spPr>
          <a:xfrm>
            <a:off x="3389590" y="1185663"/>
            <a:ext cx="2195373" cy="2339917"/>
          </a:xfrm>
          <a:prstGeom prst="mathMultiply">
            <a:avLst>
              <a:gd name="adj1" fmla="val 999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98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7" grpId="0" animBg="1"/>
      <p:bldP spid="16" grpId="0" animBg="1"/>
      <p:bldP spid="2" grpId="0" animBg="1"/>
      <p:bldP spid="17" grpId="0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 zaokrąglony 9"/>
          <p:cNvSpPr/>
          <p:nvPr/>
        </p:nvSpPr>
        <p:spPr>
          <a:xfrm>
            <a:off x="0" y="1928802"/>
            <a:ext cx="357158" cy="264320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pole tekstowe 10"/>
          <p:cNvSpPr txBox="1"/>
          <p:nvPr/>
        </p:nvSpPr>
        <p:spPr>
          <a:xfrm rot="16200000">
            <a:off x="-1061921" y="2749754"/>
            <a:ext cx="24810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l-PL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Eksperymenty</a:t>
            </a:r>
            <a:endParaRPr lang="en-GB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966" y="928889"/>
            <a:ext cx="1551603" cy="2429556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153" y="3599434"/>
            <a:ext cx="4374417" cy="3101860"/>
          </a:xfrm>
          <a:prstGeom prst="rect">
            <a:avLst/>
          </a:prstGeom>
        </p:spPr>
      </p:pic>
      <p:sp>
        <p:nvSpPr>
          <p:cNvPr id="6" name="pole tekstowe 5"/>
          <p:cNvSpPr txBox="1"/>
          <p:nvPr/>
        </p:nvSpPr>
        <p:spPr>
          <a:xfrm>
            <a:off x="297979" y="124446"/>
            <a:ext cx="3021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 smtClean="0">
                <a:solidFill>
                  <a:srgbClr val="002060"/>
                </a:solidFill>
              </a:rPr>
              <a:t>Pb </a:t>
            </a:r>
            <a:r>
              <a:rPr lang="pl-PL" sz="2400" dirty="0" err="1" smtClean="0">
                <a:solidFill>
                  <a:srgbClr val="002060"/>
                </a:solidFill>
              </a:rPr>
              <a:t>nanofilms</a:t>
            </a:r>
            <a:r>
              <a:rPr lang="pl-PL" sz="2400" dirty="0" smtClean="0">
                <a:solidFill>
                  <a:srgbClr val="002060"/>
                </a:solidFill>
              </a:rPr>
              <a:t> on Si(111) -</a:t>
            </a:r>
            <a:endParaRPr lang="pl-PL" sz="2400" dirty="0">
              <a:solidFill>
                <a:srgbClr val="002060"/>
              </a:solidFill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4445962" y="461131"/>
            <a:ext cx="313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i="1" dirty="0" smtClean="0"/>
              <a:t>Y. </a:t>
            </a:r>
            <a:r>
              <a:rPr lang="pl-PL" i="1" dirty="0" err="1" smtClean="0"/>
              <a:t>Guo</a:t>
            </a:r>
            <a:r>
              <a:rPr lang="pl-PL" i="1" dirty="0" smtClean="0"/>
              <a:t> et al. Science 306, 1915 (2004)</a:t>
            </a:r>
            <a:endParaRPr lang="pl-PL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ole tekstowe 2"/>
              <p:cNvSpPr txBox="1"/>
              <p:nvPr/>
            </p:nvSpPr>
            <p:spPr>
              <a:xfrm>
                <a:off x="3249416" y="214764"/>
                <a:ext cx="27627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pl-PL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𝑃𝑏</m:t>
                          </m:r>
                        </m:sub>
                      </m:sSub>
                      <m:r>
                        <a:rPr lang="pl-PL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=83 </m:t>
                      </m:r>
                      <m:r>
                        <a:rPr lang="pl-PL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𝑛𝑚</m:t>
                      </m:r>
                      <m:r>
                        <a:rPr lang="pl-PL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l-PL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pl-PL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pl-PL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=1.06 </m:t>
                      </m:r>
                      <m:r>
                        <a:rPr lang="pl-PL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𝑛𝑚</m:t>
                      </m:r>
                    </m:oMath>
                  </m:oMathPara>
                </a14:m>
                <a:endParaRPr lang="pl-PL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pole tekstow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9416" y="214764"/>
                <a:ext cx="2762744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649" t="-6522" r="-883" b="-2826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pole tekstowe 13"/>
          <p:cNvSpPr txBox="1"/>
          <p:nvPr/>
        </p:nvSpPr>
        <p:spPr>
          <a:xfrm>
            <a:off x="409411" y="1328583"/>
            <a:ext cx="278531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Obrazy z STM </a:t>
            </a:r>
            <a:br>
              <a:rPr lang="pl-PL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dla cienkich warstw Pb.</a:t>
            </a:r>
            <a:br>
              <a:rPr lang="pl-PL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Tarasy na obrazach </a:t>
            </a:r>
            <a:br>
              <a:rPr lang="pl-PL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związane są z podłożem Si(111).</a:t>
            </a:r>
            <a:br>
              <a:rPr lang="pl-PL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l-PL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l-PL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pl-PL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l-PL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Obraz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928889"/>
            <a:ext cx="1800484" cy="2572119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48660" y="4793717"/>
            <a:ext cx="266130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Pomiar rezystancji w funkcji </a:t>
            </a:r>
            <a:b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temperatury przy zastosowaniu</a:t>
            </a:r>
            <a:b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kontaktu z Au.</a:t>
            </a:r>
          </a:p>
          <a:p>
            <a:endParaRPr lang="pl-PL" sz="1400" dirty="0"/>
          </a:p>
        </p:txBody>
      </p:sp>
      <p:sp>
        <p:nvSpPr>
          <p:cNvPr id="19" name="pole tekstowe 18"/>
          <p:cNvSpPr txBox="1"/>
          <p:nvPr/>
        </p:nvSpPr>
        <p:spPr>
          <a:xfrm>
            <a:off x="6961339" y="1454843"/>
            <a:ext cx="217559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Spektroskopia fotoemisji </a:t>
            </a:r>
            <a:br>
              <a:rPr lang="pl-PL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- najwyżej obsadzony </a:t>
            </a:r>
            <a:br>
              <a:rPr lang="pl-PL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stan elektronowy</a:t>
            </a:r>
            <a:endParaRPr lang="pl-PL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31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 zaokrąglony 9"/>
          <p:cNvSpPr/>
          <p:nvPr/>
        </p:nvSpPr>
        <p:spPr>
          <a:xfrm>
            <a:off x="0" y="1928802"/>
            <a:ext cx="357158" cy="264320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pole tekstowe 10"/>
          <p:cNvSpPr txBox="1"/>
          <p:nvPr/>
        </p:nvSpPr>
        <p:spPr>
          <a:xfrm rot="16200000">
            <a:off x="-1061921" y="2893770"/>
            <a:ext cx="24810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l-PL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Przejście NM/SC</a:t>
            </a:r>
            <a:endParaRPr lang="en-GB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736903" y="764704"/>
            <a:ext cx="34371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Wpływ efekt orbitalnego</a:t>
            </a:r>
            <a:endParaRPr lang="pl-PL" sz="2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379" y="1616994"/>
            <a:ext cx="4004893" cy="3015216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284" y="1511167"/>
            <a:ext cx="3978096" cy="3060841"/>
          </a:xfrm>
          <a:prstGeom prst="rect">
            <a:avLst/>
          </a:prstGeom>
        </p:spPr>
      </p:pic>
      <p:sp>
        <p:nvSpPr>
          <p:cNvPr id="7" name="pole tekstowe 6"/>
          <p:cNvSpPr txBox="1"/>
          <p:nvPr/>
        </p:nvSpPr>
        <p:spPr>
          <a:xfrm>
            <a:off x="755576" y="4661336"/>
            <a:ext cx="39437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Pole krytyczne w funkcji grubości </a:t>
            </a:r>
          </a:p>
          <a:p>
            <a:r>
              <a:rPr lang="pl-PL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nanowarstw Pb z oraz bez uwzględnienia</a:t>
            </a:r>
            <a:br>
              <a:rPr lang="pl-PL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efektu orbitalnego.</a:t>
            </a:r>
            <a:endParaRPr lang="pl-PL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4875863" y="4581128"/>
            <a:ext cx="38074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Znormalizowana temperatura w której </a:t>
            </a:r>
            <a:br>
              <a:rPr lang="pl-PL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przejście metal-nadprzewodnik staje się</a:t>
            </a:r>
            <a:br>
              <a:rPr lang="pl-PL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przejściem I rodzaju w funkcji grubości </a:t>
            </a:r>
            <a:br>
              <a:rPr lang="pl-PL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warstwy.</a:t>
            </a:r>
            <a:endParaRPr lang="pl-PL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57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zaokrąglony 5"/>
          <p:cNvSpPr/>
          <p:nvPr/>
        </p:nvSpPr>
        <p:spPr>
          <a:xfrm>
            <a:off x="755576" y="1022792"/>
            <a:ext cx="7632848" cy="1902151"/>
          </a:xfrm>
          <a:prstGeom prst="round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zaokrąglony 9"/>
          <p:cNvSpPr/>
          <p:nvPr/>
        </p:nvSpPr>
        <p:spPr>
          <a:xfrm>
            <a:off x="0" y="1928802"/>
            <a:ext cx="357158" cy="264320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pole tekstowe 10"/>
          <p:cNvSpPr txBox="1"/>
          <p:nvPr/>
        </p:nvSpPr>
        <p:spPr>
          <a:xfrm rot="16200000">
            <a:off x="-1047663" y="2207325"/>
            <a:ext cx="24810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l-PL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FFLO </a:t>
            </a:r>
            <a:endParaRPr lang="en-GB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322424" y="112260"/>
            <a:ext cx="46618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Faza FFLO w cienkich warstwach</a:t>
            </a:r>
            <a:endParaRPr lang="pl-PL" sz="2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526" y="1160934"/>
            <a:ext cx="7143750" cy="1714500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8461" y="3381297"/>
            <a:ext cx="5095875" cy="1466850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9645" y="5517232"/>
            <a:ext cx="7038975" cy="1000125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827584" y="591906"/>
            <a:ext cx="16754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Hamiltonian</a:t>
            </a:r>
            <a:endParaRPr lang="pl-PL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854558" y="3404588"/>
            <a:ext cx="8595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gdzie</a:t>
            </a:r>
            <a:endParaRPr lang="pl-PL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881751" y="5037838"/>
            <a:ext cx="72971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200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pl-PL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amouzgodnione</a:t>
            </a:r>
            <a:r>
              <a:rPr lang="pl-PL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równanie na przerwę nadprzewodzącą</a:t>
            </a:r>
            <a:endParaRPr lang="pl-PL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33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 zaokrąglony 9"/>
          <p:cNvSpPr/>
          <p:nvPr/>
        </p:nvSpPr>
        <p:spPr>
          <a:xfrm>
            <a:off x="0" y="1928802"/>
            <a:ext cx="357158" cy="264320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pole tekstowe 10"/>
          <p:cNvSpPr txBox="1"/>
          <p:nvPr/>
        </p:nvSpPr>
        <p:spPr>
          <a:xfrm rot="16200000">
            <a:off x="-1061921" y="2749754"/>
            <a:ext cx="24810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l-PL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Eksperymenty</a:t>
            </a:r>
            <a:endParaRPr lang="en-GB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Obraz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927" y="955255"/>
            <a:ext cx="3572977" cy="1830491"/>
          </a:xfrm>
          <a:prstGeom prst="rect">
            <a:avLst/>
          </a:prstGeom>
        </p:spPr>
      </p:pic>
      <p:pic>
        <p:nvPicPr>
          <p:cNvPr id="12" name="Obraz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7989" y="3584099"/>
            <a:ext cx="4763165" cy="2785020"/>
          </a:xfrm>
          <a:prstGeom prst="rect">
            <a:avLst/>
          </a:prstGeom>
        </p:spPr>
      </p:pic>
      <p:sp>
        <p:nvSpPr>
          <p:cNvPr id="13" name="pole tekstowe 12"/>
          <p:cNvSpPr txBox="1"/>
          <p:nvPr/>
        </p:nvSpPr>
        <p:spPr>
          <a:xfrm>
            <a:off x="4254853" y="489235"/>
            <a:ext cx="383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i="1" dirty="0" smtClean="0"/>
              <a:t>D. </a:t>
            </a:r>
            <a:r>
              <a:rPr lang="pl-PL" i="1" dirty="0" err="1" smtClean="0"/>
              <a:t>Eom</a:t>
            </a:r>
            <a:r>
              <a:rPr lang="pl-PL" i="1" dirty="0" smtClean="0"/>
              <a:t> et al. </a:t>
            </a:r>
            <a:r>
              <a:rPr lang="pl-PL" i="1" dirty="0" err="1" smtClean="0"/>
              <a:t>Phys</a:t>
            </a:r>
            <a:r>
              <a:rPr lang="pl-PL" i="1" dirty="0" smtClean="0"/>
              <a:t>. </a:t>
            </a:r>
            <a:r>
              <a:rPr lang="pl-PL" i="1" dirty="0" err="1" smtClean="0"/>
              <a:t>Rev</a:t>
            </a:r>
            <a:r>
              <a:rPr lang="pl-PL" i="1" dirty="0" smtClean="0"/>
              <a:t>. </a:t>
            </a:r>
            <a:r>
              <a:rPr lang="pl-PL" i="1" dirty="0" err="1" smtClean="0"/>
              <a:t>Lett</a:t>
            </a:r>
            <a:r>
              <a:rPr lang="pl-PL" i="1" dirty="0" smtClean="0"/>
              <a:t>. 96, 027005 (2006)</a:t>
            </a:r>
            <a:endParaRPr lang="pl-PL" i="1" dirty="0"/>
          </a:p>
        </p:txBody>
      </p:sp>
      <p:sp>
        <p:nvSpPr>
          <p:cNvPr id="15" name="pole tekstowe 14"/>
          <p:cNvSpPr txBox="1"/>
          <p:nvPr/>
        </p:nvSpPr>
        <p:spPr>
          <a:xfrm>
            <a:off x="3942128" y="3293213"/>
            <a:ext cx="48702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5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Metoda pomiaru: </a:t>
            </a:r>
            <a:r>
              <a:rPr lang="pl-PL" sz="15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Scanning</a:t>
            </a:r>
            <a:r>
              <a:rPr lang="pl-PL" sz="15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5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tunneling</a:t>
            </a:r>
            <a:r>
              <a:rPr lang="pl-PL" sz="15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5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spectroscopy</a:t>
            </a:r>
            <a:endParaRPr lang="pl-PL" sz="15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307" y="730029"/>
            <a:ext cx="3872852" cy="2595462"/>
          </a:xfrm>
          <a:prstGeom prst="rect">
            <a:avLst/>
          </a:prstGeom>
        </p:spPr>
      </p:pic>
      <p:sp>
        <p:nvSpPr>
          <p:cNvPr id="16" name="pole tekstowe 15"/>
          <p:cNvSpPr txBox="1"/>
          <p:nvPr/>
        </p:nvSpPr>
        <p:spPr>
          <a:xfrm>
            <a:off x="4772186" y="2697768"/>
            <a:ext cx="316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err="1" smtClean="0">
                <a:solidFill>
                  <a:srgbClr val="002060"/>
                </a:solidFill>
              </a:rPr>
              <a:t>bilayer</a:t>
            </a:r>
            <a:r>
              <a:rPr lang="pl-PL" b="1" dirty="0" smtClean="0">
                <a:solidFill>
                  <a:srgbClr val="002060"/>
                </a:solidFill>
              </a:rPr>
              <a:t> (</a:t>
            </a:r>
            <a:r>
              <a:rPr lang="pl-PL" b="1" dirty="0" err="1" smtClean="0">
                <a:solidFill>
                  <a:srgbClr val="002060"/>
                </a:solidFill>
              </a:rPr>
              <a:t>even-odd</a:t>
            </a:r>
            <a:r>
              <a:rPr lang="pl-PL" b="1" dirty="0" smtClean="0">
                <a:solidFill>
                  <a:srgbClr val="002060"/>
                </a:solidFill>
              </a:rPr>
              <a:t>) </a:t>
            </a:r>
            <a:r>
              <a:rPr lang="pl-PL" b="1" dirty="0" err="1" smtClean="0">
                <a:solidFill>
                  <a:srgbClr val="002060"/>
                </a:solidFill>
              </a:rPr>
              <a:t>oscillations</a:t>
            </a:r>
            <a:endParaRPr lang="pl-PL" b="1" dirty="0">
              <a:solidFill>
                <a:srgbClr val="002060"/>
              </a:solidFill>
            </a:endParaRPr>
          </a:p>
        </p:txBody>
      </p:sp>
      <p:pic>
        <p:nvPicPr>
          <p:cNvPr id="17" name="Obraz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68" y="3633682"/>
            <a:ext cx="2794893" cy="2927410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297979" y="124446"/>
            <a:ext cx="3021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 smtClean="0">
                <a:solidFill>
                  <a:srgbClr val="002060"/>
                </a:solidFill>
              </a:rPr>
              <a:t>Pb </a:t>
            </a:r>
            <a:r>
              <a:rPr lang="pl-PL" sz="2400" dirty="0" err="1" smtClean="0">
                <a:solidFill>
                  <a:srgbClr val="002060"/>
                </a:solidFill>
              </a:rPr>
              <a:t>nanofilms</a:t>
            </a:r>
            <a:r>
              <a:rPr lang="pl-PL" sz="2400" dirty="0" smtClean="0">
                <a:solidFill>
                  <a:srgbClr val="002060"/>
                </a:solidFill>
              </a:rPr>
              <a:t> on Si(111) -</a:t>
            </a:r>
            <a:endParaRPr lang="pl-PL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pole tekstowe 18"/>
              <p:cNvSpPr txBox="1"/>
              <p:nvPr/>
            </p:nvSpPr>
            <p:spPr>
              <a:xfrm>
                <a:off x="3249416" y="214764"/>
                <a:ext cx="27627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pl-PL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𝑃𝑏</m:t>
                          </m:r>
                        </m:sub>
                      </m:sSub>
                      <m:r>
                        <a:rPr lang="pl-PL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=83 </m:t>
                      </m:r>
                      <m:r>
                        <a:rPr lang="pl-PL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𝑛𝑚</m:t>
                      </m:r>
                      <m:r>
                        <a:rPr lang="pl-PL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l-PL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pl-PL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pl-PL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=1.06 </m:t>
                      </m:r>
                      <m:r>
                        <a:rPr lang="pl-PL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𝑛𝑚</m:t>
                      </m:r>
                    </m:oMath>
                  </m:oMathPara>
                </a14:m>
                <a:endParaRPr lang="pl-PL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9" name="pole tekstow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9416" y="214764"/>
                <a:ext cx="2762744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649" t="-6522" r="-883" b="-2826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pole tekstowe 19"/>
          <p:cNvSpPr txBox="1"/>
          <p:nvPr/>
        </p:nvSpPr>
        <p:spPr>
          <a:xfrm>
            <a:off x="3915615" y="6268941"/>
            <a:ext cx="5228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Temperatura krytyczna w funkcji grubości warstwy Pb.</a:t>
            </a:r>
            <a:endParaRPr lang="pl-PL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69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 zaokrąglony 9"/>
          <p:cNvSpPr/>
          <p:nvPr/>
        </p:nvSpPr>
        <p:spPr>
          <a:xfrm>
            <a:off x="0" y="1928802"/>
            <a:ext cx="357158" cy="264320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pole tekstowe 10"/>
          <p:cNvSpPr txBox="1"/>
          <p:nvPr/>
        </p:nvSpPr>
        <p:spPr>
          <a:xfrm rot="16200000">
            <a:off x="-1061921" y="2749754"/>
            <a:ext cx="24810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l-PL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Eksperymenty</a:t>
            </a:r>
            <a:endParaRPr lang="en-GB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6020739" y="375047"/>
            <a:ext cx="1539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 smtClean="0">
                <a:solidFill>
                  <a:srgbClr val="002060"/>
                </a:solidFill>
              </a:rPr>
              <a:t>Al </a:t>
            </a:r>
            <a:r>
              <a:rPr lang="pl-PL" sz="2400" dirty="0" err="1" smtClean="0">
                <a:solidFill>
                  <a:srgbClr val="002060"/>
                </a:solidFill>
              </a:rPr>
              <a:t>nanowire</a:t>
            </a:r>
            <a:endParaRPr lang="pl-PL" sz="2400" dirty="0">
              <a:solidFill>
                <a:srgbClr val="002060"/>
              </a:solidFill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095" y="1167486"/>
            <a:ext cx="3552306" cy="2621554"/>
          </a:xfrm>
          <a:prstGeom prst="rect">
            <a:avLst/>
          </a:prstGeom>
        </p:spPr>
      </p:pic>
      <p:pic>
        <p:nvPicPr>
          <p:cNvPr id="14" name="Obraz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14" y="1248035"/>
            <a:ext cx="4355080" cy="2139124"/>
          </a:xfrm>
          <a:prstGeom prst="rect">
            <a:avLst/>
          </a:prstGeom>
        </p:spPr>
      </p:pic>
      <p:sp>
        <p:nvSpPr>
          <p:cNvPr id="15" name="pole tekstowe 14"/>
          <p:cNvSpPr txBox="1"/>
          <p:nvPr/>
        </p:nvSpPr>
        <p:spPr>
          <a:xfrm>
            <a:off x="1939211" y="332656"/>
            <a:ext cx="1552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 smtClean="0">
                <a:solidFill>
                  <a:srgbClr val="002060"/>
                </a:solidFill>
              </a:rPr>
              <a:t>Sn </a:t>
            </a:r>
            <a:r>
              <a:rPr lang="pl-PL" sz="2400" dirty="0" err="1" smtClean="0">
                <a:solidFill>
                  <a:srgbClr val="002060"/>
                </a:solidFill>
              </a:rPr>
              <a:t>nanowire</a:t>
            </a:r>
            <a:endParaRPr lang="pl-PL" sz="2400" dirty="0">
              <a:solidFill>
                <a:srgbClr val="002060"/>
              </a:solidFill>
            </a:endParaRPr>
          </a:p>
        </p:txBody>
      </p:sp>
      <p:sp>
        <p:nvSpPr>
          <p:cNvPr id="17" name="pole tekstowe 16"/>
          <p:cNvSpPr txBox="1"/>
          <p:nvPr/>
        </p:nvSpPr>
        <p:spPr>
          <a:xfrm>
            <a:off x="5145845" y="908720"/>
            <a:ext cx="3316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i="1" dirty="0" smtClean="0"/>
              <a:t>M. Zgirski et al. PRB 75, 172509 (2007)</a:t>
            </a:r>
            <a:endParaRPr lang="pl-PL" i="1" dirty="0"/>
          </a:p>
        </p:txBody>
      </p:sp>
      <p:sp>
        <p:nvSpPr>
          <p:cNvPr id="18" name="pole tekstowe 17"/>
          <p:cNvSpPr txBox="1"/>
          <p:nvPr/>
        </p:nvSpPr>
        <p:spPr>
          <a:xfrm>
            <a:off x="592371" y="911964"/>
            <a:ext cx="3115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i="1" dirty="0"/>
              <a:t>M</a:t>
            </a:r>
            <a:r>
              <a:rPr lang="pl-PL" i="1" dirty="0" smtClean="0"/>
              <a:t>. </a:t>
            </a:r>
            <a:r>
              <a:rPr lang="pl-PL" i="1" dirty="0" err="1" smtClean="0"/>
              <a:t>Tian</a:t>
            </a:r>
            <a:r>
              <a:rPr lang="pl-PL" i="1" dirty="0" smtClean="0"/>
              <a:t> et al. PRB 71, 104521 (2005)</a:t>
            </a:r>
            <a:endParaRPr lang="pl-PL" i="1" dirty="0"/>
          </a:p>
        </p:txBody>
      </p:sp>
      <p:sp>
        <p:nvSpPr>
          <p:cNvPr id="20" name="Prostokąt zaokrąglony 19"/>
          <p:cNvSpPr/>
          <p:nvPr/>
        </p:nvSpPr>
        <p:spPr>
          <a:xfrm>
            <a:off x="541214" y="4077072"/>
            <a:ext cx="7559178" cy="21602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pole tekstowe 18"/>
          <p:cNvSpPr txBox="1"/>
          <p:nvPr/>
        </p:nvSpPr>
        <p:spPr>
          <a:xfrm>
            <a:off x="803647" y="4221088"/>
            <a:ext cx="5808513" cy="2046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100" dirty="0" smtClean="0">
                <a:solidFill>
                  <a:srgbClr val="002060"/>
                </a:solidFill>
              </a:rPr>
              <a:t>Literatura:</a:t>
            </a:r>
            <a:r>
              <a:rPr lang="pl-PL" sz="2400" dirty="0" smtClean="0">
                <a:solidFill>
                  <a:srgbClr val="002060"/>
                </a:solidFill>
              </a:rPr>
              <a:t/>
            </a:r>
            <a:br>
              <a:rPr lang="pl-PL" sz="2400" dirty="0" smtClean="0">
                <a:solidFill>
                  <a:srgbClr val="002060"/>
                </a:solidFill>
              </a:rPr>
            </a:br>
            <a:r>
              <a:rPr lang="pl-PL" sz="2400" dirty="0" smtClean="0"/>
              <a:t>1. M. M </a:t>
            </a:r>
            <a:r>
              <a:rPr lang="pl-PL" sz="2400" dirty="0" err="1" smtClean="0"/>
              <a:t>Ozer</a:t>
            </a:r>
            <a:r>
              <a:rPr lang="pl-PL" sz="2400" dirty="0" smtClean="0"/>
              <a:t> et al. Nature </a:t>
            </a:r>
            <a:r>
              <a:rPr lang="pl-PL" sz="2400" dirty="0" err="1" smtClean="0"/>
              <a:t>Physics</a:t>
            </a:r>
            <a:r>
              <a:rPr lang="pl-PL" sz="2400" dirty="0" smtClean="0"/>
              <a:t>, 2, 173, (2006)</a:t>
            </a:r>
            <a:br>
              <a:rPr lang="pl-PL" sz="2400" dirty="0" smtClean="0"/>
            </a:br>
            <a:r>
              <a:rPr lang="pl-PL" sz="2400" dirty="0" smtClean="0"/>
              <a:t>2. T. </a:t>
            </a:r>
            <a:r>
              <a:rPr lang="pl-PL" sz="2400" dirty="0" err="1" smtClean="0"/>
              <a:t>Zhang</a:t>
            </a:r>
            <a:r>
              <a:rPr lang="pl-PL" sz="2400" dirty="0" smtClean="0"/>
              <a:t> et al. </a:t>
            </a:r>
            <a:r>
              <a:rPr lang="pl-PL" sz="2400" dirty="0"/>
              <a:t>Nature </a:t>
            </a:r>
            <a:r>
              <a:rPr lang="pl-PL" sz="2400" dirty="0" err="1"/>
              <a:t>Physics</a:t>
            </a:r>
            <a:r>
              <a:rPr lang="pl-PL" sz="2400" dirty="0"/>
              <a:t>, </a:t>
            </a:r>
            <a:r>
              <a:rPr lang="pl-PL" sz="2400" dirty="0" smtClean="0"/>
              <a:t>6, 104, </a:t>
            </a:r>
            <a:r>
              <a:rPr lang="pl-PL" sz="2400" dirty="0"/>
              <a:t>(</a:t>
            </a:r>
            <a:r>
              <a:rPr lang="pl-PL" sz="2400" dirty="0" smtClean="0"/>
              <a:t>2010)</a:t>
            </a:r>
            <a:br>
              <a:rPr lang="pl-PL" sz="2400" dirty="0" smtClean="0"/>
            </a:br>
            <a:r>
              <a:rPr lang="pl-PL" sz="2400" dirty="0" smtClean="0"/>
              <a:t>3. S. </a:t>
            </a:r>
            <a:r>
              <a:rPr lang="pl-PL" sz="2400" dirty="0" err="1" smtClean="0"/>
              <a:t>Qin</a:t>
            </a:r>
            <a:r>
              <a:rPr lang="pl-PL" sz="2400" dirty="0" smtClean="0"/>
              <a:t> et al. Science, 324, 1314, (2009)</a:t>
            </a:r>
            <a:r>
              <a:rPr lang="pl-PL" sz="2400" dirty="0">
                <a:solidFill>
                  <a:srgbClr val="002060"/>
                </a:solidFill>
              </a:rPr>
              <a:t/>
            </a:r>
            <a:br>
              <a:rPr lang="pl-PL" sz="2400" dirty="0">
                <a:solidFill>
                  <a:srgbClr val="002060"/>
                </a:solidFill>
              </a:rPr>
            </a:br>
            <a:endParaRPr lang="pl-PL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41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zaokrąglony 5"/>
          <p:cNvSpPr/>
          <p:nvPr/>
        </p:nvSpPr>
        <p:spPr>
          <a:xfrm>
            <a:off x="784557" y="475511"/>
            <a:ext cx="7603867" cy="1585337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zaokrąglony 9"/>
          <p:cNvSpPr/>
          <p:nvPr/>
        </p:nvSpPr>
        <p:spPr>
          <a:xfrm>
            <a:off x="0" y="1928802"/>
            <a:ext cx="357158" cy="264320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pole tekstowe 10"/>
          <p:cNvSpPr txBox="1"/>
          <p:nvPr/>
        </p:nvSpPr>
        <p:spPr>
          <a:xfrm rot="16200000">
            <a:off x="-1153567" y="3018147"/>
            <a:ext cx="266429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l-PL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teoretyczny</a:t>
            </a:r>
            <a:endParaRPr lang="en-GB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777661" y="44624"/>
            <a:ext cx="23326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Hamiltonian BCS</a:t>
            </a:r>
            <a:endParaRPr lang="pl-PL" sz="2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pole tekstowe 8"/>
              <p:cNvSpPr txBox="1"/>
              <p:nvPr/>
            </p:nvSpPr>
            <p:spPr>
              <a:xfrm>
                <a:off x="1203452" y="3852604"/>
                <a:ext cx="6552728" cy="7468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pl-PL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l-PL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pl-PL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  <m:t>𝑘𝑛𝑛</m:t>
                              </m:r>
                              <m: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b>
                          </m:sSub>
                          <m:f>
                            <m:fPr>
                              <m:ctrlP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Δ</m:t>
                                  </m:r>
                                </m:e>
                                <m: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l-PL" sz="20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ad>
                                <m:radPr>
                                  <m:degHide m:val="on"/>
                                  <m:ctrlPr>
                                    <a:rPr lang="pl-PL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Sup>
                                    <m:sSubSupPr>
                                      <m:ctrlPr>
                                        <a:rPr lang="pl-PL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l-PL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b>
                                      <m:r>
                                        <a:rPr lang="pl-PL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pl-PL" sz="20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b>
                                    <m:sup>
                                      <m:r>
                                        <a:rPr lang="pl-PL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pl-PL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pl-PL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Δ</m:t>
                                      </m:r>
                                    </m:e>
                                    <m:sub>
                                      <m:r>
                                        <a:rPr lang="pl-PL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pl-PL" sz="20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b>
                                    <m:sup>
                                      <m:r>
                                        <a:rPr lang="pl-PL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rad>
                            </m:den>
                          </m:f>
                        </m:e>
                      </m:nary>
                      <m:d>
                        <m:dPr>
                          <m:ctrlPr>
                            <a:rPr lang="pl-PL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l-PL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l-PL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pl-PL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l-PL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pl-PL" sz="20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>
                                  <m:r>
                                    <a:rPr lang="pl-PL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</m:e>
                          </m:d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l-PL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l-PL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>
                                  <m:r>
                                    <a:rPr lang="pl-PL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pl-PL" sz="2000" dirty="0"/>
              </a:p>
            </p:txBody>
          </p:sp>
        </mc:Choice>
        <mc:Fallback xmlns="">
          <p:sp>
            <p:nvSpPr>
              <p:cNvPr id="9" name="pole tekstow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452" y="3852604"/>
                <a:ext cx="6552728" cy="74687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Obraz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736" y="2104653"/>
            <a:ext cx="3200400" cy="676275"/>
          </a:xfrm>
          <a:prstGeom prst="rect">
            <a:avLst/>
          </a:prstGeom>
        </p:spPr>
      </p:pic>
      <p:pic>
        <p:nvPicPr>
          <p:cNvPr id="16" name="Obraz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0419" y="2619375"/>
            <a:ext cx="6257925" cy="809625"/>
          </a:xfrm>
          <a:prstGeom prst="rect">
            <a:avLst/>
          </a:prstGeom>
        </p:spPr>
      </p:pic>
      <p:pic>
        <p:nvPicPr>
          <p:cNvPr id="24" name="Obraz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688" y="500915"/>
            <a:ext cx="6677025" cy="1490232"/>
          </a:xfrm>
          <a:prstGeom prst="rect">
            <a:avLst/>
          </a:prstGeom>
        </p:spPr>
      </p:pic>
      <p:sp>
        <p:nvSpPr>
          <p:cNvPr id="25" name="pole tekstowe 24"/>
          <p:cNvSpPr txBox="1"/>
          <p:nvPr/>
        </p:nvSpPr>
        <p:spPr>
          <a:xfrm>
            <a:off x="773686" y="2163084"/>
            <a:ext cx="8595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gdzie</a:t>
            </a:r>
            <a:endParaRPr lang="pl-PL" sz="2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pole tekstowe 25"/>
              <p:cNvSpPr txBox="1"/>
              <p:nvPr/>
            </p:nvSpPr>
            <p:spPr>
              <a:xfrm>
                <a:off x="773686" y="3399467"/>
                <a:ext cx="4455643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sz="2200" dirty="0" smtClean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pl-PL" sz="2200" dirty="0" err="1" smtClean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amouzgodnione</a:t>
                </a:r>
                <a:r>
                  <a:rPr lang="pl-PL" sz="2200" dirty="0" smtClean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równanie na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pl-PL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pl-PL" sz="2200" dirty="0" smtClean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pl-PL" sz="22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pole tekstow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686" y="3399467"/>
                <a:ext cx="4455643" cy="453137"/>
              </a:xfrm>
              <a:prstGeom prst="rect">
                <a:avLst/>
              </a:prstGeom>
              <a:blipFill rotWithShape="0">
                <a:blip r:embed="rId6"/>
                <a:stretch>
                  <a:fillRect l="-1778" t="-4054" b="-2702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pole tekstowe 31"/>
          <p:cNvSpPr txBox="1"/>
          <p:nvPr/>
        </p:nvSpPr>
        <p:spPr>
          <a:xfrm>
            <a:off x="773686" y="5333693"/>
            <a:ext cx="34339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Koncentracja elektronowa</a:t>
            </a:r>
            <a:endParaRPr lang="pl-PL" sz="2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ole tekstowe 2"/>
              <p:cNvSpPr txBox="1"/>
              <p:nvPr/>
            </p:nvSpPr>
            <p:spPr>
              <a:xfrm>
                <a:off x="1881054" y="4646910"/>
                <a:ext cx="4976747" cy="8073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sSup>
                            <m:sSupPr>
                              <m:ctrlP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pl-PL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pl-PL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pl-PL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pl-PL" sz="2000" b="0" i="1" smtClean="0">
                                      <a:latin typeface="Cambria Math" panose="02040503050406030204" pitchFamily="18" charset="0"/>
                                    </a:rPr>
                                    <m:t>𝑘𝑛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l-PL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2000" b="1" i="1" smtClean="0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d>
                              <m:r>
                                <a:rPr lang="pl-PL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  <m:t>𝑘𝑛</m:t>
                              </m:r>
                            </m:sub>
                            <m:sup>
                              <m: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  <m:r>
                        <a:rPr lang="pl-PL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l-PL" sz="2000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pl-PL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pl-PL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𝑘𝑛</m:t>
                              </m:r>
                              <m: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b>
                          </m:sSub>
                          <m:d>
                            <m:dPr>
                              <m:ctrlPr>
                                <a:rPr lang="pl-PL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20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d>
                          <m:r>
                            <a:rPr lang="pl-PL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l-PL" sz="2000" i="1">
                              <a:latin typeface="Cambria Math" panose="02040503050406030204" pitchFamily="18" charset="0"/>
                            </a:rPr>
                            <m:t>𝑘𝑛</m:t>
                          </m:r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>
                          <m:r>
                            <a:rPr lang="pl-PL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pl-PL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l-PL" sz="2000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pl-PL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l-PL" sz="2000" dirty="0"/>
              </a:p>
            </p:txBody>
          </p:sp>
        </mc:Choice>
        <mc:Fallback xmlns="">
          <p:sp>
            <p:nvSpPr>
              <p:cNvPr id="3" name="pole tekstow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054" y="4646910"/>
                <a:ext cx="4976747" cy="80733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pole tekstowe 3"/>
              <p:cNvSpPr txBox="1"/>
              <p:nvPr/>
            </p:nvSpPr>
            <p:spPr>
              <a:xfrm>
                <a:off x="1306233" y="5862023"/>
                <a:ext cx="6560514" cy="8073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l-PL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pl-PL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l-PL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m:rPr>
                              <m:brk m:alnAt="7"/>
                            </m:rP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m:rPr>
                                  <m:sty m:val="p"/>
                                </m:rPr>
                                <a:rPr lang="el-G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l-G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l-GR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pl-PL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pl-PL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l-PL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pl-PL" sz="2000" b="1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𝒌</m:t>
                                              </m:r>
                                              <m:r>
                                                <a:rPr lang="pl-PL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pl-PL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l-PL" sz="2000" b="1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𝒓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pl-PL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l-PL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pl-PL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l-PL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l-PL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pl-PL" sz="2000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  <m:r>
                                            <a:rPr lang="pl-PL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pl-PL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l-GR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pl-PL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pl-PL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l-PL" sz="20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pl-PL" sz="2000" b="1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𝒌</m:t>
                                              </m:r>
                                              <m:r>
                                                <a:rPr lang="pl-PL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pl-PL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l-PL" sz="2000" b="1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𝒓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l-PL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(1−</m:t>
                                  </m:r>
                                  <m:r>
                                    <a:rPr lang="pl-PL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pl-PL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l-PL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l-PL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pl-PL" sz="2000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  <m:r>
                                            <a:rPr lang="pl-PL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pl-PL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pl-PL" sz="2000" dirty="0"/>
              </a:p>
            </p:txBody>
          </p:sp>
        </mc:Choice>
        <mc:Fallback xmlns="">
          <p:sp>
            <p:nvSpPr>
              <p:cNvPr id="4" name="pole tekstow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33" y="5862023"/>
                <a:ext cx="6560514" cy="80733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785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 zaokrąglony 9"/>
          <p:cNvSpPr/>
          <p:nvPr/>
        </p:nvSpPr>
        <p:spPr>
          <a:xfrm>
            <a:off x="0" y="1928802"/>
            <a:ext cx="357158" cy="264320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pole tekstowe 10"/>
          <p:cNvSpPr txBox="1"/>
          <p:nvPr/>
        </p:nvSpPr>
        <p:spPr>
          <a:xfrm rot="16200000">
            <a:off x="-1061921" y="2749754"/>
            <a:ext cx="24810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l-PL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Wyniki – </a:t>
            </a:r>
            <a:r>
              <a:rPr lang="el-G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pl-PL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, T</a:t>
            </a:r>
            <a:r>
              <a:rPr lang="pl-PL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GB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5086400" y="279903"/>
            <a:ext cx="36054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Cienka warstwa metaliczna</a:t>
            </a:r>
            <a:endParaRPr lang="pl-PL" sz="2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ześcian 1"/>
          <p:cNvSpPr/>
          <p:nvPr/>
        </p:nvSpPr>
        <p:spPr>
          <a:xfrm>
            <a:off x="4701600" y="1847110"/>
            <a:ext cx="1630112" cy="656308"/>
          </a:xfrm>
          <a:prstGeom prst="cube">
            <a:avLst>
              <a:gd name="adj" fmla="val 70352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5" name="Łącznik prosty ze strzałką 4"/>
          <p:cNvCxnSpPr/>
          <p:nvPr/>
        </p:nvCxnSpPr>
        <p:spPr>
          <a:xfrm>
            <a:off x="6331712" y="2290319"/>
            <a:ext cx="0" cy="2286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Łącznik prosty 7"/>
          <p:cNvCxnSpPr/>
          <p:nvPr/>
        </p:nvCxnSpPr>
        <p:spPr>
          <a:xfrm>
            <a:off x="5689352" y="2308539"/>
            <a:ext cx="98916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y 19"/>
          <p:cNvCxnSpPr/>
          <p:nvPr/>
        </p:nvCxnSpPr>
        <p:spPr>
          <a:xfrm>
            <a:off x="5689351" y="2475422"/>
            <a:ext cx="98916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ole tekstowe 8"/>
          <p:cNvSpPr txBox="1"/>
          <p:nvPr/>
        </p:nvSpPr>
        <p:spPr>
          <a:xfrm>
            <a:off x="6678512" y="2135132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pl-PL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Łącznik prosty ze strzałką 15"/>
          <p:cNvCxnSpPr/>
          <p:nvPr/>
        </p:nvCxnSpPr>
        <p:spPr>
          <a:xfrm flipV="1">
            <a:off x="4897264" y="1036859"/>
            <a:ext cx="0" cy="5772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Łącznik prosty ze strzałką 22"/>
          <p:cNvCxnSpPr/>
          <p:nvPr/>
        </p:nvCxnSpPr>
        <p:spPr>
          <a:xfrm>
            <a:off x="4897264" y="1612923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Łącznik prosty ze strzałką 24"/>
          <p:cNvCxnSpPr/>
          <p:nvPr/>
        </p:nvCxnSpPr>
        <p:spPr>
          <a:xfrm flipH="1">
            <a:off x="4551101" y="1614084"/>
            <a:ext cx="346163" cy="358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ole tekstowe 25"/>
          <p:cNvSpPr txBox="1"/>
          <p:nvPr/>
        </p:nvSpPr>
        <p:spPr>
          <a:xfrm>
            <a:off x="5398888" y="146890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x</a:t>
            </a:r>
            <a:endParaRPr lang="pl-PL" dirty="0"/>
          </a:p>
        </p:txBody>
      </p:sp>
      <p:sp>
        <p:nvSpPr>
          <p:cNvPr id="27" name="pole tekstowe 26"/>
          <p:cNvSpPr txBox="1"/>
          <p:nvPr/>
        </p:nvSpPr>
        <p:spPr>
          <a:xfrm>
            <a:off x="4625080" y="1838147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y</a:t>
            </a:r>
            <a:endParaRPr lang="pl-PL" dirty="0"/>
          </a:p>
        </p:txBody>
      </p:sp>
      <p:sp>
        <p:nvSpPr>
          <p:cNvPr id="28" name="pole tekstowe 27"/>
          <p:cNvSpPr txBox="1"/>
          <p:nvPr/>
        </p:nvSpPr>
        <p:spPr>
          <a:xfrm>
            <a:off x="4628316" y="892752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z</a:t>
            </a:r>
            <a:endParaRPr lang="pl-PL" dirty="0"/>
          </a:p>
        </p:txBody>
      </p:sp>
      <p:pic>
        <p:nvPicPr>
          <p:cNvPr id="30" name="Obraz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801" y="882195"/>
            <a:ext cx="2021794" cy="1752221"/>
          </a:xfrm>
          <a:prstGeom prst="rect">
            <a:avLst/>
          </a:prstGeom>
        </p:spPr>
      </p:pic>
      <p:sp>
        <p:nvSpPr>
          <p:cNvPr id="31" name="Sześcian 30"/>
          <p:cNvSpPr/>
          <p:nvPr/>
        </p:nvSpPr>
        <p:spPr>
          <a:xfrm>
            <a:off x="1075913" y="1837545"/>
            <a:ext cx="900100" cy="795990"/>
          </a:xfrm>
          <a:prstGeom prst="cub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32" name="Łącznik prosty ze strzałką 31"/>
          <p:cNvCxnSpPr/>
          <p:nvPr/>
        </p:nvCxnSpPr>
        <p:spPr>
          <a:xfrm flipV="1">
            <a:off x="1042458" y="1013035"/>
            <a:ext cx="0" cy="5772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Łącznik prosty ze strzałką 32"/>
          <p:cNvCxnSpPr/>
          <p:nvPr/>
        </p:nvCxnSpPr>
        <p:spPr>
          <a:xfrm>
            <a:off x="1042458" y="1589099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Łącznik prosty ze strzałką 33"/>
          <p:cNvCxnSpPr/>
          <p:nvPr/>
        </p:nvCxnSpPr>
        <p:spPr>
          <a:xfrm flipH="1">
            <a:off x="696295" y="1590260"/>
            <a:ext cx="346163" cy="358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pole tekstowe 34"/>
          <p:cNvSpPr txBox="1"/>
          <p:nvPr/>
        </p:nvSpPr>
        <p:spPr>
          <a:xfrm>
            <a:off x="1574071" y="151309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x</a:t>
            </a:r>
            <a:endParaRPr lang="pl-PL" dirty="0"/>
          </a:p>
        </p:txBody>
      </p:sp>
      <p:sp>
        <p:nvSpPr>
          <p:cNvPr id="36" name="pole tekstowe 35"/>
          <p:cNvSpPr txBox="1"/>
          <p:nvPr/>
        </p:nvSpPr>
        <p:spPr>
          <a:xfrm>
            <a:off x="770274" y="1814323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y</a:t>
            </a:r>
            <a:endParaRPr lang="pl-PL" dirty="0"/>
          </a:p>
        </p:txBody>
      </p:sp>
      <p:sp>
        <p:nvSpPr>
          <p:cNvPr id="37" name="pole tekstowe 36"/>
          <p:cNvSpPr txBox="1"/>
          <p:nvPr/>
        </p:nvSpPr>
        <p:spPr>
          <a:xfrm>
            <a:off x="1051120" y="829042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z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pole tekstowe 37"/>
              <p:cNvSpPr txBox="1"/>
              <p:nvPr/>
            </p:nvSpPr>
            <p:spPr>
              <a:xfrm>
                <a:off x="616013" y="171361"/>
                <a:ext cx="379462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sz="2200" dirty="0" smtClean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Gaz elektronów swobodnych</a:t>
                </a:r>
                <a:br>
                  <a:rPr lang="pl-PL" sz="2200" dirty="0" smtClean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pl-PL" sz="220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Lx, </a:t>
                </a:r>
                <a:r>
                  <a:rPr lang="pl-PL" sz="2200" dirty="0" err="1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Ly</a:t>
                </a:r>
                <a:r>
                  <a:rPr lang="pl-PL" sz="220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pl-PL" sz="2200" dirty="0" err="1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Lz</a:t>
                </a:r>
                <a:r>
                  <a:rPr lang="pl-PL" sz="220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l-PL" sz="22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→∞</m:t>
                    </m:r>
                  </m:oMath>
                </a14:m>
                <a:r>
                  <a:rPr lang="pl-PL" sz="220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8" name="pole tekstowe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013" y="171361"/>
                <a:ext cx="3794629" cy="769441"/>
              </a:xfrm>
              <a:prstGeom prst="rect">
                <a:avLst/>
              </a:prstGeom>
              <a:blipFill rotWithShape="0">
                <a:blip r:embed="rId4"/>
                <a:stretch>
                  <a:fillRect l="-2087" t="-4762" r="-1445" b="-1666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pole tekstowe 38"/>
              <p:cNvSpPr txBox="1"/>
              <p:nvPr/>
            </p:nvSpPr>
            <p:spPr>
              <a:xfrm>
                <a:off x="6139325" y="1188638"/>
                <a:ext cx="897810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2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pl-PL" sz="22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pl-PL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pl-PL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pl-PL" sz="2200" dirty="0"/>
              </a:p>
            </p:txBody>
          </p:sp>
        </mc:Choice>
        <mc:Fallback xmlns="">
          <p:sp>
            <p:nvSpPr>
              <p:cNvPr id="39" name="pole tekstow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9325" y="1188638"/>
                <a:ext cx="897810" cy="338554"/>
              </a:xfrm>
              <a:prstGeom prst="rect">
                <a:avLst/>
              </a:prstGeom>
              <a:blipFill rotWithShape="0">
                <a:blip r:embed="rId5"/>
                <a:stretch>
                  <a:fillRect l="-6803" t="-1786" r="-2721" b="-714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Obraz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0272" y="1013035"/>
            <a:ext cx="2015373" cy="1795043"/>
          </a:xfrm>
          <a:prstGeom prst="rect">
            <a:avLst/>
          </a:prstGeom>
        </p:spPr>
      </p:pic>
      <p:sp>
        <p:nvSpPr>
          <p:cNvPr id="42" name="Strzałka w prawo 41"/>
          <p:cNvSpPr/>
          <p:nvPr/>
        </p:nvSpPr>
        <p:spPr>
          <a:xfrm>
            <a:off x="4095591" y="1516722"/>
            <a:ext cx="387389" cy="328102"/>
          </a:xfrm>
          <a:prstGeom prst="right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3" name="pole tekstowe 42"/>
          <p:cNvSpPr txBox="1"/>
          <p:nvPr/>
        </p:nvSpPr>
        <p:spPr>
          <a:xfrm>
            <a:off x="4427984" y="2740858"/>
            <a:ext cx="4049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Przybliżenie pasm parabolicznych</a:t>
            </a:r>
            <a:endParaRPr lang="pl-PL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Łącznik prosty ze strzałką 44"/>
          <p:cNvCxnSpPr/>
          <p:nvPr/>
        </p:nvCxnSpPr>
        <p:spPr>
          <a:xfrm flipV="1">
            <a:off x="1864535" y="3645024"/>
            <a:ext cx="0" cy="16561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Łącznik prosty ze strzałką 47"/>
          <p:cNvCxnSpPr/>
          <p:nvPr/>
        </p:nvCxnSpPr>
        <p:spPr>
          <a:xfrm>
            <a:off x="1051120" y="4437112"/>
            <a:ext cx="17926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Łuk 50"/>
          <p:cNvSpPr/>
          <p:nvPr/>
        </p:nvSpPr>
        <p:spPr>
          <a:xfrm rot="10800000">
            <a:off x="1075913" y="2780928"/>
            <a:ext cx="1551870" cy="1986636"/>
          </a:xfrm>
          <a:prstGeom prst="arc">
            <a:avLst>
              <a:gd name="adj1" fmla="val 14252273"/>
              <a:gd name="adj2" fmla="val 18193156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 b="1"/>
          </a:p>
        </p:txBody>
      </p:sp>
      <p:sp>
        <p:nvSpPr>
          <p:cNvPr id="52" name="Łuk 51"/>
          <p:cNvSpPr/>
          <p:nvPr/>
        </p:nvSpPr>
        <p:spPr>
          <a:xfrm rot="10800000">
            <a:off x="1322794" y="2836947"/>
            <a:ext cx="1085807" cy="1530652"/>
          </a:xfrm>
          <a:prstGeom prst="arc">
            <a:avLst>
              <a:gd name="adj1" fmla="val 13246263"/>
              <a:gd name="adj2" fmla="val 19228611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 b="1"/>
          </a:p>
        </p:txBody>
      </p:sp>
      <p:sp>
        <p:nvSpPr>
          <p:cNvPr id="53" name="Łuk 52"/>
          <p:cNvSpPr/>
          <p:nvPr/>
        </p:nvSpPr>
        <p:spPr>
          <a:xfrm rot="10800000">
            <a:off x="1325953" y="2348880"/>
            <a:ext cx="1085807" cy="1698603"/>
          </a:xfrm>
          <a:prstGeom prst="arc">
            <a:avLst>
              <a:gd name="adj1" fmla="val 12389393"/>
              <a:gd name="adj2" fmla="val 19984287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 b="1"/>
          </a:p>
        </p:txBody>
      </p:sp>
      <p:cxnSp>
        <p:nvCxnSpPr>
          <p:cNvPr id="55" name="Łącznik prosty ze strzałką 54"/>
          <p:cNvCxnSpPr/>
          <p:nvPr/>
        </p:nvCxnSpPr>
        <p:spPr>
          <a:xfrm>
            <a:off x="898442" y="6021288"/>
            <a:ext cx="73459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pole tekstowe 55"/>
          <p:cNvSpPr txBox="1"/>
          <p:nvPr/>
        </p:nvSpPr>
        <p:spPr>
          <a:xfrm>
            <a:off x="3580279" y="6270141"/>
            <a:ext cx="22878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grubość warstwy</a:t>
            </a:r>
            <a:endParaRPr lang="pl-PL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pole tekstowe 56"/>
          <p:cNvSpPr txBox="1"/>
          <p:nvPr/>
        </p:nvSpPr>
        <p:spPr>
          <a:xfrm>
            <a:off x="1857182" y="34290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pole tekstowe 57"/>
          <p:cNvSpPr txBox="1"/>
          <p:nvPr/>
        </p:nvSpPr>
        <p:spPr>
          <a:xfrm>
            <a:off x="2615734" y="44278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pole tekstowe 58"/>
          <p:cNvSpPr txBox="1"/>
          <p:nvPr/>
        </p:nvSpPr>
        <p:spPr>
          <a:xfrm>
            <a:off x="1006391" y="441454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pl-PL" sz="1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pl-PL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pole tekstowe 59"/>
          <p:cNvSpPr txBox="1"/>
          <p:nvPr/>
        </p:nvSpPr>
        <p:spPr>
          <a:xfrm>
            <a:off x="961833" y="379879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pl-PL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pl-PL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pole tekstowe 60"/>
          <p:cNvSpPr txBox="1"/>
          <p:nvPr/>
        </p:nvSpPr>
        <p:spPr>
          <a:xfrm>
            <a:off x="925222" y="330946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pl-PL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pl-PL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2" name="Łącznik prosty ze strzałką 61"/>
          <p:cNvCxnSpPr/>
          <p:nvPr/>
        </p:nvCxnSpPr>
        <p:spPr>
          <a:xfrm flipV="1">
            <a:off x="4329028" y="3657946"/>
            <a:ext cx="0" cy="16561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Łącznik prosty ze strzałką 62"/>
          <p:cNvCxnSpPr/>
          <p:nvPr/>
        </p:nvCxnSpPr>
        <p:spPr>
          <a:xfrm>
            <a:off x="3515613" y="4450034"/>
            <a:ext cx="17926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Łuk 63"/>
          <p:cNvSpPr/>
          <p:nvPr/>
        </p:nvSpPr>
        <p:spPr>
          <a:xfrm rot="10800000">
            <a:off x="3540406" y="2954532"/>
            <a:ext cx="1551870" cy="1986636"/>
          </a:xfrm>
          <a:prstGeom prst="arc">
            <a:avLst>
              <a:gd name="adj1" fmla="val 14252273"/>
              <a:gd name="adj2" fmla="val 18193156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 b="1"/>
          </a:p>
        </p:txBody>
      </p:sp>
      <p:sp>
        <p:nvSpPr>
          <p:cNvPr id="65" name="Łuk 64"/>
          <p:cNvSpPr/>
          <p:nvPr/>
        </p:nvSpPr>
        <p:spPr>
          <a:xfrm rot="10800000">
            <a:off x="3787287" y="2949296"/>
            <a:ext cx="1085807" cy="1530652"/>
          </a:xfrm>
          <a:prstGeom prst="arc">
            <a:avLst>
              <a:gd name="adj1" fmla="val 13246263"/>
              <a:gd name="adj2" fmla="val 19228611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 b="1"/>
          </a:p>
        </p:txBody>
      </p:sp>
      <p:sp>
        <p:nvSpPr>
          <p:cNvPr id="66" name="Łuk 65"/>
          <p:cNvSpPr/>
          <p:nvPr/>
        </p:nvSpPr>
        <p:spPr>
          <a:xfrm rot="10800000">
            <a:off x="3790446" y="2461229"/>
            <a:ext cx="1085807" cy="1698603"/>
          </a:xfrm>
          <a:prstGeom prst="arc">
            <a:avLst>
              <a:gd name="adj1" fmla="val 12389393"/>
              <a:gd name="adj2" fmla="val 19984287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 b="1"/>
          </a:p>
        </p:txBody>
      </p:sp>
      <p:sp>
        <p:nvSpPr>
          <p:cNvPr id="67" name="pole tekstowe 66"/>
          <p:cNvSpPr txBox="1"/>
          <p:nvPr/>
        </p:nvSpPr>
        <p:spPr>
          <a:xfrm>
            <a:off x="4321675" y="34290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pole tekstowe 67"/>
          <p:cNvSpPr txBox="1"/>
          <p:nvPr/>
        </p:nvSpPr>
        <p:spPr>
          <a:xfrm>
            <a:off x="5136014" y="44371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pole tekstowe 68"/>
          <p:cNvSpPr txBox="1"/>
          <p:nvPr/>
        </p:nvSpPr>
        <p:spPr>
          <a:xfrm>
            <a:off x="3470884" y="4558558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pl-PL" sz="1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pl-PL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pole tekstowe 69"/>
          <p:cNvSpPr txBox="1"/>
          <p:nvPr/>
        </p:nvSpPr>
        <p:spPr>
          <a:xfrm>
            <a:off x="3426326" y="3942808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pl-PL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pl-PL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pole tekstowe 70"/>
          <p:cNvSpPr txBox="1"/>
          <p:nvPr/>
        </p:nvSpPr>
        <p:spPr>
          <a:xfrm>
            <a:off x="3389715" y="3453476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pl-PL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pl-PL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2" name="Łącznik prosty ze strzałką 71"/>
          <p:cNvCxnSpPr/>
          <p:nvPr/>
        </p:nvCxnSpPr>
        <p:spPr>
          <a:xfrm flipV="1">
            <a:off x="6806208" y="3657946"/>
            <a:ext cx="0" cy="16561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Łącznik prosty ze strzałką 72"/>
          <p:cNvCxnSpPr/>
          <p:nvPr/>
        </p:nvCxnSpPr>
        <p:spPr>
          <a:xfrm>
            <a:off x="5992793" y="4450034"/>
            <a:ext cx="17926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Łuk 73"/>
          <p:cNvSpPr/>
          <p:nvPr/>
        </p:nvSpPr>
        <p:spPr>
          <a:xfrm rot="10800000">
            <a:off x="6017586" y="3140968"/>
            <a:ext cx="1551870" cy="1986636"/>
          </a:xfrm>
          <a:prstGeom prst="arc">
            <a:avLst>
              <a:gd name="adj1" fmla="val 14252273"/>
              <a:gd name="adj2" fmla="val 18193156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 b="1"/>
          </a:p>
        </p:txBody>
      </p:sp>
      <p:sp>
        <p:nvSpPr>
          <p:cNvPr id="75" name="Łuk 74"/>
          <p:cNvSpPr/>
          <p:nvPr/>
        </p:nvSpPr>
        <p:spPr>
          <a:xfrm rot="10800000">
            <a:off x="6264467" y="3196987"/>
            <a:ext cx="1085807" cy="1530652"/>
          </a:xfrm>
          <a:prstGeom prst="arc">
            <a:avLst>
              <a:gd name="adj1" fmla="val 13246263"/>
              <a:gd name="adj2" fmla="val 19228611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 b="1"/>
          </a:p>
        </p:txBody>
      </p:sp>
      <p:sp>
        <p:nvSpPr>
          <p:cNvPr id="76" name="Łuk 75"/>
          <p:cNvSpPr/>
          <p:nvPr/>
        </p:nvSpPr>
        <p:spPr>
          <a:xfrm rot="10800000">
            <a:off x="6267626" y="2666501"/>
            <a:ext cx="1085807" cy="1698603"/>
          </a:xfrm>
          <a:prstGeom prst="arc">
            <a:avLst>
              <a:gd name="adj1" fmla="val 12389393"/>
              <a:gd name="adj2" fmla="val 19984287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 b="1"/>
          </a:p>
        </p:txBody>
      </p:sp>
      <p:sp>
        <p:nvSpPr>
          <p:cNvPr id="77" name="pole tekstowe 76"/>
          <p:cNvSpPr txBox="1"/>
          <p:nvPr/>
        </p:nvSpPr>
        <p:spPr>
          <a:xfrm>
            <a:off x="6783283" y="347815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pole tekstowe 77"/>
          <p:cNvSpPr txBox="1"/>
          <p:nvPr/>
        </p:nvSpPr>
        <p:spPr>
          <a:xfrm>
            <a:off x="7584286" y="44278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pole tekstowe 78"/>
          <p:cNvSpPr txBox="1"/>
          <p:nvPr/>
        </p:nvSpPr>
        <p:spPr>
          <a:xfrm>
            <a:off x="5948064" y="477458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pl-PL" sz="1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pl-PL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pole tekstowe 79"/>
          <p:cNvSpPr txBox="1"/>
          <p:nvPr/>
        </p:nvSpPr>
        <p:spPr>
          <a:xfrm>
            <a:off x="5903506" y="415883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pl-PL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pl-PL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pole tekstowe 80"/>
          <p:cNvSpPr txBox="1"/>
          <p:nvPr/>
        </p:nvSpPr>
        <p:spPr>
          <a:xfrm>
            <a:off x="5866895" y="36695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pl-PL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pl-PL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Łuk 83"/>
          <p:cNvSpPr/>
          <p:nvPr/>
        </p:nvSpPr>
        <p:spPr>
          <a:xfrm rot="21425383">
            <a:off x="-248639" y="5960534"/>
            <a:ext cx="4362975" cy="627602"/>
          </a:xfrm>
          <a:prstGeom prst="arc">
            <a:avLst>
              <a:gd name="adj1" fmla="val 16253658"/>
              <a:gd name="adj2" fmla="val 0"/>
            </a:avLst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86" name="Łącznik prosty 85"/>
          <p:cNvCxnSpPr/>
          <p:nvPr/>
        </p:nvCxnSpPr>
        <p:spPr>
          <a:xfrm flipV="1">
            <a:off x="4095591" y="5363923"/>
            <a:ext cx="226084" cy="81546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Łuk 86"/>
          <p:cNvSpPr/>
          <p:nvPr/>
        </p:nvSpPr>
        <p:spPr>
          <a:xfrm rot="10619806">
            <a:off x="4320689" y="4547505"/>
            <a:ext cx="5338163" cy="1388229"/>
          </a:xfrm>
          <a:prstGeom prst="arc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89" name="Łącznik prosty ze strzałką 88"/>
          <p:cNvCxnSpPr/>
          <p:nvPr/>
        </p:nvCxnSpPr>
        <p:spPr>
          <a:xfrm flipV="1">
            <a:off x="1182406" y="5261023"/>
            <a:ext cx="0" cy="10091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pole tekstowe 89"/>
              <p:cNvSpPr txBox="1"/>
              <p:nvPr/>
            </p:nvSpPr>
            <p:spPr>
              <a:xfrm>
                <a:off x="327460" y="5425777"/>
                <a:ext cx="914481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sz="2200" dirty="0" smtClean="0"/>
                  <a:t>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l-PL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pl-PL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pl-PL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pl-PL" sz="2200" dirty="0"/>
              </a:p>
            </p:txBody>
          </p:sp>
        </mc:Choice>
        <mc:Fallback xmlns="">
          <p:sp>
            <p:nvSpPr>
              <p:cNvPr id="90" name="pole tekstowe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60" y="5425777"/>
                <a:ext cx="914481" cy="430887"/>
              </a:xfrm>
              <a:prstGeom prst="rect">
                <a:avLst/>
              </a:prstGeom>
              <a:blipFill rotWithShape="0">
                <a:blip r:embed="rId7"/>
                <a:stretch>
                  <a:fillRect l="-8667" t="-8451" r="-4000" b="-2957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090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 zaokrąglony 9"/>
          <p:cNvSpPr/>
          <p:nvPr/>
        </p:nvSpPr>
        <p:spPr>
          <a:xfrm>
            <a:off x="0" y="1928802"/>
            <a:ext cx="357158" cy="264320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pole tekstowe 10"/>
          <p:cNvSpPr txBox="1"/>
          <p:nvPr/>
        </p:nvSpPr>
        <p:spPr>
          <a:xfrm rot="16200000">
            <a:off x="-1061921" y="2749754"/>
            <a:ext cx="24810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l-PL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Wyniki – </a:t>
            </a:r>
            <a:r>
              <a:rPr lang="el-G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pl-PL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, T</a:t>
            </a:r>
            <a:r>
              <a:rPr lang="pl-PL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GB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1" name="Obraz 9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803293"/>
            <a:ext cx="6696744" cy="5139731"/>
          </a:xfrm>
          <a:prstGeom prst="rect">
            <a:avLst/>
          </a:prstGeom>
        </p:spPr>
      </p:pic>
      <p:sp>
        <p:nvSpPr>
          <p:cNvPr id="2" name="pole tekstowe 1"/>
          <p:cNvSpPr txBox="1"/>
          <p:nvPr/>
        </p:nvSpPr>
        <p:spPr>
          <a:xfrm>
            <a:off x="683568" y="241846"/>
            <a:ext cx="310418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6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Cienka warstwa Al</a:t>
            </a:r>
            <a:endParaRPr lang="pl-PL" sz="26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3787751" y="564831"/>
            <a:ext cx="4838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i="1" dirty="0" smtClean="0"/>
              <a:t>P.  Wójcik, M. </a:t>
            </a:r>
            <a:r>
              <a:rPr lang="pl-PL" i="1" dirty="0" err="1" smtClean="0"/>
              <a:t>Zegrodnik</a:t>
            </a:r>
            <a:r>
              <a:rPr lang="pl-PL" i="1" dirty="0" smtClean="0"/>
              <a:t>, </a:t>
            </a:r>
            <a:r>
              <a:rPr lang="pl-PL" i="1" dirty="0" err="1" smtClean="0"/>
              <a:t>Phys</a:t>
            </a:r>
            <a:r>
              <a:rPr lang="pl-PL" i="1" dirty="0" smtClean="0"/>
              <a:t>. Stat. </a:t>
            </a:r>
            <a:r>
              <a:rPr lang="pl-PL" i="1" dirty="0" err="1" smtClean="0"/>
              <a:t>Solidi</a:t>
            </a:r>
            <a:r>
              <a:rPr lang="pl-PL" i="1" dirty="0" smtClean="0"/>
              <a:t>. b (2014), </a:t>
            </a:r>
            <a:r>
              <a:rPr lang="pl-PL" i="1" dirty="0"/>
              <a:t>251, 106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1155993" y="5943024"/>
            <a:ext cx="7276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i="1" dirty="0" smtClean="0">
                <a:latin typeface="Arial" panose="020B0604020202020204" pitchFamily="34" charset="0"/>
                <a:cs typeface="Arial" panose="020B0604020202020204" pitchFamily="34" charset="0"/>
              </a:rPr>
              <a:t>Przerwa nadprzewodząca, potencjał chemiczny oraz gęstość stanów </a:t>
            </a:r>
            <a:br>
              <a:rPr lang="pl-PL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i="1" dirty="0" smtClean="0">
                <a:latin typeface="Arial" panose="020B0604020202020204" pitchFamily="34" charset="0"/>
                <a:cs typeface="Arial" panose="020B0604020202020204" pitchFamily="34" charset="0"/>
              </a:rPr>
              <a:t>poniżej energii Fermiego w funkcji grubości nanowarstwy </a:t>
            </a:r>
            <a:endParaRPr lang="pl-PL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7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 zaokrąglony 9"/>
          <p:cNvSpPr/>
          <p:nvPr/>
        </p:nvSpPr>
        <p:spPr>
          <a:xfrm>
            <a:off x="0" y="1928802"/>
            <a:ext cx="357158" cy="264320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pole tekstowe 10"/>
          <p:cNvSpPr txBox="1"/>
          <p:nvPr/>
        </p:nvSpPr>
        <p:spPr>
          <a:xfrm rot="16200000">
            <a:off x="-1061921" y="2749754"/>
            <a:ext cx="24810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l-PL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Wyniki – </a:t>
            </a:r>
            <a:r>
              <a:rPr lang="el-G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pl-PL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, T</a:t>
            </a:r>
            <a:r>
              <a:rPr lang="pl-PL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GB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424" y="2714080"/>
            <a:ext cx="5256584" cy="3811264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008" y="2966503"/>
            <a:ext cx="3269289" cy="2509170"/>
          </a:xfrm>
          <a:prstGeom prst="rect">
            <a:avLst/>
          </a:prstGeom>
        </p:spPr>
      </p:pic>
      <p:sp>
        <p:nvSpPr>
          <p:cNvPr id="8" name="pole tekstowe 7"/>
          <p:cNvSpPr txBox="1"/>
          <p:nvPr/>
        </p:nvSpPr>
        <p:spPr>
          <a:xfrm>
            <a:off x="202406" y="97184"/>
            <a:ext cx="4890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i="1" dirty="0" smtClean="0"/>
              <a:t>P.  Wójcik, M. </a:t>
            </a:r>
            <a:r>
              <a:rPr lang="pl-PL" i="1" dirty="0" err="1" smtClean="0"/>
              <a:t>Zegrodnik</a:t>
            </a:r>
            <a:r>
              <a:rPr lang="pl-PL" i="1" dirty="0" smtClean="0"/>
              <a:t>, </a:t>
            </a:r>
            <a:r>
              <a:rPr lang="pl-PL" i="1" dirty="0" err="1" smtClean="0"/>
              <a:t>Phys</a:t>
            </a:r>
            <a:r>
              <a:rPr lang="pl-PL" i="1" dirty="0" smtClean="0"/>
              <a:t>. Stat. </a:t>
            </a:r>
            <a:r>
              <a:rPr lang="pl-PL" i="1" dirty="0" err="1" smtClean="0"/>
              <a:t>Solidi</a:t>
            </a:r>
            <a:r>
              <a:rPr lang="pl-PL" i="1" dirty="0" smtClean="0"/>
              <a:t>. b (2014), </a:t>
            </a:r>
            <a:r>
              <a:rPr lang="pl-PL" i="1" dirty="0"/>
              <a:t>251, </a:t>
            </a:r>
            <a:r>
              <a:rPr lang="pl-PL" i="1" dirty="0" smtClean="0"/>
              <a:t>106 </a:t>
            </a:r>
            <a:endParaRPr lang="pl-PL" i="1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1680" y="510236"/>
            <a:ext cx="5328592" cy="1727968"/>
          </a:xfrm>
          <a:prstGeom prst="rect">
            <a:avLst/>
          </a:prstGeom>
        </p:spPr>
      </p:pic>
      <p:sp>
        <p:nvSpPr>
          <p:cNvPr id="4" name="pole tekstowe 3"/>
          <p:cNvSpPr txBox="1"/>
          <p:nvPr/>
        </p:nvSpPr>
        <p:spPr>
          <a:xfrm>
            <a:off x="5898831" y="5440390"/>
            <a:ext cx="31582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Zależna od położenia przerwa </a:t>
            </a:r>
            <a:br>
              <a:rPr lang="pl-PL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nadprzewodząca dla wybranych </a:t>
            </a:r>
            <a:br>
              <a:rPr lang="pl-PL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grubości nanowarstw</a:t>
            </a:r>
            <a:endParaRPr lang="pl-PL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2218129" y="388695"/>
            <a:ext cx="47352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Temperatura krytyczna w funkcji grubości warstwy</a:t>
            </a:r>
            <a:endParaRPr lang="pl-PL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9017" y="2244507"/>
            <a:ext cx="4591255" cy="497574"/>
          </a:xfrm>
          <a:prstGeom prst="rect">
            <a:avLst/>
          </a:prstGeom>
        </p:spPr>
      </p:pic>
      <p:sp>
        <p:nvSpPr>
          <p:cNvPr id="12" name="pole tekstowe 11"/>
          <p:cNvSpPr txBox="1"/>
          <p:nvPr/>
        </p:nvSpPr>
        <p:spPr>
          <a:xfrm>
            <a:off x="755576" y="6402814"/>
            <a:ext cx="4477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Relacje dyspersji dla poszczególnych podpasm</a:t>
            </a:r>
            <a:endParaRPr lang="pl-PL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34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apitał">
  <a:themeElements>
    <a:clrScheme name="Kapitał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Kapitał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Kapitał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2980</TotalTime>
  <Words>958</Words>
  <Application>Microsoft Office PowerPoint</Application>
  <PresentationFormat>Pokaz na ekranie (4:3)</PresentationFormat>
  <Paragraphs>255</Paragraphs>
  <Slides>31</Slides>
  <Notes>26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31</vt:i4>
      </vt:variant>
    </vt:vector>
  </HeadingPairs>
  <TitlesOfParts>
    <vt:vector size="38" baseType="lpstr">
      <vt:lpstr>Arial</vt:lpstr>
      <vt:lpstr>Calibri</vt:lpstr>
      <vt:lpstr>Cambria Math</vt:lpstr>
      <vt:lpstr>Franklin Gothic Book</vt:lpstr>
      <vt:lpstr>Perpetua</vt:lpstr>
      <vt:lpstr>Wingdings 2</vt:lpstr>
      <vt:lpstr>Kapitał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>PW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simulation of spin polarized current in magnetic resonant tunneling diode P. Wójcik, B.J. Spisak, M. Wołoszyn, and J. Adamowski AGH Uniwersity Science and Technology, Kraków</dc:title>
  <dc:creator>Pelek</dc:creator>
  <cp:lastModifiedBy>Pelek</cp:lastModifiedBy>
  <cp:revision>307</cp:revision>
  <dcterms:created xsi:type="dcterms:W3CDTF">2011-10-05T08:37:45Z</dcterms:created>
  <dcterms:modified xsi:type="dcterms:W3CDTF">2015-03-26T09:17:12Z</dcterms:modified>
</cp:coreProperties>
</file>