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4" Type="http://schemas.openxmlformats.org/officeDocument/2006/relationships/viewProps" Target="viewProps.xml" /><Relationship Id="rId53" Type="http://schemas.openxmlformats.org/officeDocument/2006/relationships/presProps" Target="presProps.xml" /><Relationship Id="rId1" Type="http://schemas.openxmlformats.org/officeDocument/2006/relationships/slideMaster" Target="slideMasters/slideMaster1.xml" /><Relationship Id="rId56" Type="http://schemas.openxmlformats.org/officeDocument/2006/relationships/tableStyles" Target="tableStyles.xml" /><Relationship Id="rId5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MAT02035</a:t>
            </a:r>
            <a:r>
              <a:rPr/>
              <a:t> </a:t>
            </a:r>
            <a:r>
              <a:rPr/>
              <a:t>-</a:t>
            </a:r>
            <a:r>
              <a:rPr/>
              <a:t> </a:t>
            </a:r>
            <a:r>
              <a:rPr/>
              <a:t>Modelos</a:t>
            </a:r>
            <a:r>
              <a:rPr/>
              <a:t> </a:t>
            </a:r>
            <a:r>
              <a:rPr/>
              <a:t>para</a:t>
            </a:r>
            <a:r>
              <a:rPr/>
              <a:t> </a:t>
            </a:r>
            <a:r>
              <a:rPr/>
              <a:t>dados</a:t>
            </a:r>
            <a:r>
              <a:rPr/>
              <a:t> </a:t>
            </a:r>
            <a:r>
              <a:rPr/>
              <a:t>correlacionados</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Visão</a:t>
            </a:r>
            <a:r>
              <a:rPr/>
              <a:t> </a:t>
            </a:r>
            <a:r>
              <a:rPr/>
              <a:t>geral</a:t>
            </a:r>
            <a:r>
              <a:rPr/>
              <a:t> </a:t>
            </a:r>
            <a:r>
              <a:rPr/>
              <a:t>de</a:t>
            </a:r>
            <a:r>
              <a:rPr/>
              <a:t> </a:t>
            </a:r>
            <a:r>
              <a:rPr/>
              <a:t>modelos</a:t>
            </a:r>
            <a:r>
              <a:rPr/>
              <a:t> </a:t>
            </a:r>
            <a:r>
              <a:rPr/>
              <a:t>lineares</a:t>
            </a:r>
            <a:r>
              <a:rPr/>
              <a:t> </a:t>
            </a:r>
            <a:r>
              <a:rPr/>
              <a:t>para</a:t>
            </a:r>
            <a:r>
              <a:rPr/>
              <a:t> </a:t>
            </a:r>
            <a:r>
              <a:rPr/>
              <a:t>dados</a:t>
            </a:r>
            <a:r>
              <a:rPr/>
              <a:t> </a:t>
            </a:r>
            <a:r>
              <a:rPr/>
              <a:t>longitudinais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Notação</a:t>
            </a:r>
            <a:r>
              <a:rPr/>
              <a:t> </a:t>
            </a:r>
            <a:r>
              <a:rPr/>
              <a:t>em</a:t>
            </a:r>
            <a:r>
              <a:rPr/>
              <a:t> </a:t>
            </a:r>
            <a:r>
              <a:rPr/>
              <a:t>dados</a:t>
            </a:r>
            <a:r>
              <a:rPr/>
              <a:t> </a:t>
            </a:r>
            <a:r>
              <a:rPr/>
              <a:t>balanceados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Quando o número de medidas repetidas é o mesmo para todos os indivíduos do estudo (e não há dados ausentes), não é necessário incluir o índice </a:t>
                </a:r>
                <a14:m>
                  <m:oMath xmlns:m="http://schemas.openxmlformats.org/officeDocument/2006/math">
                    <m:r>
                      <m:t>i</m:t>
                    </m:r>
                  </m:oMath>
                </a14:m>
                <a:r>
                  <a:rPr/>
                  <a:t> em </a:t>
                </a:r>
                <a14:m>
                  <m:oMath xmlns:m="http://schemas.openxmlformats.org/officeDocument/2006/math">
                    <m:sSub>
                      <m:e>
                        <m:r>
                          <m:t>n</m:t>
                        </m:r>
                      </m:e>
                      <m:sub>
                        <m:r>
                          <m:t>i</m:t>
                        </m:r>
                      </m:sub>
                    </m:sSub>
                  </m:oMath>
                </a14:m>
                <a:r>
                  <a:rPr/>
                  <a:t> (já que </a:t>
                </a:r>
                <a14:m>
                  <m:oMath xmlns:m="http://schemas.openxmlformats.org/officeDocument/2006/math">
                    <m:sSub>
                      <m:e>
                        <m:r>
                          <m:t>n</m:t>
                        </m:r>
                      </m:e>
                      <m:sub>
                        <m:r>
                          <m:t>i</m:t>
                        </m:r>
                      </m:sub>
                    </m:sSub>
                    <m:r>
                      <m:t>=</m:t>
                    </m:r>
                    <m:r>
                      <m:t>n</m:t>
                    </m:r>
                  </m:oMath>
                </a14:m>
                <a:r>
                  <a:rPr/>
                  <a:t> para </a:t>
                </a:r>
                <a14:m>
                  <m:oMath xmlns:m="http://schemas.openxmlformats.org/officeDocument/2006/math">
                    <m:r>
                      <m:t>i</m:t>
                    </m:r>
                    <m:r>
                      <m:t>=</m:t>
                    </m:r>
                    <m:r>
                      <m:t>1</m:t>
                    </m:r>
                    <m:r>
                      <m:t>,</m:t>
                    </m:r>
                    <m:r>
                      <m:t>…</m:t>
                    </m:r>
                    <m:r>
                      <m:t>,</m:t>
                    </m:r>
                    <m:r>
                      <m:t>N</m:t>
                    </m:r>
                  </m:oMath>
                </a14:m>
                <a:r>
                  <a:rPr/>
                  <a:t>).</a:t>
                </a:r>
              </a:p>
              <a:p>
                <a:pPr lvl="1"/>
                <a:r>
                  <a:rPr/>
                  <a:t>Da mesma forma, se as medidas repetidas forem observadas no mesmo conjunto de ocasiões, não é necessário incluir o índice </a:t>
                </a:r>
                <a14:m>
                  <m:oMath xmlns:m="http://schemas.openxmlformats.org/officeDocument/2006/math">
                    <m:r>
                      <m:t>i</m:t>
                    </m:r>
                  </m:oMath>
                </a14:m>
                <a:r>
                  <a:rPr/>
                  <a:t> em </a:t>
                </a:r>
                <a14:m>
                  <m:oMath xmlns:m="http://schemas.openxmlformats.org/officeDocument/2006/math">
                    <m:sSub>
                      <m:e>
                        <m:r>
                          <m:t>t</m:t>
                        </m:r>
                      </m:e>
                      <m:sub>
                        <m:r>
                          <m:t>i</m:t>
                        </m:r>
                        <m:r>
                          <m:t>j</m:t>
                        </m:r>
                      </m:sub>
                    </m:sSub>
                  </m:oMath>
                </a14:m>
                <a:r>
                  <a:rPr/>
                  <a:t> (já que </a:t>
                </a:r>
                <a14:m>
                  <m:oMath xmlns:m="http://schemas.openxmlformats.org/officeDocument/2006/math">
                    <m:sSub>
                      <m:e>
                        <m:r>
                          <m:t>t</m:t>
                        </m:r>
                      </m:e>
                      <m:sub>
                        <m:r>
                          <m:t>i</m:t>
                        </m:r>
                        <m:r>
                          <m:t>j</m:t>
                        </m:r>
                      </m:sub>
                    </m:sSub>
                    <m:r>
                      <m:t>=</m:t>
                    </m:r>
                    <m:sSub>
                      <m:e>
                        <m:r>
                          <m:t>t</m:t>
                        </m:r>
                      </m:e>
                      <m:sub>
                        <m:r>
                          <m:t>j</m:t>
                        </m:r>
                      </m:sub>
                    </m:sSub>
                  </m:oMath>
                </a14:m>
                <a:r>
                  <a:rPr/>
                  <a:t> para </a:t>
                </a:r>
                <a14:m>
                  <m:oMath xmlns:m="http://schemas.openxmlformats.org/officeDocument/2006/math">
                    <m:r>
                      <m:t>i</m:t>
                    </m:r>
                    <m:r>
                      <m:t>=</m:t>
                    </m:r>
                    <m:r>
                      <m:t>1</m:t>
                    </m:r>
                    <m:r>
                      <m:t>,</m:t>
                    </m:r>
                    <m:r>
                      <m:t>…</m:t>
                    </m:r>
                    <m:r>
                      <m:t>,</m:t>
                    </m:r>
                    <m:r>
                      <m:t>N</m:t>
                    </m:r>
                  </m:oMath>
                </a14:m>
                <a:r>
                  <a:rPr/>
                  <a: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Vetor</a:t>
            </a:r>
            <a:r>
              <a:rPr/>
              <a:t> </a:t>
            </a:r>
            <a:r>
              <a:rPr/>
              <a:t>de</a:t>
            </a:r>
            <a:r>
              <a:rPr/>
              <a:t> </a:t>
            </a:r>
            <a:r>
              <a:rPr/>
              <a:t>covariáveis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Associado a cada resposta, </a:t>
                </a:r>
                <a14:m>
                  <m:oMath xmlns:m="http://schemas.openxmlformats.org/officeDocument/2006/math">
                    <m:sSub>
                      <m:e>
                        <m:r>
                          <m:t>Y</m:t>
                        </m:r>
                      </m:e>
                      <m:sub>
                        <m:r>
                          <m:t>i</m:t>
                        </m:r>
                        <m:r>
                          <m:t>j</m:t>
                        </m:r>
                      </m:sub>
                    </m:sSub>
                  </m:oMath>
                </a14:m>
                <a:r>
                  <a:rPr/>
                  <a:t>, há um vetor </a:t>
                </a:r>
                <a14:m>
                  <m:oMath xmlns:m="http://schemas.openxmlformats.org/officeDocument/2006/math">
                    <m:r>
                      <m:t>p</m:t>
                    </m:r>
                    <m:r>
                      <m:t>×</m:t>
                    </m:r>
                    <m:r>
                      <m:t>1</m:t>
                    </m:r>
                  </m:oMath>
                </a14:m>
                <a:r>
                  <a:rPr/>
                  <a:t> de covariáveis</a:t>
                </a:r>
              </a:p>
              <a:p>
                <a:pPr lvl="0" marL="0" indent="0">
                  <a:buNone/>
                </a:pPr>
                <a14:m>
                  <m:oMathPara xmlns:m="http://schemas.openxmlformats.org/officeDocument/2006/math">
                    <m:oMathParaPr>
                      <m:jc m:val="center"/>
                    </m:oMathParaPr>
                    <m:oMath>
                      <m:sSub>
                        <m:e>
                          <m:r>
                            <m:t>X</m:t>
                          </m:r>
                        </m:e>
                        <m:sub>
                          <m:r>
                            <m:t>i</m:t>
                          </m:r>
                          <m:r>
                            <m:t>j</m:t>
                          </m:r>
                        </m:sub>
                      </m:sSub>
                      <m:r>
                        <m:t>=</m:t>
                      </m:r>
                      <m:d>
                        <m:dPr>
                          <m:begChr m:val="("/>
                          <m:endChr m:val=")"/>
                          <m:grow/>
                        </m:dPr>
                        <m:e>
                          <m:m>
                            <m:mPr>
                              <m:baseJc m:val="center"/>
                              <m:plcHide m:val="1"/>
                              <m:mcs>
                                <m:mc>
                                  <m:mcPr>
                                    <m:mcJc m:val="center"/>
                                    <m:count m:val="1"/>
                                  </m:mcPr>
                                </m:mc>
                              </m:mcs>
                            </m:mPr>
                            <m:mr>
                              <m:e>
                                <m:sSub>
                                  <m:e>
                                    <m:r>
                                      <m:t>X</m:t>
                                    </m:r>
                                  </m:e>
                                  <m:sub>
                                    <m:r>
                                      <m:t>i</m:t>
                                    </m:r>
                                    <m:r>
                                      <m:t>j</m:t>
                                    </m:r>
                                    <m:r>
                                      <m:t>1</m:t>
                                    </m:r>
                                  </m:sub>
                                </m:sSub>
                              </m:e>
                            </m:mr>
                            <m:mr>
                              <m:e>
                                <m:sSub>
                                  <m:e>
                                    <m:r>
                                      <m:t>X</m:t>
                                    </m:r>
                                  </m:e>
                                  <m:sub>
                                    <m:r>
                                      <m:t>i</m:t>
                                    </m:r>
                                    <m:r>
                                      <m:t>j</m:t>
                                    </m:r>
                                    <m:r>
                                      <m:t>2</m:t>
                                    </m:r>
                                  </m:sub>
                                </m:sSub>
                              </m:e>
                            </m:mr>
                            <m:mr>
                              <m:e>
                                <m:r>
                                  <m:t>⋮</m:t>
                                </m:r>
                              </m:e>
                            </m:mr>
                            <m:mr>
                              <m:e>
                                <m:sSub>
                                  <m:e>
                                    <m:r>
                                      <m:t>X</m:t>
                                    </m:r>
                                  </m:e>
                                  <m:sub>
                                    <m:r>
                                      <m:t>i</m:t>
                                    </m:r>
                                    <m:r>
                                      <m:t>j</m:t>
                                    </m:r>
                                    <m:r>
                                      <m:t>p</m:t>
                                    </m:r>
                                  </m:sub>
                                </m:sSub>
                              </m:e>
                            </m:mr>
                          </m:m>
                        </m:e>
                      </m:d>
                      <m:r>
                        <m:t>,</m:t>
                      </m:r>
                      <m:r>
                        <m:t> </m:t>
                      </m:r>
                      <m:r>
                        <m:t>i</m:t>
                      </m:r>
                      <m:r>
                        <m:t>=</m:t>
                      </m:r>
                      <m:r>
                        <m:t>1</m:t>
                      </m:r>
                      <m:r>
                        <m:t>,</m:t>
                      </m:r>
                      <m:r>
                        <m:t>…</m:t>
                      </m:r>
                      <m:r>
                        <m:t>,</m:t>
                      </m:r>
                      <m:r>
                        <m:t>N</m:t>
                      </m:r>
                      <m:r>
                        <m:t>,</m:t>
                      </m:r>
                      <m:r>
                        <m:t>j</m:t>
                      </m:r>
                      <m:r>
                        <m:t>=</m:t>
                      </m:r>
                      <m:r>
                        <m:t>1</m:t>
                      </m:r>
                      <m:r>
                        <m:t>,</m:t>
                      </m:r>
                      <m:r>
                        <m:t>…</m:t>
                      </m:r>
                      <m:r>
                        <m:t>,</m:t>
                      </m:r>
                      <m:sSub>
                        <m:e>
                          <m:r>
                            <m:t>n</m:t>
                          </m:r>
                        </m:e>
                        <m:sub>
                          <m:r>
                            <m:t>i</m:t>
                          </m:r>
                        </m:sub>
                      </m:sSub>
                      <m:r>
                        <m:t>.</m:t>
                      </m:r>
                    </m:oMath>
                  </m:oMathPara>
                </a14:m>
              </a:p>
              <a:p>
                <a:pPr lvl="1"/>
                <a:r>
                  <a:rPr/>
                  <a:t>Observe que </a:t>
                </a:r>
                <a14:m>
                  <m:oMath xmlns:m="http://schemas.openxmlformats.org/officeDocument/2006/math">
                    <m:sSub>
                      <m:e>
                        <m:r>
                          <m:t>X</m:t>
                        </m:r>
                      </m:e>
                      <m:sub>
                        <m:r>
                          <m:t>i</m:t>
                        </m:r>
                        <m:r>
                          <m:t>j</m:t>
                        </m:r>
                      </m:sub>
                    </m:sSub>
                  </m:oMath>
                </a14:m>
                <a:r>
                  <a:rPr/>
                  <a:t> é um vetor de covariáveis associadas a </a:t>
                </a:r>
                <a14:m>
                  <m:oMath xmlns:m="http://schemas.openxmlformats.org/officeDocument/2006/math">
                    <m:sSub>
                      <m:e>
                        <m:r>
                          <m:t>Y</m:t>
                        </m:r>
                      </m:e>
                      <m:sub>
                        <m:r>
                          <m:t>i</m:t>
                        </m:r>
                        <m:r>
                          <m:t>j</m:t>
                        </m:r>
                      </m:sub>
                    </m:sSub>
                  </m:oMath>
                </a14:m>
                <a:r>
                  <a:rPr/>
                  <a:t>, a variável de resposta para o </a:t>
                </a:r>
                <a14:m>
                  <m:oMath xmlns:m="http://schemas.openxmlformats.org/officeDocument/2006/math">
                    <m:r>
                      <m:t>i</m:t>
                    </m:r>
                  </m:oMath>
                </a14:m>
                <a:r>
                  <a:rPr/>
                  <a:t>-ésimo indivíduo na </a:t>
                </a:r>
                <a14:m>
                  <m:oMath xmlns:m="http://schemas.openxmlformats.org/officeDocument/2006/math">
                    <m:r>
                      <m:t>j</m:t>
                    </m:r>
                  </m:oMath>
                </a14:m>
                <a:r>
                  <a:rPr/>
                  <a:t>-ésima ocasião.</a:t>
                </a:r>
              </a:p>
              <a:p>
                <a:pPr lvl="1"/>
                <a:r>
                  <a:rPr/>
                  <a:t>As </a:t>
                </a:r>
                <a14:m>
                  <m:oMath xmlns:m="http://schemas.openxmlformats.org/officeDocument/2006/math">
                    <m:r>
                      <m:t>p</m:t>
                    </m:r>
                  </m:oMath>
                </a14:m>
                <a:r>
                  <a:rPr/>
                  <a:t> linhas de </a:t>
                </a:r>
                <a14:m>
                  <m:oMath xmlns:m="http://schemas.openxmlformats.org/officeDocument/2006/math">
                    <m:sSub>
                      <m:e>
                        <m:r>
                          <m:t>X</m:t>
                        </m:r>
                      </m:e>
                      <m:sub>
                        <m:r>
                          <m:t>i</m:t>
                        </m:r>
                        <m:r>
                          <m:t>j</m:t>
                        </m:r>
                      </m:sub>
                    </m:sSub>
                  </m:oMath>
                </a14:m>
                <a:r>
                  <a:rPr/>
                  <a:t> correspondem a </a:t>
                </a:r>
                <a:r>
                  <a:rPr b="1"/>
                  <a:t>diferentes covariáveis</a:t>
                </a:r>
                <a: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Vetor</a:t>
            </a:r>
            <a:r>
              <a:rPr/>
              <a:t> </a:t>
            </a:r>
            <a:r>
              <a:rPr/>
              <a:t>de</a:t>
            </a:r>
            <a:r>
              <a:rPr/>
              <a:t> </a:t>
            </a:r>
            <a:r>
              <a:rPr/>
              <a:t>covariáveis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Existe um vetor correspondente de covariáveis associado a cada uma das </a:t>
                </a:r>
                <a14:m>
                  <m:oMath xmlns:m="http://schemas.openxmlformats.org/officeDocument/2006/math">
                    <m:sSub>
                      <m:e>
                        <m:r>
                          <m:t>n</m:t>
                        </m:r>
                      </m:e>
                      <m:sub>
                        <m:r>
                          <m:t>i</m:t>
                        </m:r>
                      </m:sub>
                    </m:sSub>
                  </m:oMath>
                </a14:m>
                <a:r>
                  <a:rPr/>
                  <a:t> medidas repetidas no </a:t>
                </a:r>
                <a14:m>
                  <m:oMath xmlns:m="http://schemas.openxmlformats.org/officeDocument/2006/math">
                    <m:r>
                      <m:t>i</m:t>
                    </m:r>
                  </m:oMath>
                </a14:m>
                <a:r>
                  <a:rPr/>
                  <a:t>-ésimo indivíduo.</a:t>
                </a:r>
              </a:p>
              <a:p>
                <a:pPr lvl="2"/>
                <a14:m>
                  <m:oMath xmlns:m="http://schemas.openxmlformats.org/officeDocument/2006/math">
                    <m:sSub>
                      <m:e>
                        <m:r>
                          <m:t>X</m:t>
                        </m:r>
                      </m:e>
                      <m:sub>
                        <m:r>
                          <m:t>i</m:t>
                        </m:r>
                        <m:r>
                          <m:t>1</m:t>
                        </m:r>
                      </m:sub>
                    </m:sSub>
                  </m:oMath>
                </a14:m>
                <a:r>
                  <a:rPr/>
                  <a:t> é o vetor </a:t>
                </a:r>
                <a14:m>
                  <m:oMath xmlns:m="http://schemas.openxmlformats.org/officeDocument/2006/math">
                    <m:r>
                      <m:t>p</m:t>
                    </m:r>
                    <m:r>
                      <m:t>×</m:t>
                    </m:r>
                    <m:r>
                      <m:t>1</m:t>
                    </m:r>
                  </m:oMath>
                </a14:m>
                <a:r>
                  <a:rPr/>
                  <a:t> cujos elementos são os valores das covariáveis associadas à variável de resposta do </a:t>
                </a:r>
                <a14:m>
                  <m:oMath xmlns:m="http://schemas.openxmlformats.org/officeDocument/2006/math">
                    <m:r>
                      <m:t>i</m:t>
                    </m:r>
                  </m:oMath>
                </a14:m>
                <a:r>
                  <a:rPr/>
                  <a:t>-ésimo indivíduo na 1ª ocasião de medição;</a:t>
                </a:r>
              </a:p>
              <a:p>
                <a:pPr lvl="2"/>
                <a14:m>
                  <m:oMath xmlns:m="http://schemas.openxmlformats.org/officeDocument/2006/math">
                    <m:sSub>
                      <m:e>
                        <m:r>
                          <m:t>X</m:t>
                        </m:r>
                      </m:e>
                      <m:sub>
                        <m:r>
                          <m:t>i</m:t>
                        </m:r>
                        <m:r>
                          <m:t>2</m:t>
                        </m:r>
                      </m:sub>
                    </m:sSub>
                  </m:oMath>
                </a14:m>
                <a:r>
                  <a:rPr/>
                  <a:t> é o vetor </a:t>
                </a:r>
                <a14:m>
                  <m:oMath xmlns:m="http://schemas.openxmlformats.org/officeDocument/2006/math">
                    <m:r>
                      <m:t>p</m:t>
                    </m:r>
                    <m:r>
                      <m:t>×</m:t>
                    </m:r>
                    <m:r>
                      <m:t>1</m:t>
                    </m:r>
                  </m:oMath>
                </a14:m>
                <a:r>
                  <a:rPr/>
                  <a:t> cujos elementos são os valores das covariáveis associadas à variável de resposta do </a:t>
                </a:r>
                <a14:m>
                  <m:oMath xmlns:m="http://schemas.openxmlformats.org/officeDocument/2006/math">
                    <m:r>
                      <m:t>i</m:t>
                    </m:r>
                  </m:oMath>
                </a14:m>
                <a:r>
                  <a:rPr/>
                  <a:t>-ésimo indivíduo na 1ª ocasião de medição e assim por diante.</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Vetor</a:t>
            </a:r>
            <a:r>
              <a:rPr/>
              <a:t> </a:t>
            </a:r>
            <a:r>
              <a:rPr/>
              <a:t>de</a:t>
            </a:r>
            <a:r>
              <a:rPr/>
              <a:t> </a:t>
            </a:r>
            <a:r>
              <a:rPr/>
              <a:t>covariáveis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 vetor </a:t>
                </a:r>
                <a14:m>
                  <m:oMath xmlns:m="http://schemas.openxmlformats.org/officeDocument/2006/math">
                    <m:sSub>
                      <m:e>
                        <m:r>
                          <m:t>X</m:t>
                        </m:r>
                      </m:e>
                      <m:sub>
                        <m:r>
                          <m:t>i</m:t>
                        </m:r>
                        <m:r>
                          <m:t>j</m:t>
                        </m:r>
                      </m:sub>
                    </m:sSub>
                  </m:oMath>
                </a14:m>
                <a:r>
                  <a:rPr/>
                  <a:t> pode incluir dois tipos principais de covariáveis:  covariáveis cujos valores não mudam ao longo da duração do estudo e  covariáveis cujos valores mudam ao longo do tempo.</a:t>
                </a:r>
              </a:p>
              <a:p>
                <a:pPr lvl="1">
                  <a:buAutoNum type="romanLcPeriod"/>
                </a:pPr>
                <a:r>
                  <a:rPr/>
                  <a:t>Exemplos do primeiro caso incluem tratamentos experimentais fixos.</a:t>
                </a:r>
              </a:p>
              <a:p>
                <a:pPr lvl="1">
                  <a:buAutoNum type="romanLcPeriod"/>
                </a:pPr>
                <a:r>
                  <a:rPr/>
                  <a:t>Exemplos do segundo caso incluem o tempo desde a linha de base, idade, o status atual do tabagismo e as exposições ambientais.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Vetor</a:t>
            </a:r>
            <a:r>
              <a:rPr/>
              <a:t> </a:t>
            </a:r>
            <a:r>
              <a:rPr/>
              <a:t>de</a:t>
            </a:r>
            <a:r>
              <a:rPr/>
              <a:t> </a:t>
            </a:r>
            <a:r>
              <a:rPr/>
              <a:t>covariáveis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No primeiro caso, </a:t>
                </a:r>
                <a:r>
                  <a:rPr b="1"/>
                  <a:t>os mesmos valores das covariáveis são replicados nas linhas</a:t>
                </a:r>
                <a:r>
                  <a:rPr/>
                  <a:t> correspondentes de </a:t>
                </a:r>
                <a14:m>
                  <m:oMath xmlns:m="http://schemas.openxmlformats.org/officeDocument/2006/math">
                    <m:sSub>
                      <m:e>
                        <m:r>
                          <m:t>X</m:t>
                        </m:r>
                      </m:e>
                      <m:sub>
                        <m:r>
                          <m:t>i</m:t>
                        </m:r>
                        <m:r>
                          <m:t>j</m:t>
                        </m:r>
                      </m:sub>
                    </m:sSub>
                  </m:oMath>
                </a14:m>
                <a:r>
                  <a:rPr/>
                  <a:t> para </a:t>
                </a:r>
                <a14:m>
                  <m:oMath xmlns:m="http://schemas.openxmlformats.org/officeDocument/2006/math">
                    <m:r>
                      <m:t>j</m:t>
                    </m:r>
                    <m:r>
                      <m:t>=</m:t>
                    </m:r>
                    <m:r>
                      <m:t>1</m:t>
                    </m:r>
                    <m:r>
                      <m:t>,</m:t>
                    </m:r>
                    <m:r>
                      <m:t>…</m:t>
                    </m:r>
                    <m:r>
                      <m:t>,</m:t>
                    </m:r>
                    <m:sSub>
                      <m:e>
                        <m:r>
                          <m:t>n</m:t>
                        </m:r>
                      </m:e>
                      <m:sub>
                        <m:r>
                          <m:t>i</m:t>
                        </m:r>
                      </m:sub>
                    </m:sSub>
                  </m:oMath>
                </a14:m>
                <a:r>
                  <a:rPr/>
                  <a:t>.</a:t>
                </a:r>
              </a:p>
              <a:p>
                <a:pPr lvl="1"/>
                <a:r>
                  <a:rPr/>
                  <a:t>Já para no segundo caso, os valores obtidos pelas covariáveis podem variar ao longo do tempo (para pelo menos alguns indivíduos) e os valores nas linhas correspondentes de </a:t>
                </a:r>
                <a14:m>
                  <m:oMath xmlns:m="http://schemas.openxmlformats.org/officeDocument/2006/math">
                    <m:sSub>
                      <m:e>
                        <m:r>
                          <m:t>X</m:t>
                        </m:r>
                      </m:e>
                      <m:sub>
                        <m:r>
                          <m:t>i</m:t>
                        </m:r>
                        <m:r>
                          <m:t>j</m:t>
                        </m:r>
                      </m:sub>
                    </m:sSub>
                  </m:oMath>
                </a14:m>
                <a:r>
                  <a:rPr/>
                  <a:t> podem ser diferentes a cada ocasião da medição.</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Matriz</a:t>
            </a:r>
            <a:r>
              <a:rPr/>
              <a:t> </a:t>
            </a:r>
            <a:r>
              <a:rPr/>
              <a:t>de</a:t>
            </a:r>
            <a:r>
              <a:rPr/>
              <a:t> </a:t>
            </a:r>
            <a:r>
              <a:rPr/>
              <a:t>covariáveis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Podemos </a:t>
                </a:r>
                <a:r>
                  <a:rPr b="1"/>
                  <a:t>agrupar</a:t>
                </a:r>
                <a:r>
                  <a:rPr/>
                  <a:t> os vetores de covariáveis em matrizes </a:t>
                </a:r>
                <a14:m>
                  <m:oMath xmlns:m="http://schemas.openxmlformats.org/officeDocument/2006/math">
                    <m:sSub>
                      <m:e>
                        <m:r>
                          <m:t>n</m:t>
                        </m:r>
                      </m:e>
                      <m:sub>
                        <m:r>
                          <m:t>i</m:t>
                        </m:r>
                      </m:sub>
                    </m:sSub>
                    <m:r>
                      <m:t>×</m:t>
                    </m:r>
                    <m:r>
                      <m:t>p</m:t>
                    </m:r>
                  </m:oMath>
                </a14:m>
                <a:r>
                  <a:rPr/>
                  <a:t> de covariáveis:</a:t>
                </a:r>
              </a:p>
              <a:p>
                <a:pPr lvl="0" marL="0" indent="0">
                  <a:buNone/>
                </a:pPr>
                <a14:m>
                  <m:oMathPara xmlns:m="http://schemas.openxmlformats.org/officeDocument/2006/math">
                    <m:oMathParaPr>
                      <m:jc m:val="center"/>
                    </m:oMathParaPr>
                    <m:oMath>
                      <m:sSub>
                        <m:e>
                          <m:r>
                            <m:t>X</m:t>
                          </m:r>
                        </m:e>
                        <m:sub>
                          <m:r>
                            <m:t>i</m:t>
                          </m:r>
                        </m:sub>
                      </m:sSub>
                      <m:r>
                        <m:t>=</m:t>
                      </m:r>
                      <m:d>
                        <m:dPr>
                          <m:begChr m:val="("/>
                          <m:endChr m:val=")"/>
                          <m:grow/>
                        </m:dPr>
                        <m:e>
                          <m:m>
                            <m:mPr>
                              <m:baseJc m:val="center"/>
                              <m:plcHide m:val="1"/>
                              <m:mcs>
                                <m:mc>
                                  <m:mcPr>
                                    <m:mcJc m:val="center"/>
                                    <m:count m:val="1"/>
                                  </m:mcPr>
                                </m:mc>
                              </m:mcs>
                            </m:mPr>
                            <m:mr>
                              <m:e>
                                <m:sSub>
                                  <m:e>
                                    <m:r>
                                      <m:t>X</m:t>
                                    </m:r>
                                  </m:e>
                                  <m:sub>
                                    <m:r>
                                      <m:t>i</m:t>
                                    </m:r>
                                    <m:r>
                                      <m:t>1</m:t>
                                    </m:r>
                                  </m:sub>
                                </m:sSub>
                                <m:r>
                                  <m:t>′</m:t>
                                </m:r>
                              </m:e>
                            </m:mr>
                            <m:mr>
                              <m:e>
                                <m:sSub>
                                  <m:e>
                                    <m:r>
                                      <m:t>X</m:t>
                                    </m:r>
                                  </m:e>
                                  <m:sub>
                                    <m:r>
                                      <m:t>i</m:t>
                                    </m:r>
                                    <m:r>
                                      <m:t>2</m:t>
                                    </m:r>
                                  </m:sub>
                                </m:sSub>
                                <m:r>
                                  <m:t>′</m:t>
                                </m:r>
                              </m:e>
                            </m:mr>
                            <m:mr>
                              <m:e>
                                <m:r>
                                  <m:t>⋮</m:t>
                                </m:r>
                              </m:e>
                            </m:mr>
                            <m:mr>
                              <m:e>
                                <m:sSub>
                                  <m:e>
                                    <m:r>
                                      <m:t>X</m:t>
                                    </m:r>
                                  </m:e>
                                  <m:sub>
                                    <m:r>
                                      <m:t>i</m:t>
                                    </m:r>
                                    <m:sSub>
                                      <m:e>
                                        <m:r>
                                          <m:t>n</m:t>
                                        </m:r>
                                      </m:e>
                                      <m:sub>
                                        <m:r>
                                          <m:t>i</m:t>
                                        </m:r>
                                      </m:sub>
                                    </m:sSub>
                                  </m:sub>
                                </m:sSub>
                                <m:r>
                                  <m:t>′</m:t>
                                </m:r>
                              </m:e>
                            </m:mr>
                          </m:m>
                        </m:e>
                      </m:d>
                      <m:r>
                        <m:t>=</m:t>
                      </m:r>
                      <m:d>
                        <m:dPr>
                          <m:begChr m:val="("/>
                          <m:endChr m:val=")"/>
                          <m:grow/>
                        </m:dPr>
                        <m:e>
                          <m:m>
                            <m:mPr>
                              <m:baseJc m:val="center"/>
                              <m:plcHide m:val="1"/>
                              <m:mcs>
                                <m:mc>
                                  <m:mcPr>
                                    <m:mcJc m:val="center"/>
                                    <m:count m:val="1"/>
                                  </m:mcPr>
                                </m:mc>
                                <m:mc>
                                  <m:mcPr>
                                    <m:mcJc m:val="center"/>
                                    <m:count m:val="1"/>
                                  </m:mcPr>
                                </m:mc>
                                <m:mc>
                                  <m:mcPr>
                                    <m:mcJc m:val="center"/>
                                    <m:count m:val="1"/>
                                  </m:mcPr>
                                </m:mc>
                                <m:mc>
                                  <m:mcPr>
                                    <m:mcJc m:val="center"/>
                                    <m:count m:val="1"/>
                                  </m:mcPr>
                                </m:mc>
                              </m:mcs>
                            </m:mPr>
                            <m:mr>
                              <m:e>
                                <m:sSub>
                                  <m:e>
                                    <m:r>
                                      <m:t>X</m:t>
                                    </m:r>
                                  </m:e>
                                  <m:sub>
                                    <m:r>
                                      <m:t>i</m:t>
                                    </m:r>
                                    <m:r>
                                      <m:t>11</m:t>
                                    </m:r>
                                  </m:sub>
                                </m:sSub>
                              </m:e>
                              <m:e>
                                <m:sSub>
                                  <m:e>
                                    <m:r>
                                      <m:t>X</m:t>
                                    </m:r>
                                  </m:e>
                                  <m:sub>
                                    <m:r>
                                      <m:t>i</m:t>
                                    </m:r>
                                    <m:r>
                                      <m:t>12</m:t>
                                    </m:r>
                                  </m:sub>
                                </m:sSub>
                              </m:e>
                              <m:e>
                                <m:r>
                                  <m:t>⋯</m:t>
                                </m:r>
                              </m:e>
                              <m:e>
                                <m:sSub>
                                  <m:e>
                                    <m:r>
                                      <m:t>X</m:t>
                                    </m:r>
                                  </m:e>
                                  <m:sub>
                                    <m:r>
                                      <m:t>i</m:t>
                                    </m:r>
                                    <m:r>
                                      <m:t>1</m:t>
                                    </m:r>
                                    <m:r>
                                      <m:t>p</m:t>
                                    </m:r>
                                  </m:sub>
                                </m:sSub>
                              </m:e>
                            </m:mr>
                            <m:mr>
                              <m:e>
                                <m:sSub>
                                  <m:e>
                                    <m:r>
                                      <m:t>X</m:t>
                                    </m:r>
                                  </m:e>
                                  <m:sub>
                                    <m:r>
                                      <m:t>i</m:t>
                                    </m:r>
                                    <m:r>
                                      <m:t>21</m:t>
                                    </m:r>
                                  </m:sub>
                                </m:sSub>
                              </m:e>
                              <m:e>
                                <m:sSub>
                                  <m:e>
                                    <m:r>
                                      <m:t>X</m:t>
                                    </m:r>
                                  </m:e>
                                  <m:sub>
                                    <m:r>
                                      <m:t>i</m:t>
                                    </m:r>
                                    <m:r>
                                      <m:t>22</m:t>
                                    </m:r>
                                  </m:sub>
                                </m:sSub>
                              </m:e>
                              <m:e>
                                <m:r>
                                  <m:t>⋯</m:t>
                                </m:r>
                              </m:e>
                              <m:e>
                                <m:sSub>
                                  <m:e>
                                    <m:r>
                                      <m:t>X</m:t>
                                    </m:r>
                                  </m:e>
                                  <m:sub>
                                    <m:r>
                                      <m:t>i</m:t>
                                    </m:r>
                                    <m:r>
                                      <m:t>2</m:t>
                                    </m:r>
                                    <m:r>
                                      <m:t>p</m:t>
                                    </m:r>
                                  </m:sub>
                                </m:sSub>
                              </m:e>
                            </m:mr>
                            <m:mr>
                              <m:e>
                                <m:r>
                                  <m:t>⋮</m:t>
                                </m:r>
                              </m:e>
                              <m:e>
                                <m:r>
                                  <m:t>⋮</m:t>
                                </m:r>
                              </m:e>
                              <m:e>
                                <m:r>
                                  <m:t>⋱</m:t>
                                </m:r>
                              </m:e>
                              <m:e>
                                <m:r>
                                  <m:t>⋮</m:t>
                                </m:r>
                              </m:e>
                            </m:mr>
                            <m:mr>
                              <m:e>
                                <m:sSub>
                                  <m:e>
                                    <m:r>
                                      <m:t>X</m:t>
                                    </m:r>
                                  </m:e>
                                  <m:sub>
                                    <m:r>
                                      <m:t>i</m:t>
                                    </m:r>
                                    <m:sSub>
                                      <m:e>
                                        <m:r>
                                          <m:t>n</m:t>
                                        </m:r>
                                      </m:e>
                                      <m:sub>
                                        <m:r>
                                          <m:t>i</m:t>
                                        </m:r>
                                      </m:sub>
                                    </m:sSub>
                                    <m:r>
                                      <m:t>1</m:t>
                                    </m:r>
                                  </m:sub>
                                </m:sSub>
                              </m:e>
                              <m:e>
                                <m:sSub>
                                  <m:e>
                                    <m:r>
                                      <m:t>X</m:t>
                                    </m:r>
                                  </m:e>
                                  <m:sub>
                                    <m:r>
                                      <m:t>i</m:t>
                                    </m:r>
                                    <m:sSub>
                                      <m:e>
                                        <m:r>
                                          <m:t>n</m:t>
                                        </m:r>
                                      </m:e>
                                      <m:sub>
                                        <m:r>
                                          <m:t>i</m:t>
                                        </m:r>
                                      </m:sub>
                                    </m:sSub>
                                    <m:r>
                                      <m:t>2</m:t>
                                    </m:r>
                                  </m:sub>
                                </m:sSub>
                              </m:e>
                              <m:e>
                                <m:r>
                                  <m:t>⋯</m:t>
                                </m:r>
                              </m:e>
                              <m:e>
                                <m:sSub>
                                  <m:e>
                                    <m:r>
                                      <m:t>X</m:t>
                                    </m:r>
                                  </m:e>
                                  <m:sub>
                                    <m:r>
                                      <m:t>i</m:t>
                                    </m:r>
                                    <m:sSub>
                                      <m:e>
                                        <m:r>
                                          <m:t>n</m:t>
                                        </m:r>
                                      </m:e>
                                      <m:sub>
                                        <m:r>
                                          <m:t>i</m:t>
                                        </m:r>
                                      </m:sub>
                                    </m:sSub>
                                    <m:r>
                                      <m:t>p</m:t>
                                    </m:r>
                                  </m:sub>
                                </m:sSub>
                              </m:e>
                            </m:mr>
                          </m:m>
                        </m:e>
                      </m:d>
                      <m:r>
                        <m:t>,</m:t>
                      </m:r>
                      <m:r>
                        <m:t> </m:t>
                      </m:r>
                      <m:r>
                        <m:t>i</m:t>
                      </m:r>
                      <m:r>
                        <m:t>=</m:t>
                      </m:r>
                      <m:r>
                        <m:t>1</m:t>
                      </m:r>
                      <m:r>
                        <m:t>,</m:t>
                      </m:r>
                      <m:r>
                        <m:t>…</m:t>
                      </m:r>
                      <m:r>
                        <m:t>,</m:t>
                      </m:r>
                      <m:r>
                        <m:t>N</m:t>
                      </m:r>
                      <m:r>
                        <m:t>.</m:t>
                      </m:r>
                    </m:oMath>
                  </m:oMathPara>
                </a14:m>
              </a:p>
              <a:p>
                <a:pPr lvl="1"/>
                <a:r>
                  <a:rPr/>
                  <a:t>As linhas de </a:t>
                </a:r>
                <a14:m>
                  <m:oMath xmlns:m="http://schemas.openxmlformats.org/officeDocument/2006/math">
                    <m:sSub>
                      <m:e>
                        <m:r>
                          <m:t>X</m:t>
                        </m:r>
                      </m:e>
                      <m:sub>
                        <m:r>
                          <m:t>i</m:t>
                        </m:r>
                      </m:sub>
                    </m:sSub>
                  </m:oMath>
                </a14:m>
                <a:r>
                  <a:rPr/>
                  <a:t> correspondem às covariáveis associadas às respostas nas </a:t>
                </a:r>
                <a14:m>
                  <m:oMath xmlns:m="http://schemas.openxmlformats.org/officeDocument/2006/math">
                    <m:sSub>
                      <m:e>
                        <m:r>
                          <m:t>n</m:t>
                        </m:r>
                      </m:e>
                      <m:sub>
                        <m:r>
                          <m:t>i</m:t>
                        </m:r>
                      </m:sub>
                    </m:sSub>
                  </m:oMath>
                </a14:m>
                <a:r>
                  <a:rPr/>
                  <a:t> diferentes ocasiões de medição;</a:t>
                </a:r>
              </a:p>
              <a:p>
                <a:pPr lvl="1"/>
                <a:r>
                  <a:rPr/>
                  <a:t>As colunas de </a:t>
                </a:r>
                <a14:m>
                  <m:oMath xmlns:m="http://schemas.openxmlformats.org/officeDocument/2006/math">
                    <m:sSub>
                      <m:e>
                        <m:r>
                          <m:t>X</m:t>
                        </m:r>
                      </m:e>
                      <m:sub>
                        <m:r>
                          <m:t>i</m:t>
                        </m:r>
                      </m:sub>
                    </m:sSub>
                  </m:oMath>
                </a14:m>
                <a:r>
                  <a:rPr/>
                  <a:t> correspondem às </a:t>
                </a:r>
                <a14:m>
                  <m:oMath xmlns:m="http://schemas.openxmlformats.org/officeDocument/2006/math">
                    <m:r>
                      <m:t>p</m:t>
                    </m:r>
                  </m:oMath>
                </a14:m>
                <a:r>
                  <a:rPr/>
                  <a:t> covariáveis distintas.</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Modelo</a:t>
            </a:r>
            <a:r>
              <a:rPr/>
              <a:t> </a:t>
            </a:r>
            <a:r>
              <a:rPr/>
              <a:t>de</a:t>
            </a:r>
            <a:r>
              <a:rPr/>
              <a:t> </a:t>
            </a:r>
            <a:r>
              <a:rPr/>
              <a:t>regressão</a:t>
            </a:r>
            <a:r>
              <a:rPr/>
              <a:t> </a:t>
            </a:r>
            <a:r>
              <a:rPr/>
              <a:t>linear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Consideramos um modelo de regressão linear para alterações na resposta média ao longo do tempo e para relacionar estas mudanças às covariáveis,</a:t>
                </a:r>
              </a:p>
              <a:p>
                <a:pPr lvl="0" marL="0" indent="0">
                  <a:buNone/>
                </a:pPr>
                <a:r>
                  <a:rPr/>
                  <a:t> em que  são </a:t>
                </a:r>
                <a:r>
                  <a:rPr b="1"/>
                  <a:t>coeficientes de regressão desconhecidos</a:t>
                </a:r>
                <a:r>
                  <a:rPr/>
                  <a:t> relacionando a média de </a:t>
                </a:r>
                <a14:m>
                  <m:oMath xmlns:m="http://schemas.openxmlformats.org/officeDocument/2006/math">
                    <m:sSub>
                      <m:e>
                        <m:r>
                          <m:t>Y</m:t>
                        </m:r>
                      </m:e>
                      <m:sub>
                        <m:r>
                          <m:t>i</m:t>
                        </m:r>
                        <m:r>
                          <m:t>j</m:t>
                        </m:r>
                      </m:sub>
                    </m:sSub>
                  </m:oMath>
                </a14:m>
                <a:r>
                  <a:rPr/>
                  <a:t> às suas correspondentes covariáveis.</a:t>
                </a:r>
              </a:p>
              <a:p>
                <a:pPr lvl="1"/>
                <a:r>
                  <a:rPr/>
                  <a:t>Este modelo descreve como as respostas em cada ocasião são relacionadas com as covariáveis.</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Modelo</a:t>
            </a:r>
            <a:r>
              <a:rPr/>
              <a:t> </a:t>
            </a:r>
            <a:r>
              <a:rPr/>
              <a:t>de</a:t>
            </a:r>
            <a:r>
              <a:rPr/>
              <a:t> </a:t>
            </a:r>
            <a:r>
              <a:rPr/>
              <a:t>regressão</a:t>
            </a:r>
            <a:r>
              <a:rPr/>
              <a:t> </a:t>
            </a:r>
            <a:r>
              <a:rPr/>
              <a:t>linear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Ou seja, há </a:t>
                </a:r>
                <a14:m>
                  <m:oMath xmlns:m="http://schemas.openxmlformats.org/officeDocument/2006/math">
                    <m:sSub>
                      <m:e>
                        <m:r>
                          <m:t>n</m:t>
                        </m:r>
                      </m:e>
                      <m:sub>
                        <m:r>
                          <m:t>i</m:t>
                        </m:r>
                      </m:sub>
                    </m:sSub>
                  </m:oMath>
                </a14:m>
                <a:r>
                  <a:rPr/>
                  <a:t> equações de regressão separadas para a variável resposta em cada uma das </a:t>
                </a:r>
                <a14:m>
                  <m:oMath xmlns:m="http://schemas.openxmlformats.org/officeDocument/2006/math">
                    <m:sSub>
                      <m:e>
                        <m:r>
                          <m:t>n</m:t>
                        </m:r>
                      </m:e>
                      <m:sub>
                        <m:r>
                          <m:t>i</m:t>
                        </m:r>
                      </m:sub>
                    </m:sSub>
                  </m:oMath>
                </a14:m>
                <a:r>
                  <a:rPr/>
                  <a:t> ocasiões</a:t>
                </a:r>
              </a:p>
              <a:p>
                <a:pPr lvl="0" marL="0" indent="0">
                  <a:buNone/>
                </a:pPr>
                <a:r>
                  <a:rPr/>
                  <a:t> em que </a:t>
                </a:r>
                <a14:m>
                  <m:oMath xmlns:m="http://schemas.openxmlformats.org/officeDocument/2006/math">
                    <m:r>
                      <m:t>β</m:t>
                    </m:r>
                    <m:r>
                      <m:t>=</m:t>
                    </m:r>
                    <m:r>
                      <m:t>(</m:t>
                    </m:r>
                    <m:sSub>
                      <m:e>
                        <m:r>
                          <m:t>β</m:t>
                        </m:r>
                      </m:e>
                      <m:sub>
                        <m:r>
                          <m:t>1</m:t>
                        </m:r>
                      </m:sub>
                    </m:sSub>
                    <m:r>
                      <m:t>,</m:t>
                    </m:r>
                    <m:sSub>
                      <m:e>
                        <m:r>
                          <m:t>β</m:t>
                        </m:r>
                      </m:e>
                      <m:sub>
                        <m:r>
                          <m:t>2</m:t>
                        </m:r>
                      </m:sub>
                    </m:sSub>
                    <m:r>
                      <m:t>,</m:t>
                    </m:r>
                    <m:r>
                      <m:t>…</m:t>
                    </m:r>
                    <m:r>
                      <m:t>,</m:t>
                    </m:r>
                    <m:sSub>
                      <m:e>
                        <m:r>
                          <m:t>β</m:t>
                        </m:r>
                      </m:e>
                      <m:sub>
                        <m:r>
                          <m:t>p</m:t>
                        </m:r>
                      </m:sub>
                    </m:sSub>
                    <m:r>
                      <m:t>)</m:t>
                    </m:r>
                    <m:r>
                      <m:t>′</m:t>
                    </m:r>
                  </m:oMath>
                </a14:m>
                <a:r>
                  <a:rPr/>
                  <a:t> é um vetor </a:t>
                </a:r>
                <a14:m>
                  <m:oMath xmlns:m="http://schemas.openxmlformats.org/officeDocument/2006/math">
                    <m:r>
                      <m:t>p</m:t>
                    </m:r>
                    <m:r>
                      <m:t>×</m:t>
                    </m:r>
                    <m:r>
                      <m:t>1</m:t>
                    </m:r>
                  </m:oMath>
                </a14:m>
                <a:r>
                  <a:rPr/>
                  <a:t>.</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Modelo</a:t>
            </a:r>
            <a:r>
              <a:rPr/>
              <a:t> </a:t>
            </a:r>
            <a:r>
              <a:rPr/>
              <a:t>de</a:t>
            </a:r>
            <a:r>
              <a:rPr/>
              <a:t> </a:t>
            </a:r>
            <a:r>
              <a:rPr/>
              <a:t>regressão</a:t>
            </a:r>
            <a:r>
              <a:rPr/>
              <a:t> </a:t>
            </a:r>
            <a:r>
              <a:rPr/>
              <a:t>linear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No modelo da Equação  os  são erros aleatórios, com </a:t>
                </a:r>
                <a:r>
                  <a:rPr b="1"/>
                  <a:t>média zero</a:t>
                </a:r>
                <a:r>
                  <a:rPr/>
                  <a:t>, representando desvios das respostas a partir de suas respectivas médias preditas</a:t>
                </a:r>
              </a:p>
              <a:p>
                <a:pPr lvl="0" marL="0" indent="0">
                  <a:buNone/>
                </a:pPr>
                <a:r>
                  <a:rPr/>
                  <a:t>$$
\E(Y_{ij}|X_{ij}) = \beta_1X_{ij1} + \beta_2X_{ij2} + \ldots + \beta_pX_{ijp}.
$$</a:t>
                </a:r>
              </a:p>
              <a:p>
                <a:pPr lvl="1"/>
                <a:r>
                  <a:rPr/>
                  <a:t>Tipicamente, mas não sempre, </a:t>
                </a:r>
                <a14:m>
                  <m:oMath xmlns:m="http://schemas.openxmlformats.org/officeDocument/2006/math">
                    <m:sSub>
                      <m:e>
                        <m:r>
                          <m:t>X</m:t>
                        </m:r>
                      </m:e>
                      <m:sub>
                        <m:r>
                          <m:t>i</m:t>
                        </m:r>
                        <m:r>
                          <m:t>j</m:t>
                        </m:r>
                        <m:r>
                          <m:t>1</m:t>
                        </m:r>
                      </m:sub>
                    </m:sSub>
                    <m:r>
                      <m:t>=</m:t>
                    </m:r>
                    <m:r>
                      <m:t>1</m:t>
                    </m:r>
                  </m:oMath>
                </a14:m>
                <a:r>
                  <a:rPr/>
                  <a:t> para todo </a:t>
                </a:r>
                <a14:m>
                  <m:oMath xmlns:m="http://schemas.openxmlformats.org/officeDocument/2006/math">
                    <m:r>
                      <m:t>i</m:t>
                    </m:r>
                  </m:oMath>
                </a14:m>
                <a:r>
                  <a:rPr/>
                  <a:t> e </a:t>
                </a:r>
                <a14:m>
                  <m:oMath xmlns:m="http://schemas.openxmlformats.org/officeDocument/2006/math">
                    <m:r>
                      <m:t>j</m:t>
                    </m:r>
                  </m:oMath>
                </a14:m>
                <a:r>
                  <a:rPr/>
                  <a:t>, e então  é o termo de  do modelo.</a:t>
                </a:r>
              </a:p>
              <a:p>
                <a:pPr lvl="2"/>
                <a:r>
                  <a:rPr/>
                  <a:t>Não utilizaremos </a:t>
                </a:r>
                <a14:m>
                  <m:oMath xmlns:m="http://schemas.openxmlformats.org/officeDocument/2006/math">
                    <m:sSub>
                      <m:e>
                        <m:r>
                          <m:t>β</m:t>
                        </m:r>
                      </m:e>
                      <m:sub>
                        <m:r>
                          <m:t>0</m:t>
                        </m:r>
                      </m:sub>
                    </m:sSub>
                  </m:oMath>
                </a14:m>
                <a:r>
                  <a:rPr/>
                  <a:t> nem </a:t>
                </a:r>
                <a14:m>
                  <m:oMath xmlns:m="http://schemas.openxmlformats.org/officeDocument/2006/math">
                    <m:r>
                      <m:t>α</m:t>
                    </m:r>
                  </m:oMath>
                </a14:m>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Modelo</a:t>
            </a:r>
            <a:r>
              <a:rPr/>
              <a:t> </a:t>
            </a:r>
            <a:r>
              <a:rPr/>
              <a:t>de</a:t>
            </a:r>
            <a:r>
              <a:rPr/>
              <a:t> </a:t>
            </a:r>
            <a:r>
              <a:rPr/>
              <a:t>regressão</a:t>
            </a:r>
            <a:r>
              <a:rPr/>
              <a:t> </a:t>
            </a:r>
            <a:r>
              <a:rPr/>
              <a:t>linear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Por fim, usando notação de vetor e matriz, o modelo de regressão dado pelas Equações  ou  pode ser expresso de uma forma ainda mais compacta,</a:t>
                </a:r>
              </a:p>
              <a:p>
                <a:pPr lvl="0" marL="0" indent="0">
                  <a:buNone/>
                </a:pPr>
                <a:r>
                  <a:rPr/>
                  <a:t> em que  é um vetor </a:t>
                </a:r>
                <a14:m>
                  <m:oMath xmlns:m="http://schemas.openxmlformats.org/officeDocument/2006/math">
                    <m:sSub>
                      <m:e>
                        <m:r>
                          <m:t>n</m:t>
                        </m:r>
                      </m:e>
                      <m:sub>
                        <m:r>
                          <m:t>i</m:t>
                        </m:r>
                      </m:sub>
                    </m:sSub>
                    <m:r>
                      <m:t>×</m:t>
                    </m:r>
                    <m:r>
                      <m:t>1</m:t>
                    </m:r>
                  </m:oMath>
                </a14:m>
                <a:r>
                  <a:rPr/>
                  <a:t> de .</a:t>
                </a:r>
              </a:p>
              <a:p>
                <a:pPr lvl="1"/>
                <a:r>
                  <a:rPr/>
                  <a:t>O modelo de regressão dado pela Equação  é simplesmente uma representação abreviada para</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center"/>
                                    <m:count m:val="1"/>
                                  </m:mcPr>
                                </m:mc>
                              </m:mcs>
                            </m:mPr>
                            <m:mr>
                              <m:e>
                                <m:sSub>
                                  <m:e>
                                    <m:r>
                                      <m:t>Y</m:t>
                                    </m:r>
                                  </m:e>
                                  <m:sub>
                                    <m:r>
                                      <m:t>i</m:t>
                                    </m:r>
                                    <m:r>
                                      <m:t>1</m:t>
                                    </m:r>
                                  </m:sub>
                                </m:sSub>
                              </m:e>
                            </m:mr>
                            <m:mr>
                              <m:e>
                                <m:sSub>
                                  <m:e>
                                    <m:r>
                                      <m:t>Y</m:t>
                                    </m:r>
                                  </m:e>
                                  <m:sub>
                                    <m:r>
                                      <m:t>i</m:t>
                                    </m:r>
                                    <m:r>
                                      <m:t>2</m:t>
                                    </m:r>
                                  </m:sub>
                                </m:sSub>
                              </m:e>
                            </m:mr>
                            <m:mr>
                              <m:e>
                                <m:r>
                                  <m:t>⋮</m:t>
                                </m:r>
                              </m:e>
                            </m:mr>
                            <m:mr>
                              <m:e>
                                <m:sSub>
                                  <m:e>
                                    <m:r>
                                      <m:t>Y</m:t>
                                    </m:r>
                                  </m:e>
                                  <m:sub>
                                    <m:r>
                                      <m:t>i</m:t>
                                    </m:r>
                                    <m:sSub>
                                      <m:e>
                                        <m:r>
                                          <m:t>n</m:t>
                                        </m:r>
                                      </m:e>
                                      <m:sub>
                                        <m:r>
                                          <m:t>i</m:t>
                                        </m:r>
                                      </m:sub>
                                    </m:sSub>
                                  </m:sub>
                                </m:sSub>
                              </m:e>
                            </m:mr>
                          </m:m>
                        </m:e>
                      </m:d>
                      <m:r>
                        <m:t>=</m:t>
                      </m:r>
                      <m:d>
                        <m:dPr>
                          <m:begChr m:val="("/>
                          <m:endChr m:val=")"/>
                          <m:grow/>
                        </m:dPr>
                        <m:e>
                          <m:m>
                            <m:mPr>
                              <m:baseJc m:val="center"/>
                              <m:plcHide m:val="1"/>
                              <m:mcs>
                                <m:mc>
                                  <m:mcPr>
                                    <m:mcJc m:val="center"/>
                                    <m:count m:val="1"/>
                                  </m:mcPr>
                                </m:mc>
                                <m:mc>
                                  <m:mcPr>
                                    <m:mcJc m:val="center"/>
                                    <m:count m:val="1"/>
                                  </m:mcPr>
                                </m:mc>
                                <m:mc>
                                  <m:mcPr>
                                    <m:mcJc m:val="center"/>
                                    <m:count m:val="1"/>
                                  </m:mcPr>
                                </m:mc>
                                <m:mc>
                                  <m:mcPr>
                                    <m:mcJc m:val="center"/>
                                    <m:count m:val="1"/>
                                  </m:mcPr>
                                </m:mc>
                              </m:mcs>
                            </m:mPr>
                            <m:mr>
                              <m:e>
                                <m:sSub>
                                  <m:e>
                                    <m:r>
                                      <m:t>X</m:t>
                                    </m:r>
                                  </m:e>
                                  <m:sub>
                                    <m:r>
                                      <m:t>i</m:t>
                                    </m:r>
                                    <m:r>
                                      <m:t>11</m:t>
                                    </m:r>
                                  </m:sub>
                                </m:sSub>
                              </m:e>
                              <m:e>
                                <m:sSub>
                                  <m:e>
                                    <m:r>
                                      <m:t>X</m:t>
                                    </m:r>
                                  </m:e>
                                  <m:sub>
                                    <m:r>
                                      <m:t>i</m:t>
                                    </m:r>
                                    <m:r>
                                      <m:t>12</m:t>
                                    </m:r>
                                  </m:sub>
                                </m:sSub>
                              </m:e>
                              <m:e>
                                <m:r>
                                  <m:t>⋯</m:t>
                                </m:r>
                              </m:e>
                              <m:e>
                                <m:sSub>
                                  <m:e>
                                    <m:r>
                                      <m:t>X</m:t>
                                    </m:r>
                                  </m:e>
                                  <m:sub>
                                    <m:r>
                                      <m:t>i</m:t>
                                    </m:r>
                                    <m:r>
                                      <m:t>1</m:t>
                                    </m:r>
                                    <m:r>
                                      <m:t>p</m:t>
                                    </m:r>
                                  </m:sub>
                                </m:sSub>
                              </m:e>
                            </m:mr>
                            <m:mr>
                              <m:e>
                                <m:sSub>
                                  <m:e>
                                    <m:r>
                                      <m:t>X</m:t>
                                    </m:r>
                                  </m:e>
                                  <m:sub>
                                    <m:r>
                                      <m:t>i</m:t>
                                    </m:r>
                                    <m:r>
                                      <m:t>21</m:t>
                                    </m:r>
                                  </m:sub>
                                </m:sSub>
                              </m:e>
                              <m:e>
                                <m:sSub>
                                  <m:e>
                                    <m:r>
                                      <m:t>X</m:t>
                                    </m:r>
                                  </m:e>
                                  <m:sub>
                                    <m:r>
                                      <m:t>i</m:t>
                                    </m:r>
                                    <m:r>
                                      <m:t>22</m:t>
                                    </m:r>
                                  </m:sub>
                                </m:sSub>
                              </m:e>
                              <m:e>
                                <m:r>
                                  <m:t>⋯</m:t>
                                </m:r>
                              </m:e>
                              <m:e>
                                <m:sSub>
                                  <m:e>
                                    <m:r>
                                      <m:t>X</m:t>
                                    </m:r>
                                  </m:e>
                                  <m:sub>
                                    <m:r>
                                      <m:t>i</m:t>
                                    </m:r>
                                    <m:r>
                                      <m:t>2</m:t>
                                    </m:r>
                                    <m:r>
                                      <m:t>p</m:t>
                                    </m:r>
                                  </m:sub>
                                </m:sSub>
                              </m:e>
                            </m:mr>
                            <m:mr>
                              <m:e>
                                <m:r>
                                  <m:t>⋮</m:t>
                                </m:r>
                              </m:e>
                              <m:e>
                                <m:r>
                                  <m:t>⋮</m:t>
                                </m:r>
                              </m:e>
                              <m:e>
                                <m:r>
                                  <m:t>⋱</m:t>
                                </m:r>
                              </m:e>
                              <m:e>
                                <m:r>
                                  <m:t>⋮</m:t>
                                </m:r>
                              </m:e>
                            </m:mr>
                            <m:mr>
                              <m:e>
                                <m:sSub>
                                  <m:e>
                                    <m:r>
                                      <m:t>X</m:t>
                                    </m:r>
                                  </m:e>
                                  <m:sub>
                                    <m:r>
                                      <m:t>i</m:t>
                                    </m:r>
                                    <m:sSub>
                                      <m:e>
                                        <m:r>
                                          <m:t>n</m:t>
                                        </m:r>
                                      </m:e>
                                      <m:sub>
                                        <m:r>
                                          <m:t>i</m:t>
                                        </m:r>
                                      </m:sub>
                                    </m:sSub>
                                    <m:r>
                                      <m:t>1</m:t>
                                    </m:r>
                                  </m:sub>
                                </m:sSub>
                              </m:e>
                              <m:e>
                                <m:sSub>
                                  <m:e>
                                    <m:r>
                                      <m:t>X</m:t>
                                    </m:r>
                                  </m:e>
                                  <m:sub>
                                    <m:r>
                                      <m:t>i</m:t>
                                    </m:r>
                                    <m:sSub>
                                      <m:e>
                                        <m:r>
                                          <m:t>n</m:t>
                                        </m:r>
                                      </m:e>
                                      <m:sub>
                                        <m:r>
                                          <m:t>i</m:t>
                                        </m:r>
                                      </m:sub>
                                    </m:sSub>
                                    <m:r>
                                      <m:t>2</m:t>
                                    </m:r>
                                  </m:sub>
                                </m:sSub>
                              </m:e>
                              <m:e>
                                <m:r>
                                  <m:t>⋯</m:t>
                                </m:r>
                              </m:e>
                              <m:e>
                                <m:sSub>
                                  <m:e>
                                    <m:r>
                                      <m:t>X</m:t>
                                    </m:r>
                                  </m:e>
                                  <m:sub>
                                    <m:r>
                                      <m:t>i</m:t>
                                    </m:r>
                                    <m:sSub>
                                      <m:e>
                                        <m:r>
                                          <m:t>n</m:t>
                                        </m:r>
                                      </m:e>
                                      <m:sub>
                                        <m:r>
                                          <m:t>i</m:t>
                                        </m:r>
                                      </m:sub>
                                    </m:sSub>
                                    <m:r>
                                      <m:t>p</m:t>
                                    </m:r>
                                  </m:sub>
                                </m:sSub>
                              </m:e>
                            </m:mr>
                          </m:m>
                        </m:e>
                      </m:d>
                      <m:d>
                        <m:dPr>
                          <m:begChr m:val="("/>
                          <m:endChr m:val=")"/>
                          <m:grow/>
                        </m:dPr>
                        <m:e>
                          <m:m>
                            <m:mPr>
                              <m:baseJc m:val="center"/>
                              <m:plcHide m:val="1"/>
                              <m:mcs>
                                <m:mc>
                                  <m:mcPr>
                                    <m:mcJc m:val="center"/>
                                    <m:count m:val="1"/>
                                  </m:mcPr>
                                </m:mc>
                              </m:mcs>
                            </m:mPr>
                            <m:mr>
                              <m:e>
                                <m:sSub>
                                  <m:e>
                                    <m:r>
                                      <m:t>β</m:t>
                                    </m:r>
                                  </m:e>
                                  <m:sub>
                                    <m:r>
                                      <m:t>1</m:t>
                                    </m:r>
                                  </m:sub>
                                </m:sSub>
                              </m:e>
                            </m:mr>
                            <m:mr>
                              <m:e>
                                <m:sSub>
                                  <m:e>
                                    <m:r>
                                      <m:t>β</m:t>
                                    </m:r>
                                  </m:e>
                                  <m:sub>
                                    <m:r>
                                      <m:t>2</m:t>
                                    </m:r>
                                  </m:sub>
                                </m:sSub>
                              </m:e>
                            </m:mr>
                            <m:mr>
                              <m:e>
                                <m:r>
                                  <m:t>⋮</m:t>
                                </m:r>
                              </m:e>
                            </m:mr>
                            <m:mr>
                              <m:e>
                                <m:sSub>
                                  <m:e>
                                    <m:r>
                                      <m:t>β</m:t>
                                    </m:r>
                                  </m:e>
                                  <m:sub>
                                    <m:r>
                                      <m:t>p</m:t>
                                    </m:r>
                                  </m:sub>
                                </m:sSub>
                              </m:e>
                            </m:mr>
                          </m:m>
                        </m:e>
                      </m:d>
                      <m:r>
                        <m:t>+</m:t>
                      </m:r>
                      <m:d>
                        <m:dPr>
                          <m:begChr m:val="("/>
                          <m:endChr m:val=")"/>
                          <m:grow/>
                        </m:dPr>
                        <m:e>
                          <m:m>
                            <m:mPr>
                              <m:baseJc m:val="center"/>
                              <m:plcHide m:val="1"/>
                              <m:mcs>
                                <m:mc>
                                  <m:mcPr>
                                    <m:mcJc m:val="center"/>
                                    <m:count m:val="1"/>
                                  </m:mcPr>
                                </m:mc>
                              </m:mcs>
                            </m:mPr>
                            <m:mr>
                              <m:e>
                                <m:sSub>
                                  <m:e>
                                    <m:r>
                                      <m:t>e</m:t>
                                    </m:r>
                                  </m:e>
                                  <m:sub>
                                    <m:r>
                                      <m:t>i</m:t>
                                    </m:r>
                                    <m:r>
                                      <m:t>1</m:t>
                                    </m:r>
                                  </m:sub>
                                </m:sSub>
                              </m:e>
                            </m:mr>
                            <m:mr>
                              <m:e>
                                <m:sSub>
                                  <m:e>
                                    <m:r>
                                      <m:t>e</m:t>
                                    </m:r>
                                  </m:e>
                                  <m:sub>
                                    <m:r>
                                      <m:t>i</m:t>
                                    </m:r>
                                    <m:r>
                                      <m:t>2</m:t>
                                    </m:r>
                                  </m:sub>
                                </m:sSub>
                              </m:e>
                            </m:mr>
                            <m:mr>
                              <m:e>
                                <m:r>
                                  <m:t>⋮</m:t>
                                </m:r>
                              </m:e>
                            </m:mr>
                            <m:mr>
                              <m:e>
                                <m:sSub>
                                  <m:e>
                                    <m:r>
                                      <m:t>e</m:t>
                                    </m:r>
                                  </m:e>
                                  <m:sub>
                                    <m:r>
                                      <m:t>i</m:t>
                                    </m:r>
                                    <m:sSub>
                                      <m:e>
                                        <m:r>
                                          <m:t>n</m:t>
                                        </m:r>
                                      </m:e>
                                      <m:sub>
                                        <m:r>
                                          <m:t>i</m:t>
                                        </m:r>
                                      </m:sub>
                                    </m:sSub>
                                  </m:sub>
                                </m:sSub>
                              </m:e>
                            </m:mr>
                          </m:m>
                        </m:e>
                      </m:d>
                      <m:r>
                        <m:t>.</m:t>
                      </m:r>
                    </m:oMath>
                  </m:oMathPara>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Introdução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Exemplo:</a:t>
            </a:r>
            <a:r>
              <a:rPr/>
              <a:t> </a:t>
            </a:r>
            <a:r>
              <a:rPr/>
              <a:t>Tratamento</a:t>
            </a:r>
            <a:r>
              <a:rPr/>
              <a:t> </a:t>
            </a:r>
            <a:r>
              <a:rPr/>
              <a:t>de</a:t>
            </a:r>
            <a:r>
              <a:rPr/>
              <a:t> </a:t>
            </a:r>
            <a:r>
              <a:rPr/>
              <a:t>crianças</a:t>
            </a:r>
            <a:r>
              <a:rPr/>
              <a:t> </a:t>
            </a:r>
            <a:r>
              <a:rPr/>
              <a:t>expostas</a:t>
            </a:r>
            <a:r>
              <a:rPr/>
              <a:t> </a:t>
            </a:r>
            <a:r>
              <a:rPr/>
              <a:t>ao</a:t>
            </a:r>
            <a:r>
              <a:rPr/>
              <a:t> </a:t>
            </a:r>
            <a:r>
              <a:rPr/>
              <a:t>chumbo</a:t>
            </a:r>
            <a:r>
              <a:rPr/>
              <a:t> </a:t>
            </a:r>
            <a:r>
              <a:rPr/>
              <a:t>(estudo</a:t>
            </a:r>
            <a:r>
              <a:rPr/>
              <a:t> </a:t>
            </a:r>
            <a:r>
              <a:rPr/>
              <a:t>TLC)</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Estudo</a:t>
            </a:r>
            <a:r>
              <a:rPr/>
              <a:t> </a:t>
            </a:r>
            <a:r>
              <a:rPr/>
              <a:t>TLC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Lembre-se de que no </a:t>
                </a:r>
                <a:r>
                  <a:rPr b="1"/>
                  <a:t>estudo sobre tratamento de crianças expostas ao chumbo</a:t>
                </a:r>
                <a:r>
                  <a:rPr/>
                  <a:t>, há 100 participantes do estudo que têm níveis de chumbo no sangue medidos no mesmo conjunto de quatro ocasiões: linha de base (ou semana 0), semana l, semana 4 e semana 6.</a:t>
                </a:r>
              </a:p>
              <a:p>
                <a:pPr lvl="1"/>
                <a:r>
                  <a:rPr/>
                  <a:t>Como todos os indivíduos tem o mesmo número de medidas repetidas observadas no mesmo conjunto de ocasiões, o índice </a:t>
                </a:r>
                <a14:m>
                  <m:oMath xmlns:m="http://schemas.openxmlformats.org/officeDocument/2006/math">
                    <m:r>
                      <m:t>i</m:t>
                    </m:r>
                  </m:oMath>
                </a14:m>
                <a:r>
                  <a:rPr/>
                  <a:t> pode ser retirado de </a:t>
                </a:r>
                <a14:m>
                  <m:oMath xmlns:m="http://schemas.openxmlformats.org/officeDocument/2006/math">
                    <m:sSub>
                      <m:e>
                        <m:r>
                          <m:t>n</m:t>
                        </m:r>
                      </m:e>
                      <m:sub>
                        <m:r>
                          <m:t>i</m:t>
                        </m:r>
                      </m:sub>
                    </m:sSub>
                  </m:oMath>
                </a14:m>
                <a:r>
                  <a:rPr/>
                  <a:t> e </a:t>
                </a:r>
                <a14:m>
                  <m:oMath xmlns:m="http://schemas.openxmlformats.org/officeDocument/2006/math">
                    <m:sSub>
                      <m:e>
                        <m:r>
                          <m:t>t</m:t>
                        </m:r>
                      </m:e>
                      <m:sub>
                        <m:r>
                          <m:t>i</m:t>
                        </m:r>
                        <m:r>
                          <m:t>j</m:t>
                        </m:r>
                      </m:sub>
                    </m:sSub>
                  </m:oMath>
                </a14:m>
                <a:r>
                  <a:rPr/>
                  <a:t>.</a:t>
                </a:r>
              </a:p>
              <a:p>
                <a:pPr lvl="2"/>
                <a:r>
                  <a:rPr/>
                  <a:t>Ou seja, </a:t>
                </a:r>
                <a14:m>
                  <m:oMath xmlns:m="http://schemas.openxmlformats.org/officeDocument/2006/math">
                    <m:sSub>
                      <m:e>
                        <m:r>
                          <m:t>n</m:t>
                        </m:r>
                      </m:e>
                      <m:sub>
                        <m:r>
                          <m:t>1</m:t>
                        </m:r>
                      </m:sub>
                    </m:sSub>
                    <m:r>
                      <m:t>=</m:t>
                    </m:r>
                    <m:sSub>
                      <m:e>
                        <m:r>
                          <m:t>n</m:t>
                        </m:r>
                      </m:e>
                      <m:sub>
                        <m:r>
                          <m:t>2</m:t>
                        </m:r>
                      </m:sub>
                    </m:sSub>
                    <m:r>
                      <m:t>=</m:t>
                    </m:r>
                    <m:r>
                      <m:t>…</m:t>
                    </m:r>
                    <m:r>
                      <m:t>=</m:t>
                    </m:r>
                    <m:sSub>
                      <m:e>
                        <m:r>
                          <m:t>n</m:t>
                        </m:r>
                      </m:e>
                      <m:sub>
                        <m:r>
                          <m:t>N</m:t>
                        </m:r>
                      </m:sub>
                    </m:sSub>
                    <m:r>
                      <m:t>=</m:t>
                    </m:r>
                    <m:r>
                      <m:t>n</m:t>
                    </m:r>
                  </m:oMath>
                </a14:m>
                <a:r>
                  <a:rPr/>
                  <a:t> e da mesma forma </a:t>
                </a:r>
                <a14:m>
                  <m:oMath xmlns:m="http://schemas.openxmlformats.org/officeDocument/2006/math">
                    <m:sSub>
                      <m:e>
                        <m:r>
                          <m:t>t</m:t>
                        </m:r>
                      </m:e>
                      <m:sub>
                        <m:r>
                          <m:t>1</m:t>
                        </m:r>
                        <m:r>
                          <m:t>j</m:t>
                        </m:r>
                      </m:sub>
                    </m:sSub>
                    <m:r>
                      <m:t>=</m:t>
                    </m:r>
                    <m:sSub>
                      <m:e>
                        <m:r>
                          <m:t>t</m:t>
                        </m:r>
                      </m:e>
                      <m:sub>
                        <m:r>
                          <m:t>2</m:t>
                        </m:r>
                        <m:r>
                          <m:t>j</m:t>
                        </m:r>
                      </m:sub>
                    </m:sSub>
                    <m:r>
                      <m:t>=</m:t>
                    </m:r>
                    <m:r>
                      <m:t>…</m:t>
                    </m:r>
                    <m:r>
                      <m:t>=</m:t>
                    </m:r>
                    <m:sSub>
                      <m:e>
                        <m:r>
                          <m:t>t</m:t>
                        </m:r>
                      </m:e>
                      <m:sub>
                        <m:r>
                          <m:t>N</m:t>
                        </m:r>
                        <m:r>
                          <m:t>j</m:t>
                        </m:r>
                      </m:sub>
                    </m:sSub>
                    <m:r>
                      <m:t>=</m:t>
                    </m:r>
                    <m:sSub>
                      <m:e>
                        <m:r>
                          <m:t>t</m:t>
                        </m:r>
                      </m:e>
                      <m:sub>
                        <m:r>
                          <m:t>j</m:t>
                        </m:r>
                      </m:sub>
                    </m:sSub>
                  </m:oMath>
                </a14:m>
                <a:r>
                  <a:rPr/>
                  <a:t> para </a:t>
                </a:r>
                <a14:m>
                  <m:oMath xmlns:m="http://schemas.openxmlformats.org/officeDocument/2006/math">
                    <m:r>
                      <m:t>j</m:t>
                    </m:r>
                    <m:r>
                      <m:t>=</m:t>
                    </m:r>
                    <m:r>
                      <m:t>1</m:t>
                    </m:r>
                    <m:r>
                      <m:t>,</m:t>
                    </m:r>
                    <m:r>
                      <m:t>…</m:t>
                    </m:r>
                    <m:r>
                      <m:t>,</m:t>
                    </m:r>
                    <m:r>
                      <m:t>4</m:t>
                    </m:r>
                  </m:oMath>
                </a14:m>
                <a:r>
                  <a:rPr/>
                  <a:t>.</a:t>
                </a:r>
              </a:p>
              <a:p>
                <a:pPr lvl="1"/>
                <a:r>
                  <a:rPr/>
                  <a:t>No estudo TLC, o vetor de resposta tem comprimento </a:t>
                </a:r>
                <a14:m>
                  <m:oMath xmlns:m="http://schemas.openxmlformats.org/officeDocument/2006/math">
                    <m:r>
                      <m:t>4</m:t>
                    </m:r>
                    <m:r>
                      <m:t> </m:t>
                    </m:r>
                    <m:r>
                      <m:t>(</m:t>
                    </m:r>
                    <m:r>
                      <m:t>n</m:t>
                    </m:r>
                    <m:r>
                      <m:t>=</m:t>
                    </m:r>
                    <m:r>
                      <m:t>4</m:t>
                    </m:r>
                    <m:r>
                      <m:t>)</m:t>
                    </m:r>
                  </m:oMath>
                </a14:m>
                <a:r>
                  <a:rPr/>
                  <a:t> e todos os indivíduos são medidos no mesmo conjunto de ocasiões: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Estudo</a:t>
            </a:r>
            <a:r>
              <a:rPr/>
              <a:t> </a:t>
            </a:r>
            <a:r>
              <a:rPr/>
              <a:t>TLC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Suponha que seja interessante ajustar um modelo à resposta média que pressupõe que o nível médio de chumbo no sangue mude linearmente ao longo do tempo, mas a uma taxa que pode ser diferente para os dois grupos de tratamento.</a:t>
                </a:r>
              </a:p>
              <a:p>
                <a:pPr lvl="1"/>
                <a:r>
                  <a:rPr/>
                  <a:t>Em particular, podemos querer ajustar um modelo em que </a:t>
                </a:r>
                <a:r>
                  <a:rPr b="1"/>
                  <a:t>os dois grupos de tratamento tenham o mesmo intercepto</a:t>
                </a:r>
                <a:r>
                  <a:rPr/>
                  <a:t> (ou sejam, a mesma resposta média na linha de base), mas inclinações diferentes.</a:t>
                </a:r>
              </a:p>
              <a:p>
                <a:pPr lvl="2"/>
                <a:r>
                  <a:rPr/>
                  <a:t>Isso pode ser representado no seguinte modelo de regressão</a:t>
                </a:r>
              </a:p>
              <a:p>
                <a:pPr lvl="0" marL="0" indent="0">
                  <a:buNone/>
                </a:pPr>
                <a:r>
                  <a:rPr/>
                  <a:t> em que </a:t>
                </a:r>
                <a14:m>
                  <m:oMath xmlns:m="http://schemas.openxmlformats.org/officeDocument/2006/math">
                    <m:sSub>
                      <m:e>
                        <m:r>
                          <m:t>X</m:t>
                        </m:r>
                      </m:e>
                      <m:sub>
                        <m:r>
                          <m:t>i</m:t>
                        </m:r>
                        <m:r>
                          <m:t>j</m:t>
                        </m:r>
                        <m:r>
                          <m:t>1</m:t>
                        </m:r>
                      </m:sub>
                    </m:sSub>
                    <m:r>
                      <m:t>=</m:t>
                    </m:r>
                    <m:r>
                      <m:t>1</m:t>
                    </m:r>
                  </m:oMath>
                </a14:m>
                <a:r>
                  <a:rPr/>
                  <a:t> para todo </a:t>
                </a:r>
                <a14:m>
                  <m:oMath xmlns:m="http://schemas.openxmlformats.org/officeDocument/2006/math">
                    <m:r>
                      <m:t>i</m:t>
                    </m:r>
                  </m:oMath>
                </a14:m>
                <a:r>
                  <a:rPr/>
                  <a:t> e </a:t>
                </a:r>
                <a14:m>
                  <m:oMath xmlns:m="http://schemas.openxmlformats.org/officeDocument/2006/math">
                    <m:r>
                      <m:t>j</m:t>
                    </m:r>
                  </m:oMath>
                </a14:m>
                <a:r>
                  <a:rPr/>
                  <a:t> .</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Estudo</a:t>
            </a:r>
            <a:r>
              <a:rPr/>
              <a:t> </a:t>
            </a:r>
            <a:r>
              <a:rPr/>
              <a:t>TLC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segunda covariável, </a:t>
                </a:r>
                <a14:m>
                  <m:oMath xmlns:m="http://schemas.openxmlformats.org/officeDocument/2006/math">
                    <m:sSub>
                      <m:e>
                        <m:r>
                          <m:t>X</m:t>
                        </m:r>
                      </m:e>
                      <m:sub>
                        <m:r>
                          <m:t>i</m:t>
                        </m:r>
                        <m:r>
                          <m:t>j</m:t>
                        </m:r>
                        <m:r>
                          <m:t>2</m:t>
                        </m:r>
                      </m:sub>
                    </m:sSub>
                    <m:r>
                      <m:t>=</m:t>
                    </m:r>
                    <m:sSub>
                      <m:e>
                        <m:r>
                          <m:t>t</m:t>
                        </m:r>
                      </m:e>
                      <m:sub>
                        <m:r>
                          <m:t>j</m:t>
                        </m:r>
                      </m:sub>
                    </m:sSub>
                  </m:oMath>
                </a14:m>
                <a:r>
                  <a:rPr/>
                  <a:t>, representa a semana em que o nível de chumbo no sangue foi obtido.</a:t>
                </a:r>
              </a:p>
              <a:p>
                <a:pPr lvl="1"/>
                <a:r>
                  <a:rPr/>
                  <a:t>Por fim, </a:t>
                </a:r>
                <a14:m>
                  <m:oMath xmlns:m="http://schemas.openxmlformats.org/officeDocument/2006/math">
                    <m:sSub>
                      <m:e>
                        <m:r>
                          <m:t>X</m:t>
                        </m:r>
                      </m:e>
                      <m:sub>
                        <m:r>
                          <m:t>i</m:t>
                        </m:r>
                        <m:r>
                          <m:t>j</m:t>
                        </m:r>
                        <m:r>
                          <m:t>3</m:t>
                        </m:r>
                      </m:sub>
                    </m:sSub>
                    <m:r>
                      <m:t>=</m:t>
                    </m:r>
                    <m:sSub>
                      <m:e>
                        <m:r>
                          <m:t>t</m:t>
                        </m:r>
                      </m:e>
                      <m:sub>
                        <m:r>
                          <m:t>j</m:t>
                        </m:r>
                      </m:sub>
                    </m:sSub>
                    <m:r>
                      <m:t>×</m:t>
                    </m:r>
                    <m:r>
                      <m:t> </m:t>
                    </m:r>
                    <m:r>
                      <m:rPr>
                        <m:nor/>
                        <m:sty m:val="p"/>
                      </m:rPr>
                      <m:t>Grupo</m:t>
                    </m:r>
                  </m:oMath>
                </a14:m>
                <a:r>
                  <a:rPr/>
                  <a:t>, em que </a:t>
                </a:r>
                <a14:m>
                  <m:oMath xmlns:m="http://schemas.openxmlformats.org/officeDocument/2006/math">
                    <m:sSub>
                      <m:e>
                        <m:r>
                          <m:rPr>
                            <m:nor/>
                            <m:sty m:val="p"/>
                          </m:rPr>
                          <m:t>Grupo</m:t>
                        </m:r>
                      </m:e>
                      <m:sub>
                        <m:r>
                          <m:t>i</m:t>
                        </m:r>
                      </m:sub>
                    </m:sSub>
                    <m:r>
                      <m:t>=</m:t>
                    </m:r>
                    <m:r>
                      <m:t>1</m:t>
                    </m:r>
                  </m:oMath>
                </a14:m>
                <a:r>
                  <a:rPr/>
                  <a:t> se o </a:t>
                </a:r>
                <a14:m>
                  <m:oMath xmlns:m="http://schemas.openxmlformats.org/officeDocument/2006/math">
                    <m:r>
                      <m:t>i</m:t>
                    </m:r>
                  </m:oMath>
                </a14:m>
                <a:r>
                  <a:rPr/>
                  <a:t>-ésimo indivíduo é designado ao grupo succimer e </a:t>
                </a:r>
                <a14:m>
                  <m:oMath xmlns:m="http://schemas.openxmlformats.org/officeDocument/2006/math">
                    <m:sSub>
                      <m:e>
                        <m:r>
                          <m:rPr>
                            <m:nor/>
                            <m:sty m:val="p"/>
                          </m:rPr>
                          <m:t>Grupo</m:t>
                        </m:r>
                      </m:e>
                      <m:sub>
                        <m:r>
                          <m:t>i</m:t>
                        </m:r>
                      </m:sub>
                    </m:sSub>
                    <m:r>
                      <m:t>=</m:t>
                    </m:r>
                    <m:r>
                      <m:t>0</m:t>
                    </m:r>
                  </m:oMath>
                </a14:m>
                <a:r>
                  <a:rPr/>
                  <a:t> se o </a:t>
                </a:r>
                <a14:m>
                  <m:oMath xmlns:m="http://schemas.openxmlformats.org/officeDocument/2006/math">
                    <m:r>
                      <m:t>i</m:t>
                    </m:r>
                  </m:oMath>
                </a14:m>
                <a:r>
                  <a:rPr/>
                  <a:t>-ésimo indivíduo é designado ao grupo placebo.</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Estudo</a:t>
            </a:r>
            <a:r>
              <a:rPr/>
              <a:t> </a:t>
            </a:r>
            <a:r>
              <a:rPr/>
              <a:t>TLC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Essa codificação de </a:t>
                </a:r>
                <a14:m>
                  <m:oMath xmlns:m="http://schemas.openxmlformats.org/officeDocument/2006/math">
                    <m:sSub>
                      <m:e>
                        <m:r>
                          <m:t>X</m:t>
                        </m:r>
                      </m:e>
                      <m:sub>
                        <m:r>
                          <m:t>i</m:t>
                        </m:r>
                        <m:r>
                          <m:t>j</m:t>
                        </m:r>
                        <m:r>
                          <m:t>2</m:t>
                        </m:r>
                      </m:sub>
                    </m:sSub>
                  </m:oMath>
                </a14:m>
                <a:r>
                  <a:rPr/>
                  <a:t> e </a:t>
                </a:r>
                <a14:m>
                  <m:oMath xmlns:m="http://schemas.openxmlformats.org/officeDocument/2006/math">
                    <m:sSub>
                      <m:e>
                        <m:r>
                          <m:t>X</m:t>
                        </m:r>
                      </m:e>
                      <m:sub>
                        <m:r>
                          <m:t>i</m:t>
                        </m:r>
                        <m:r>
                          <m:t>j</m:t>
                        </m:r>
                        <m:r>
                          <m:t>3</m:t>
                        </m:r>
                      </m:sub>
                    </m:sSub>
                  </m:oMath>
                </a14:m>
                <a:r>
                  <a:rPr/>
                  <a:t> permite que as inclinações do tempo sejam diferentes para os dois grupos de tratamento.</a:t>
                </a:r>
              </a:p>
              <a:p>
                <a:pPr lvl="1"/>
                <a:r>
                  <a:rPr/>
                  <a:t>As três covariáveis podem ser agrupadas em um vetor </a:t>
                </a:r>
                <a14:m>
                  <m:oMath xmlns:m="http://schemas.openxmlformats.org/officeDocument/2006/math">
                    <m:r>
                      <m:t>3</m:t>
                    </m:r>
                    <m:r>
                      <m:t>×</m:t>
                    </m:r>
                    <m:r>
                      <m:t>1</m:t>
                    </m:r>
                  </m:oMath>
                </a14:m>
                <a:r>
                  <a:rPr/>
                  <a:t> das covariáveis </a:t>
                </a:r>
                <a14:m>
                  <m:oMath xmlns:m="http://schemas.openxmlformats.org/officeDocument/2006/math">
                    <m:sSub>
                      <m:e>
                        <m:r>
                          <m:t>X</m:t>
                        </m:r>
                      </m:e>
                      <m:sub>
                        <m:r>
                          <m:t>i</m:t>
                        </m:r>
                        <m:r>
                          <m:t>j</m:t>
                        </m:r>
                      </m:sub>
                    </m:sSub>
                  </m:oMath>
                </a14:m>
                <a:r>
                  <a:rPr/>
                  <a:t>.</a:t>
                </a:r>
              </a:p>
              <a:p>
                <a:pPr lvl="1"/>
                <a:r>
                  <a:rPr/>
                  <a:t>Assim, para crianças do grupo placebo</a:t>
                </a:r>
              </a:p>
              <a:p>
                <a:pPr lvl="0" marL="0" indent="0">
                  <a:buNone/>
                </a:pPr>
                <a:r>
                  <a:rPr/>
                  <a:t>$$
\E(Y_{ij}|X_{ij}) = \beta_1 + \beta_2t_j.
$$</a:t>
                </a:r>
              </a:p>
              <a:p>
                <a:pPr lvl="1"/>
                <a14:m>
                  <m:oMath xmlns:m="http://schemas.openxmlformats.org/officeDocument/2006/math">
                    <m:sSub>
                      <m:e>
                        <m:r>
                          <m:t>β</m:t>
                        </m:r>
                      </m:e>
                      <m:sub>
                        <m:r>
                          <m:t>1</m:t>
                        </m:r>
                      </m:sub>
                    </m:sSub>
                  </m:oMath>
                </a14:m>
                <a:r>
                  <a:rPr/>
                  <a:t> representa o nível de chumbo no sangue médio na linha de base (semana 0);</a:t>
                </a:r>
              </a:p>
              <a:p>
                <a:pPr lvl="1"/>
                <a14:m>
                  <m:oMath xmlns:m="http://schemas.openxmlformats.org/officeDocument/2006/math">
                    <m:sSub>
                      <m:e>
                        <m:r>
                          <m:t>β</m:t>
                        </m:r>
                      </m:e>
                      <m:sub>
                        <m:r>
                          <m:t>2</m:t>
                        </m:r>
                      </m:sub>
                    </m:sSub>
                  </m:oMath>
                </a14:m>
                <a:r>
                  <a:rPr/>
                  <a:t> tem interpretação como uma mudança no nível médio de chumbo no sangue (em </a:t>
                </a:r>
                <a14:m>
                  <m:oMath xmlns:m="http://schemas.openxmlformats.org/officeDocument/2006/math">
                    <m:r>
                      <m:t>μ</m:t>
                    </m:r>
                    <m:r>
                      <m:t>g</m:t>
                    </m:r>
                    <m:r>
                      <m:t>/</m:t>
                    </m:r>
                    <m:r>
                      <m:t>d</m:t>
                    </m:r>
                    <m:r>
                      <m:t>L</m:t>
                    </m:r>
                  </m:oMath>
                </a14:m>
                <a:r>
                  <a:rPr/>
                  <a:t>) por semana.</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Estudo</a:t>
            </a:r>
            <a:r>
              <a:rPr/>
              <a:t> </a:t>
            </a:r>
            <a:r>
              <a:rPr/>
              <a:t>TLC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Similarmente para as crianças no grupo succimer</a:t>
                </a:r>
              </a:p>
              <a:p>
                <a:pPr lvl="0" marL="0" indent="0">
                  <a:buNone/>
                </a:pPr>
                <a:r>
                  <a:rPr/>
                  <a:t>$$
\E(Y_{ij}|X_{ij}) = \beta_1 + (\beta_2 + \beta_3)t_j.
$$</a:t>
                </a:r>
              </a:p>
              <a:p>
                <a:pPr lvl="1"/>
                <a14:m>
                  <m:oMath xmlns:m="http://schemas.openxmlformats.org/officeDocument/2006/math">
                    <m:sSub>
                      <m:e>
                        <m:r>
                          <m:t>β</m:t>
                        </m:r>
                      </m:e>
                      <m:sub>
                        <m:r>
                          <m:t>1</m:t>
                        </m:r>
                      </m:sub>
                    </m:sSub>
                  </m:oMath>
                </a14:m>
                <a:r>
                  <a:rPr/>
                  <a:t> representa o nível de chumbo no sangue médio na linha de base (assumido ser o mesmo como no grupo placebo, pois o ensaio aleatorizou indivíduos para dois grupos);</a:t>
                </a:r>
              </a:p>
              <a:p>
                <a:pPr lvl="1"/>
                <a14:m>
                  <m:oMath xmlns:m="http://schemas.openxmlformats.org/officeDocument/2006/math">
                    <m:sSub>
                      <m:e>
                        <m:r>
                          <m:t>β</m:t>
                        </m:r>
                      </m:e>
                      <m:sub>
                        <m:r>
                          <m:t>2</m:t>
                        </m:r>
                      </m:sub>
                    </m:sSub>
                    <m:r>
                      <m:t>+</m:t>
                    </m:r>
                    <m:sSub>
                      <m:e>
                        <m:r>
                          <m:t>β</m:t>
                        </m:r>
                      </m:e>
                      <m:sub>
                        <m:r>
                          <m:t>3</m:t>
                        </m:r>
                      </m:sub>
                    </m:sSub>
                  </m:oMath>
                </a14:m>
                <a:r>
                  <a:rPr/>
                  <a:t> tem interpretação como uma mudança no nível médio de chumbo no sangue (em </a:t>
                </a:r>
                <a14:m>
                  <m:oMath xmlns:m="http://schemas.openxmlformats.org/officeDocument/2006/math">
                    <m:r>
                      <m:t>μ</m:t>
                    </m:r>
                    <m:r>
                      <m:t>g</m:t>
                    </m:r>
                    <m:r>
                      <m:t>/</m:t>
                    </m:r>
                    <m:r>
                      <m:t>d</m:t>
                    </m:r>
                    <m:r>
                      <m:t>L</m:t>
                    </m:r>
                  </m:oMath>
                </a14:m>
                <a:r>
                  <a:rPr/>
                  <a:t>) por semana.</a:t>
                </a:r>
              </a:p>
              <a:p>
                <a:pPr lvl="0" marL="0" indent="0">
                  <a:spcBef>
                    <a:spcPts val="3000"/>
                  </a:spcBef>
                  <a:buNone/>
                </a:pPr>
              </a:p>
              <a:p>
                <a:pPr lvl="0" marL="0" indent="0">
                  <a:buNone/>
                </a:pPr>
                <a:r>
                  <a:rPr/>
                  <a:t>Assim, se os dois grupos de tratamentos diferem em suas taxas de declínio nos níveis de chumbo no sangue, então </a:t>
                </a:r>
                <a14:m>
                  <m:oMath xmlns:m="http://schemas.openxmlformats.org/officeDocument/2006/math">
                    <m:sSub>
                      <m:e>
                        <m:r>
                          <m:t>β</m:t>
                        </m:r>
                      </m:e>
                      <m:sub>
                        <m:r>
                          <m:t>3</m:t>
                        </m:r>
                      </m:sub>
                    </m:sSub>
                    <m:r>
                      <m:t>≠</m:t>
                    </m:r>
                    <m:r>
                      <m:t>0</m:t>
                    </m:r>
                  </m:oMath>
                </a14:m>
                <a:r>
                  <a:rPr/>
                  <a:t>.</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Estudo</a:t>
            </a:r>
            <a:r>
              <a:rPr/>
              <a:t> </a:t>
            </a:r>
            <a:r>
              <a:rPr/>
              <a:t>TLC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Os parâmetros de regressão têm interpretações úteis que se relacionam diretamente com questões de interesse científico.</a:t>
                </a:r>
              </a:p>
              <a:p>
                <a:pPr lvl="1"/>
                <a:r>
                  <a:rPr/>
                  <a:t>Além disso, hipóteses de interesse podem ser expressas em termos da ausência de certos parâmetros de regressão.</a:t>
                </a:r>
              </a:p>
              <a:p>
                <a:pPr lvl="1"/>
                <a:r>
                  <a:rPr/>
                  <a:t>Por exemplo, a hipótese de que os dois tratamentos são igualmente eficazes na redução dos níveis de chumbo no sangue corresponde a uma hipótese que </a:t>
                </a:r>
                <a14:m>
                  <m:oMath xmlns:m="http://schemas.openxmlformats.org/officeDocument/2006/math">
                    <m:sSub>
                      <m:e>
                        <m:r>
                          <m:t>β</m:t>
                        </m:r>
                      </m:e>
                      <m:sub>
                        <m:r>
                          <m:t>3</m:t>
                        </m:r>
                      </m:sub>
                    </m:sSub>
                    <m:r>
                      <m:t>=</m:t>
                    </m:r>
                    <m:r>
                      <m:t>0</m:t>
                    </m:r>
                  </m:oMath>
                </a14:m>
                <a:r>
                  <a:rPr/>
                  <a:t>.</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Estudo</a:t>
            </a:r>
            <a:r>
              <a:rPr/>
              <a:t> </a:t>
            </a:r>
            <a:r>
              <a:rPr/>
              <a:t>TLC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Os valores das respostas para os indivíduos 79 e 8 são apresentados</a:t>
                </a:r>
              </a:p>
              <a:p>
                <a:pPr lvl="0" marL="0" indent="0">
                  <a:buNone/>
                </a:pPr>
                <a14:m>
                  <m:oMathPara xmlns:m="http://schemas.openxmlformats.org/officeDocument/2006/math">
                    <m:oMathParaPr>
                      <m:jc m:val="center"/>
                    </m:oMathParaPr>
                    <m:oMath>
                      <m:sSub>
                        <m:e>
                          <m:r>
                            <m:t>y</m:t>
                          </m:r>
                        </m:e>
                        <m:sub>
                          <m:r>
                            <m:t>79</m:t>
                          </m:r>
                        </m:sub>
                      </m:sSub>
                      <m:r>
                        <m:t>=</m:t>
                      </m:r>
                      <m:d>
                        <m:dPr>
                          <m:begChr m:val="("/>
                          <m:endChr m:val=")"/>
                          <m:grow/>
                        </m:dPr>
                        <m:e>
                          <m:m>
                            <m:mPr>
                              <m:baseJc m:val="center"/>
                              <m:plcHide m:val="1"/>
                              <m:mcs>
                                <m:mc>
                                  <m:mcPr>
                                    <m:mcJc m:val="center"/>
                                    <m:count m:val="1"/>
                                  </m:mcPr>
                                </m:mc>
                              </m:mcs>
                            </m:mPr>
                            <m:mr>
                              <m:e>
                                <m:r>
                                  <m:t>30.8</m:t>
                                </m:r>
                              </m:e>
                            </m:mr>
                            <m:mr>
                              <m:e>
                                <m:r>
                                  <m:t>26.9</m:t>
                                </m:r>
                              </m:e>
                            </m:mr>
                            <m:mr>
                              <m:e>
                                <m:r>
                                  <m:t>25.8</m:t>
                                </m:r>
                              </m:e>
                            </m:mr>
                            <m:mr>
                              <m:e>
                                <m:r>
                                  <m:t>23.8</m:t>
                                </m:r>
                              </m:e>
                            </m:mr>
                          </m:m>
                        </m:e>
                      </m:d>
                      <m:r>
                        <m:t> </m:t>
                      </m:r>
                      <m:r>
                        <m:rPr>
                          <m:nor/>
                          <m:sty m:val="p"/>
                        </m:rPr>
                        <m:t>e</m:t>
                      </m:r>
                      <m:r>
                        <m:t> </m:t>
                      </m:r>
                      <m:sSub>
                        <m:e>
                          <m:r>
                            <m:t>y</m:t>
                          </m:r>
                        </m:e>
                        <m:sub>
                          <m:r>
                            <m:t>8</m:t>
                          </m:r>
                        </m:sub>
                      </m:sSub>
                      <m:r>
                        <m:t>=</m:t>
                      </m:r>
                      <m:d>
                        <m:dPr>
                          <m:begChr m:val="("/>
                          <m:endChr m:val=")"/>
                          <m:grow/>
                        </m:dPr>
                        <m:e>
                          <m:m>
                            <m:mPr>
                              <m:baseJc m:val="center"/>
                              <m:plcHide m:val="1"/>
                              <m:mcs>
                                <m:mc>
                                  <m:mcPr>
                                    <m:mcJc m:val="center"/>
                                    <m:count m:val="1"/>
                                  </m:mcPr>
                                </m:mc>
                              </m:mcs>
                            </m:mPr>
                            <m:mr>
                              <m:e>
                                <m:r>
                                  <m:t>26.5</m:t>
                                </m:r>
                              </m:e>
                            </m:mr>
                            <m:mr>
                              <m:e>
                                <m:r>
                                  <m:t>14.8</m:t>
                                </m:r>
                              </m:e>
                            </m:mr>
                            <m:mr>
                              <m:e>
                                <m:r>
                                  <m:t>19.5</m:t>
                                </m:r>
                              </m:e>
                            </m:mr>
                            <m:mr>
                              <m:e>
                                <m:r>
                                  <m:t>21.0</m:t>
                                </m:r>
                              </m:e>
                            </m:mr>
                          </m:m>
                        </m:e>
                      </m:d>
                      <m:r>
                        <m:t>.</m:t>
                      </m:r>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Estudo</a:t>
            </a:r>
            <a:r>
              <a:rPr/>
              <a:t> </a:t>
            </a:r>
            <a:r>
              <a:rPr/>
              <a:t>TLC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Associados aos vetores de repostas, temos as matrizes de covariáveis</a:t>
                </a:r>
              </a:p>
              <a:p>
                <a:pPr lvl="0" marL="0" indent="0">
                  <a:buNone/>
                </a:pPr>
                <a14:m>
                  <m:oMathPara xmlns:m="http://schemas.openxmlformats.org/officeDocument/2006/math">
                    <m:oMathParaPr>
                      <m:jc m:val="center"/>
                    </m:oMathParaPr>
                    <m:oMath>
                      <m:sSub>
                        <m:e>
                          <m:r>
                            <m:t>X</m:t>
                          </m:r>
                        </m:e>
                        <m:sub>
                          <m:r>
                            <m:t>79</m:t>
                          </m:r>
                        </m:sub>
                      </m:sSub>
                      <m:r>
                        <m:t>=</m:t>
                      </m:r>
                      <m:d>
                        <m:dPr>
                          <m:begChr m:val="("/>
                          <m:endChr m:val=")"/>
                          <m:grow/>
                        </m:dPr>
                        <m:e>
                          <m:m>
                            <m:mPr>
                              <m:baseJc m:val="center"/>
                              <m:plcHide m:val="1"/>
                              <m:mcs>
                                <m:mc>
                                  <m:mcPr>
                                    <m:mcJc m:val="center"/>
                                    <m:count m:val="1"/>
                                  </m:mcPr>
                                </m:mc>
                                <m:mc>
                                  <m:mcPr>
                                    <m:mcJc m:val="center"/>
                                    <m:count m:val="1"/>
                                  </m:mcPr>
                                </m:mc>
                                <m:mc>
                                  <m:mcPr>
                                    <m:mcJc m:val="center"/>
                                    <m:count m:val="1"/>
                                  </m:mcPr>
                                </m:mc>
                              </m:mcs>
                            </m:mPr>
                            <m:mr>
                              <m:e>
                                <m:r>
                                  <m:t>1</m:t>
                                </m:r>
                              </m:e>
                              <m:e>
                                <m:r>
                                  <m:t>0</m:t>
                                </m:r>
                              </m:e>
                              <m:e>
                                <m:r>
                                  <m:t>0</m:t>
                                </m:r>
                              </m:e>
                            </m:mr>
                            <m:mr>
                              <m:e>
                                <m:r>
                                  <m:t>1</m:t>
                                </m:r>
                              </m:e>
                              <m:e>
                                <m:r>
                                  <m:t>1</m:t>
                                </m:r>
                              </m:e>
                              <m:e>
                                <m:r>
                                  <m:t>0</m:t>
                                </m:r>
                              </m:e>
                            </m:mr>
                            <m:mr>
                              <m:e>
                                <m:r>
                                  <m:t>1</m:t>
                                </m:r>
                              </m:e>
                              <m:e>
                                <m:r>
                                  <m:t>4</m:t>
                                </m:r>
                              </m:e>
                              <m:e>
                                <m:r>
                                  <m:t>0</m:t>
                                </m:r>
                              </m:e>
                            </m:mr>
                            <m:mr>
                              <m:e>
                                <m:r>
                                  <m:t>1</m:t>
                                </m:r>
                              </m:e>
                              <m:e>
                                <m:r>
                                  <m:t>6</m:t>
                                </m:r>
                              </m:e>
                              <m:e>
                                <m:r>
                                  <m:t>0</m:t>
                                </m:r>
                              </m:e>
                            </m:mr>
                          </m:m>
                        </m:e>
                      </m:d>
                      <m:r>
                        <m:t> </m:t>
                      </m:r>
                      <m:r>
                        <m:rPr>
                          <m:nor/>
                          <m:sty m:val="p"/>
                        </m:rPr>
                        <m:t>e</m:t>
                      </m:r>
                      <m:r>
                        <m:t> </m:t>
                      </m:r>
                      <m:sSub>
                        <m:e>
                          <m:r>
                            <m:t>X</m:t>
                          </m:r>
                        </m:e>
                        <m:sub>
                          <m:r>
                            <m:t>8</m:t>
                          </m:r>
                        </m:sub>
                      </m:sSub>
                      <m:r>
                        <m:t>=</m:t>
                      </m:r>
                      <m:d>
                        <m:dPr>
                          <m:begChr m:val="("/>
                          <m:endChr m:val=")"/>
                          <m:grow/>
                        </m:dPr>
                        <m:e>
                          <m:m>
                            <m:mPr>
                              <m:baseJc m:val="center"/>
                              <m:plcHide m:val="1"/>
                              <m:mcs>
                                <m:mc>
                                  <m:mcPr>
                                    <m:mcJc m:val="center"/>
                                    <m:count m:val="1"/>
                                  </m:mcPr>
                                </m:mc>
                                <m:mc>
                                  <m:mcPr>
                                    <m:mcJc m:val="center"/>
                                    <m:count m:val="1"/>
                                  </m:mcPr>
                                </m:mc>
                                <m:mc>
                                  <m:mcPr>
                                    <m:mcJc m:val="center"/>
                                    <m:count m:val="1"/>
                                  </m:mcPr>
                                </m:mc>
                              </m:mcs>
                            </m:mPr>
                            <m:mr>
                              <m:e>
                                <m:r>
                                  <m:t>1</m:t>
                                </m:r>
                              </m:e>
                              <m:e>
                                <m:r>
                                  <m:t>0</m:t>
                                </m:r>
                              </m:e>
                              <m:e>
                                <m:r>
                                  <m:t>0</m:t>
                                </m:r>
                              </m:e>
                            </m:mr>
                            <m:mr>
                              <m:e>
                                <m:r>
                                  <m:t>1</m:t>
                                </m:r>
                              </m:e>
                              <m:e>
                                <m:r>
                                  <m:t>1</m:t>
                                </m:r>
                              </m:e>
                              <m:e>
                                <m:r>
                                  <m:t>1</m:t>
                                </m:r>
                              </m:e>
                            </m:mr>
                            <m:mr>
                              <m:e>
                                <m:r>
                                  <m:t>1</m:t>
                                </m:r>
                              </m:e>
                              <m:e>
                                <m:r>
                                  <m:t>4</m:t>
                                </m:r>
                              </m:e>
                              <m:e>
                                <m:r>
                                  <m:t>4</m:t>
                                </m:r>
                              </m:e>
                            </m:mr>
                            <m:mr>
                              <m:e>
                                <m:r>
                                  <m:t>1</m:t>
                                </m:r>
                              </m:e>
                              <m:e>
                                <m:r>
                                  <m:t>6</m:t>
                                </m:r>
                              </m:e>
                              <m:e>
                                <m:r>
                                  <m:t>6</m:t>
                                </m:r>
                              </m:e>
                            </m:mr>
                          </m:m>
                        </m:e>
                      </m:d>
                      <m:r>
                        <m:t>.</m:t>
                      </m: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Estudo</a:t>
            </a:r>
            <a:r>
              <a:rPr/>
              <a:t> </a:t>
            </a:r>
            <a:r>
              <a:rPr/>
              <a:t>TLC</a:t>
            </a:r>
          </a:p>
        </p:txBody>
      </p:sp>
      <p:sp>
        <p:nvSpPr>
          <p:cNvPr id="3" name="Content Placeholder 2"/>
          <p:cNvSpPr>
            <a:spLocks noGrp="1"/>
          </p:cNvSpPr>
          <p:nvPr>
            <p:ph idx="1"/>
          </p:nvPr>
        </p:nvSpPr>
        <p:spPr/>
        <p:txBody>
          <a:bodyPr/>
          <a:lstStyle/>
          <a:p>
            <a:pPr lvl="1"/>
            <a:r>
              <a:rPr/>
              <a:t>O modelo para a média dos níveis de chumbo no sangue pode ser representado</a:t>
            </a:r>
          </a:p>
          <a:p>
            <a:pPr lvl="0" marL="0" indent="0">
              <a:buNone/>
            </a:pPr>
            <a:r>
              <a:rPr/>
              <a:t>$$
\E(Y_i|X_i) = X_i\beta,
$$</a:t>
            </a:r>
          </a:p>
          <a:p>
            <a:pPr lvl="0" marL="0" indent="0">
              <a:buNone/>
            </a:pPr>
            <a:r>
              <a:rPr/>
              <a:t>$$
\E(Y_i|X_i) = \left(\begin{array}{c}
\E(Y_{i1}|X_{i1}) \\
\E(Y_{i2}|X_{i2}) \\
\E(Y_{i3}|X_{i3}) \\
\E(Y_{i4}|X_{i4}) 
\end{array}\right) = \left(\begin{array}{ccc}
1 &amp; 0 &amp; 0 \\
1 &amp; 1 &amp; 0 \\
1 &amp; 4 &amp; 0 \\
1 &amp; 6 &amp; 0 
\end{array}\right) \left(\begin{array}{c}
\beta_1\\
\beta_2\\
\beta_3
\end{array}\right) = \left(\begin{array}{c}
\beta_1\\
\beta_1 + \beta_2\\
\beta_1 + 4\beta_2\\
\beta_1 + 6\beta_2
\end{array}\right) 
$$</a:t>
            </a:r>
          </a:p>
          <a:p>
            <a:pPr lvl="0" marL="0" indent="0">
              <a:buNone/>
            </a:pPr>
            <a:r>
              <a:rPr/>
              <a:t>para crianças no grupo placebo, e</a:t>
            </a:r>
          </a:p>
          <a:p>
            <a:pPr lvl="0" marL="0" indent="0">
              <a:buNone/>
            </a:pPr>
            <a:r>
              <a:rPr/>
              <a:t>$$
\E(Y_i|X_i) = \left(\begin{array}{c}
\E(Y_{i1}|X_{i1}) \\
\E(Y_{i2}|X_{i2}) \\
\E(Y_{i3}|X_{i3}) \\
\E(Y_{i4}|X_{i4}) 
\end{array}\right) = \left(\begin{array}{ccc}
1 &amp; 0 &amp; 0 \\
1 &amp; 1 &amp; 1 \\
1 &amp; 4 &amp; 4 \\
1 &amp; 6 &amp; 6 
\end{array}\right) \left(\begin{array}{c}
\beta_1\\
\beta_2\\
\beta_3
\end{array}\right) = \left(\begin{array}{c}
\beta_1\\
\beta_1 + (\beta_2 + \beta_3)\\
\beta_1 + 4(\beta_2 + \beta_3)\\
\beta_1 + 6(\beta_2 + \beta_3)
\end{array}\right) 
$$</a:t>
            </a:r>
          </a:p>
          <a:p>
            <a:pPr lvl="0" marL="0" indent="0">
              <a:buNone/>
            </a:pPr>
            <a:r>
              <a:rPr/>
              <a:t>para crianças no grupo succimer.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Introdução</a:t>
            </a:r>
          </a:p>
        </p:txBody>
      </p:sp>
      <p:sp>
        <p:nvSpPr>
          <p:cNvPr id="3" name="Content Placeholder 2"/>
          <p:cNvSpPr>
            <a:spLocks noGrp="1"/>
          </p:cNvSpPr>
          <p:nvPr>
            <p:ph idx="1"/>
          </p:nvPr>
        </p:nvSpPr>
        <p:spPr/>
        <p:txBody>
          <a:bodyPr/>
          <a:lstStyle/>
          <a:p>
            <a:pPr lvl="1"/>
            <a:r>
              <a:rPr/>
              <a:t>Neste primeiro momento, o nosso foco será exclusivamente nos </a:t>
            </a:r>
            <a:r>
              <a:rPr b="1"/>
              <a:t>modelos lineares</a:t>
            </a:r>
            <a:r>
              <a:rPr/>
              <a:t> para </a:t>
            </a:r>
            <a:r>
              <a:rPr b="1"/>
              <a:t>dados longitudinais</a:t>
            </a:r>
            <a:r>
              <a:rPr/>
              <a:t> com </a:t>
            </a:r>
            <a:r>
              <a:rPr b="1"/>
              <a:t>variáveis resposta contínuas</a:t>
            </a:r>
            <a:r>
              <a:rPr/>
              <a:t> e </a:t>
            </a:r>
            <a:r>
              <a:rPr b="1"/>
              <a:t>com distribuições aproximadamente simétricas</a:t>
            </a:r>
            <a:r>
              <a:rPr/>
              <a:t>, </a:t>
            </a:r>
            <a:r>
              <a:rPr b="1"/>
              <a:t>sem caudas excessivamente longas</a:t>
            </a:r>
            <a:r>
              <a:rPr/>
              <a:t> (</a:t>
            </a:r>
            <a:r>
              <a:rPr b="1"/>
              <a:t>ou assimetria</a:t>
            </a:r>
            <a:r>
              <a:rPr/>
              <a:t>) </a:t>
            </a:r>
            <a:r>
              <a:rPr b="1"/>
              <a:t>ou outliers</a:t>
            </a:r>
            <a:r>
              <a:rPr/>
              <a:t>.</a:t>
            </a:r>
          </a:p>
          <a:p>
            <a:pPr lvl="1"/>
            <a:r>
              <a:rPr/>
              <a:t>Estes modelos fornecem as bases para modelos mais gerais para dados longitudinais quando a variável de resposta é discreta ou é uma contagem.</a:t>
            </a:r>
          </a:p>
          <a:p>
            <a:pPr lvl="1"/>
            <a:r>
              <a:rPr/>
              <a:t>Nesta aula apresentamos algumas notações de vetores e matrizes e apresentamos um modelo de regressão linear geral para dados longitudinais.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Suposições</a:t>
            </a:r>
            <a:r>
              <a:rPr/>
              <a:t> </a:t>
            </a:r>
            <a:r>
              <a:rPr/>
              <a:t>distribucionais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Suposições</a:t>
            </a:r>
            <a:r>
              <a:rPr/>
              <a:t> </a:t>
            </a:r>
            <a:r>
              <a:rPr/>
              <a:t>distribucionais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Até agora, as únicas suposições feitas diziam respeito a padrões de mudança na resposta média ao longo do tempo e sua relação com covariáveis.</a:t>
                </a:r>
              </a:p>
              <a:p>
                <a:pPr lvl="1"/>
                <a:r>
                  <a:rPr/>
                  <a:t>Especificamente, dado que o vetor de erros aleatórios, </a:t>
                </a:r>
                <a14:m>
                  <m:oMath xmlns:m="http://schemas.openxmlformats.org/officeDocument/2006/math">
                    <m:sSub>
                      <m:e>
                        <m:r>
                          <m:t>e</m:t>
                        </m:r>
                      </m:e>
                      <m:sub>
                        <m:r>
                          <m:t>i</m:t>
                        </m:r>
                      </m:sub>
                    </m:sSub>
                  </m:oMath>
                </a14:m>
                <a:r>
                  <a:rPr/>
                  <a:t>, é assumido como tendo média zero, o modelo de regressão dado por  implica que</a:t>
                </a:r>
              </a:p>
              <a:p>
                <a:pPr lvl="0" marL="0" indent="0">
                  <a:buNone/>
                </a:pPr>
                <a:r>
                  <a:rPr/>
                  <a:t> em que  é o vetor </a:t>
                </a:r>
                <a14:m>
                  <m:oMath xmlns:m="http://schemas.openxmlformats.org/officeDocument/2006/math">
                    <m:sSub>
                      <m:e>
                        <m:r>
                          <m:t>n</m:t>
                        </m:r>
                      </m:e>
                      <m:sub>
                        <m:r>
                          <m:t>i</m:t>
                        </m:r>
                      </m:sub>
                    </m:sSub>
                    <m:r>
                      <m:t>×</m:t>
                    </m:r>
                    <m:r>
                      <m:t>1</m:t>
                    </m:r>
                  </m:oMath>
                </a14:m>
                <a:r>
                  <a:rPr/>
                  <a:t> de médias condicionais para o </a:t>
                </a:r>
                <a14:m>
                  <m:oMath xmlns:m="http://schemas.openxmlformats.org/officeDocument/2006/math">
                    <m:r>
                      <m:t>i</m:t>
                    </m:r>
                  </m:oMath>
                </a14:m>
                <a:r>
                  <a:rPr/>
                  <a:t>-ésimo indivíduo, com </a:t>
                </a:r>
                <a:r>
                  <a:rPr/>
                  <a:t>$\mu_{ij} = \E(Y_{ij}|X_i) = \E(Y_{ij}|X_{ij})$</a:t>
                </a:r>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Componente</a:t>
            </a:r>
            <a:r>
              <a:rPr/>
              <a:t> </a:t>
            </a:r>
            <a:r>
              <a:rPr/>
              <a:t>sistemático</a:t>
            </a:r>
            <a:r>
              <a:rPr/>
              <a:t> </a:t>
            </a:r>
            <a:r>
              <a:rPr/>
              <a:t>e</a:t>
            </a:r>
            <a:r>
              <a:rPr/>
              <a:t> </a:t>
            </a:r>
            <a:r>
              <a:rPr/>
              <a:t>distribuição</a:t>
            </a:r>
            <a:r>
              <a:rPr/>
              <a:t> </a:t>
            </a:r>
            <a:r>
              <a:rPr/>
              <a:t>dos</a:t>
            </a:r>
            <a:r>
              <a:rPr/>
              <a:t> </a:t>
            </a:r>
            <a:r>
              <a:rPr/>
              <a:t>erros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Em seguida, consideramos as suposições distribucionais relativas ao vetor de erros aleatórios, </a:t>
                </a:r>
                <a14:m>
                  <m:oMath xmlns:m="http://schemas.openxmlformats.org/officeDocument/2006/math">
                    <m:sSub>
                      <m:e>
                        <m:r>
                          <m:t>e</m:t>
                        </m:r>
                      </m:e>
                      <m:sub>
                        <m:r>
                          <m:t>i</m:t>
                        </m:r>
                      </m:sub>
                    </m:sSub>
                  </m:oMath>
                </a14:m>
                <a:r>
                  <a:rPr/>
                  <a:t>.</a:t>
                </a:r>
              </a:p>
              <a:p>
                <a:pPr lvl="1"/>
                <a:r>
                  <a:rPr/>
                  <a:t>O vetor de resposta </a:t>
                </a:r>
                <a14:m>
                  <m:oMath xmlns:m="http://schemas.openxmlformats.org/officeDocument/2006/math">
                    <m:sSub>
                      <m:e>
                        <m:r>
                          <m:t>Y</m:t>
                        </m:r>
                      </m:e>
                      <m:sub>
                        <m:r>
                          <m:t>i</m:t>
                        </m:r>
                      </m:sub>
                    </m:sSub>
                  </m:oMath>
                </a14:m>
                <a:r>
                  <a:rPr/>
                  <a:t> em  é assumido como sendo composto por dois componentes:</a:t>
                </a:r>
              </a:p>
              <a:p>
                <a:pPr lvl="2">
                  <a:buAutoNum type="arabicPeriod"/>
                </a:pPr>
                <a:r>
                  <a:rPr/>
                  <a:t>um “componente sistemático”, </a:t>
                </a:r>
                <a14:m>
                  <m:oMath xmlns:m="http://schemas.openxmlformats.org/officeDocument/2006/math">
                    <m:sSub>
                      <m:e>
                        <m:r>
                          <m:t>X</m:t>
                        </m:r>
                      </m:e>
                      <m:sub>
                        <m:r>
                          <m:t>i</m:t>
                        </m:r>
                      </m:sub>
                    </m:sSub>
                    <m:r>
                      <m:t>β</m:t>
                    </m:r>
                  </m:oMath>
                </a14:m>
                <a:r>
                  <a:rPr/>
                  <a:t>;</a:t>
                </a:r>
              </a:p>
              <a:p>
                <a:pPr lvl="2">
                  <a:buAutoNum type="arabicPeriod"/>
                </a:pPr>
                <a:r>
                  <a:rPr/>
                  <a:t>um “componente aleatório”, </a:t>
                </a:r>
                <a14:m>
                  <m:oMath xmlns:m="http://schemas.openxmlformats.org/officeDocument/2006/math">
                    <m:sSub>
                      <m:e>
                        <m:r>
                          <m:t>e</m:t>
                        </m:r>
                      </m:e>
                      <m:sub>
                        <m:r>
                          <m:t>i</m:t>
                        </m:r>
                      </m:sub>
                    </m:sSub>
                  </m:oMath>
                </a14:m>
                <a:r>
                  <a:rPr/>
                  <a:t>.</a:t>
                </a:r>
              </a:p>
              <a:p>
                <a:pPr lvl="1"/>
                <a:r>
                  <a:rPr/>
                  <a:t>A variabilidade aleatória de </a:t>
                </a:r>
                <a14:m>
                  <m:oMath xmlns:m="http://schemas.openxmlformats.org/officeDocument/2006/math">
                    <m:sSub>
                      <m:e>
                        <m:r>
                          <m:t>Y</m:t>
                        </m:r>
                      </m:e>
                      <m:sub>
                        <m:r>
                          <m:t>i</m:t>
                        </m:r>
                      </m:sub>
                    </m:sSub>
                  </m:oMath>
                </a14:m>
                <a:r>
                  <a:rPr/>
                  <a:t> decorre da adição de </a:t>
                </a:r>
                <a14:m>
                  <m:oMath xmlns:m="http://schemas.openxmlformats.org/officeDocument/2006/math">
                    <m:sSub>
                      <m:e>
                        <m:r>
                          <m:t>e</m:t>
                        </m:r>
                      </m:e>
                      <m:sub>
                        <m:r>
                          <m:t>i</m:t>
                        </m:r>
                      </m:sub>
                    </m:sSub>
                  </m:oMath>
                </a14:m>
                <a:r>
                  <a:rPr/>
                  <a:t>.</a:t>
                </a:r>
              </a:p>
              <a:p>
                <a:pPr lvl="2"/>
                <a:r>
                  <a:rPr/>
                  <a:t>Isso implica que suposições feitas sobre a forma da distribuição dos erros aleatórios se traduzem em suposições sobre a forma da </a:t>
                </a:r>
                <a:r>
                  <a:rPr b="1"/>
                  <a:t>distribuição condicional</a:t>
                </a:r>
                <a:r>
                  <a:rPr/>
                  <a:t> de </a:t>
                </a:r>
                <a14:m>
                  <m:oMath xmlns:m="http://schemas.openxmlformats.org/officeDocument/2006/math">
                    <m:sSub>
                      <m:e>
                        <m:r>
                          <m:t>Y</m:t>
                        </m:r>
                      </m:e>
                      <m:sub>
                        <m:r>
                          <m:t>i</m:t>
                        </m:r>
                      </m:sub>
                    </m:sSub>
                  </m:oMath>
                </a14:m>
                <a:r>
                  <a:rPr/>
                  <a:t> dado </a:t>
                </a:r>
                <a14:m>
                  <m:oMath xmlns:m="http://schemas.openxmlformats.org/officeDocument/2006/math">
                    <m:sSub>
                      <m:e>
                        <m:r>
                          <m:t>X</m:t>
                        </m:r>
                      </m:e>
                      <m:sub>
                        <m:r>
                          <m:t>i</m:t>
                        </m:r>
                      </m:sub>
                    </m:sSub>
                  </m:oMath>
                </a14:m>
                <a:r>
                  <a:rPr/>
                  <a:t>.</a:t>
                </a:r>
              </a:p>
              <a:p>
                <a:pPr lvl="2"/>
                <a:r>
                  <a:rPr/>
                  <a:t>Podemos quase indistintamente nos referir à distribuição dos erros, </a:t>
                </a:r>
                <a14:m>
                  <m:oMath xmlns:m="http://schemas.openxmlformats.org/officeDocument/2006/math">
                    <m:sSub>
                      <m:e>
                        <m:r>
                          <m:t>e</m:t>
                        </m:r>
                      </m:e>
                      <m:sub>
                        <m:r>
                          <m:t>i</m:t>
                        </m:r>
                      </m:sub>
                    </m:sSub>
                  </m:oMath>
                </a14:m>
                <a:r>
                  <a:rPr/>
                  <a:t>, ou das respostas, </a:t>
                </a:r>
                <a14:m>
                  <m:oMath xmlns:m="http://schemas.openxmlformats.org/officeDocument/2006/math">
                    <m:sSub>
                      <m:e>
                        <m:r>
                          <m:t>Y</m:t>
                        </m:r>
                      </m:e>
                      <m:sub>
                        <m:r>
                          <m:t>i</m:t>
                        </m:r>
                      </m:sub>
                    </m:sSub>
                  </m:oMath>
                </a14:m>
                <a:r>
                  <a:rPr/>
                  <a:t>; suas respectivas distribuições diferem apenas em termos de mudança de locação.</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Distribuição</a:t>
            </a:r>
            <a:r>
              <a:rPr/>
              <a:t> </a:t>
            </a:r>
            <a:r>
              <a:rPr/>
              <a:t>condicional</a:t>
            </a:r>
            <a:r>
              <a:rPr/>
              <a:t> </a:t>
            </a:r>
            <a:r>
              <a:rPr/>
              <a:t>da</a:t>
            </a:r>
            <a:r>
              <a:rPr/>
              <a:t> </a:t>
            </a:r>
            <a:r>
              <a:rPr/>
              <a:t>resposta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sSub>
                      <m:e>
                        <m:r>
                          <m:t>Y</m:t>
                        </m:r>
                      </m:e>
                      <m:sub>
                        <m:r>
                          <m:t>i</m:t>
                        </m:r>
                      </m:sub>
                    </m:sSub>
                  </m:oMath>
                </a14:m>
                <a:r>
                  <a:rPr/>
                  <a:t>, o vetor de respostas contínuas, é assumido como tendo uma distribuição condicional que é </a:t>
                </a:r>
                <a:r>
                  <a:rPr b="1"/>
                  <a:t>normal multivariada</a:t>
                </a:r>
                <a:r>
                  <a:rPr/>
                  <a:t>, com vetor de resposta médio</a:t>
                </a:r>
              </a:p>
              <a:p>
                <a:pPr lvl="0" marL="0" indent="0">
                  <a:buNone/>
                </a:pPr>
                <a:r>
                  <a:rPr/>
                  <a:t>$$
\E(Y_i|X_i) = \mu_i = X_i\beta,\ \mbox{e matriz de covariância}\ \Sigma_i = \Cov(Y_i|X_i).
$$</a:t>
                </a:r>
              </a:p>
              <a:p>
                <a:pPr lvl="0" marL="0" indent="0">
                  <a:spcBef>
                    <a:spcPts val="3000"/>
                  </a:spcBef>
                  <a:buNone/>
                </a:pPr>
                <a:r>
                  <a:rPr b="1"/>
                  <a:t>Normal multivariada</a:t>
                </a:r>
              </a:p>
              <a:p>
                <a:pPr lvl="1"/>
                <a:r>
                  <a:rPr/>
                  <a:t>É completamente especificada pelo vetor de médias, </a:t>
                </a:r>
                <a14:m>
                  <m:oMath xmlns:m="http://schemas.openxmlformats.org/officeDocument/2006/math">
                    <m:sSub>
                      <m:e>
                        <m:r>
                          <m:t>μ</m:t>
                        </m:r>
                      </m:e>
                      <m:sub>
                        <m:r>
                          <m:t>i</m:t>
                        </m:r>
                      </m:sub>
                    </m:sSub>
                  </m:oMath>
                </a14:m>
                <a:r>
                  <a:rPr/>
                  <a:t>, e a matriz de covariância,</a:t>
                </a:r>
                <a14:m>
                  <m:oMath xmlns:m="http://schemas.openxmlformats.org/officeDocument/2006/math">
                    <m:sSub>
                      <m:e>
                        <m:r>
                          <m:t>Σ</m:t>
                        </m:r>
                      </m:e>
                      <m:sub>
                        <m:r>
                          <m:t>i</m:t>
                        </m:r>
                      </m:sub>
                    </m:sSub>
                  </m:oMath>
                </a14:m>
                <a:r>
                  <a:rPr/>
                  <a:t>.</a:t>
                </a:r>
              </a:p>
              <a:p>
                <a:pPr lvl="1"/>
                <a:r>
                  <a:rPr/>
                  <a:t>Pode ser considerada o análogo multivariado da distribuição normal univariada.</a:t>
                </a:r>
              </a:p>
              <a:p>
                <a:pPr lvl="2"/>
                <a:r>
                  <a:rPr/>
                  <a:t>Se </a:t>
                </a:r>
                <a14:m>
                  <m:oMath xmlns:m="http://schemas.openxmlformats.org/officeDocument/2006/math">
                    <m:sSub>
                      <m:e>
                        <m:r>
                          <m:t>Y</m:t>
                        </m:r>
                      </m:e>
                      <m:sub>
                        <m:r>
                          <m:t>i</m:t>
                        </m:r>
                      </m:sub>
                    </m:sSub>
                  </m:oMath>
                </a14:m>
                <a:r>
                  <a:rPr/>
                  <a:t> tem uma distribuição condicional que é normal multivariada, então cada um de seus componentes, </a:t>
                </a:r>
                <a14:m>
                  <m:oMath xmlns:m="http://schemas.openxmlformats.org/officeDocument/2006/math">
                    <m:sSub>
                      <m:e>
                        <m:r>
                          <m:t>Y</m:t>
                        </m:r>
                      </m:e>
                      <m:sub>
                        <m:r>
                          <m:t>i</m:t>
                        </m:r>
                        <m:r>
                          <m:t>j</m:t>
                        </m:r>
                      </m:sub>
                    </m:sSub>
                  </m:oMath>
                </a14:m>
                <a:r>
                  <a:rPr/>
                  <a:t>, tem uma distribuição normal univariada correspondente, com média condicional </a:t>
                </a:r>
                <a14:m>
                  <m:oMath xmlns:m="http://schemas.openxmlformats.org/officeDocument/2006/math">
                    <m:sSub>
                      <m:e>
                        <m:r>
                          <m:t>μ</m:t>
                        </m:r>
                      </m:e>
                      <m:sub>
                        <m:r>
                          <m:t>i</m:t>
                        </m:r>
                        <m:r>
                          <m:t>j</m:t>
                        </m:r>
                      </m:sub>
                    </m:sSub>
                  </m:oMath>
                </a14:m>
                <a:r>
                  <a:rPr/>
                  <a:t> e variância condicional </a:t>
                </a:r>
                <a14:m>
                  <m:oMath xmlns:m="http://schemas.openxmlformats.org/officeDocument/2006/math">
                    <m:sSubSup>
                      <m:e>
                        <m:r>
                          <m:t>σ</m:t>
                        </m:r>
                      </m:e>
                      <m:sub>
                        <m:r>
                          <m:t>j</m:t>
                        </m:r>
                      </m:sub>
                      <m:sup>
                        <m:r>
                          <m:t>2</m:t>
                        </m:r>
                      </m:sup>
                    </m:sSubSup>
                  </m:oMath>
                </a14:m>
                <a: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matriz</a:t>
            </a:r>
            <a:r>
              <a:rPr/>
              <a:t> </a:t>
            </a:r>
            <a:r>
              <a:rPr/>
              <a:t>de</a:t>
            </a:r>
            <a:r>
              <a:rPr/>
              <a:t> </a:t>
            </a:r>
            <a:r>
              <a:rPr/>
              <a:t>covariância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Lembre que, embora as observações de diferentes indivíduos sejam consideradas independentes umas das outras, as medidas repetidas do mesmo indivíduo não são consideradas independentes.</a:t>
                </a:r>
              </a:p>
              <a:p>
                <a:pPr lvl="2"/>
                <a:r>
                  <a:rPr/>
                  <a:t>Essa falta de independência é capturada pelos elementos fora da diagonal da matriz de covariância </a:t>
                </a:r>
                <a14:m>
                  <m:oMath xmlns:m="http://schemas.openxmlformats.org/officeDocument/2006/math">
                    <m:sSub>
                      <m:e>
                        <m:r>
                          <m:t>Σ</m:t>
                        </m:r>
                      </m:e>
                      <m:sub>
                        <m:r>
                          <m:t>i</m:t>
                        </m:r>
                      </m:sub>
                    </m:sSub>
                  </m:oMath>
                </a14:m>
                <a:r>
                  <a:rPr/>
                  <a:t>.</a:t>
                </a:r>
              </a:p>
              <a:p>
                <a:pPr lvl="1"/>
                <a:r>
                  <a:rPr/>
                  <a:t>A matriz de covariância foi indexada por </a:t>
                </a:r>
                <a14:m>
                  <m:oMath xmlns:m="http://schemas.openxmlformats.org/officeDocument/2006/math">
                    <m:r>
                      <m:t>i</m:t>
                    </m:r>
                  </m:oMath>
                </a14:m>
                <a:r>
                  <a:rPr/>
                  <a:t>, e isso permite, em princípio, que a matriz de covariância dependa das covariáveis, </a:t>
                </a:r>
                <a14:m>
                  <m:oMath xmlns:m="http://schemas.openxmlformats.org/officeDocument/2006/math">
                    <m:sSub>
                      <m:e>
                        <m:r>
                          <m:t>X</m:t>
                        </m:r>
                      </m:e>
                      <m:sub>
                        <m:r>
                          <m:t>i</m:t>
                        </m:r>
                      </m:sub>
                    </m:sSub>
                  </m:oMath>
                </a14:m>
                <a:r>
                  <a:rPr/>
                  <a:t> (por exemplo, nos tempos das medidas repetidas).</a:t>
                </a:r>
              </a:p>
              <a:p>
                <a:pPr lvl="1"/>
                <a:r>
                  <a:rPr/>
                  <a:t>Quando </a:t>
                </a:r>
                <a14:m>
                  <m:oMath xmlns:m="http://schemas.openxmlformats.org/officeDocument/2006/math">
                    <m:sSub>
                      <m:e>
                        <m:r>
                          <m:t>n</m:t>
                        </m:r>
                      </m:e>
                      <m:sub>
                        <m:r>
                          <m:t>i</m:t>
                        </m:r>
                      </m:sub>
                    </m:sSub>
                    <m:r>
                      <m:t>=</m:t>
                    </m:r>
                    <m:r>
                      <m:t>n</m:t>
                    </m:r>
                  </m:oMath>
                </a14:m>
                <a:r>
                  <a:rPr/>
                  <a:t> e </a:t>
                </a:r>
                <a14:m>
                  <m:oMath xmlns:m="http://schemas.openxmlformats.org/officeDocument/2006/math">
                    <m:sSub>
                      <m:e>
                        <m:r>
                          <m:t>t</m:t>
                        </m:r>
                      </m:e>
                      <m:sub>
                        <m:r>
                          <m:t>i</m:t>
                        </m:r>
                        <m:r>
                          <m:t>j</m:t>
                        </m:r>
                      </m:sub>
                    </m:sSub>
                    <m:r>
                      <m:t>=</m:t>
                    </m:r>
                    <m:sSub>
                      <m:e>
                        <m:r>
                          <m:t>t</m:t>
                        </m:r>
                      </m:e>
                      <m:sub>
                        <m:r>
                          <m:t>j</m:t>
                        </m:r>
                      </m:sub>
                    </m:sSub>
                  </m:oMath>
                </a14:m>
                <a:r>
                  <a:rPr/>
                  <a:t> (</a:t>
                </a:r>
                <a14:m>
                  <m:oMath xmlns:m="http://schemas.openxmlformats.org/officeDocument/2006/math">
                    <m:r>
                      <m:t>i</m:t>
                    </m:r>
                    <m:r>
                      <m:t>=</m:t>
                    </m:r>
                    <m:r>
                      <m:t>1</m:t>
                    </m:r>
                    <m:r>
                      <m:t>,</m:t>
                    </m:r>
                    <m:r>
                      <m:t>…</m:t>
                    </m:r>
                    <m:r>
                      <m:t>,</m:t>
                    </m:r>
                    <m:r>
                      <m:t>N</m:t>
                    </m:r>
                  </m:oMath>
                </a14:m>
                <a:r>
                  <a:rPr/>
                  <a:t>), e onde não há dependência da matriz de covariância nas covariáveis, podemos descartar o índice </a:t>
                </a:r>
                <a14:m>
                  <m:oMath xmlns:m="http://schemas.openxmlformats.org/officeDocument/2006/math">
                    <m:r>
                      <m:t>i</m:t>
                    </m:r>
                  </m:oMath>
                </a14:m>
                <a:r>
                  <a:rPr/>
                  <a:t> e simplesmente denotar a matriz de covariância por </a:t>
                </a:r>
                <a14:m>
                  <m:oMath xmlns:m="http://schemas.openxmlformats.org/officeDocument/2006/math">
                    <m:r>
                      <m:t>Σ</m:t>
                    </m:r>
                  </m:oMath>
                </a14:m>
                <a:r>
                  <a:rPr/>
                  <a:t>.</a:t>
                </a:r>
              </a:p>
              <a:p>
                <a:pPr lvl="2"/>
                <a:r>
                  <a:rPr/>
                  <a:t>Análogo à suposição de homogeneidade de variância na regressão linear para uma resposta univariada, ou seja, para o vetor de respostas, supõe-se que haja homogeneidade de covariância.</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matriz</a:t>
            </a:r>
            <a:r>
              <a:rPr/>
              <a:t> </a:t>
            </a:r>
            <a:r>
              <a:rPr/>
              <a:t>de</a:t>
            </a:r>
            <a:r>
              <a:rPr/>
              <a:t> </a:t>
            </a:r>
            <a:r>
              <a:rPr/>
              <a:t>covariância</a:t>
            </a:r>
          </a:p>
        </p:txBody>
      </p:sp>
      <p:sp>
        <p:nvSpPr>
          <p:cNvPr id="3" name="Content Placeholder 2"/>
          <p:cNvSpPr>
            <a:spLocks noGrp="1"/>
          </p:cNvSpPr>
          <p:nvPr>
            <p:ph idx="1"/>
          </p:nvPr>
        </p:nvSpPr>
        <p:spPr/>
        <p:txBody>
          <a:bodyPr/>
          <a:lstStyle/>
          <a:p>
            <a:pPr lvl="1"/>
            <a:r>
              <a:rPr/>
              <a:t>No entanto, quando os indivíduos têm números desiguais de medidas repetidas e/ou quando as medidas repetidas são obtidas em ocasiões diferentes, a matriz de covariância normalmente dependerá do número e do tempo das medidas.</a:t>
            </a:r>
          </a:p>
          <a:p>
            <a:pPr lvl="2"/>
            <a:r>
              <a:rPr/>
              <a:t>Em princípio, a covariância também pode depender de outras covariáveis além do tempo; por exemplo, a covariância pode depender do grupo de tratamento.</a:t>
            </a:r>
          </a:p>
          <a:p>
            <a:pPr lvl="2"/>
            <a:r>
              <a:rPr/>
              <a:t>No entanto, na prática, esse tipo de dependência da covariância nas covariáveis raramente é assumido.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a:t>
            </a:r>
            <a:r>
              <a:rPr/>
              <a:t> </a:t>
            </a:r>
            <a:r>
              <a:rPr/>
              <a:t>distribuição</a:t>
            </a:r>
            <a:r>
              <a:rPr/>
              <a:t> </a:t>
            </a:r>
            <a:r>
              <a:rPr/>
              <a:t>normal</a:t>
            </a:r>
            <a:r>
              <a:rPr/>
              <a:t> </a:t>
            </a:r>
            <a:r>
              <a:rPr/>
              <a:t>multivariada</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Distribuições</a:t>
            </a:r>
            <a:r>
              <a:rPr/>
              <a:t> </a:t>
            </a:r>
            <a:r>
              <a:rPr/>
              <a:t>de</a:t>
            </a:r>
            <a:r>
              <a:rPr/>
              <a:t> </a:t>
            </a:r>
            <a:r>
              <a:rPr/>
              <a:t>probabilidade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base formal para muitos métodos estatísticos é uma distribuição de probabilidade assumida para a variável resposta.</a:t>
                </a:r>
              </a:p>
              <a:p>
                <a:pPr lvl="1"/>
                <a:r>
                  <a:rPr/>
                  <a:t>Em termos gerais, uma distribuição de probabilidade descreve a frequência relativa de ocorrência de valores particulares da variável resposta.</a:t>
                </a:r>
              </a:p>
              <a:p>
                <a:pPr lvl="1"/>
                <a:r>
                  <a:rPr/>
                  <a:t>Em particular, a função de densidade de probabilidade para </a:t>
                </a:r>
                <a14:m>
                  <m:oMath xmlns:m="http://schemas.openxmlformats.org/officeDocument/2006/math">
                    <m:r>
                      <m:t>Y</m:t>
                    </m:r>
                  </m:oMath>
                </a14:m>
                <a:r>
                  <a:rPr/>
                  <a:t>, denotada por </a:t>
                </a:r>
                <a14:m>
                  <m:oMath xmlns:m="http://schemas.openxmlformats.org/officeDocument/2006/math">
                    <m:r>
                      <m:t>f</m:t>
                    </m:r>
                    <m:r>
                      <m:t>(</m:t>
                    </m:r>
                    <m:r>
                      <m:t>y</m:t>
                    </m:r>
                    <m:r>
                      <m:t>)</m:t>
                    </m:r>
                  </m:oMath>
                </a14:m>
                <a:r>
                  <a:rPr/>
                  <a:t>, descreve a frequência relativa de ocorrência de valores particulares de </a:t>
                </a:r>
                <a14:m>
                  <m:oMath xmlns:m="http://schemas.openxmlformats.org/officeDocument/2006/math">
                    <m:r>
                      <m:t>Y</m:t>
                    </m:r>
                  </m:oMath>
                </a14:m>
                <a:r>
                  <a:rPr/>
                  <a:t>.</a:t>
                </a:r>
              </a:p>
              <a:p>
                <a:pPr lvl="1"/>
                <a:r>
                  <a:rPr/>
                  <a:t>Antes de descrever algumas das propriedades da distribuição normal multivariada, primeiro revisamos a distribuição normal univariada.</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distribuição</a:t>
            </a:r>
            <a:r>
              <a:rPr/>
              <a:t> </a:t>
            </a:r>
            <a:r>
              <a:rPr/>
              <a:t>normal</a:t>
            </a:r>
            <a:r>
              <a:rPr/>
              <a:t> </a:t>
            </a:r>
            <a:r>
              <a:rPr/>
              <a:t>univariada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Considere uma única resposta univariada de um estudo longitudinal em uma ocasião particular, digamos </a:t>
                </a:r>
                <a14:m>
                  <m:oMath xmlns:m="http://schemas.openxmlformats.org/officeDocument/2006/math">
                    <m:sSub>
                      <m:e>
                        <m:r>
                          <m:t>Y</m:t>
                        </m:r>
                      </m:e>
                      <m:sub>
                        <m:r>
                          <m:t>i</m:t>
                        </m:r>
                        <m:r>
                          <m:t>j</m:t>
                        </m:r>
                      </m:sub>
                    </m:sSub>
                  </m:oMath>
                </a14:m>
                <a:r>
                  <a:rPr/>
                  <a:t>.</a:t>
                </a:r>
              </a:p>
              <a:p>
                <a:pPr lvl="1"/>
                <a:r>
                  <a:rPr/>
                  <a:t>Assumimos que a média de </a:t>
                </a:r>
                <a14:m>
                  <m:oMath xmlns:m="http://schemas.openxmlformats.org/officeDocument/2006/math">
                    <m:sSub>
                      <m:e>
                        <m:r>
                          <m:t>Y</m:t>
                        </m:r>
                      </m:e>
                      <m:sub>
                        <m:r>
                          <m:t>i</m:t>
                        </m:r>
                        <m:r>
                          <m:t>j</m:t>
                        </m:r>
                      </m:sub>
                    </m:sSub>
                  </m:oMath>
                </a14:m>
                <a:r>
                  <a:rPr/>
                  <a:t> está relacionada com as covariáveis pelo seguinte modelo de regressão linear:</a:t>
                </a:r>
              </a:p>
              <a:p>
                <a:pPr lvl="0" marL="0" indent="0">
                  <a:buNone/>
                </a:pPr>
                <a14:m>
                  <m:oMathPara xmlns:m="http://schemas.openxmlformats.org/officeDocument/2006/math">
                    <m:oMathParaPr>
                      <m:jc m:val="center"/>
                    </m:oMathParaPr>
                    <m:oMath>
                      <m:sSub>
                        <m:e>
                          <m:r>
                            <m:t>Y</m:t>
                          </m:r>
                        </m:e>
                        <m:sub>
                          <m:r>
                            <m:t>i</m:t>
                          </m:r>
                          <m:r>
                            <m:t>j</m:t>
                          </m:r>
                        </m:sub>
                      </m:sSub>
                      <m:r>
                        <m:t>=</m:t>
                      </m:r>
                      <m:r>
                        <m:t>X</m:t>
                      </m:r>
                      <m:sSub>
                        <m:e>
                          <m:r>
                            <m:t>′</m:t>
                          </m:r>
                        </m:e>
                        <m:sub>
                          <m:r>
                            <m:t>i</m:t>
                          </m:r>
                          <m:r>
                            <m:t>j</m:t>
                          </m:r>
                        </m:sub>
                      </m:sSub>
                      <m:r>
                        <m:t>β</m:t>
                      </m:r>
                      <m:r>
                        <m:t>+</m:t>
                      </m:r>
                      <m:sSub>
                        <m:e>
                          <m:r>
                            <m:t>e</m:t>
                          </m:r>
                        </m:e>
                        <m:sub>
                          <m:r>
                            <m:t>i</m:t>
                          </m:r>
                          <m:r>
                            <m:t>j</m:t>
                          </m:r>
                        </m:sub>
                      </m:sSub>
                      <m:r>
                        <m:t>,</m:t>
                      </m:r>
                    </m:oMath>
                  </m:oMathPara>
                </a14:m>
              </a:p>
              <a:p>
                <a:pPr lvl="0" marL="0" indent="0">
                  <a:buNone/>
                </a:pPr>
                <a:r>
                  <a:rPr/>
                  <a:t>em que </a:t>
                </a:r>
                <a14:m>
                  <m:oMath xmlns:m="http://schemas.openxmlformats.org/officeDocument/2006/math">
                    <m:sSub>
                      <m:e>
                        <m:r>
                          <m:t>e</m:t>
                        </m:r>
                      </m:e>
                      <m:sub>
                        <m:r>
                          <m:t>i</m:t>
                        </m:r>
                        <m:r>
                          <m:t>j</m:t>
                        </m:r>
                      </m:sub>
                    </m:sSub>
                    <m:r>
                      <m:t>∼</m:t>
                    </m:r>
                    <m:r>
                      <m:t>N</m:t>
                    </m:r>
                    <m:r>
                      <m:t>(</m:t>
                    </m:r>
                    <m:r>
                      <m:t>0</m:t>
                    </m:r>
                    <m:r>
                      <m:t>,</m:t>
                    </m:r>
                    <m:sSubSup>
                      <m:e>
                        <m:r>
                          <m:t>σ</m:t>
                        </m:r>
                      </m:e>
                      <m:sub>
                        <m:r>
                          <m:t>j</m:t>
                        </m:r>
                      </m:sub>
                      <m:sup>
                        <m:r>
                          <m:t>2</m:t>
                        </m:r>
                      </m:sup>
                    </m:sSubSup>
                    <m:r>
                      <m:t>)</m:t>
                    </m:r>
                  </m:oMath>
                </a14:m>
                <a:r>
                  <a:rPr/>
                  <a:t>.</a:t>
                </a:r>
              </a:p>
              <a:p>
                <a:pPr lvl="1"/>
                <a:r>
                  <a:rPr/>
                  <a:t>Isto implica que a distribuição condicional de </a:t>
                </a:r>
                <a14:m>
                  <m:oMath xmlns:m="http://schemas.openxmlformats.org/officeDocument/2006/math">
                    <m:sSub>
                      <m:e>
                        <m:r>
                          <m:t>Y</m:t>
                        </m:r>
                      </m:e>
                      <m:sub>
                        <m:r>
                          <m:t>i</m:t>
                        </m:r>
                        <m:r>
                          <m:t>j</m:t>
                        </m:r>
                      </m:sub>
                    </m:sSub>
                  </m:oMath>
                </a14:m>
                <a:r>
                  <a:rPr/>
                  <a:t> (dado as covariáveis) também é normal, porém com média </a:t>
                </a:r>
                <a14:m>
                  <m:oMath xmlns:m="http://schemas.openxmlformats.org/officeDocument/2006/math">
                    <m:sSub>
                      <m:e>
                        <m:r>
                          <m:t>μ</m:t>
                        </m:r>
                      </m:e>
                      <m:sub>
                        <m:r>
                          <m:t>i</m:t>
                        </m:r>
                        <m:r>
                          <m:t>j</m:t>
                        </m:r>
                      </m:sub>
                    </m:sSub>
                    <m:r>
                      <m:t>=</m:t>
                    </m:r>
                    <m:r>
                      <m:t>X</m:t>
                    </m:r>
                    <m:sSub>
                      <m:e>
                        <m:r>
                          <m:t>′</m:t>
                        </m:r>
                      </m:e>
                      <m:sub>
                        <m:r>
                          <m:t>i</m:t>
                        </m:r>
                        <m:r>
                          <m:t>j</m:t>
                        </m:r>
                      </m:sub>
                    </m:sSub>
                    <m:r>
                      <m:t>β</m:t>
                    </m:r>
                  </m:oMath>
                </a14:m>
                <a:r>
                  <a:rPr/>
                  <a:t> (e variância constante </a:t>
                </a:r>
                <a14:m>
                  <m:oMath xmlns:m="http://schemas.openxmlformats.org/officeDocument/2006/math">
                    <m:sSubSup>
                      <m:e>
                        <m:r>
                          <m:t>σ</m:t>
                        </m:r>
                      </m:e>
                      <m:sub>
                        <m:r>
                          <m:t>j</m:t>
                        </m:r>
                      </m:sub>
                      <m:sup>
                        <m:r>
                          <m:t>2</m:t>
                        </m:r>
                      </m:sup>
                    </m:sSubSup>
                  </m:oMath>
                </a14:m>
                <a:r>
                  <a:rPr/>
                  <a:t>). Ou seja,</a:t>
                </a:r>
              </a:p>
              <a:p>
                <a:pPr lvl="0" marL="0" indent="0">
                  <a:buNone/>
                </a:pPr>
                <a14:m>
                  <m:oMathPara xmlns:m="http://schemas.openxmlformats.org/officeDocument/2006/math">
                    <m:oMathParaPr>
                      <m:jc m:val="center"/>
                    </m:oMathParaPr>
                    <m:oMath>
                      <m:r>
                        <m:t>f</m:t>
                      </m:r>
                      <m:r>
                        <m:t>(</m:t>
                      </m:r>
                      <m:sSub>
                        <m:e>
                          <m:r>
                            <m:t>y</m:t>
                          </m:r>
                        </m:e>
                        <m:sub>
                          <m:r>
                            <m:t>i</m:t>
                          </m:r>
                          <m:r>
                            <m:t>j</m:t>
                          </m:r>
                        </m:sub>
                      </m:sSub>
                      <m:r>
                        <m:t>)</m:t>
                      </m:r>
                      <m:r>
                        <m:t>=</m:t>
                      </m:r>
                      <m:r>
                        <m:t>(</m:t>
                      </m:r>
                      <m:r>
                        <m:t>2</m:t>
                      </m:r>
                      <m:r>
                        <m:t>π</m:t>
                      </m:r>
                      <m:sSubSup>
                        <m:e>
                          <m:r>
                            <m:t>σ</m:t>
                          </m:r>
                        </m:e>
                        <m:sub>
                          <m:r>
                            <m:t>j</m:t>
                          </m:r>
                        </m:sub>
                        <m:sup>
                          <m:r>
                            <m:t>2</m:t>
                          </m:r>
                        </m:sup>
                      </m:sSubSup>
                      <m:sSup>
                        <m:e>
                          <m:r>
                            <m:t>)</m:t>
                          </m:r>
                        </m:e>
                        <m:sup>
                          <m:r>
                            <m:t>−</m:t>
                          </m:r>
                          <m:r>
                            <m:t>1</m:t>
                          </m:r>
                          <m:r>
                            <m:t>/</m:t>
                          </m:r>
                          <m:r>
                            <m:t>2</m:t>
                          </m:r>
                        </m:sup>
                      </m:sSup>
                      <m:r>
                        <m:rPr>
                          <m:nor/>
                          <m:sty m:val="p"/>
                        </m:rPr>
                        <m:t>exp</m:t>
                      </m:r>
                      <m:d>
                        <m:dPr>
                          <m:begChr m:val="{"/>
                          <m:endChr m:val="}"/>
                          <m:grow/>
                        </m:dPr>
                        <m:e>
                          <m:r>
                            <m:t>−</m:t>
                          </m:r>
                          <m:f>
                            <m:fPr>
                              <m:type m:val="bar"/>
                            </m:fPr>
                            <m:num>
                              <m:r>
                                <m:t>1</m:t>
                              </m:r>
                            </m:num>
                            <m:den>
                              <m:r>
                                <m:t>2</m:t>
                              </m:r>
                            </m:den>
                          </m:f>
                          <m:r>
                            <m:t>(</m:t>
                          </m:r>
                          <m:sSub>
                            <m:e>
                              <m:r>
                                <m:t>y</m:t>
                              </m:r>
                            </m:e>
                            <m:sub>
                              <m:r>
                                <m:t>i</m:t>
                              </m:r>
                              <m:r>
                                <m:t>j</m:t>
                              </m:r>
                            </m:sub>
                          </m:sSub>
                          <m:r>
                            <m:t>−</m:t>
                          </m:r>
                          <m:sSub>
                            <m:e>
                              <m:r>
                                <m:t>μ</m:t>
                              </m:r>
                            </m:e>
                            <m:sub>
                              <m:r>
                                <m:t>i</m:t>
                              </m:r>
                              <m:r>
                                <m:t>j</m:t>
                              </m:r>
                            </m:sub>
                          </m:sSub>
                          <m:sSup>
                            <m:e>
                              <m:r>
                                <m:t>)</m:t>
                              </m:r>
                            </m:e>
                            <m:sup>
                              <m:r>
                                <m:t>2</m:t>
                              </m:r>
                            </m:sup>
                          </m:sSup>
                          <m:r>
                            <m:t>/</m:t>
                          </m:r>
                          <m:sSubSup>
                            <m:e>
                              <m:r>
                                <m:t>σ</m:t>
                              </m:r>
                            </m:e>
                            <m:sub>
                              <m:r>
                                <m:t>j</m:t>
                              </m:r>
                            </m:sub>
                            <m:sup>
                              <m:r>
                                <m:t>2</m:t>
                              </m:r>
                            </m:sup>
                          </m:sSubSup>
                        </m:e>
                      </m:d>
                      <m:r>
                        <m:t>,</m:t>
                      </m:r>
                    </m:oMath>
                  </m:oMathPara>
                </a14:m>
              </a:p>
              <a:p>
                <a:pPr lvl="0" marL="0" indent="0">
                  <a:buNone/>
                </a:pPr>
                <a:r>
                  <a:rPr/>
                  <a:t>em que </a:t>
                </a:r>
                <a14:m>
                  <m:oMath xmlns:m="http://schemas.openxmlformats.org/officeDocument/2006/math">
                    <m:r>
                      <m:t>−</m:t>
                    </m:r>
                    <m:r>
                      <m:t>∞</m:t>
                    </m:r>
                    <m:r>
                      <m:t>&lt;</m:t>
                    </m:r>
                    <m:r>
                      <m:t>y</m:t>
                    </m:r>
                    <m:r>
                      <m:t>&lt;</m:t>
                    </m:r>
                    <m:r>
                      <m:t>∞</m:t>
                    </m:r>
                  </m:oMath>
                </a14:m>
                <a:r>
                  <a:rPr/>
                  <a:t>.</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distribuição</a:t>
            </a:r>
            <a:r>
              <a:rPr/>
              <a:t> </a:t>
            </a:r>
            <a:r>
              <a:rPr/>
              <a:t>normal</a:t>
            </a:r>
            <a:r>
              <a:rPr/>
              <a:t> </a:t>
            </a:r>
            <a:r>
              <a:rPr/>
              <a:t>univariada</a:t>
            </a:r>
          </a:p>
        </p:txBody>
      </p:sp>
      <p:pic>
        <p:nvPicPr>
          <p:cNvPr descr="05_modelos_lineares_dados_longitudinais_s20_2_files/figure-pptx/unnamed-chunk-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Introdução</a:t>
            </a:r>
          </a:p>
        </p:txBody>
      </p:sp>
      <p:sp>
        <p:nvSpPr>
          <p:cNvPr id="3" name="Content Placeholder 2"/>
          <p:cNvSpPr>
            <a:spLocks noGrp="1"/>
          </p:cNvSpPr>
          <p:nvPr>
            <p:ph idx="1"/>
          </p:nvPr>
        </p:nvSpPr>
        <p:spPr/>
        <p:txBody>
          <a:bodyPr/>
          <a:lstStyle/>
          <a:p>
            <a:pPr lvl="1"/>
            <a:r>
              <a:rPr/>
              <a:t>Nas próximas duas aulas:</a:t>
            </a:r>
          </a:p>
          <a:p>
            <a:pPr lvl="2">
              <a:buAutoNum type="arabicPeriod"/>
            </a:pPr>
            <a:r>
              <a:rPr/>
              <a:t>Apresentamos uma ampla visão geral de diferentes abordagens para modelar a resposta média ao longo do tempo e para contabilizar a correlação entre medidas repetidas no mesmo indivíduo.</a:t>
            </a:r>
          </a:p>
          <a:p>
            <a:pPr lvl="2">
              <a:buAutoNum type="arabicPeriod"/>
            </a:pPr>
            <a:r>
              <a:rPr/>
              <a:t>Consideramos alguns métodos descritivos elementares para explorar dados longitudinais, especialmente tendências na resposta média ao longo do tempo.</a:t>
            </a:r>
          </a:p>
          <a:p>
            <a:pPr lvl="2">
              <a:buAutoNum type="arabicPeriod"/>
            </a:pPr>
            <a:r>
              <a:rPr/>
              <a:t>Concluímos nossa discussão com uma pesquisa histórica de alguns dos primeiros desenvolvimentos em métodos para analisar dados de medidas longitudinais e repetidas.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 A distribuição normal univariada</a:t>
                </a:r>
              </a:p>
              <a:p>
                <a:pPr lvl="1"/>
                <a:r>
                  <a:rPr/>
                  <a:t>Observe também que a expressão para a densidade de probabilidade normal depende em grande medida de</a:t>
                </a:r>
              </a:p>
              <a:p>
                <a:pPr lvl="0" marL="0" indent="0">
                  <a:buNone/>
                </a:pPr>
                <a14:m>
                  <m:oMathPara xmlns:m="http://schemas.openxmlformats.org/officeDocument/2006/math">
                    <m:oMathParaPr>
                      <m:jc m:val="center"/>
                    </m:oMathParaPr>
                    <m:oMath>
                      <m:f>
                        <m:fPr>
                          <m:type m:val="bar"/>
                        </m:fPr>
                        <m:num>
                          <m:r>
                            <m:t>(</m:t>
                          </m:r>
                          <m:sSub>
                            <m:e>
                              <m:r>
                                <m:t>y</m:t>
                              </m:r>
                            </m:e>
                            <m:sub>
                              <m:r>
                                <m:t>i</m:t>
                              </m:r>
                              <m:r>
                                <m:t>j</m:t>
                              </m:r>
                            </m:sub>
                          </m:sSub>
                          <m:r>
                            <m:t>−</m:t>
                          </m:r>
                          <m:sSub>
                            <m:e>
                              <m:r>
                                <m:t>μ</m:t>
                              </m:r>
                            </m:e>
                            <m:sub>
                              <m:r>
                                <m:t>i</m:t>
                              </m:r>
                              <m:r>
                                <m:t>j</m:t>
                              </m:r>
                            </m:sub>
                          </m:sSub>
                          <m:sSup>
                            <m:e>
                              <m:r>
                                <m:t>)</m:t>
                              </m:r>
                            </m:e>
                            <m:sup>
                              <m:r>
                                <m:t>2</m:t>
                              </m:r>
                            </m:sup>
                          </m:sSup>
                        </m:num>
                        <m:den>
                          <m:sSubSup>
                            <m:e>
                              <m:r>
                                <m:t>σ</m:t>
                              </m:r>
                            </m:e>
                            <m:sub>
                              <m:r>
                                <m:t>j</m:t>
                              </m:r>
                            </m:sub>
                            <m:sup>
                              <m:r>
                                <m:t>2</m:t>
                              </m:r>
                            </m:sup>
                          </m:sSubSup>
                        </m:den>
                      </m:f>
                      <m:r>
                        <m:t>=</m:t>
                      </m:r>
                      <m:r>
                        <m:t>(</m:t>
                      </m:r>
                      <m:sSub>
                        <m:e>
                          <m:r>
                            <m:t>y</m:t>
                          </m:r>
                        </m:e>
                        <m:sub>
                          <m:r>
                            <m:t>i</m:t>
                          </m:r>
                          <m:r>
                            <m:t>j</m:t>
                          </m:r>
                        </m:sub>
                      </m:sSub>
                      <m:r>
                        <m:t>−</m:t>
                      </m:r>
                      <m:sSub>
                        <m:e>
                          <m:r>
                            <m:t>μ</m:t>
                          </m:r>
                        </m:e>
                        <m:sub>
                          <m:r>
                            <m:t>i</m:t>
                          </m:r>
                          <m:r>
                            <m:t>j</m:t>
                          </m:r>
                        </m:sub>
                      </m:sSub>
                      <m:r>
                        <m:t>)</m:t>
                      </m:r>
                      <m:r>
                        <m:t>(</m:t>
                      </m:r>
                      <m:sSubSup>
                        <m:e>
                          <m:r>
                            <m:t>σ</m:t>
                          </m:r>
                        </m:e>
                        <m:sub>
                          <m:r>
                            <m:t>j</m:t>
                          </m:r>
                        </m:sub>
                        <m:sup>
                          <m:r>
                            <m:t>2</m:t>
                          </m:r>
                        </m:sup>
                      </m:sSubSup>
                      <m:sSup>
                        <m:e>
                          <m:r>
                            <m:t>)</m:t>
                          </m:r>
                        </m:e>
                        <m:sup>
                          <m:r>
                            <m:t>−</m:t>
                          </m:r>
                          <m:r>
                            <m:t>1</m:t>
                          </m:r>
                        </m:sup>
                      </m:sSup>
                      <m:r>
                        <m:t>(</m:t>
                      </m:r>
                      <m:sSub>
                        <m:e>
                          <m:r>
                            <m:t>y</m:t>
                          </m:r>
                        </m:e>
                        <m:sub>
                          <m:r>
                            <m:t>i</m:t>
                          </m:r>
                          <m:r>
                            <m:t>j</m:t>
                          </m:r>
                        </m:sub>
                      </m:sSub>
                      <m:r>
                        <m:t>−</m:t>
                      </m:r>
                      <m:sSub>
                        <m:e>
                          <m:r>
                            <m:t>μ</m:t>
                          </m:r>
                        </m:e>
                        <m:sub>
                          <m:r>
                            <m:t>i</m:t>
                          </m:r>
                          <m:r>
                            <m:t>j</m:t>
                          </m:r>
                        </m:sub>
                      </m:sSub>
                      <m:r>
                        <m:t>)</m:t>
                      </m:r>
                      <m:r>
                        <m:t>.</m:t>
                      </m:r>
                    </m:oMath>
                  </m:oMathPara>
                </a14:m>
              </a:p>
              <a:p>
                <a:pPr lvl="1"/>
                <a:r>
                  <a:rPr/>
                  <a:t>Esta é a distância ao quadrado entre </a:t>
                </a:r>
                <a14:m>
                  <m:oMath xmlns:m="http://schemas.openxmlformats.org/officeDocument/2006/math">
                    <m:sSub>
                      <m:e>
                        <m:r>
                          <m:t>y</m:t>
                        </m:r>
                      </m:e>
                      <m:sub>
                        <m:r>
                          <m:t>i</m:t>
                        </m:r>
                        <m:r>
                          <m:t>j</m:t>
                        </m:r>
                      </m:sub>
                    </m:sSub>
                  </m:oMath>
                </a14:m>
                <a:r>
                  <a:rPr/>
                  <a:t> e </a:t>
                </a:r>
                <a14:m>
                  <m:oMath xmlns:m="http://schemas.openxmlformats.org/officeDocument/2006/math">
                    <m:sSub>
                      <m:e>
                        <m:r>
                          <m:t>μ</m:t>
                        </m:r>
                      </m:e>
                      <m:sub>
                        <m:r>
                          <m:t>i</m:t>
                        </m:r>
                        <m:r>
                          <m:t>j</m:t>
                        </m:r>
                      </m:sub>
                    </m:sSub>
                  </m:oMath>
                </a14:m>
                <a:r>
                  <a:rPr/>
                  <a:t>, mas expressa em unidades de desvio padrão.</a:t>
                </a:r>
              </a:p>
              <a:p>
                <a:pPr lvl="2"/>
                <a:r>
                  <a:rPr/>
                  <a:t>Assim, pode ser interpretado como a distância padronizada de </a:t>
                </a:r>
                <a14:m>
                  <m:oMath xmlns:m="http://schemas.openxmlformats.org/officeDocument/2006/math">
                    <m:sSub>
                      <m:e>
                        <m:r>
                          <m:t>y</m:t>
                        </m:r>
                      </m:e>
                      <m:sub>
                        <m:r>
                          <m:t>i</m:t>
                        </m:r>
                        <m:r>
                          <m:t>j</m:t>
                        </m:r>
                      </m:sub>
                    </m:sSub>
                  </m:oMath>
                </a14:m>
                <a:r>
                  <a:rPr/>
                  <a:t> para sua média condicional, em relação à variabilidade ou dispersão de valores em torno da média condicional, </a:t>
                </a:r>
                <a14:m>
                  <m:oMath xmlns:m="http://schemas.openxmlformats.org/officeDocument/2006/math">
                    <m:sSub>
                      <m:e>
                        <m:r>
                          <m:t>μ</m:t>
                        </m:r>
                      </m:e>
                      <m:sub>
                        <m:r>
                          <m:t>i</m:t>
                        </m:r>
                        <m:r>
                          <m:t>j</m:t>
                        </m:r>
                      </m:sub>
                    </m:sSub>
                  </m:oMath>
                </a14:m>
                <a:r>
                  <a:rPr/>
                  <a:t>.</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distribuição</a:t>
            </a:r>
            <a:r>
              <a:rPr/>
              <a:t> </a:t>
            </a:r>
            <a:r>
              <a:rPr/>
              <a:t>normal</a:t>
            </a:r>
            <a:r>
              <a:rPr/>
              <a:t> </a:t>
            </a:r>
            <a:r>
              <a:rPr/>
              <a:t>multivariada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No contexto de um estudo longitudinal, com </a:t>
                </a:r>
                <a14:m>
                  <m:oMath xmlns:m="http://schemas.openxmlformats.org/officeDocument/2006/math">
                    <m:sSub>
                      <m:e>
                        <m:r>
                          <m:t>n</m:t>
                        </m:r>
                      </m:e>
                      <m:sub>
                        <m:r>
                          <m:t>i</m:t>
                        </m:r>
                      </m:sub>
                    </m:sSub>
                  </m:oMath>
                </a14:m>
                <a:r>
                  <a:rPr/>
                  <a:t> medidas repetidas no </a:t>
                </a:r>
                <a14:m>
                  <m:oMath xmlns:m="http://schemas.openxmlformats.org/officeDocument/2006/math">
                    <m:r>
                      <m:t>i</m:t>
                    </m:r>
                  </m:oMath>
                </a14:m>
                <a:r>
                  <a:rPr/>
                  <a:t>-ésimo indivíduo, temos um vetor de respostas e precisamos considerar sua </a:t>
                </a:r>
                <a:r>
                  <a:rPr b="1"/>
                  <a:t>distribuição de probabilidade conjunta</a:t>
                </a:r>
                <a:r>
                  <a:rPr/>
                  <a:t>.</a:t>
                </a:r>
              </a:p>
              <a:p>
                <a:pPr lvl="1"/>
                <a:r>
                  <a:rPr/>
                  <a:t>Enquanto uma função de densidade de probabilidade univariada descreve a probabilidade ou frequência relativa de ocorrência de valores particulares de uma única variável aleatória, uma função de densidade de probabilidade conjunta descreve a probabilidade ou frequência relativa com a qual o vetor de respostas assume um determinado conjunto de valores.</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distribuição</a:t>
            </a:r>
            <a:r>
              <a:rPr/>
              <a:t> </a:t>
            </a:r>
            <a:r>
              <a:rPr/>
              <a:t>normal</a:t>
            </a:r>
            <a:r>
              <a:rPr/>
              <a:t> </a:t>
            </a:r>
            <a:r>
              <a:rPr/>
              <a:t>multivariada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distribuição normal multivariada é uma generalização natural da distribuição normal univariada.</a:t>
                </a:r>
              </a:p>
              <a:p>
                <a:pPr lvl="1"/>
                <a:r>
                  <a:rPr/>
                  <a:t>A função densidade de probabilidade conjunta normal multivariada para </a:t>
                </a:r>
                <a14:m>
                  <m:oMath xmlns:m="http://schemas.openxmlformats.org/officeDocument/2006/math">
                    <m:sSub>
                      <m:e>
                        <m:r>
                          <m:t>Y</m:t>
                        </m:r>
                      </m:e>
                      <m:sub>
                        <m:r>
                          <m:t>i</m:t>
                        </m:r>
                      </m:sub>
                    </m:sSub>
                  </m:oMath>
                </a14:m>
                <a:r>
                  <a:rPr/>
                  <a:t> dado </a:t>
                </a:r>
                <a14:m>
                  <m:oMath xmlns:m="http://schemas.openxmlformats.org/officeDocument/2006/math">
                    <m:sSub>
                      <m:e>
                        <m:r>
                          <m:t>X</m:t>
                        </m:r>
                      </m:e>
                      <m:sub>
                        <m:r>
                          <m:t>i</m:t>
                        </m:r>
                      </m:sub>
                    </m:sSub>
                  </m:oMath>
                </a14:m>
                <a:r>
                  <a:rPr/>
                  <a:t> pode ser expressa como</a:t>
                </a:r>
              </a:p>
              <a:p>
                <a:pPr lvl="0" marL="0" indent="0">
                  <a:buNone/>
                </a:pPr>
              </a:p>
              <a:p>
                <a:pPr lvl="0" marL="0" indent="0">
                  <a:buNone/>
                </a:pPr>
                <a:r>
                  <a:rPr/>
                  <a:t>em que </a:t>
                </a:r>
                <a14:m>
                  <m:oMath xmlns:m="http://schemas.openxmlformats.org/officeDocument/2006/math">
                    <m:r>
                      <m:t>−</m:t>
                    </m:r>
                    <m:r>
                      <m:t>∞</m:t>
                    </m:r>
                    <m:r>
                      <m:t>&lt;</m:t>
                    </m:r>
                    <m:sSub>
                      <m:e>
                        <m:r>
                          <m:t>y</m:t>
                        </m:r>
                      </m:e>
                      <m:sub>
                        <m:r>
                          <m:t>i</m:t>
                        </m:r>
                        <m:r>
                          <m:t>j</m:t>
                        </m:r>
                      </m:sub>
                    </m:sSub>
                    <m:r>
                      <m:t>&lt;</m:t>
                    </m:r>
                    <m:r>
                      <m:t>∞</m:t>
                    </m:r>
                  </m:oMath>
                </a14:m>
                <a:r>
                  <a:rPr/>
                  <a:t> para </a:t>
                </a:r>
                <a14:m>
                  <m:oMath xmlns:m="http://schemas.openxmlformats.org/officeDocument/2006/math">
                    <m:r>
                      <m:t>j</m:t>
                    </m:r>
                    <m:r>
                      <m:t>=</m:t>
                    </m:r>
                    <m:r>
                      <m:t>1</m:t>
                    </m:r>
                    <m:r>
                      <m:t>,</m:t>
                    </m:r>
                    <m:r>
                      <m:t>…</m:t>
                    </m:r>
                    <m:r>
                      <m:t>,</m:t>
                    </m:r>
                    <m:sSub>
                      <m:e>
                        <m:r>
                          <m:t>n</m:t>
                        </m:r>
                      </m:e>
                      <m:sub>
                        <m:r>
                          <m:t>i</m:t>
                        </m:r>
                      </m:sub>
                    </m:sSub>
                  </m:oMath>
                </a14:m>
                <a:r>
                  <a:rPr/>
                  <a:t>, </a:t>
                </a:r>
                <a:r>
                  <a:rPr/>
                  <a:t>$\mu_i = \E(Y_i|X_i) = (\mu_{i1}, \ldots, \mu_{in_i})'$</a:t>
                </a:r>
                <a:r>
                  <a:rPr/>
                  <a:t>, </a:t>
                </a:r>
                <a:r>
                  <a:rPr/>
                  <a:t>$\Sigma_i = \Cov(Y_i|X_i)$</a:t>
                </a:r>
                <a:r>
                  <a:rPr/>
                  <a:t> e </a:t>
                </a:r>
                <a14:m>
                  <m:oMath xmlns:m="http://schemas.openxmlformats.org/officeDocument/2006/math">
                    <m:r>
                      <m:t>|</m:t>
                    </m:r>
                    <m:sSub>
                      <m:e>
                        <m:r>
                          <m:t>Σ</m:t>
                        </m:r>
                      </m:e>
                      <m:sub>
                        <m:r>
                          <m:t>i</m:t>
                        </m:r>
                      </m:sub>
                    </m:sSub>
                    <m:r>
                      <m:t>|</m:t>
                    </m:r>
                  </m:oMath>
                </a14:m>
                <a:r>
                  <a:rPr/>
                  <a:t> denota o </a:t>
                </a:r>
                <a:r>
                  <a:rPr b="1"/>
                  <a:t>determinante</a:t>
                </a:r>
                <a:r>
                  <a:rPr/>
                  <a:t> de </a:t>
                </a:r>
                <a14:m>
                  <m:oMath xmlns:m="http://schemas.openxmlformats.org/officeDocument/2006/math">
                    <m:sSub>
                      <m:e>
                        <m:r>
                          <m:t>Σ</m:t>
                        </m:r>
                      </m:e>
                      <m:sub>
                        <m:r>
                          <m:t>i</m:t>
                        </m:r>
                      </m:sub>
                    </m:sSub>
                  </m:oMath>
                </a14:m>
                <a: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distribuição</a:t>
            </a:r>
            <a:r>
              <a:rPr/>
              <a:t> </a:t>
            </a:r>
            <a:r>
              <a:rPr/>
              <a:t>normal</a:t>
            </a:r>
            <a:r>
              <a:rPr/>
              <a:t> </a:t>
            </a:r>
            <a:r>
              <a:rPr/>
              <a:t>multivariada</a:t>
            </a:r>
          </a:p>
        </p:txBody>
      </p:sp>
      <p:sp>
        <p:nvSpPr>
          <p:cNvPr id="3" name="Content Placeholder 2"/>
          <p:cNvSpPr>
            <a:spLocks noGrp="1"/>
          </p:cNvSpPr>
          <p:nvPr>
            <p:ph idx="1"/>
          </p:nvPr>
        </p:nvSpPr>
        <p:spPr/>
        <p:txBody>
          <a:bodyPr/>
          <a:lstStyle/>
          <a:p>
            <a:pPr lvl="0" marL="0" indent="0">
              <a:spcBef>
                <a:spcPts val="3000"/>
              </a:spcBef>
              <a:buNone/>
            </a:pPr>
            <a:r>
              <a:rPr b="1"/>
              <a:t>Exemplo de uma normal bivariada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Users/rodri/OneDrive/Documentos/UFRGS/Disciplinas/MAT02035/images/bivariate_gaussian.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distribuição</a:t>
            </a:r>
            <a:r>
              <a:rPr/>
              <a:t> </a:t>
            </a:r>
            <a:r>
              <a:rPr/>
              <a:t>normal</a:t>
            </a:r>
            <a:r>
              <a:rPr/>
              <a:t> </a:t>
            </a:r>
            <a:r>
              <a:rPr/>
              <a:t>multivariada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distribuição normal multivariada também e completamente determinada pelo vetor de respostas médias, </a:t>
                </a:r>
                <a14:m>
                  <m:oMath xmlns:m="http://schemas.openxmlformats.org/officeDocument/2006/math">
                    <m:sSub>
                      <m:e>
                        <m:r>
                          <m:t>μ</m:t>
                        </m:r>
                      </m:e>
                      <m:sub>
                        <m:r>
                          <m:t>i</m:t>
                        </m:r>
                      </m:sub>
                    </m:sSub>
                  </m:oMath>
                </a14:m>
                <a:r>
                  <a:rPr/>
                  <a:t>, e pela matriz de covariância </a:t>
                </a:r>
                <a14:m>
                  <m:oMath xmlns:m="http://schemas.openxmlformats.org/officeDocument/2006/math">
                    <m:sSub>
                      <m:e>
                        <m:r>
                          <m:t>Σ</m:t>
                        </m:r>
                      </m:e>
                      <m:sub>
                        <m:r>
                          <m:t>i</m:t>
                        </m:r>
                      </m:sub>
                    </m:sSub>
                  </m:oMath>
                </a14:m>
                <a:r>
                  <a:rPr/>
                  <a:t>.</a:t>
                </a:r>
              </a:p>
              <a:p>
                <a:pPr lvl="1"/>
                <a:r>
                  <a:rPr/>
                  <a:t>O determinante de </a:t>
                </a:r>
                <a14:m>
                  <m:oMath xmlns:m="http://schemas.openxmlformats.org/officeDocument/2006/math">
                    <m:sSub>
                      <m:e>
                        <m:r>
                          <m:t>Σ</m:t>
                        </m:r>
                      </m:e>
                      <m:sub>
                        <m:r>
                          <m:t>i</m:t>
                        </m:r>
                      </m:sub>
                    </m:sSub>
                  </m:oMath>
                </a14:m>
                <a:r>
                  <a:rPr/>
                  <a:t> também é conhecido como a </a:t>
                </a:r>
                <a:r>
                  <a:rPr b="1"/>
                  <a:t>variância generalizada</a:t>
                </a:r>
                <a:r>
                  <a:rPr/>
                  <a:t>.</a:t>
                </a:r>
              </a:p>
              <a:p>
                <a:pPr lvl="2"/>
                <a:r>
                  <a:rPr/>
                  <a:t>Resume as características salientes da variação expressa por </a:t>
                </a:r>
                <a14:m>
                  <m:oMath xmlns:m="http://schemas.openxmlformats.org/officeDocument/2006/math">
                    <m:sSub>
                      <m:e>
                        <m:r>
                          <m:t>Σ</m:t>
                        </m:r>
                      </m:e>
                      <m:sub>
                        <m:r>
                          <m:t>i</m:t>
                        </m:r>
                      </m:sub>
                    </m:sSub>
                  </m:oMath>
                </a14:m>
                <a:r>
                  <a:rPr/>
                  <a:t> em um único número.</a:t>
                </a:r>
              </a:p>
              <a:p>
                <a:pPr lvl="1"/>
                <a:r>
                  <a:rPr/>
                  <a:t>A falta de independência entre as medidas repetidas do vetor </a:t>
                </a:r>
                <a14:m>
                  <m:oMath xmlns:m="http://schemas.openxmlformats.org/officeDocument/2006/math">
                    <m:sSub>
                      <m:e>
                        <m:r>
                          <m:t>y</m:t>
                        </m:r>
                      </m:e>
                      <m:sub>
                        <m:r>
                          <m:t>i</m:t>
                        </m:r>
                      </m:sub>
                    </m:sSub>
                  </m:oMath>
                </a14:m>
                <a:r>
                  <a:rPr/>
                  <a:t> é contemplada pelos elementos fora da diagonal principal da matriz de covariância </a:t>
                </a:r>
                <a14:m>
                  <m:oMath xmlns:m="http://schemas.openxmlformats.org/officeDocument/2006/math">
                    <m:sSub>
                      <m:e>
                        <m:r>
                          <m:t>Σ</m:t>
                        </m:r>
                      </m:e>
                      <m:sub>
                        <m:r>
                          <m:t>i</m:t>
                        </m:r>
                      </m:sub>
                    </m:sSub>
                  </m:oMath>
                </a14:m>
                <a:r>
                  <a:rPr/>
                  <a:t>.</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distribuição</a:t>
            </a:r>
            <a:r>
              <a:rPr/>
              <a:t> </a:t>
            </a:r>
            <a:r>
              <a:rPr/>
              <a:t>normal</a:t>
            </a:r>
            <a:r>
              <a:rPr/>
              <a:t> </a:t>
            </a:r>
            <a:r>
              <a:rPr/>
              <a:t>multivariada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Semelhança entre </a:t>
                </a:r>
                <a14:m>
                  <m:oMath xmlns:m="http://schemas.openxmlformats.org/officeDocument/2006/math">
                    <m:r>
                      <m:t>f</m:t>
                    </m:r>
                    <m:r>
                      <m:t>(</m:t>
                    </m:r>
                    <m:sSub>
                      <m:e>
                        <m:r>
                          <m:t>y</m:t>
                        </m:r>
                      </m:e>
                      <m:sub>
                        <m:r>
                          <m:t>i</m:t>
                        </m:r>
                        <m:r>
                          <m:t>j</m:t>
                        </m:r>
                      </m:sub>
                    </m:sSub>
                    <m:r>
                      <m:t>)</m:t>
                    </m:r>
                  </m:oMath>
                </a14:m>
                <a:r>
                  <a:rPr b="1"/>
                  <a:t> e </a:t>
                </a:r>
                <a14:m>
                  <m:oMath xmlns:m="http://schemas.openxmlformats.org/officeDocument/2006/math">
                    <m:r>
                      <m:t>f</m:t>
                    </m:r>
                    <m:r>
                      <m:t>(</m:t>
                    </m:r>
                    <m:sSub>
                      <m:e>
                        <m:r>
                          <m:t>y</m:t>
                        </m:r>
                      </m:e>
                      <m:sub>
                        <m:r>
                          <m:t>i</m:t>
                        </m:r>
                      </m:sub>
                    </m:sSub>
                    <m:r>
                      <m:t>)</m:t>
                    </m:r>
                  </m:oMath>
                </a14:m>
              </a:p>
              <a:p>
                <a:pPr lvl="0" marL="0" indent="0">
                  <a:buNone/>
                </a:pPr>
                <a:r>
                  <a:rPr/>
                  <a:t>Em certo sentido, a função de densidade de probabilidade conjunta normal multivariada simplesmente substitui a expressão para a distância padronizada entre </a:t>
                </a:r>
                <a14:m>
                  <m:oMath xmlns:m="http://schemas.openxmlformats.org/officeDocument/2006/math">
                    <m:sSub>
                      <m:e>
                        <m:r>
                          <m:t>y</m:t>
                        </m:r>
                      </m:e>
                      <m:sub>
                        <m:r>
                          <m:t>i</m:t>
                        </m:r>
                        <m:r>
                          <m:t>j</m:t>
                        </m:r>
                      </m:sub>
                    </m:sSub>
                  </m:oMath>
                </a14:m>
                <a:r>
                  <a:rPr/>
                  <a:t> e </a:t>
                </a:r>
                <a14:m>
                  <m:oMath xmlns:m="http://schemas.openxmlformats.org/officeDocument/2006/math">
                    <m:sSub>
                      <m:e>
                        <m:r>
                          <m:t>μ</m:t>
                        </m:r>
                      </m:e>
                      <m:sub>
                        <m:r>
                          <m:t>i</m:t>
                        </m:r>
                        <m:r>
                          <m:t>j</m:t>
                        </m:r>
                      </m:sub>
                    </m:sSub>
                  </m:oMath>
                </a14:m>
                <a:r>
                  <a:rPr/>
                  <a:t>,</a:t>
                </a:r>
              </a:p>
              <a:p>
                <a:pPr lvl="0" marL="0" indent="0">
                  <a:buNone/>
                </a:pPr>
                <a14:m>
                  <m:oMathPara xmlns:m="http://schemas.openxmlformats.org/officeDocument/2006/math">
                    <m:oMathParaPr>
                      <m:jc m:val="center"/>
                    </m:oMathParaPr>
                    <m:oMath>
                      <m:r>
                        <m:t>(</m:t>
                      </m:r>
                      <m:sSub>
                        <m:e>
                          <m:r>
                            <m:t>y</m:t>
                          </m:r>
                        </m:e>
                        <m:sub>
                          <m:r>
                            <m:t>i</m:t>
                          </m:r>
                          <m:r>
                            <m:t>j</m:t>
                          </m:r>
                        </m:sub>
                      </m:sSub>
                      <m:r>
                        <m:t>−</m:t>
                      </m:r>
                      <m:sSub>
                        <m:e>
                          <m:r>
                            <m:t>μ</m:t>
                          </m:r>
                        </m:e>
                        <m:sub>
                          <m:r>
                            <m:t>i</m:t>
                          </m:r>
                          <m:r>
                            <m:t>j</m:t>
                          </m:r>
                        </m:sub>
                      </m:sSub>
                      <m:r>
                        <m:t>)</m:t>
                      </m:r>
                      <m:r>
                        <m:t>(</m:t>
                      </m:r>
                      <m:sSubSup>
                        <m:e>
                          <m:r>
                            <m:t>σ</m:t>
                          </m:r>
                        </m:e>
                        <m:sub>
                          <m:r>
                            <m:t>j</m:t>
                          </m:r>
                        </m:sub>
                        <m:sup>
                          <m:r>
                            <m:t>2</m:t>
                          </m:r>
                        </m:sup>
                      </m:sSubSup>
                      <m:sSup>
                        <m:e>
                          <m:r>
                            <m:t>)</m:t>
                          </m:r>
                        </m:e>
                        <m:sup>
                          <m:r>
                            <m:t>−</m:t>
                          </m:r>
                          <m:r>
                            <m:t>1</m:t>
                          </m:r>
                        </m:sup>
                      </m:sSup>
                      <m:r>
                        <m:t>(</m:t>
                      </m:r>
                      <m:sSub>
                        <m:e>
                          <m:r>
                            <m:t>y</m:t>
                          </m:r>
                        </m:e>
                        <m:sub>
                          <m:r>
                            <m:t>i</m:t>
                          </m:r>
                          <m:r>
                            <m:t>j</m:t>
                          </m:r>
                        </m:sub>
                      </m:sSub>
                      <m:r>
                        <m:t>−</m:t>
                      </m:r>
                      <m:sSub>
                        <m:e>
                          <m:r>
                            <m:t>μ</m:t>
                          </m:r>
                        </m:e>
                        <m:sub>
                          <m:r>
                            <m:t>i</m:t>
                          </m:r>
                          <m:r>
                            <m:t>j</m:t>
                          </m:r>
                        </m:sub>
                      </m:sSub>
                      <m:r>
                        <m:t>)</m:t>
                      </m:r>
                      <m:r>
                        <m:t>,</m:t>
                      </m:r>
                    </m:oMath>
                  </m:oMathPara>
                </a14:m>
              </a:p>
              <a:p>
                <a:pPr lvl="0" marL="0" indent="0">
                  <a:buNone/>
                </a:pPr>
                <a:r>
                  <a:rPr/>
                  <a:t>com um análogo multivariado para a distância padronizada do vetor </a:t>
                </a:r>
                <a14:m>
                  <m:oMath xmlns:m="http://schemas.openxmlformats.org/officeDocument/2006/math">
                    <m:sSub>
                      <m:e>
                        <m:r>
                          <m:t>y</m:t>
                        </m:r>
                      </m:e>
                      <m:sub>
                        <m:r>
                          <m:t>i</m:t>
                        </m:r>
                      </m:sub>
                    </m:sSub>
                  </m:oMath>
                </a14:m>
                <a:r>
                  <a:rPr/>
                  <a:t> para </a:t>
                </a:r>
                <a14:m>
                  <m:oMath xmlns:m="http://schemas.openxmlformats.org/officeDocument/2006/math">
                    <m:sSub>
                      <m:e>
                        <m:r>
                          <m:t>μ</m:t>
                        </m:r>
                      </m:e>
                      <m:sub>
                        <m:r>
                          <m:t>i</m:t>
                        </m:r>
                      </m:sub>
                    </m:sSub>
                  </m:oMath>
                </a14:m>
                <a:r>
                  <a:rPr/>
                  <a:t>,</a:t>
                </a:r>
              </a:p>
              <a:p>
                <a:pPr lvl="0" marL="0" indent="0">
                  <a:buNone/>
                </a:pPr>
                <a14:m>
                  <m:oMathPara xmlns:m="http://schemas.openxmlformats.org/officeDocument/2006/math">
                    <m:oMathParaPr>
                      <m:jc m:val="center"/>
                    </m:oMathParaPr>
                    <m:oMath>
                      <m:r>
                        <m:t>(</m:t>
                      </m:r>
                      <m:sSub>
                        <m:e>
                          <m:r>
                            <m:t>y</m:t>
                          </m:r>
                        </m:e>
                        <m:sub>
                          <m:r>
                            <m:t>i</m:t>
                          </m:r>
                        </m:sub>
                      </m:sSub>
                      <m:r>
                        <m:t>−</m:t>
                      </m:r>
                      <m:sSub>
                        <m:e>
                          <m:r>
                            <m:t>μ</m:t>
                          </m:r>
                        </m:e>
                        <m:sub>
                          <m:r>
                            <m:t>i</m:t>
                          </m:r>
                        </m:sub>
                      </m:sSub>
                      <m:r>
                        <m:t>)</m:t>
                      </m:r>
                      <m:r>
                        <m:t>′</m:t>
                      </m:r>
                      <m:sSubSup>
                        <m:e>
                          <m:r>
                            <m:t>Σ</m:t>
                          </m:r>
                        </m:e>
                        <m:sub>
                          <m:r>
                            <m:t>i</m:t>
                          </m:r>
                        </m:sub>
                        <m:sup>
                          <m:r>
                            <m:t>−</m:t>
                          </m:r>
                          <m:r>
                            <m:t>1</m:t>
                          </m:r>
                        </m:sup>
                      </m:sSubSup>
                      <m:r>
                        <m:t>(</m:t>
                      </m:r>
                      <m:sSub>
                        <m:e>
                          <m:r>
                            <m:t>y</m:t>
                          </m:r>
                        </m:e>
                        <m:sub>
                          <m:r>
                            <m:t>i</m:t>
                          </m:r>
                        </m:sub>
                      </m:sSub>
                      <m:r>
                        <m:t>−</m:t>
                      </m:r>
                      <m:sSub>
                        <m:e>
                          <m:r>
                            <m:t>μ</m:t>
                          </m:r>
                        </m:e>
                        <m:sub>
                          <m:r>
                            <m:t>i</m:t>
                          </m:r>
                        </m:sub>
                      </m:sSub>
                      <m:r>
                        <m:t>)</m:t>
                      </m:r>
                      <m:r>
                        <m:t>,</m:t>
                      </m:r>
                    </m:oMath>
                  </m:oMathPara>
                </a14:m>
              </a:p>
              <a:p>
                <a:pPr lvl="0" marL="0" indent="0">
                  <a:buNone/>
                </a:pPr>
                <a:r>
                  <a:rPr/>
                  <a:t>em que </a:t>
                </a:r>
                <a14:m>
                  <m:oMath xmlns:m="http://schemas.openxmlformats.org/officeDocument/2006/math">
                    <m:sSubSup>
                      <m:e>
                        <m:r>
                          <m:t>Σ</m:t>
                        </m:r>
                      </m:e>
                      <m:sub>
                        <m:r>
                          <m:t>i</m:t>
                        </m:r>
                      </m:sub>
                      <m:sup>
                        <m:r>
                          <m:t>−</m:t>
                        </m:r>
                        <m:r>
                          <m:t>1</m:t>
                        </m:r>
                      </m:sup>
                    </m:sSubSup>
                  </m:oMath>
                </a14:m>
                <a:r>
                  <a:rPr/>
                  <a:t> denota a inversa da matriz </a:t>
                </a:r>
                <a14:m>
                  <m:oMath xmlns:m="http://schemas.openxmlformats.org/officeDocument/2006/math">
                    <m:sSub>
                      <m:e>
                        <m:r>
                          <m:t>Σ</m:t>
                        </m:r>
                      </m:e>
                      <m:sub>
                        <m:r>
                          <m:t>i</m:t>
                        </m:r>
                      </m:sub>
                    </m:sSub>
                  </m:oMath>
                </a14:m>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Comentários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suposição de normalidade multivariada é muito mais difícil de ser verificada a partir dos dados.</a:t>
                </a:r>
              </a:p>
              <a:p>
                <a:pPr lvl="1"/>
                <a:r>
                  <a:rPr/>
                  <a:t>Talvez a avaliação mais útil da validade da suposição de normalidade multivariada seja através do uso de gráficos.</a:t>
                </a:r>
              </a:p>
              <a:p>
                <a:pPr lvl="2"/>
                <a:r>
                  <a:rPr/>
                  <a:t>Histogramas e diagramas de caixa (</a:t>
                </a:r>
                <a:r>
                  <a:rPr i="1"/>
                  <a:t>boxplot</a:t>
                </a:r>
                <a:r>
                  <a:rPr/>
                  <a:t>) dos </a:t>
                </a:r>
                <a:r>
                  <a:rPr b="1"/>
                  <a:t>resíduos em cada ocasião</a:t>
                </a:r>
                <a:r>
                  <a:rPr/>
                  <a:t> podem ser usados para </a:t>
                </a:r>
                <a:r>
                  <a:rPr b="1"/>
                  <a:t>detectar grandes desvios de</a:t>
                </a:r>
                <a:r>
                  <a:rPr/>
                  <a:t> </a:t>
                </a:r>
                <a14:m>
                  <m:oMath xmlns:m="http://schemas.openxmlformats.org/officeDocument/2006/math">
                    <m:sSub>
                      <m:e>
                        <m:r>
                          <m:t>e</m:t>
                        </m:r>
                      </m:e>
                      <m:sub>
                        <m:r>
                          <m:t>i</m:t>
                        </m:r>
                        <m:r>
                          <m:t>j</m:t>
                        </m:r>
                      </m:sub>
                    </m:sSub>
                  </m:oMath>
                </a14:m>
                <a:r>
                  <a:rPr/>
                  <a:t> </a:t>
                </a:r>
                <a:r>
                  <a:rPr b="1"/>
                  <a:t>da normalidade univariada</a:t>
                </a:r>
                <a:r>
                  <a:rPr/>
                  <a:t>.</a:t>
                </a:r>
              </a:p>
              <a:p>
                <a:pPr lvl="2"/>
                <a:r>
                  <a:rPr/>
                  <a:t>Lembrando que </a:t>
                </a:r>
                <a14:m>
                  <m:oMath xmlns:m="http://schemas.openxmlformats.org/officeDocument/2006/math">
                    <m:sSub>
                      <m:e>
                        <m:r>
                          <m:t>e</m:t>
                        </m:r>
                      </m:e>
                      <m:sub>
                        <m:r>
                          <m:t>i</m:t>
                        </m:r>
                      </m:sub>
                    </m:sSub>
                    <m:r>
                      <m:t>∼</m:t>
                    </m:r>
                    <m:r>
                      <m:t>N</m:t>
                    </m:r>
                    <m:r>
                      <m:t>(</m:t>
                    </m:r>
                    <m:r>
                      <m:t>0</m:t>
                    </m:r>
                    <m:r>
                      <m:t>,</m:t>
                    </m:r>
                    <m:sSub>
                      <m:e>
                        <m:r>
                          <m:t>Σ</m:t>
                        </m:r>
                      </m:e>
                      <m:sub>
                        <m:r>
                          <m:t>i</m:t>
                        </m:r>
                      </m:sub>
                    </m:sSub>
                    <m:r>
                      <m:t>)</m:t>
                    </m:r>
                  </m:oMath>
                </a14:m>
                <a:r>
                  <a:rPr/>
                  <a:t> implica </a:t>
                </a:r>
                <a14:m>
                  <m:oMath xmlns:m="http://schemas.openxmlformats.org/officeDocument/2006/math">
                    <m:sSub>
                      <m:e>
                        <m:r>
                          <m:t>e</m:t>
                        </m:r>
                      </m:e>
                      <m:sub>
                        <m:r>
                          <m:t>i</m:t>
                        </m:r>
                        <m:r>
                          <m:t>j</m:t>
                        </m:r>
                      </m:sub>
                    </m:sSub>
                    <m:r>
                      <m:t>∼</m:t>
                    </m:r>
                    <m:r>
                      <m:t>N</m:t>
                    </m:r>
                    <m:r>
                      <m:t>(</m:t>
                    </m:r>
                    <m:r>
                      <m:t>0</m:t>
                    </m:r>
                    <m:r>
                      <m:t>,</m:t>
                    </m:r>
                    <m:sSubSup>
                      <m:e>
                        <m:r>
                          <m:t>σ</m:t>
                        </m:r>
                      </m:e>
                      <m:sub>
                        <m:r>
                          <m:t>j</m:t>
                        </m:r>
                      </m:sub>
                      <m:sup>
                        <m:r>
                          <m:t>2</m:t>
                        </m:r>
                      </m:sup>
                    </m:sSubSup>
                    <m:r>
                      <m:t>)</m:t>
                    </m:r>
                    <m:r>
                      <m:t>,</m:t>
                    </m:r>
                    <m:r>
                      <m:t>j</m:t>
                    </m:r>
                    <m:r>
                      <m:t>=</m:t>
                    </m:r>
                    <m:r>
                      <m:t>1</m:t>
                    </m:r>
                    <m:r>
                      <m:t>,</m:t>
                    </m:r>
                    <m:r>
                      <m:t>…</m:t>
                    </m:r>
                    <m:r>
                      <m:t>,</m:t>
                    </m:r>
                    <m:sSub>
                      <m:e>
                        <m:r>
                          <m:t>n</m:t>
                        </m:r>
                      </m:e>
                      <m:sub>
                        <m:r>
                          <m:t>i</m:t>
                        </m:r>
                      </m:sub>
                    </m:sSub>
                  </m:oMath>
                </a14:m>
                <a:r>
                  <a:rPr/>
                  <a:t>; mas o contrário não é verdadeiro.</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Comentários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Outra propriedade da distribuição normal multivariada para </a:t>
                </a:r>
                <a14:m>
                  <m:oMath xmlns:m="http://schemas.openxmlformats.org/officeDocument/2006/math">
                    <m:sSub>
                      <m:e>
                        <m:r>
                          <m:t>Y</m:t>
                        </m:r>
                      </m:e>
                      <m:sub>
                        <m:r>
                          <m:t>i</m:t>
                        </m:r>
                      </m:sub>
                    </m:sSub>
                  </m:oMath>
                </a14:m>
                <a:r>
                  <a:rPr/>
                  <a:t> dado </a:t>
                </a:r>
                <a14:m>
                  <m:oMath xmlns:m="http://schemas.openxmlformats.org/officeDocument/2006/math">
                    <m:sSub>
                      <m:e>
                        <m:r>
                          <m:t>X</m:t>
                        </m:r>
                      </m:e>
                      <m:sub>
                        <m:r>
                          <m:t>i</m:t>
                        </m:r>
                      </m:sub>
                    </m:sSub>
                  </m:oMath>
                </a14:m>
                <a:r>
                  <a:rPr/>
                  <a:t> é que a associação entre qualquer par de respostas é linear.</a:t>
                </a:r>
              </a:p>
              <a:p>
                <a:pPr lvl="1"/>
                <a:r>
                  <a:rPr/>
                  <a:t>Consequentemente, se a distribuição condicional de </a:t>
                </a:r>
                <a14:m>
                  <m:oMath xmlns:m="http://schemas.openxmlformats.org/officeDocument/2006/math">
                    <m:sSub>
                      <m:e>
                        <m:r>
                          <m:t>Y</m:t>
                        </m:r>
                      </m:e>
                      <m:sub>
                        <m:r>
                          <m:t>i</m:t>
                        </m:r>
                      </m:sub>
                    </m:sSub>
                  </m:oMath>
                </a14:m>
                <a:r>
                  <a:rPr/>
                  <a:t> é normal multivariada, então gráficos de dispersão dos </a:t>
                </a:r>
                <a:r>
                  <a:rPr b="1"/>
                  <a:t>resíduos</a:t>
                </a:r>
                <a:r>
                  <a:rPr/>
                  <a:t> em todos os pares de ocasiões possíveis </a:t>
                </a:r>
                <a:r>
                  <a:rPr b="1"/>
                  <a:t>não devem fornecer nenhuma evidência de desvios discerníveis de uma tendência linear</a:t>
                </a:r>
                <a:r>
                  <a:rPr/>
                  <a:t> entre os pares de variáveis.</a:t>
                </a:r>
              </a:p>
              <a:p>
                <a:pPr lvl="2"/>
                <a:r>
                  <a:rPr/>
                  <a:t>Mais uma vez, uma ressalva desta técnica gráfica simples é que ela não pode ser usada para estabelecer que a distribuição condicional de </a:t>
                </a:r>
                <a14:m>
                  <m:oMath xmlns:m="http://schemas.openxmlformats.org/officeDocument/2006/math">
                    <m:sSub>
                      <m:e>
                        <m:r>
                          <m:t>Y</m:t>
                        </m:r>
                      </m:e>
                      <m:sub>
                        <m:r>
                          <m:t>i</m:t>
                        </m:r>
                      </m:sub>
                    </m:sSub>
                  </m:oMath>
                </a14:m>
                <a:r>
                  <a:rPr/>
                  <a:t> é normal multivariada; ele só pode fornecer evidências de desvios discerníveis da normalidade multivariada.</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Comentários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suposição de normalidade multivariada não é crucial para </a:t>
                </a:r>
                <a:r>
                  <a:rPr b="1"/>
                  <a:t>estimação</a:t>
                </a:r>
                <a:r>
                  <a:rPr/>
                  <a:t> e validade das inferências com respeito a </a:t>
                </a:r>
                <a14:m>
                  <m:oMath xmlns:m="http://schemas.openxmlformats.org/officeDocument/2006/math">
                    <m:r>
                      <m:t>β</m:t>
                    </m:r>
                  </m:oMath>
                </a14:m>
                <a:r>
                  <a:rPr/>
                  <a:t> quando os dados são completos (sem ausência de dados).</a:t>
                </a:r>
              </a:p>
              <a:p>
                <a:pPr lvl="2"/>
                <a:r>
                  <a:rPr/>
                  <a:t>Além disso, essa propriedade se estende à configuração de dados incompletos se os dados observados puderem ser considerados como uma amostra aleatória dos dados completos.</a:t>
                </a:r>
              </a:p>
              <a:p>
                <a:pPr lvl="1"/>
                <a:r>
                  <a:rPr/>
                  <a:t>Os desvios da normalidade, a menos que sejam muito extremos (por exemplo, dados de resposta altamente assimétricos), não são tão críticos.</a:t>
                </a:r>
              </a:p>
              <a:p>
                <a:pPr lvl="1"/>
                <a:r>
                  <a:rPr/>
                  <a:t>No cenário de dados longitudinais existem resultados muito semelhantes, que sugerem que são as suposições sobre a dependência entre os erros e as suposições sobre as variações e covariâncias que têm maior impacto na inferência estatística.</a:t>
                </a:r>
              </a:p>
              <a:p>
                <a:pPr lvl="2"/>
                <a:r>
                  <a:rPr/>
                  <a:t>Desvios da normalidade multivariada, a menos que sejam muito extremas, não são tão críticos.</a:t>
                </a:r>
              </a:p>
              <a:p>
                <a:pPr lvl="1"/>
                <a:r>
                  <a:rPr/>
                  <a:t>Na prática, não se espera que os dados longitudinais tenham uma distribuição conjunta que seja </a:t>
                </a:r>
                <a:r>
                  <a:rPr b="1"/>
                  <a:t>exatamente</a:t>
                </a:r>
                <a:r>
                  <a:rPr/>
                  <a:t> normal multivariada.</a:t>
                </a:r>
              </a:p>
              <a:p>
                <a:pPr lvl="2"/>
                <a:r>
                  <a:rPr/>
                  <a:t>A distribuição normal multivariada é adotada como uma </a:t>
                </a:r>
                <a:r>
                  <a:rPr b="1"/>
                  <a:t>aproximação</a:t>
                </a:r>
                <a:r>
                  <a:rPr/>
                  <a:t>, mas possui muitas propriedades estatísticas convenientes.</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Devemos enfatizar desde o início que os métodos estatísticos apresentados nesta primeira parte usam a suposição de que as respostas longitudinais têm uma </a:t>
                </a:r>
                <a:r>
                  <a:rPr b="1"/>
                  <a:t>distribuição normal multivariada </a:t>
                </a:r>
                <a:r>
                  <a:rPr b="1" i="1"/>
                  <a:t>aproximada</a:t>
                </a:r>
                <a:r>
                  <a:rPr/>
                  <a:t> para derivar estimativas e testes estatísticos, mas não exigem isso.</a:t>
                </a:r>
              </a:p>
              <a:p>
                <a:pPr lvl="0" marL="0" indent="0">
                  <a:spcBef>
                    <a:spcPts val="3000"/>
                  </a:spcBef>
                  <a:buNone/>
                </a:pPr>
              </a:p>
              <a:p>
                <a:pPr lvl="0" marL="0" indent="0">
                  <a:buNone/>
                </a:pPr>
                <a:r>
                  <a:rPr/>
                  <a:t>Normalidade </a:t>
                </a:r>
                <a14:m>
                  <m:oMath xmlns:m="http://schemas.openxmlformats.org/officeDocument/2006/math">
                    <m:r>
                      <m:t>⇝</m:t>
                    </m:r>
                  </m:oMath>
                </a14:m>
                <a:r>
                  <a:rPr/>
                  <a:t> Máxima verossimilhança </a:t>
                </a:r>
                <a14:m>
                  <m:oMath xmlns:m="http://schemas.openxmlformats.org/officeDocument/2006/math">
                    <m:r>
                      <m:t>⇝</m:t>
                    </m:r>
                  </m:oMath>
                </a14:m>
                <a:r>
                  <a:rPr/>
                  <a:t> Estimação intervalar </a:t>
                </a:r>
                <a14:m>
                  <m:oMath xmlns:m="http://schemas.openxmlformats.org/officeDocument/2006/math">
                    <m:r>
                      <m:t>⇝</m:t>
                    </m:r>
                  </m:oMath>
                </a14:m>
                <a:r>
                  <a:rPr/>
                  <a:t> Testes de hipóteses </a:t>
                </a:r>
                <a14:m>
                  <m:oMath xmlns:m="http://schemas.openxmlformats.org/officeDocument/2006/math">
                    <m:r>
                      <m:t>⇝</m:t>
                    </m:r>
                  </m:oMath>
                </a14:m>
                <a:r>
                  <a:rPr/>
                  <a:t> Avaliação da adequabilidade dos modelos.</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Avisos</a:t>
            </a:r>
          </a:p>
        </p:txBody>
      </p:sp>
      <p:sp>
        <p:nvSpPr>
          <p:cNvPr id="3" name="Content Placeholder 2"/>
          <p:cNvSpPr>
            <a:spLocks noGrp="1"/>
          </p:cNvSpPr>
          <p:nvPr>
            <p:ph idx="1"/>
          </p:nvPr>
        </p:nvSpPr>
        <p:spPr/>
        <p:txBody>
          <a:bodyPr/>
          <a:lstStyle/>
          <a:p>
            <a:pPr lvl="1"/>
            <a:r>
              <a:rPr b="1"/>
              <a:t>Para casa:</a:t>
            </a:r>
            <a:r>
              <a:rPr/>
              <a:t> ler o Capítulo 3 do livro “</a:t>
            </a:r>
            <a:r>
              <a:rPr b="1"/>
              <a:t>Applied Longitudinal Analysis</a:t>
            </a:r>
            <a:r>
              <a:rPr/>
              <a:t>”. Caso ainda não tenha lido, leia também os Caps. 1 e 2.</a:t>
            </a:r>
          </a:p>
          <a:p>
            <a:pPr lvl="1"/>
            <a:r>
              <a:rPr b="1"/>
              <a:t>Próxima aula:</a:t>
            </a:r>
            <a:r>
              <a:rPr/>
              <a:t> Métodos de análise descritiva para dados longitudinais.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Bons</a:t>
            </a:r>
            <a:r>
              <a:rPr/>
              <a:t> </a:t>
            </a:r>
            <a:r>
              <a:rPr/>
              <a:t>estudos!</a:t>
            </a:r>
          </a:p>
        </p:txBody>
      </p:sp>
      <p:pic>
        <p:nvPicPr>
          <p:cNvPr descr="C:/Users/rodri/OneDrive/Documentos/UFRGS/Disciplinas/MAT02035/images/carnaval_so_ano_que_vem.png" id="0" name="Picture 1"/>
          <p:cNvPicPr>
            <a:picLocks noGrp="1" noChangeAspect="1"/>
          </p:cNvPicPr>
          <p:nvPr/>
        </p:nvPicPr>
        <p:blipFill>
          <a:blip r:embed="rId2"/>
          <a:stretch>
            <a:fillRect/>
          </a:stretch>
        </p:blipFill>
        <p:spPr bwMode="auto">
          <a:xfrm>
            <a:off x="457200" y="2032000"/>
            <a:ext cx="8229600" cy="3657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Notação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Assumimos que uma amostra de </a:t>
                </a:r>
                <a14:m>
                  <m:oMath xmlns:m="http://schemas.openxmlformats.org/officeDocument/2006/math">
                    <m:r>
                      <m:t>N</m:t>
                    </m:r>
                  </m:oMath>
                </a14:m>
                <a:r>
                  <a:rPr/>
                  <a:t> indivíduos são medidos repetidamente ao longo do tempo.</a:t>
                </a:r>
              </a:p>
              <a:p>
                <a:pPr lvl="1"/>
                <a:r>
                  <a:rPr/>
                  <a:t>Denotamos </a:t>
                </a:r>
                <a14:m>
                  <m:oMath xmlns:m="http://schemas.openxmlformats.org/officeDocument/2006/math">
                    <m:sSub>
                      <m:e>
                        <m:r>
                          <m:t>Y</m:t>
                        </m:r>
                      </m:e>
                      <m:sub>
                        <m:r>
                          <m:t>i</m:t>
                        </m:r>
                        <m:r>
                          <m:t>j</m:t>
                        </m:r>
                      </m:sub>
                    </m:sSub>
                  </m:oMath>
                </a14:m>
                <a:r>
                  <a:rPr/>
                  <a:t> a variável resposta do </a:t>
                </a:r>
                <a14:m>
                  <m:oMath xmlns:m="http://schemas.openxmlformats.org/officeDocument/2006/math">
                    <m:r>
                      <m:t>i</m:t>
                    </m:r>
                  </m:oMath>
                </a14:m>
                <a:r>
                  <a:rPr/>
                  <a:t>-ésimo indivíduo na </a:t>
                </a:r>
                <a14:m>
                  <m:oMath xmlns:m="http://schemas.openxmlformats.org/officeDocument/2006/math">
                    <m:r>
                      <m:t>j</m:t>
                    </m:r>
                  </m:oMath>
                </a14:m>
                <a:r>
                  <a:rPr/>
                  <a:t>-ésima ocasião de medição.</a:t>
                </a:r>
              </a:p>
              <a:p>
                <a:pPr lvl="1"/>
                <a:r>
                  <a:rPr/>
                  <a:t>Como mencionado anteriormente, os indivíduos podem não ter o mesmo número de medidas e podem não ser medidos nas mesmas ocasiões.</a:t>
                </a:r>
              </a:p>
              <a:p>
                <a:pPr lvl="0" marL="0" indent="0">
                  <a:spcBef>
                    <a:spcPts val="3000"/>
                  </a:spcBef>
                  <a:buNone/>
                </a:pPr>
              </a:p>
              <a:p>
                <a:pPr lvl="1"/>
                <a:r>
                  <a:rPr/>
                  <a:t>Para tal, utilizamos </a:t>
                </a:r>
                <a14:m>
                  <m:oMath xmlns:m="http://schemas.openxmlformats.org/officeDocument/2006/math">
                    <m:sSub>
                      <m:e>
                        <m:r>
                          <m:t>n</m:t>
                        </m:r>
                      </m:e>
                      <m:sub>
                        <m:r>
                          <m:t>i</m:t>
                        </m:r>
                      </m:sub>
                    </m:sSub>
                  </m:oMath>
                </a14:m>
                <a:r>
                  <a:rPr/>
                  <a:t> para representar o número de medidas repetidas e </a:t>
                </a:r>
                <a14:m>
                  <m:oMath xmlns:m="http://schemas.openxmlformats.org/officeDocument/2006/math">
                    <m:sSub>
                      <m:e>
                        <m:r>
                          <m:t>t</m:t>
                        </m:r>
                      </m:e>
                      <m:sub>
                        <m:r>
                          <m:t>i</m:t>
                        </m:r>
                        <m:r>
                          <m:t>j</m:t>
                        </m:r>
                      </m:sub>
                    </m:sSub>
                  </m:oMath>
                </a14:m>
                <a:r>
                  <a:rPr/>
                  <a:t> os tempos de medida do </a:t>
                </a:r>
                <a14:m>
                  <m:oMath xmlns:m="http://schemas.openxmlformats.org/officeDocument/2006/math">
                    <m:r>
                      <m:t>i</m:t>
                    </m:r>
                  </m:oMath>
                </a14:m>
                <a:r>
                  <a:rPr/>
                  <a:t>-ésimo indivíduo.</a:t>
                </a:r>
              </a:p>
              <a:p>
                <a:pPr lvl="2"/>
                <a:r>
                  <a:rPr/>
                  <a:t>Se </a:t>
                </a:r>
                <a14:m>
                  <m:oMath xmlns:m="http://schemas.openxmlformats.org/officeDocument/2006/math">
                    <m:r>
                      <m:t>n</m:t>
                    </m:r>
                  </m:oMath>
                </a14:m>
                <a:r>
                  <a:rPr/>
                  <a:t> é o número de </a:t>
                </a:r>
                <a:r>
                  <a:rPr b="1"/>
                  <a:t>ocasiões planejadas</a:t>
                </a:r>
                <a:r>
                  <a:rPr/>
                  <a:t> do estudo, então </a:t>
                </a:r>
                <a14:m>
                  <m:oMath xmlns:m="http://schemas.openxmlformats.org/officeDocument/2006/math">
                    <m:sSub>
                      <m:e>
                        <m:r>
                          <m:t>n</m:t>
                        </m:r>
                      </m:e>
                      <m:sub>
                        <m:r>
                          <m:t>i</m:t>
                        </m:r>
                      </m:sub>
                    </m:sSub>
                    <m:r>
                      <m:t>≤</m:t>
                    </m:r>
                    <m:r>
                      <m:t>n</m:t>
                    </m:r>
                  </m:oMath>
                </a14:m>
                <a:r>
                  <a:rPr/>
                  <a:t>.</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a:t>
            </a:r>
            <a:r>
              <a:rPr/>
              <a:t> </a:t>
            </a:r>
            <a:r>
              <a:rPr/>
              <a:t>vetor</a:t>
            </a:r>
            <a:r>
              <a:rPr/>
              <a:t> </a:t>
            </a:r>
            <a:r>
              <a:rPr/>
              <a:t>de</a:t>
            </a:r>
            <a:r>
              <a:rPr/>
              <a:t> </a:t>
            </a:r>
            <a:r>
              <a:rPr/>
              <a:t>respostas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É conveniente </a:t>
                </a:r>
                <a:r>
                  <a:rPr b="1"/>
                  <a:t>agrupar</a:t>
                </a:r>
                <a:r>
                  <a:rPr/>
                  <a:t> </a:t>
                </a:r>
                <a14:m>
                  <m:oMath xmlns:m="http://schemas.openxmlformats.org/officeDocument/2006/math">
                    <m:sSub>
                      <m:e>
                        <m:r>
                          <m:t>n</m:t>
                        </m:r>
                      </m:e>
                      <m:sub>
                        <m:r>
                          <m:t>i</m:t>
                        </m:r>
                      </m:sub>
                    </m:sSub>
                  </m:oMath>
                </a14:m>
                <a:r>
                  <a:rPr/>
                  <a:t> medidas repetidas da variável resposta do </a:t>
                </a:r>
                <a14:m>
                  <m:oMath xmlns:m="http://schemas.openxmlformats.org/officeDocument/2006/math">
                    <m:r>
                      <m:t>i</m:t>
                    </m:r>
                  </m:oMath>
                </a14:m>
                <a:r>
                  <a:rPr/>
                  <a:t>-ésimo indivíduo em um vetor </a:t>
                </a:r>
                <a14:m>
                  <m:oMath xmlns:m="http://schemas.openxmlformats.org/officeDocument/2006/math">
                    <m:sSub>
                      <m:e>
                        <m:r>
                          <m:t>n</m:t>
                        </m:r>
                      </m:e>
                      <m:sub>
                        <m:r>
                          <m:t>i</m:t>
                        </m:r>
                      </m:sub>
                    </m:sSub>
                    <m:r>
                      <m:t>×</m:t>
                    </m:r>
                    <m:r>
                      <m:t>1</m:t>
                    </m:r>
                  </m:oMath>
                </a14:m>
              </a:p>
              <a:p>
                <a:pPr lvl="0" marL="0" indent="0">
                  <a:buNone/>
                </a:pPr>
                <a14:m>
                  <m:oMathPara xmlns:m="http://schemas.openxmlformats.org/officeDocument/2006/math">
                    <m:oMathParaPr>
                      <m:jc m:val="center"/>
                    </m:oMathParaPr>
                    <m:oMath>
                      <m:sSub>
                        <m:e>
                          <m:r>
                            <m:t>Y</m:t>
                          </m:r>
                        </m:e>
                        <m:sub>
                          <m:r>
                            <m:t>i</m:t>
                          </m:r>
                        </m:sub>
                      </m:sSub>
                      <m:r>
                        <m:t>=</m:t>
                      </m:r>
                      <m:d>
                        <m:dPr>
                          <m:begChr m:val="("/>
                          <m:endChr m:val=")"/>
                          <m:grow/>
                        </m:dPr>
                        <m:e>
                          <m:m>
                            <m:mPr>
                              <m:baseJc m:val="center"/>
                              <m:plcHide m:val="1"/>
                              <m:mcs>
                                <m:mc>
                                  <m:mcPr>
                                    <m:mcJc m:val="center"/>
                                    <m:count m:val="1"/>
                                  </m:mcPr>
                                </m:mc>
                              </m:mcs>
                            </m:mPr>
                            <m:mr>
                              <m:e>
                                <m:sSub>
                                  <m:e>
                                    <m:r>
                                      <m:t>Y</m:t>
                                    </m:r>
                                  </m:e>
                                  <m:sub>
                                    <m:r>
                                      <m:t>i</m:t>
                                    </m:r>
                                    <m:r>
                                      <m:t>1</m:t>
                                    </m:r>
                                  </m:sub>
                                </m:sSub>
                              </m:e>
                            </m:mr>
                            <m:mr>
                              <m:e>
                                <m:sSub>
                                  <m:e>
                                    <m:r>
                                      <m:t>Y</m:t>
                                    </m:r>
                                  </m:e>
                                  <m:sub>
                                    <m:r>
                                      <m:t>i</m:t>
                                    </m:r>
                                    <m:r>
                                      <m:t>2</m:t>
                                    </m:r>
                                  </m:sub>
                                </m:sSub>
                              </m:e>
                            </m:mr>
                            <m:mr>
                              <m:e>
                                <m:r>
                                  <m:t>⋮</m:t>
                                </m:r>
                              </m:e>
                            </m:mr>
                            <m:mr>
                              <m:e>
                                <m:sSub>
                                  <m:e>
                                    <m:r>
                                      <m:t>Y</m:t>
                                    </m:r>
                                  </m:e>
                                  <m:sub>
                                    <m:r>
                                      <m:t>i</m:t>
                                    </m:r>
                                    <m:sSub>
                                      <m:e>
                                        <m:r>
                                          <m:t>n</m:t>
                                        </m:r>
                                      </m:e>
                                      <m:sub>
                                        <m:r>
                                          <m:t>i</m:t>
                                        </m:r>
                                      </m:sub>
                                    </m:sSub>
                                  </m:sub>
                                </m:sSub>
                              </m:e>
                            </m:mr>
                          </m:m>
                        </m:e>
                      </m:d>
                      <m:r>
                        <m:t>,</m:t>
                      </m:r>
                      <m:r>
                        <m:t> </m:t>
                      </m:r>
                      <m:r>
                        <m:t>i</m:t>
                      </m:r>
                      <m:r>
                        <m:t>=</m:t>
                      </m:r>
                      <m:r>
                        <m:t>1</m:t>
                      </m:r>
                      <m:r>
                        <m:t>,</m:t>
                      </m:r>
                      <m:r>
                        <m:t>…</m:t>
                      </m:r>
                      <m:r>
                        <m:t>,</m:t>
                      </m:r>
                      <m:r>
                        <m:t>N</m:t>
                      </m:r>
                      <m:r>
                        <m:t>.</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a:t>
            </a:r>
            <a:r>
              <a:rPr/>
              <a:t> </a:t>
            </a:r>
            <a:r>
              <a:rPr/>
              <a:t>vetor</a:t>
            </a:r>
            <a:r>
              <a:rPr/>
              <a:t> </a:t>
            </a:r>
            <a:r>
              <a:rPr/>
              <a:t>de</a:t>
            </a:r>
            <a:r>
              <a:rPr/>
              <a:t> </a:t>
            </a:r>
            <a:r>
              <a:rPr/>
              <a:t>repostas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Presume-se que os vetores de respostas </a:t>
                </a:r>
                <a14:m>
                  <m:oMath xmlns:m="http://schemas.openxmlformats.org/officeDocument/2006/math">
                    <m:sSub>
                      <m:e>
                        <m:r>
                          <m:t>Y</m:t>
                        </m:r>
                      </m:e>
                      <m:sub>
                        <m:r>
                          <m:t>i</m:t>
                        </m:r>
                      </m:sub>
                    </m:sSub>
                  </m:oMath>
                </a14:m>
                <a:r>
                  <a:rPr/>
                  <a:t>, para os </a:t>
                </a:r>
                <a14:m>
                  <m:oMath xmlns:m="http://schemas.openxmlformats.org/officeDocument/2006/math">
                    <m:r>
                      <m:t>N</m:t>
                    </m:r>
                  </m:oMath>
                </a14:m>
                <a:r>
                  <a:rPr/>
                  <a:t> indivíduos, sejam </a:t>
                </a:r>
                <a:r>
                  <a:rPr b="1"/>
                  <a:t>independentes</a:t>
                </a:r>
                <a:r>
                  <a:rPr/>
                  <a:t> um do outro.</a:t>
                </a:r>
              </a:p>
              <a:p>
                <a:pPr lvl="0" marL="0" indent="0">
                  <a:spcBef>
                    <a:spcPts val="3000"/>
                  </a:spcBef>
                  <a:buNone/>
                </a:pPr>
              </a:p>
              <a:p>
                <a:pPr lvl="0" marL="0" indent="0">
                  <a:buNone/>
                </a:pPr>
                <a:r>
                  <a:rPr/>
                  <a:t>Observe, no entanto, que embora os vetores de respostas obtidas em diferentes indivíduos possam geralmente ser considerados independentes uns dos outros (por exemplo, não se espera que medidas repetidas de um resultado de saúde para um paciente em um estudo clínico prevejam ou influenciem os resultados de saúde para outro paciente no mesmo estudo), as medidas repetidas sobre o mesmo indivíduo não são enfaticamente consideradas observações independentes.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MAT02035 - Modelos para dados correlacionados</dc:title>
  <dc:creator/>
  <cp:keywords/>
  <dcterms:created xsi:type="dcterms:W3CDTF">2021-02-20T14:55:49Z</dcterms:created>
  <dcterms:modified xsi:type="dcterms:W3CDTF">2021-02-20T14:55:49Z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Porto Alegre, 2021</vt:lpwstr>
  </property>
  <property fmtid="{D5CDD505-2E9C-101B-9397-08002B2CF9AE}" pid="3" name="fontsize">
    <vt:lpwstr>10pt</vt:lpwstr>
  </property>
  <property fmtid="{D5CDD505-2E9C-101B-9397-08002B2CF9AE}" pid="4" name="institute">
    <vt:lpwstr/>
  </property>
  <property fmtid="{D5CDD505-2E9C-101B-9397-08002B2CF9AE}" pid="5" name="subtitle">
    <vt:lpwstr>Visão geral de modelos lineares para dados longitudinais</vt:lpwstr>
  </property>
</Properties>
</file>