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63" r:id="rId6"/>
    <p:sldId id="262" r:id="rId7"/>
    <p:sldId id="259" r:id="rId8"/>
    <p:sldId id="260" r:id="rId9"/>
    <p:sldId id="264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7EB2B4-06E1-7A87-300A-28320FF4D5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21DA763-E2EF-63D5-31CB-A12CF63F74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95D1F27-ADCC-5B06-211A-91FF1049C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C6706-211F-4BEB-A3E9-6EC3BDFFB106}" type="datetimeFigureOut">
              <a:rPr lang="zh-TW" altLang="en-US" smtClean="0"/>
              <a:t>2023/2/1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0888CB2-D482-A988-6A38-9AD60EF79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80A1CBA-8F86-8E94-B5AD-F677ED8D1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FA1A4-5355-4F42-9D2A-5F36DBC5C0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1140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C6C1DB-E49E-1337-505C-003695885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79AEB4F-85F5-2008-0126-30FAF4F8FD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8345D5A-DEA9-B3EE-7D80-DD8224B48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C6706-211F-4BEB-A3E9-6EC3BDFFB106}" type="datetimeFigureOut">
              <a:rPr lang="zh-TW" altLang="en-US" smtClean="0"/>
              <a:t>2023/2/1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2BC4575-A443-6F24-7AC3-4B31365AD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0117C3E-1166-6010-5E52-99C958421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FA1A4-5355-4F42-9D2A-5F36DBC5C0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159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9E7AC53-7556-19DE-1CD6-7AC0D5CB61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38E3579-0F77-7C74-9E9F-85EAE5033B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DB976C9-D58C-4556-C5DE-C098B1EBA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C6706-211F-4BEB-A3E9-6EC3BDFFB106}" type="datetimeFigureOut">
              <a:rPr lang="zh-TW" altLang="en-US" smtClean="0"/>
              <a:t>2023/2/1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70B7F96-AC55-3E50-D8FE-532C2F77F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EA04FFD-BF09-2213-AB8C-33A74FEBA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FA1A4-5355-4F42-9D2A-5F36DBC5C0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2480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482E45-D0E9-8576-E54F-95C6B90C8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180AE6B-4F13-A9CB-C57E-44F33E7AB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8581C2B-B13D-B14F-D77D-66B8C07DE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C6706-211F-4BEB-A3E9-6EC3BDFFB106}" type="datetimeFigureOut">
              <a:rPr lang="zh-TW" altLang="en-US" smtClean="0"/>
              <a:t>2023/2/1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B6EC19B-3A4C-DA5D-7DC8-CE60699CF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4B9442D-B790-F693-AD38-04F949CFC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FA1A4-5355-4F42-9D2A-5F36DBC5C0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8773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CD3BF8-E9E1-5DCF-DE71-9C99940E8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4391427-0D54-9A13-58D1-7B0E0E8AE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809F772-5C9F-EA5C-984D-A29EF1EC1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C6706-211F-4BEB-A3E9-6EC3BDFFB106}" type="datetimeFigureOut">
              <a:rPr lang="zh-TW" altLang="en-US" smtClean="0"/>
              <a:t>2023/2/1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E9AB801-BDBA-B1BA-A76B-E3E5C4486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541908E-EE77-0DA5-43DE-2D391C1D1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FA1A4-5355-4F42-9D2A-5F36DBC5C0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7769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6328C6-1C85-F4D3-8DEA-6BB0CD5E7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53EB62E-18DF-3732-2D11-E97297FB30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25B5E4A-FF0F-B15F-C885-D694E9CB94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B6B77D8-2D43-035A-0D4F-6C3CD1CCC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C6706-211F-4BEB-A3E9-6EC3BDFFB106}" type="datetimeFigureOut">
              <a:rPr lang="zh-TW" altLang="en-US" smtClean="0"/>
              <a:t>2023/2/1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6EF0F76-E04A-2881-47FE-F9A5BB03A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C82EE57-5990-B6CB-F8E5-919CEE409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FA1A4-5355-4F42-9D2A-5F36DBC5C0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2047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A08AA4-A6DB-E422-7D56-CA9E4610B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33B77F6-1364-B957-AB2B-7EA8081DD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3AA1706-3AC2-003F-A14A-55A5C56BE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DE9560B-1432-3219-7ABC-139E9CFEE0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5AED1A2-1E34-51BD-D9E0-76D21CC557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74438FE-A48A-8F74-16C9-88B2C0D78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C6706-211F-4BEB-A3E9-6EC3BDFFB106}" type="datetimeFigureOut">
              <a:rPr lang="zh-TW" altLang="en-US" smtClean="0"/>
              <a:t>2023/2/1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B7F5AFE-910B-C31E-4D7B-BA99BC6B1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44F2189A-EB0A-686A-F5E5-76F1B828A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FA1A4-5355-4F42-9D2A-5F36DBC5C0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842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B7C85D-6C3D-B250-59F4-26747195C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3CC885C-0315-521F-B2FB-084CC2856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C6706-211F-4BEB-A3E9-6EC3BDFFB106}" type="datetimeFigureOut">
              <a:rPr lang="zh-TW" altLang="en-US" smtClean="0"/>
              <a:t>2023/2/1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1D0FE2F-EA7F-F811-CCF5-DB34D6A26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9F21E9D-4E58-1A30-11C3-DE9D60639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FA1A4-5355-4F42-9D2A-5F36DBC5C0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7830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421BF7B-D3A1-DF5F-17C8-55C8968C0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C6706-211F-4BEB-A3E9-6EC3BDFFB106}" type="datetimeFigureOut">
              <a:rPr lang="zh-TW" altLang="en-US" smtClean="0"/>
              <a:t>2023/2/1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8BFF552-5BA0-198E-320B-F3DA7F6C3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312038E-41CD-D7DA-4B2C-B0827E9BE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FA1A4-5355-4F42-9D2A-5F36DBC5C0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985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107106-3E53-98B7-EC40-D8FECBA3F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581C15E-0A16-A583-218B-97555A4EE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57A5A7-2EF1-FFE8-D623-EE178F15C0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98B6732-1CF4-988B-5668-7703668BD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C6706-211F-4BEB-A3E9-6EC3BDFFB106}" type="datetimeFigureOut">
              <a:rPr lang="zh-TW" altLang="en-US" smtClean="0"/>
              <a:t>2023/2/1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F18D989-9606-5E05-24CE-4D276D379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A09609D-3197-9007-111C-84395DAC4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FA1A4-5355-4F42-9D2A-5F36DBC5C0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0677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FFFAC5-5A7D-3887-8F08-CB8871A46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D869BD8-0DA0-157F-9599-4B9276F2A8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DD98B02-D89A-14FD-616C-38DC9F091D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E306C5E-9EC4-1426-33F4-D1E8673AD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C6706-211F-4BEB-A3E9-6EC3BDFFB106}" type="datetimeFigureOut">
              <a:rPr lang="zh-TW" altLang="en-US" smtClean="0"/>
              <a:t>2023/2/1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CDA6F8F-16A0-69E2-5442-6FA3DC91E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EEAF23D-BEFC-9111-582B-E198C27D1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FA1A4-5355-4F42-9D2A-5F36DBC5C0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6340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ED36CC6-3653-D21E-A524-B4BE01F98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FB3C3F8-61E0-9044-7D45-240EA21773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66932DB-F62B-0EAB-6961-CD74DFA8AF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C6706-211F-4BEB-A3E9-6EC3BDFFB106}" type="datetimeFigureOut">
              <a:rPr lang="zh-TW" altLang="en-US" smtClean="0"/>
              <a:t>2023/2/1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027B7CA-645D-3EE8-8C62-821BFA3C32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01C2DEE-5CBA-2652-04F4-61EDBA032B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FA1A4-5355-4F42-9D2A-5F36DBC5C0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7811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397E8F-40F6-668A-628F-500062B663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Git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47630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圖片 17">
            <a:extLst>
              <a:ext uri="{FF2B5EF4-FFF2-40B4-BE49-F238E27FC236}">
                <a16:creationId xmlns:a16="http://schemas.microsoft.com/office/drawing/2014/main" id="{DF96886C-443F-A722-50A8-A85EC168A7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7609" y="2826830"/>
            <a:ext cx="6063089" cy="403117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AFEF4B65-E787-D4E6-5730-E0FD674A2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Fork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F7772903-AFB1-E6B1-19BB-36D026D0F2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" y="1253331"/>
            <a:ext cx="6147608" cy="4050189"/>
          </a:xfrm>
        </p:spPr>
      </p:pic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EF7C3EEB-D7B9-96D9-B55A-DDE6BF73859F}"/>
              </a:ext>
            </a:extLst>
          </p:cNvPr>
          <p:cNvCxnSpPr>
            <a:cxnSpLocks/>
          </p:cNvCxnSpPr>
          <p:nvPr/>
        </p:nvCxnSpPr>
        <p:spPr>
          <a:xfrm flipH="1">
            <a:off x="2729132" y="1554480"/>
            <a:ext cx="618979" cy="1024414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BD76B174-9462-3DAF-08AD-BC4CC04587EC}"/>
              </a:ext>
            </a:extLst>
          </p:cNvPr>
          <p:cNvCxnSpPr>
            <a:cxnSpLocks/>
          </p:cNvCxnSpPr>
          <p:nvPr/>
        </p:nvCxnSpPr>
        <p:spPr>
          <a:xfrm flipH="1" flipV="1">
            <a:off x="2454826" y="4799245"/>
            <a:ext cx="274306" cy="805424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8A33BACB-7BAA-7DE7-F639-FBD986F7445F}"/>
              </a:ext>
            </a:extLst>
          </p:cNvPr>
          <p:cNvCxnSpPr>
            <a:cxnSpLocks/>
          </p:cNvCxnSpPr>
          <p:nvPr/>
        </p:nvCxnSpPr>
        <p:spPr>
          <a:xfrm flipH="1">
            <a:off x="8550824" y="2210544"/>
            <a:ext cx="618979" cy="1024414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792192C8-8ED1-08F2-A464-17C31B1C707D}"/>
              </a:ext>
            </a:extLst>
          </p:cNvPr>
          <p:cNvSpPr txBox="1"/>
          <p:nvPr/>
        </p:nvSpPr>
        <p:spPr>
          <a:xfrm>
            <a:off x="3348111" y="1226274"/>
            <a:ext cx="1420838" cy="464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rgbClr val="FF0000"/>
                </a:solidFill>
              </a:rPr>
              <a:t>工作目錄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0CB26FFD-EA72-1E3E-4963-D5AA60B71ED5}"/>
              </a:ext>
            </a:extLst>
          </p:cNvPr>
          <p:cNvSpPr txBox="1"/>
          <p:nvPr/>
        </p:nvSpPr>
        <p:spPr>
          <a:xfrm>
            <a:off x="2246176" y="5593166"/>
            <a:ext cx="1420838" cy="464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rgbClr val="FF0000"/>
                </a:solidFill>
              </a:rPr>
              <a:t>暫存區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D62CFFED-66DE-0FE9-9E88-0883317340EB}"/>
              </a:ext>
            </a:extLst>
          </p:cNvPr>
          <p:cNvSpPr txBox="1"/>
          <p:nvPr/>
        </p:nvSpPr>
        <p:spPr>
          <a:xfrm>
            <a:off x="8998668" y="1746130"/>
            <a:ext cx="1420838" cy="464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Tree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6437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BC1DED-9A0D-BE3B-3D71-8E955786D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rgbClr val="FF0000"/>
                </a:solidFill>
                <a:latin typeface="??"/>
              </a:rPr>
              <a:t>Branch</a:t>
            </a:r>
            <a:endParaRPr lang="zh-TW" altLang="en-US" b="1" dirty="0">
              <a:solidFill>
                <a:srgbClr val="FF0000"/>
              </a:solidFill>
              <a:latin typeface="??"/>
            </a:endParaRPr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621F7F81-0894-6108-5445-DBC40FB3F7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901705"/>
            <a:ext cx="5401994" cy="3159657"/>
          </a:xfr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F8CAE378-B404-E8E1-E545-4DE6BC7B9478}"/>
              </a:ext>
            </a:extLst>
          </p:cNvPr>
          <p:cNvSpPr txBox="1"/>
          <p:nvPr/>
        </p:nvSpPr>
        <p:spPr>
          <a:xfrm>
            <a:off x="5401994" y="1901705"/>
            <a:ext cx="668215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/>
              <a:t>To rename the current branch: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git branch -m "</a:t>
            </a:r>
            <a:r>
              <a:rPr lang="en-US" altLang="zh-TW" dirty="0" err="1">
                <a:solidFill>
                  <a:srgbClr val="FF0000"/>
                </a:solidFill>
              </a:rPr>
              <a:t>NewName</a:t>
            </a:r>
            <a:r>
              <a:rPr lang="en-US" altLang="zh-TW" dirty="0">
                <a:solidFill>
                  <a:srgbClr val="FF0000"/>
                </a:solidFill>
              </a:rPr>
              <a:t>"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/>
              <a:t>To rename a branch while pointed to any branch: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git branch -m "</a:t>
            </a:r>
            <a:r>
              <a:rPr lang="en-US" altLang="zh-TW" dirty="0" err="1">
                <a:solidFill>
                  <a:srgbClr val="FF0000"/>
                </a:solidFill>
              </a:rPr>
              <a:t>oldname</a:t>
            </a:r>
            <a:r>
              <a:rPr lang="en-US" altLang="zh-TW" dirty="0">
                <a:solidFill>
                  <a:srgbClr val="FF0000"/>
                </a:solidFill>
              </a:rPr>
              <a:t>" " </a:t>
            </a:r>
            <a:r>
              <a:rPr lang="en-US" altLang="zh-TW" dirty="0" err="1">
                <a:solidFill>
                  <a:srgbClr val="FF0000"/>
                </a:solidFill>
              </a:rPr>
              <a:t>NewName</a:t>
            </a:r>
            <a:r>
              <a:rPr lang="en-US" altLang="zh-TW" dirty="0">
                <a:solidFill>
                  <a:srgbClr val="FF0000"/>
                </a:solidFill>
              </a:rPr>
              <a:t>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/>
              <a:t>Create New Branch and checkout this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git checkout -b "Branch“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altLang="zh-TW" sz="2400" dirty="0"/>
              <a:t>Checkout Branch</a:t>
            </a:r>
            <a:endParaRPr lang="en-US" altLang="zh-TW" dirty="0">
              <a:solidFill>
                <a:srgbClr val="FF0000"/>
              </a:solidFill>
            </a:endParaRP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git checkout "Branch“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altLang="zh-TW" sz="2400" dirty="0"/>
              <a:t>Del branch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git branch –d “branch”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343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3B5725-47F8-7C7D-5805-ABD8E374D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rgbClr val="FF0000"/>
                </a:solidFill>
                <a:latin typeface="??"/>
              </a:rPr>
              <a:t>Remote</a:t>
            </a:r>
            <a:endParaRPr lang="zh-TW" altLang="en-US" b="1" dirty="0">
              <a:solidFill>
                <a:srgbClr val="FF0000"/>
              </a:solidFill>
              <a:latin typeface="??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8C0C104-8563-C0D4-6A87-FB1E1256B8F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545016" y="1764698"/>
            <a:ext cx="6510997" cy="3834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/>
              <a:t>add:</a:t>
            </a:r>
          </a:p>
          <a:p>
            <a:pPr marL="457200" lvl="1" indent="0">
              <a:buNone/>
            </a:pPr>
            <a:r>
              <a:rPr lang="en-US" altLang="zh-TW" sz="1800" dirty="0">
                <a:solidFill>
                  <a:srgbClr val="FF0000"/>
                </a:solidFill>
              </a:rPr>
              <a:t>git remote add "name" "URL“</a:t>
            </a:r>
          </a:p>
          <a:p>
            <a:pPr marL="285750" indent="-285750"/>
            <a:r>
              <a:rPr lang="en-US" altLang="zh-TW" sz="2400" dirty="0"/>
              <a:t> rename remote address:</a:t>
            </a:r>
          </a:p>
          <a:p>
            <a:pPr marL="457200" lvl="1" indent="0">
              <a:buNone/>
            </a:pPr>
            <a:r>
              <a:rPr lang="en-US" altLang="zh-TW" sz="1800" dirty="0">
                <a:solidFill>
                  <a:srgbClr val="FF0000"/>
                </a:solidFill>
              </a:rPr>
              <a:t>git remote set-</a:t>
            </a:r>
            <a:r>
              <a:rPr lang="en-US" altLang="zh-TW" sz="1800" dirty="0" err="1">
                <a:solidFill>
                  <a:srgbClr val="FF0000"/>
                </a:solidFill>
              </a:rPr>
              <a:t>url</a:t>
            </a:r>
            <a:r>
              <a:rPr lang="en-US" altLang="zh-TW" sz="1800" dirty="0">
                <a:solidFill>
                  <a:srgbClr val="FF0000"/>
                </a:solidFill>
              </a:rPr>
              <a:t> "name" "</a:t>
            </a:r>
            <a:r>
              <a:rPr lang="en-US" altLang="zh-TW" sz="1800" dirty="0" err="1">
                <a:solidFill>
                  <a:srgbClr val="FF0000"/>
                </a:solidFill>
              </a:rPr>
              <a:t>NewURL</a:t>
            </a:r>
            <a:r>
              <a:rPr lang="en-US" altLang="zh-TW" sz="1800" dirty="0">
                <a:solidFill>
                  <a:srgbClr val="FF0000"/>
                </a:solidFill>
              </a:rPr>
              <a:t>“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/>
              <a:t>rename database name:</a:t>
            </a:r>
          </a:p>
          <a:p>
            <a:pPr marL="457200" lvl="1" indent="0">
              <a:buNone/>
            </a:pPr>
            <a:r>
              <a:rPr lang="en-US" altLang="zh-TW" sz="1800" dirty="0">
                <a:solidFill>
                  <a:srgbClr val="FF0000"/>
                </a:solidFill>
              </a:rPr>
              <a:t>git remote rename "Old" "New“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/>
              <a:t>check URL:</a:t>
            </a:r>
          </a:p>
          <a:p>
            <a:pPr marL="457200" lvl="1" indent="0">
              <a:buNone/>
            </a:pPr>
            <a:r>
              <a:rPr lang="en-US" altLang="zh-TW" sz="1800" dirty="0">
                <a:solidFill>
                  <a:srgbClr val="FF0000"/>
                </a:solidFill>
              </a:rPr>
              <a:t>git remote –v</a:t>
            </a:r>
          </a:p>
          <a:p>
            <a:pPr marL="285750" lvl="1" indent="-285750">
              <a:spcBef>
                <a:spcPts val="1000"/>
              </a:spcBef>
            </a:pPr>
            <a:r>
              <a:rPr lang="en-US" altLang="zh-TW" dirty="0"/>
              <a:t>Delete remove origin:</a:t>
            </a:r>
          </a:p>
          <a:p>
            <a:pPr marL="457200" lvl="1" indent="0">
              <a:buNone/>
            </a:pPr>
            <a:r>
              <a:rPr lang="en-US" altLang="zh-TW" sz="1800" dirty="0">
                <a:solidFill>
                  <a:srgbClr val="FF0000"/>
                </a:solidFill>
              </a:rPr>
              <a:t>git remote rm(remove) "origin"</a:t>
            </a:r>
            <a:endParaRPr lang="zh-TW" altLang="en-US" sz="1800" dirty="0">
              <a:solidFill>
                <a:srgbClr val="FF0000"/>
              </a:solidFill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8E56E6E-8731-6029-7978-D323DE2FA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87" y="1518303"/>
            <a:ext cx="5148684" cy="4327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650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BE9041-4180-2A16-CF00-E8CE5E72D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rgbClr val="FF0000"/>
                </a:solidFill>
                <a:latin typeface="??"/>
              </a:rPr>
              <a:t>commit</a:t>
            </a:r>
            <a:endParaRPr lang="zh-TW" altLang="en-US" b="1" dirty="0">
              <a:solidFill>
                <a:srgbClr val="FF0000"/>
              </a:solidFill>
              <a:latin typeface="??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66D8352-2A19-3FAB-D35C-350CA2F9385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611815" y="1226455"/>
            <a:ext cx="4741985" cy="1364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/>
              <a:t>Add message:</a:t>
            </a:r>
          </a:p>
          <a:p>
            <a:pPr marL="457200" lvl="1" indent="0">
              <a:buNone/>
            </a:pPr>
            <a:r>
              <a:rPr lang="fr-FR" altLang="zh-TW" sz="1800" dirty="0">
                <a:solidFill>
                  <a:srgbClr val="FF0000"/>
                </a:solidFill>
              </a:rPr>
              <a:t>git commit -m "message"</a:t>
            </a:r>
          </a:p>
          <a:p>
            <a:pPr marL="457200" lvl="1" indent="0">
              <a:buNone/>
            </a:pPr>
            <a:endParaRPr lang="fr-FR" altLang="zh-TW" sz="1800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fr-FR" altLang="zh-TW" sz="1800" dirty="0">
                <a:solidFill>
                  <a:srgbClr val="FF0000"/>
                </a:solidFill>
              </a:rPr>
              <a:t>git commit -&gt;enter i -&gt;  </a:t>
            </a:r>
            <a:r>
              <a:rPr lang="fr-FR" altLang="zh-TW" sz="1800" dirty="0" err="1">
                <a:solidFill>
                  <a:srgbClr val="FF0000"/>
                </a:solidFill>
              </a:rPr>
              <a:t>vim</a:t>
            </a:r>
            <a:r>
              <a:rPr lang="fr-FR" altLang="zh-TW" sz="1800" dirty="0">
                <a:solidFill>
                  <a:srgbClr val="FF0000"/>
                </a:solidFill>
              </a:rPr>
              <a:t> UI -&gt; :</a:t>
            </a:r>
            <a:r>
              <a:rPr lang="fr-FR" altLang="zh-TW" sz="1800" dirty="0" err="1">
                <a:solidFill>
                  <a:srgbClr val="FF0000"/>
                </a:solidFill>
              </a:rPr>
              <a:t>wq</a:t>
            </a:r>
            <a:r>
              <a:rPr lang="fr-FR" altLang="zh-TW" sz="1800" dirty="0">
                <a:solidFill>
                  <a:srgbClr val="FF0000"/>
                </a:solidFill>
              </a:rPr>
              <a:t> (</a:t>
            </a:r>
            <a:r>
              <a:rPr lang="fr-FR" altLang="zh-TW" sz="1800" dirty="0" err="1">
                <a:solidFill>
                  <a:srgbClr val="FF0000"/>
                </a:solidFill>
              </a:rPr>
              <a:t>save</a:t>
            </a:r>
            <a:r>
              <a:rPr lang="fr-FR" altLang="zh-TW" sz="1800" dirty="0">
                <a:solidFill>
                  <a:srgbClr val="FF0000"/>
                </a:solidFill>
              </a:rPr>
              <a:t>)</a:t>
            </a:r>
            <a:endParaRPr lang="zh-TW" altLang="en-US" sz="1800" dirty="0">
              <a:solidFill>
                <a:srgbClr val="FF0000"/>
              </a:solidFill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58AEBF41-8B6B-5324-DCFA-7E9CF58599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7665" y="3018889"/>
            <a:ext cx="5010849" cy="3467584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DA683093-985F-E26A-B57D-4EAACD6CB9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9588" y="2647362"/>
            <a:ext cx="3848637" cy="421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134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C5CBE6-FE40-A1D9-3ED4-1D95F2659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rgbClr val="FF0000"/>
                </a:solidFill>
                <a:latin typeface="??"/>
              </a:rPr>
              <a:t>reset</a:t>
            </a:r>
            <a:endParaRPr lang="zh-TW" altLang="en-US" b="1" dirty="0">
              <a:solidFill>
                <a:srgbClr val="FF0000"/>
              </a:solidFill>
              <a:latin typeface="??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446FABB-8285-C5CD-4396-7ECBFBBEF34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386732" y="884566"/>
            <a:ext cx="4854526" cy="25996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/>
              <a:t>Mixed(</a:t>
            </a:r>
            <a:r>
              <a:rPr lang="en-US" altLang="zh-TW" sz="2400" dirty="0" err="1"/>
              <a:t>defulit</a:t>
            </a:r>
            <a:r>
              <a:rPr lang="en-US" altLang="zh-TW" sz="2400" dirty="0"/>
              <a:t>) </a:t>
            </a:r>
            <a:r>
              <a:rPr lang="en-US" altLang="zh-TW" sz="2400" dirty="0">
                <a:sym typeface="Wingdings" panose="05000000000000000000" pitchFamily="2" charset="2"/>
              </a:rPr>
              <a:t>: </a:t>
            </a:r>
            <a:r>
              <a:rPr lang="zh-TW" altLang="en-US" sz="2400" dirty="0">
                <a:sym typeface="Wingdings" panose="05000000000000000000" pitchFamily="2" charset="2"/>
              </a:rPr>
              <a:t>回到工作目錄</a:t>
            </a:r>
            <a:endParaRPr lang="en-US" altLang="zh-TW" sz="2400" dirty="0"/>
          </a:p>
          <a:p>
            <a:pPr marL="457200" lvl="1" indent="0">
              <a:buNone/>
            </a:pPr>
            <a:r>
              <a:rPr lang="en-US" altLang="zh-TW" sz="1800" dirty="0">
                <a:solidFill>
                  <a:srgbClr val="FF0000"/>
                </a:solidFill>
              </a:rPr>
              <a:t>git reset HEAD~ (HEAD^)</a:t>
            </a:r>
          </a:p>
          <a:p>
            <a:pPr marL="285750" indent="-285750"/>
            <a:r>
              <a:rPr lang="en-US" altLang="zh-TW" sz="2400" dirty="0"/>
              <a:t>soft</a:t>
            </a:r>
            <a:r>
              <a:rPr lang="en-US" altLang="zh-TW" sz="2400" dirty="0">
                <a:sym typeface="Wingdings" panose="05000000000000000000" pitchFamily="2" charset="2"/>
              </a:rPr>
              <a:t> : </a:t>
            </a:r>
            <a:r>
              <a:rPr lang="zh-TW" altLang="en-US" sz="2400" dirty="0">
                <a:sym typeface="Wingdings" panose="05000000000000000000" pitchFamily="2" charset="2"/>
              </a:rPr>
              <a:t>回到暫存區</a:t>
            </a:r>
            <a:endParaRPr lang="en-US" altLang="zh-TW" sz="2400" dirty="0"/>
          </a:p>
          <a:p>
            <a:pPr marL="457200" lvl="1" indent="0">
              <a:buNone/>
            </a:pPr>
            <a:r>
              <a:rPr lang="en-US" altLang="zh-TW" sz="1800" dirty="0">
                <a:solidFill>
                  <a:srgbClr val="FF0000"/>
                </a:solidFill>
              </a:rPr>
              <a:t>git reset --soft HEAD~ </a:t>
            </a:r>
          </a:p>
          <a:p>
            <a:pPr marL="285750" indent="-285750"/>
            <a:r>
              <a:rPr lang="en-US" altLang="zh-TW" sz="2400" dirty="0"/>
              <a:t>hard</a:t>
            </a:r>
            <a:r>
              <a:rPr lang="en-US" altLang="zh-TW" sz="2400" dirty="0">
                <a:sym typeface="Wingdings" panose="05000000000000000000" pitchFamily="2" charset="2"/>
              </a:rPr>
              <a:t> : </a:t>
            </a:r>
            <a:r>
              <a:rPr lang="zh-TW" altLang="en-US" sz="2400" dirty="0">
                <a:sym typeface="Wingdings" panose="05000000000000000000" pitchFamily="2" charset="2"/>
              </a:rPr>
              <a:t>回到最初</a:t>
            </a:r>
            <a:endParaRPr lang="en-US" altLang="zh-TW" sz="2400" dirty="0"/>
          </a:p>
          <a:p>
            <a:pPr marL="457200" lvl="1" indent="0">
              <a:buNone/>
            </a:pPr>
            <a:r>
              <a:rPr lang="en-US" altLang="zh-TW" sz="1800" dirty="0">
                <a:solidFill>
                  <a:srgbClr val="FF0000"/>
                </a:solidFill>
              </a:rPr>
              <a:t>git reset –hard HEAD~ </a:t>
            </a:r>
          </a:p>
          <a:p>
            <a:pPr marL="457200" lvl="1" indent="0">
              <a:buNone/>
            </a:pPr>
            <a:endParaRPr lang="en-US" altLang="zh-TW" sz="1800" dirty="0">
              <a:solidFill>
                <a:srgbClr val="FF0000"/>
              </a:solidFill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8A7BC01-4E49-6E4E-8106-3B59C46868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14" y="1640671"/>
            <a:ext cx="3848637" cy="4210638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4F8EC9FA-AC9F-D362-42F2-63C369CA21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7374" y="3685633"/>
            <a:ext cx="7240153" cy="294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410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C85AEB-EAD4-ED58-F130-03C8F0D9C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i="0" dirty="0">
                <a:solidFill>
                  <a:srgbClr val="FF0000"/>
                </a:solidFill>
                <a:effectLst/>
                <a:latin typeface="??"/>
              </a:rPr>
              <a:t>Push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8D4FEA6-BCFD-E19E-8CEC-E0ED5BA7197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400800" y="1575582"/>
            <a:ext cx="4953000" cy="738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dirty="0">
                <a:sym typeface="Wingdings" panose="05000000000000000000" pitchFamily="2" charset="2"/>
              </a:rPr>
              <a:t>常用</a:t>
            </a:r>
            <a:r>
              <a:rPr lang="en-US" altLang="zh-TW" sz="2400" dirty="0">
                <a:sym typeface="Wingdings" panose="05000000000000000000" pitchFamily="2" charset="2"/>
              </a:rPr>
              <a:t>:</a:t>
            </a:r>
            <a:endParaRPr lang="en-US" altLang="zh-TW" sz="2400" dirty="0"/>
          </a:p>
          <a:p>
            <a:pPr marL="457200" lvl="1" indent="0">
              <a:buNone/>
            </a:pPr>
            <a:r>
              <a:rPr lang="en-US" altLang="zh-TW" sz="1800" dirty="0">
                <a:solidFill>
                  <a:srgbClr val="FF0000"/>
                </a:solidFill>
              </a:rPr>
              <a:t>git push –u “remote name” “branch name”</a:t>
            </a:r>
          </a:p>
        </p:txBody>
      </p:sp>
    </p:spTree>
    <p:extLst>
      <p:ext uri="{BB962C8B-B14F-4D97-AF65-F5344CB8AC3E}">
        <p14:creationId xmlns:p14="http://schemas.microsoft.com/office/powerpoint/2010/main" val="1565832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0EEABA-0401-7883-248D-35E5DE3B5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latin typeface="??"/>
              </a:rPr>
              <a:t>merge</a:t>
            </a:r>
            <a:endParaRPr lang="zh-TW" altLang="en-US" b="1" dirty="0">
              <a:solidFill>
                <a:srgbClr val="FF0000"/>
              </a:solidFill>
              <a:latin typeface="??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917B8D9-3723-A924-2ADB-8C69701D2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1050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6ADED76-6798-A6A2-6E2B-9A221D0A73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Touch .</a:t>
            </a:r>
            <a:r>
              <a:rPr lang="en-US" altLang="zh-TW" dirty="0" err="1"/>
              <a:t>gitignore</a:t>
            </a:r>
            <a:r>
              <a:rPr lang="en-US" altLang="zh-TW" dirty="0"/>
              <a:t> </a:t>
            </a:r>
          </a:p>
          <a:p>
            <a:r>
              <a:rPr lang="en-US" altLang="zh-TW" dirty="0"/>
              <a:t>Vim .</a:t>
            </a:r>
            <a:r>
              <a:rPr lang="en-US" altLang="zh-TW" dirty="0" err="1"/>
              <a:t>gitignore</a:t>
            </a:r>
            <a:endParaRPr lang="en-US" altLang="zh-TW" dirty="0"/>
          </a:p>
          <a:p>
            <a:r>
              <a:rPr lang="en-US" altLang="zh-TW" dirty="0"/>
              <a:t>(</a:t>
            </a:r>
            <a:r>
              <a:rPr lang="zh-TW" altLang="en-US" dirty="0"/>
              <a:t>將排除檔案寫入</a:t>
            </a:r>
            <a:r>
              <a:rPr lang="en-US" altLang="zh-TW"/>
              <a:t>)</a:t>
            </a:r>
          </a:p>
          <a:p>
            <a:endParaRPr lang="zh-TW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7AE0D64-E7AB-30F6-D3FB-84D7AF80A6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723208"/>
            <a:ext cx="2376163" cy="609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fontAlgn="base">
              <a:spcAft>
                <a:spcPct val="0"/>
              </a:spcAft>
              <a:buClrTx/>
              <a:buSzTx/>
              <a:tabLst/>
            </a:pPr>
            <a:r>
              <a:rPr lang="zh-TW" altLang="zh-TW" b="1" dirty="0">
                <a:solidFill>
                  <a:srgbClr val="FF0000"/>
                </a:solidFill>
                <a:latin typeface="??"/>
              </a:rPr>
              <a:t>.gitignore </a:t>
            </a:r>
          </a:p>
        </p:txBody>
      </p:sp>
    </p:spTree>
    <p:extLst>
      <p:ext uri="{BB962C8B-B14F-4D97-AF65-F5344CB8AC3E}">
        <p14:creationId xmlns:p14="http://schemas.microsoft.com/office/powerpoint/2010/main" val="2741975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223</Words>
  <Application>Microsoft Office PowerPoint</Application>
  <PresentationFormat>寬螢幕</PresentationFormat>
  <Paragraphs>47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4" baseType="lpstr">
      <vt:lpstr>??</vt:lpstr>
      <vt:lpstr>Arial</vt:lpstr>
      <vt:lpstr>Calibri</vt:lpstr>
      <vt:lpstr>Calibri Light</vt:lpstr>
      <vt:lpstr>Office 佈景主題</vt:lpstr>
      <vt:lpstr>Git </vt:lpstr>
      <vt:lpstr>Fork</vt:lpstr>
      <vt:lpstr>Branch</vt:lpstr>
      <vt:lpstr>Remote</vt:lpstr>
      <vt:lpstr>commit</vt:lpstr>
      <vt:lpstr>reset</vt:lpstr>
      <vt:lpstr>Push</vt:lpstr>
      <vt:lpstr>merge</vt:lpstr>
      <vt:lpstr>.gitignore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</dc:title>
  <dc:creator>日四技電子9B 李政隆</dc:creator>
  <cp:lastModifiedBy>日四技電子9B 李政隆</cp:lastModifiedBy>
  <cp:revision>6</cp:revision>
  <dcterms:created xsi:type="dcterms:W3CDTF">2023-01-31T13:54:18Z</dcterms:created>
  <dcterms:modified xsi:type="dcterms:W3CDTF">2023-02-01T08:00:54Z</dcterms:modified>
</cp:coreProperties>
</file>