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4"/>
  </p:notesMasterIdLst>
  <p:sldIdLst>
    <p:sldId id="256" r:id="rId2"/>
    <p:sldId id="258" r:id="rId3"/>
    <p:sldId id="257" r:id="rId4"/>
    <p:sldId id="262" r:id="rId5"/>
    <p:sldId id="265" r:id="rId6"/>
    <p:sldId id="267" r:id="rId7"/>
    <p:sldId id="259" r:id="rId8"/>
    <p:sldId id="268" r:id="rId9"/>
    <p:sldId id="271" r:id="rId10"/>
    <p:sldId id="272" r:id="rId11"/>
    <p:sldId id="26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797"/>
  </p:normalViewPr>
  <p:slideViewPr>
    <p:cSldViewPr snapToGrid="0" snapToObjects="1">
      <p:cViewPr varScale="1">
        <p:scale>
          <a:sx n="68" d="100"/>
          <a:sy n="68" d="100"/>
        </p:scale>
        <p:origin x="1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76D6F-D1D9-D942-8296-236E51F63D12}"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1016F-CC0F-6342-8C4C-05345F7E887D}" type="slidenum">
              <a:rPr lang="en-US" smtClean="0"/>
              <a:t>‹#›</a:t>
            </a:fld>
            <a:endParaRPr lang="en-US"/>
          </a:p>
        </p:txBody>
      </p:sp>
    </p:spTree>
    <p:extLst>
      <p:ext uri="{BB962C8B-B14F-4D97-AF65-F5344CB8AC3E}">
        <p14:creationId xmlns:p14="http://schemas.microsoft.com/office/powerpoint/2010/main" val="13749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our group is developing a machine learning-based approach to predict whether or not an individual will be diagnosed with Long Covid.</a:t>
            </a:r>
          </a:p>
        </p:txBody>
      </p:sp>
      <p:sp>
        <p:nvSpPr>
          <p:cNvPr id="4" name="Slide Number Placeholder 3"/>
          <p:cNvSpPr>
            <a:spLocks noGrp="1"/>
          </p:cNvSpPr>
          <p:nvPr>
            <p:ph type="sldNum" sz="quarter" idx="5"/>
          </p:nvPr>
        </p:nvSpPr>
        <p:spPr/>
        <p:txBody>
          <a:bodyPr/>
          <a:lstStyle/>
          <a:p>
            <a:fld id="{1291016F-CC0F-6342-8C4C-05345F7E887D}" type="slidenum">
              <a:rPr lang="en-US" smtClean="0"/>
              <a:t>1</a:t>
            </a:fld>
            <a:endParaRPr lang="en-US"/>
          </a:p>
        </p:txBody>
      </p:sp>
    </p:spTree>
    <p:extLst>
      <p:ext uri="{BB962C8B-B14F-4D97-AF65-F5344CB8AC3E}">
        <p14:creationId xmlns:p14="http://schemas.microsoft.com/office/powerpoint/2010/main" val="13648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mapped the 7 clusters with the three age groups of 18 to 33 years old, 34 to 50 years old and greater than 50 years old, as there was no significant difference between the two gender groups. The clusters did not fit exceptionally well with the age groups, however concentrations can be observed. For example, the greater than 50 years old age group only has 75 cases, however these cases are mainly found in clusters 1, 2, 4 and 5.</a:t>
            </a:r>
          </a:p>
        </p:txBody>
      </p:sp>
      <p:sp>
        <p:nvSpPr>
          <p:cNvPr id="4" name="Slide Number Placeholder 3"/>
          <p:cNvSpPr>
            <a:spLocks noGrp="1"/>
          </p:cNvSpPr>
          <p:nvPr>
            <p:ph type="sldNum" sz="quarter" idx="5"/>
          </p:nvPr>
        </p:nvSpPr>
        <p:spPr/>
        <p:txBody>
          <a:bodyPr/>
          <a:lstStyle/>
          <a:p>
            <a:fld id="{1291016F-CC0F-6342-8C4C-05345F7E887D}" type="slidenum">
              <a:rPr lang="en-US" smtClean="0"/>
              <a:t>10</a:t>
            </a:fld>
            <a:endParaRPr lang="en-US"/>
          </a:p>
        </p:txBody>
      </p:sp>
    </p:spTree>
    <p:extLst>
      <p:ext uri="{BB962C8B-B14F-4D97-AF65-F5344CB8AC3E}">
        <p14:creationId xmlns:p14="http://schemas.microsoft.com/office/powerpoint/2010/main" val="311027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steps for our project include performing analysis on the Malawi survey data as well as performing additional analysis on the United States Census Bureau Data. We will also perform model validation using 10-fold Cross Validation to optimize hyperparameters, specifically the number of clusters.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perform predictive analysis on test data using the results generated by our K-Mode Clustering Algorithm to create a model to predict whether an individual will develop Long Covid as well as perform an analysis of the model’s accuracy when predicting Long Covid using the test dataset.</a:t>
            </a:r>
          </a:p>
        </p:txBody>
      </p:sp>
      <p:sp>
        <p:nvSpPr>
          <p:cNvPr id="4" name="Slide Number Placeholder 3"/>
          <p:cNvSpPr>
            <a:spLocks noGrp="1"/>
          </p:cNvSpPr>
          <p:nvPr>
            <p:ph type="sldNum" sz="quarter" idx="5"/>
          </p:nvPr>
        </p:nvSpPr>
        <p:spPr/>
        <p:txBody>
          <a:bodyPr/>
          <a:lstStyle/>
          <a:p>
            <a:fld id="{1291016F-CC0F-6342-8C4C-05345F7E887D}" type="slidenum">
              <a:rPr lang="en-US" smtClean="0"/>
              <a:t>11</a:t>
            </a:fld>
            <a:endParaRPr lang="en-US"/>
          </a:p>
        </p:txBody>
      </p:sp>
    </p:spTree>
    <p:extLst>
      <p:ext uri="{BB962C8B-B14F-4D97-AF65-F5344CB8AC3E}">
        <p14:creationId xmlns:p14="http://schemas.microsoft.com/office/powerpoint/2010/main" val="25157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we now welcome any questions.</a:t>
            </a:r>
          </a:p>
        </p:txBody>
      </p:sp>
      <p:sp>
        <p:nvSpPr>
          <p:cNvPr id="4" name="Slide Number Placeholder 3"/>
          <p:cNvSpPr>
            <a:spLocks noGrp="1"/>
          </p:cNvSpPr>
          <p:nvPr>
            <p:ph type="sldNum" sz="quarter" idx="5"/>
          </p:nvPr>
        </p:nvSpPr>
        <p:spPr/>
        <p:txBody>
          <a:bodyPr/>
          <a:lstStyle/>
          <a:p>
            <a:fld id="{1291016F-CC0F-6342-8C4C-05345F7E887D}" type="slidenum">
              <a:rPr lang="en-US" smtClean="0"/>
              <a:t>12</a:t>
            </a:fld>
            <a:endParaRPr lang="en-US"/>
          </a:p>
        </p:txBody>
      </p:sp>
    </p:spTree>
    <p:extLst>
      <p:ext uri="{BB962C8B-B14F-4D97-AF65-F5344CB8AC3E}">
        <p14:creationId xmlns:p14="http://schemas.microsoft.com/office/powerpoint/2010/main" val="286236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on a definition of Post Covid-19 condition, better known as Long Covid, has not yet been reached. According to the World Health Organization, a potential definition of Long Covid could be new or ongoing symptoms occurring after the initial four week infection period. The Canadian Journal of Health Technologies has classified Long Covid into two stages: “Ongoing symptomatic Covid-19” which they define as symptoms occurring between 4 and 12 weeks after an individual has been infected with Covid-19 and “Post Covid-19 Syndrome” which they define as symptoms occurring 12 weeks or more after an individual has been infected with Covid-19. The World Health Organization estimates that up to 20% of individuals diagnosed with Covid-19 will develop Long Covid. According to the World Health Organization, symptoms of Long Covid could include any of the Covid-19 symptoms. </a:t>
            </a:r>
          </a:p>
          <a:p>
            <a:r>
              <a:rPr lang="en-US" dirty="0"/>
              <a:t>We chose this topic as the world is still in the midst of the Covid-19 pandemic with Long Covid becoming an increasingly active area of research. Since a material proportion of individuals who have been diagnosed with Covid-19 will end up getting Long Covid, identifying relationships and patterns between Covid-19 symptoms and Long Covid development could help contribute to a better understanding of the illness and allow for more effective treatment.</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2</a:t>
            </a:fld>
            <a:endParaRPr lang="en-US"/>
          </a:p>
        </p:txBody>
      </p:sp>
    </p:spTree>
    <p:extLst>
      <p:ext uri="{BB962C8B-B14F-4D97-AF65-F5344CB8AC3E}">
        <p14:creationId xmlns:p14="http://schemas.microsoft.com/office/powerpoint/2010/main" val="30780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is first using the Apriori Algorithm to mine interesting associations occurring in individuals diagnosed with Covid-19 that would imply the development of Long Covid. We are then building and training a model using K-Mode Clustering to predict the possibility of developing Long Covid based on demographic and symptom data surveyed from individuals who have been diagnosed with Long Covid. The model will be validated, with the number of clusters optimized, and then tested for accuracy using additional Covid-19 and Long Covid datasets. Finally, we will use the discovered association rules to further analyze and track the accuracy of the model.</a:t>
            </a:r>
          </a:p>
          <a:p>
            <a:r>
              <a:rPr lang="en-US" dirty="0"/>
              <a:t>Our current research consists of datasets containing both Covid-19 and Long Covid data. Two datasets important to our analysis include surveys completed in Kenya and Malawi detailing demographical information and symptoms of individuals who have been diagnosed with Long Covid in those countries. We have also found demographic and symptom data made up of individuals from a wide range of countries who have been diagnosed with Long Covid.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Covid is still an active area of research, therefore it is difficult to find datasets containing both Covid and Long Covid data. Some of the datasets we originally found were removed by their authors including a CDC dataset on Long Covid and demographics and a UK Government dataset examining the connections between Covid variants and Long Covid diagnosis. </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3</a:t>
            </a:fld>
            <a:endParaRPr lang="en-US"/>
          </a:p>
        </p:txBody>
      </p:sp>
    </p:spTree>
    <p:extLst>
      <p:ext uri="{BB962C8B-B14F-4D97-AF65-F5344CB8AC3E}">
        <p14:creationId xmlns:p14="http://schemas.microsoft.com/office/powerpoint/2010/main" val="34814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discover interesting association rules using the Apriori Algorithm. The data used for the Associative Rule Mining was a dataset from the United States Census Bureau. The dataset included demographic information including age, gender, level of education, as well as health information including vaccination status, Covid-19 symptoms and whether or not the individual has or has been diagnosed with Long Covid. 28% of individuals in this dataset reported experiencing Long Covid whereas 72% of the individuals in the dataset did not experience Long Covid.</a:t>
            </a:r>
          </a:p>
          <a:p>
            <a:r>
              <a:rPr lang="en-US" dirty="0"/>
              <a:t>33 interesting association rules were found that included Long Covid Occurring as the consequent. The confidence of these rules ranged from 0.31 to 0.86. Additionally, over 400 interesting association rules were found that included Long Covid Not Occurring as the consequent. This is not surprising as 72% of Covid-19 patients in the dataset did not experience Long Covid. The confidence of these rules ranged from 0.6 to around 0.8. </a:t>
            </a:r>
          </a:p>
          <a:p>
            <a:r>
              <a:rPr lang="en-US" dirty="0"/>
              <a:t>Selected interesting association rules that included Long Covid Occurring as the consequent include: Experiencing Current Symptoms and Long Covid with a support of 0.147 and a confidence of 0.84 and Birth Gender of Female and Long Covid with a support of 0.186 and a confidence of 0.333. It is important to note that Covid-19 testing and treatment is not always accessible which could impact the results of our analysis.</a:t>
            </a:r>
          </a:p>
        </p:txBody>
      </p:sp>
      <p:sp>
        <p:nvSpPr>
          <p:cNvPr id="4" name="Slide Number Placeholder 3"/>
          <p:cNvSpPr>
            <a:spLocks noGrp="1"/>
          </p:cNvSpPr>
          <p:nvPr>
            <p:ph type="sldNum" sz="quarter" idx="5"/>
          </p:nvPr>
        </p:nvSpPr>
        <p:spPr/>
        <p:txBody>
          <a:bodyPr/>
          <a:lstStyle/>
          <a:p>
            <a:fld id="{1291016F-CC0F-6342-8C4C-05345F7E887D}" type="slidenum">
              <a:rPr lang="en-US" smtClean="0"/>
              <a:t>4</a:t>
            </a:fld>
            <a:endParaRPr lang="en-US"/>
          </a:p>
        </p:txBody>
      </p:sp>
    </p:spTree>
    <p:extLst>
      <p:ext uri="{BB962C8B-B14F-4D97-AF65-F5344CB8AC3E}">
        <p14:creationId xmlns:p14="http://schemas.microsoft.com/office/powerpoint/2010/main" val="241669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association rule mining, the following graphs highlight select statistics from the data. These graphs are based on the same United States Census Bureau dataset used in the association rule mining. The majority of individuals from this dataset diagnosed with Covid-19 are between the ages of 30 and 60. Ages of individuals diagnosed with Long Covid follow a similar distribution with the majority of them being between 30 and 60 years old.</a:t>
            </a:r>
          </a:p>
        </p:txBody>
      </p:sp>
      <p:sp>
        <p:nvSpPr>
          <p:cNvPr id="4" name="Slide Number Placeholder 3"/>
          <p:cNvSpPr>
            <a:spLocks noGrp="1"/>
          </p:cNvSpPr>
          <p:nvPr>
            <p:ph type="sldNum" sz="quarter" idx="5"/>
          </p:nvPr>
        </p:nvSpPr>
        <p:spPr/>
        <p:txBody>
          <a:bodyPr/>
          <a:lstStyle/>
          <a:p>
            <a:fld id="{1291016F-CC0F-6342-8C4C-05345F7E887D}" type="slidenum">
              <a:rPr lang="en-US" smtClean="0"/>
              <a:t>5</a:t>
            </a:fld>
            <a:endParaRPr lang="en-US"/>
          </a:p>
        </p:txBody>
      </p:sp>
    </p:spTree>
    <p:extLst>
      <p:ext uri="{BB962C8B-B14F-4D97-AF65-F5344CB8AC3E}">
        <p14:creationId xmlns:p14="http://schemas.microsoft.com/office/powerpoint/2010/main" val="33093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According to the dataset, 56% of individuals were assigned female at birth, while 44% were assigned male at birth. There is a higher percentage of individuals assigned female at birth who have Covid-19 in this dataset. 67% of individuals experience Long Covid were assigned female at birth, compared to 33% of individuals diagnosed with Long Covid who were assigned male at birth. This could indicate that individuals assigned female at birth are more likely to develop Long Covid, but as mentioned previously the dataset used contains a majority of individuals assigned female at birth.</a:t>
            </a:r>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6</a:t>
            </a:fld>
            <a:endParaRPr lang="en-US"/>
          </a:p>
        </p:txBody>
      </p:sp>
    </p:spTree>
    <p:extLst>
      <p:ext uri="{BB962C8B-B14F-4D97-AF65-F5344CB8AC3E}">
        <p14:creationId xmlns:p14="http://schemas.microsoft.com/office/powerpoint/2010/main" val="125295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our project is to perform K-Mode Clustering on the Long Covid data. This was initially performed on the data from surveys of Long Covid patients located in Kenya. We were initially planning on using the Random Forest algorithm to create our model, however since the Random Forest algorithm is a supervised method and the data we have found is unsupervised/uncertain we decided to use a K-Mode clustering algorithm.</a:t>
            </a:r>
          </a:p>
          <a:p>
            <a:r>
              <a:rPr lang="en-US" dirty="0"/>
              <a:t>We compared frequencies of Long Covid symptoms between two age groups (50 years old and younger and older than 50) and between two gender groups (Male and Female). For most of the symptoms the frequencies between the two age groups are not significant, however the symptom of Fatigue was much more prevalent in the above 50 year-old age group, being in around 50% of the individuals over 50 compared to around 35% of individuals 50 and younger. Some symptoms occurred more in individuals 50 and younger including Diarrhea and Loss of Taste. </a:t>
            </a:r>
          </a:p>
          <a:p>
            <a:r>
              <a:rPr lang="en-US" dirty="0"/>
              <a:t>The deviances for most of the symptom frequencies between the given genders of Male and Female are not significant. Some symptoms are more prevalent in individuals identifying as Female including Shortness of Breath, Chest Pain and Recurrent Fever. Other symptoms are more prevalent in individuals identifying as Male including Loss of Smell, Loss of Taste and Headache</a:t>
            </a:r>
          </a:p>
        </p:txBody>
      </p:sp>
      <p:sp>
        <p:nvSpPr>
          <p:cNvPr id="4" name="Slide Number Placeholder 3"/>
          <p:cNvSpPr>
            <a:spLocks noGrp="1"/>
          </p:cNvSpPr>
          <p:nvPr>
            <p:ph type="sldNum" sz="quarter" idx="5"/>
          </p:nvPr>
        </p:nvSpPr>
        <p:spPr/>
        <p:txBody>
          <a:bodyPr/>
          <a:lstStyle/>
          <a:p>
            <a:fld id="{1291016F-CC0F-6342-8C4C-05345F7E887D}" type="slidenum">
              <a:rPr lang="en-US" smtClean="0"/>
              <a:t>7</a:t>
            </a:fld>
            <a:endParaRPr lang="en-US"/>
          </a:p>
        </p:txBody>
      </p:sp>
    </p:spTree>
    <p:extLst>
      <p:ext uri="{BB962C8B-B14F-4D97-AF65-F5344CB8AC3E}">
        <p14:creationId xmlns:p14="http://schemas.microsoft.com/office/powerpoint/2010/main" val="313096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a:t>
            </a:r>
            <a:r>
              <a:rPr lang="en-US" dirty="0"/>
              <a:t>begin the K-Mode Clustering Analysis, we reduced the number of symptoms, eliminating those symptoms that occurred in less than 5% of the individuals surveyed, resulting in 15 symptoms total. Since all the symptoms are categorical – either the individual has the symptom or they do not – we performed a K-Mode analysis on the data.</a:t>
            </a:r>
          </a:p>
          <a:p>
            <a:r>
              <a:rPr lang="en-US" dirty="0"/>
              <a:t>First, we optimized the number of clusters within the dataset using the metric of Total of Within Cluster Sum of Square which is a measurement of compactness within a cluster. We chose the elbow point when k equals 7, demonstrated by the following optimization path resulting in 7 total clusters.</a:t>
            </a:r>
          </a:p>
        </p:txBody>
      </p:sp>
      <p:sp>
        <p:nvSpPr>
          <p:cNvPr id="4" name="Slide Number Placeholder 3"/>
          <p:cNvSpPr>
            <a:spLocks noGrp="1"/>
          </p:cNvSpPr>
          <p:nvPr>
            <p:ph type="sldNum" sz="quarter" idx="5"/>
          </p:nvPr>
        </p:nvSpPr>
        <p:spPr/>
        <p:txBody>
          <a:bodyPr/>
          <a:lstStyle/>
          <a:p>
            <a:fld id="{1291016F-CC0F-6342-8C4C-05345F7E887D}" type="slidenum">
              <a:rPr lang="en-US" smtClean="0"/>
              <a:t>8</a:t>
            </a:fld>
            <a:endParaRPr lang="en-US"/>
          </a:p>
        </p:txBody>
      </p:sp>
    </p:spTree>
    <p:extLst>
      <p:ext uri="{BB962C8B-B14F-4D97-AF65-F5344CB8AC3E}">
        <p14:creationId xmlns:p14="http://schemas.microsoft.com/office/powerpoint/2010/main" val="379187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modes of the seven clusters are displayed here.</a:t>
            </a:r>
          </a:p>
          <a:p>
            <a:r>
              <a:rPr lang="en-US" dirty="0"/>
              <a:t>Cluster 1 consists of the symptoms Fatigue, Headache and Joint Pain</a:t>
            </a:r>
          </a:p>
          <a:p>
            <a:r>
              <a:rPr lang="en-US" dirty="0"/>
              <a:t>Cluster 2 consists of the symptoms Loss of Smell and Loss of Taste</a:t>
            </a:r>
          </a:p>
          <a:p>
            <a:r>
              <a:rPr lang="en-US" dirty="0"/>
              <a:t>Cluster 3 consists of the symptom Flu</a:t>
            </a:r>
          </a:p>
          <a:p>
            <a:r>
              <a:rPr lang="en-US" dirty="0"/>
              <a:t>Cluster 4 consists of the symptoms Fatigue, Headache, Chest Pain and Cough</a:t>
            </a:r>
          </a:p>
          <a:p>
            <a:r>
              <a:rPr lang="en-US" dirty="0"/>
              <a:t>Cluster 5 consists of the symptoms Headache, Persistent Cough and Recurrent Fever</a:t>
            </a:r>
          </a:p>
          <a:p>
            <a:r>
              <a:rPr lang="en-US" dirty="0"/>
              <a:t>Cluster 6 consists of the symptoms Headache, Sore Throat and Back Ache</a:t>
            </a:r>
          </a:p>
          <a:p>
            <a:r>
              <a:rPr lang="en-US" dirty="0"/>
              <a:t>Cluster 7 consists of the symptom Shortness of Breath</a:t>
            </a:r>
          </a:p>
        </p:txBody>
      </p:sp>
      <p:sp>
        <p:nvSpPr>
          <p:cNvPr id="4" name="Slide Number Placeholder 3"/>
          <p:cNvSpPr>
            <a:spLocks noGrp="1"/>
          </p:cNvSpPr>
          <p:nvPr>
            <p:ph type="sldNum" sz="quarter" idx="5"/>
          </p:nvPr>
        </p:nvSpPr>
        <p:spPr/>
        <p:txBody>
          <a:bodyPr/>
          <a:lstStyle/>
          <a:p>
            <a:fld id="{1291016F-CC0F-6342-8C4C-05345F7E887D}" type="slidenum">
              <a:rPr lang="en-US" smtClean="0"/>
              <a:t>9</a:t>
            </a:fld>
            <a:endParaRPr lang="en-US"/>
          </a:p>
        </p:txBody>
      </p:sp>
    </p:spTree>
    <p:extLst>
      <p:ext uri="{BB962C8B-B14F-4D97-AF65-F5344CB8AC3E}">
        <p14:creationId xmlns:p14="http://schemas.microsoft.com/office/powerpoint/2010/main" val="263282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40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3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7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03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81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429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6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16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8266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16F4-7AE3-104B-957E-FA7CDBE848C2}"/>
              </a:ext>
            </a:extLst>
          </p:cNvPr>
          <p:cNvSpPr>
            <a:spLocks noGrp="1"/>
          </p:cNvSpPr>
          <p:nvPr>
            <p:ph type="ctrTitle"/>
          </p:nvPr>
        </p:nvSpPr>
        <p:spPr/>
        <p:txBody>
          <a:bodyPr/>
          <a:lstStyle/>
          <a:p>
            <a:r>
              <a:rPr lang="en-US" dirty="0"/>
              <a:t>A Machine Learning Based Approach to Predicting long covid</a:t>
            </a:r>
          </a:p>
        </p:txBody>
      </p:sp>
      <p:sp>
        <p:nvSpPr>
          <p:cNvPr id="3" name="Subtitle 2">
            <a:extLst>
              <a:ext uri="{FF2B5EF4-FFF2-40B4-BE49-F238E27FC236}">
                <a16:creationId xmlns:a16="http://schemas.microsoft.com/office/drawing/2014/main" id="{9A4AEADE-64E7-E745-B6F9-B33A0AF85341}"/>
              </a:ext>
            </a:extLst>
          </p:cNvPr>
          <p:cNvSpPr>
            <a:spLocks noGrp="1"/>
          </p:cNvSpPr>
          <p:nvPr>
            <p:ph type="subTitle" idx="1"/>
          </p:nvPr>
        </p:nvSpPr>
        <p:spPr/>
        <p:txBody>
          <a:bodyPr/>
          <a:lstStyle/>
          <a:p>
            <a:r>
              <a:rPr lang="en-US" dirty="0"/>
              <a:t>Katrina Dotzlaw, Ryan Dotzlaw, sean Szturm, da tan</a:t>
            </a:r>
          </a:p>
        </p:txBody>
      </p:sp>
    </p:spTree>
    <p:extLst>
      <p:ext uri="{BB962C8B-B14F-4D97-AF65-F5344CB8AC3E}">
        <p14:creationId xmlns:p14="http://schemas.microsoft.com/office/powerpoint/2010/main" val="90008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D36B-541D-1741-9C1C-29615D1BF7BF}"/>
              </a:ext>
            </a:extLst>
          </p:cNvPr>
          <p:cNvSpPr>
            <a:spLocks noGrp="1"/>
          </p:cNvSpPr>
          <p:nvPr>
            <p:ph type="title"/>
          </p:nvPr>
        </p:nvSpPr>
        <p:spPr>
          <a:xfrm>
            <a:off x="685801" y="457200"/>
            <a:ext cx="10131425" cy="1456267"/>
          </a:xfrm>
        </p:spPr>
        <p:txBody>
          <a:bodyPr/>
          <a:lstStyle/>
          <a:p>
            <a:r>
              <a:rPr lang="en-US" dirty="0"/>
              <a:t>K-mode clustering results</a:t>
            </a:r>
          </a:p>
        </p:txBody>
      </p:sp>
      <p:graphicFrame>
        <p:nvGraphicFramePr>
          <p:cNvPr id="4" name="Table 4">
            <a:extLst>
              <a:ext uri="{FF2B5EF4-FFF2-40B4-BE49-F238E27FC236}">
                <a16:creationId xmlns:a16="http://schemas.microsoft.com/office/drawing/2014/main" id="{086CA991-965B-324D-8FE0-555027869B6E}"/>
              </a:ext>
            </a:extLst>
          </p:cNvPr>
          <p:cNvGraphicFramePr>
            <a:graphicFrameLocks noGrp="1"/>
          </p:cNvGraphicFramePr>
          <p:nvPr>
            <p:extLst>
              <p:ext uri="{D42A27DB-BD31-4B8C-83A1-F6EECF244321}">
                <p14:modId xmlns:p14="http://schemas.microsoft.com/office/powerpoint/2010/main" val="900620669"/>
              </p:ext>
            </p:extLst>
          </p:nvPr>
        </p:nvGraphicFramePr>
        <p:xfrm>
          <a:off x="1687513" y="1977814"/>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0632598"/>
                    </a:ext>
                  </a:extLst>
                </a:gridCol>
                <a:gridCol w="2032000">
                  <a:extLst>
                    <a:ext uri="{9D8B030D-6E8A-4147-A177-3AD203B41FA5}">
                      <a16:colId xmlns:a16="http://schemas.microsoft.com/office/drawing/2014/main" val="2798479947"/>
                    </a:ext>
                  </a:extLst>
                </a:gridCol>
                <a:gridCol w="2032000">
                  <a:extLst>
                    <a:ext uri="{9D8B030D-6E8A-4147-A177-3AD203B41FA5}">
                      <a16:colId xmlns:a16="http://schemas.microsoft.com/office/drawing/2014/main" val="571566999"/>
                    </a:ext>
                  </a:extLst>
                </a:gridCol>
                <a:gridCol w="2032000">
                  <a:extLst>
                    <a:ext uri="{9D8B030D-6E8A-4147-A177-3AD203B41FA5}">
                      <a16:colId xmlns:a16="http://schemas.microsoft.com/office/drawing/2014/main" val="812291509"/>
                    </a:ext>
                  </a:extLst>
                </a:gridCol>
              </a:tblGrid>
              <a:tr h="370840">
                <a:tc>
                  <a:txBody>
                    <a:bodyPr/>
                    <a:lstStyle/>
                    <a:p>
                      <a:pPr algn="ctr"/>
                      <a:r>
                        <a:rPr lang="en-US" dirty="0"/>
                        <a:t>Cluster</a:t>
                      </a:r>
                    </a:p>
                  </a:txBody>
                  <a:tcPr/>
                </a:tc>
                <a:tc>
                  <a:txBody>
                    <a:bodyPr/>
                    <a:lstStyle/>
                    <a:p>
                      <a:pPr algn="ctr"/>
                      <a:r>
                        <a:rPr lang="en-US" dirty="0"/>
                        <a:t>18-33 Years Old</a:t>
                      </a:r>
                    </a:p>
                  </a:txBody>
                  <a:tcPr/>
                </a:tc>
                <a:tc>
                  <a:txBody>
                    <a:bodyPr/>
                    <a:lstStyle/>
                    <a:p>
                      <a:pPr algn="ctr"/>
                      <a:r>
                        <a:rPr lang="en-US" dirty="0"/>
                        <a:t>34-50 Years Old</a:t>
                      </a:r>
                    </a:p>
                  </a:txBody>
                  <a:tcPr/>
                </a:tc>
                <a:tc>
                  <a:txBody>
                    <a:bodyPr/>
                    <a:lstStyle/>
                    <a:p>
                      <a:pPr algn="ctr"/>
                      <a:r>
                        <a:rPr lang="en-US" dirty="0"/>
                        <a:t>Greater than 50</a:t>
                      </a:r>
                    </a:p>
                  </a:txBody>
                  <a:tcPr/>
                </a:tc>
                <a:extLst>
                  <a:ext uri="{0D108BD9-81ED-4DB2-BD59-A6C34878D82A}">
                    <a16:rowId xmlns:a16="http://schemas.microsoft.com/office/drawing/2014/main" val="3671613714"/>
                  </a:ext>
                </a:extLst>
              </a:tr>
              <a:tr h="370840">
                <a:tc>
                  <a:txBody>
                    <a:bodyPr/>
                    <a:lstStyle/>
                    <a:p>
                      <a:pPr algn="ctr"/>
                      <a:r>
                        <a:rPr lang="en-US" dirty="0"/>
                        <a:t>1</a:t>
                      </a:r>
                    </a:p>
                  </a:txBody>
                  <a:tcPr/>
                </a:tc>
                <a:tc>
                  <a:txBody>
                    <a:bodyPr/>
                    <a:lstStyle/>
                    <a:p>
                      <a:pPr algn="ctr"/>
                      <a:r>
                        <a:rPr lang="en-US" dirty="0"/>
                        <a:t>60</a:t>
                      </a:r>
                    </a:p>
                  </a:txBody>
                  <a:tcPr/>
                </a:tc>
                <a:tc>
                  <a:txBody>
                    <a:bodyPr/>
                    <a:lstStyle/>
                    <a:p>
                      <a:pPr algn="ctr"/>
                      <a:r>
                        <a:rPr lang="en-US" dirty="0"/>
                        <a:t>61</a:t>
                      </a:r>
                    </a:p>
                  </a:txBody>
                  <a:tcPr/>
                </a:tc>
                <a:tc>
                  <a:txBody>
                    <a:bodyPr/>
                    <a:lstStyle/>
                    <a:p>
                      <a:pPr algn="ctr"/>
                      <a:r>
                        <a:rPr lang="en-US" dirty="0"/>
                        <a:t>23</a:t>
                      </a:r>
                    </a:p>
                  </a:txBody>
                  <a:tcPr/>
                </a:tc>
                <a:extLst>
                  <a:ext uri="{0D108BD9-81ED-4DB2-BD59-A6C34878D82A}">
                    <a16:rowId xmlns:a16="http://schemas.microsoft.com/office/drawing/2014/main" val="3352790500"/>
                  </a:ext>
                </a:extLst>
              </a:tr>
              <a:tr h="370840">
                <a:tc>
                  <a:txBody>
                    <a:bodyPr/>
                    <a:lstStyle/>
                    <a:p>
                      <a:pPr algn="ctr"/>
                      <a:r>
                        <a:rPr lang="en-US" dirty="0"/>
                        <a:t>2</a:t>
                      </a:r>
                    </a:p>
                  </a:txBody>
                  <a:tcPr/>
                </a:tc>
                <a:tc>
                  <a:txBody>
                    <a:bodyPr/>
                    <a:lstStyle/>
                    <a:p>
                      <a:pPr algn="ctr"/>
                      <a:r>
                        <a:rPr lang="en-US" dirty="0"/>
                        <a:t>76</a:t>
                      </a:r>
                    </a:p>
                  </a:txBody>
                  <a:tcPr/>
                </a:tc>
                <a:tc>
                  <a:txBody>
                    <a:bodyPr/>
                    <a:lstStyle/>
                    <a:p>
                      <a:pPr algn="ctr"/>
                      <a:r>
                        <a:rPr lang="en-US" dirty="0"/>
                        <a:t>52</a:t>
                      </a:r>
                    </a:p>
                  </a:txBody>
                  <a:tcPr/>
                </a:tc>
                <a:tc>
                  <a:txBody>
                    <a:bodyPr/>
                    <a:lstStyle/>
                    <a:p>
                      <a:pPr algn="ctr"/>
                      <a:r>
                        <a:rPr lang="en-US" dirty="0"/>
                        <a:t>12</a:t>
                      </a:r>
                    </a:p>
                  </a:txBody>
                  <a:tcPr/>
                </a:tc>
                <a:extLst>
                  <a:ext uri="{0D108BD9-81ED-4DB2-BD59-A6C34878D82A}">
                    <a16:rowId xmlns:a16="http://schemas.microsoft.com/office/drawing/2014/main" val="1282088384"/>
                  </a:ext>
                </a:extLst>
              </a:tr>
              <a:tr h="370840">
                <a:tc>
                  <a:txBody>
                    <a:bodyPr/>
                    <a:lstStyle/>
                    <a:p>
                      <a:pPr algn="ctr"/>
                      <a:r>
                        <a:rPr lang="en-US" dirty="0"/>
                        <a:t>3</a:t>
                      </a:r>
                    </a:p>
                  </a:txBody>
                  <a:tcPr/>
                </a:tc>
                <a:tc>
                  <a:txBody>
                    <a:bodyPr/>
                    <a:lstStyle/>
                    <a:p>
                      <a:pPr algn="ctr"/>
                      <a:r>
                        <a:rPr lang="en-US" dirty="0"/>
                        <a:t>35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2340428419"/>
                  </a:ext>
                </a:extLst>
              </a:tr>
              <a:tr h="370840">
                <a:tc>
                  <a:txBody>
                    <a:bodyPr/>
                    <a:lstStyle/>
                    <a:p>
                      <a:pPr algn="ctr"/>
                      <a:r>
                        <a:rPr lang="en-US" dirty="0"/>
                        <a:t>4</a:t>
                      </a:r>
                    </a:p>
                  </a:txBody>
                  <a:tcPr/>
                </a:tc>
                <a:tc>
                  <a:txBody>
                    <a:bodyPr/>
                    <a:lstStyle/>
                    <a:p>
                      <a:pPr algn="ctr"/>
                      <a:r>
                        <a:rPr lang="en-US" dirty="0"/>
                        <a:t>53</a:t>
                      </a:r>
                    </a:p>
                  </a:txBody>
                  <a:tcPr/>
                </a:tc>
                <a:tc>
                  <a:txBody>
                    <a:bodyPr/>
                    <a:lstStyle/>
                    <a:p>
                      <a:pPr algn="ctr"/>
                      <a:r>
                        <a:rPr lang="en-US" dirty="0"/>
                        <a:t>47</a:t>
                      </a:r>
                    </a:p>
                  </a:txBody>
                  <a:tcPr/>
                </a:tc>
                <a:tc>
                  <a:txBody>
                    <a:bodyPr/>
                    <a:lstStyle/>
                    <a:p>
                      <a:pPr algn="ctr"/>
                      <a:r>
                        <a:rPr lang="en-US" dirty="0"/>
                        <a:t>11</a:t>
                      </a:r>
                    </a:p>
                  </a:txBody>
                  <a:tcPr/>
                </a:tc>
                <a:extLst>
                  <a:ext uri="{0D108BD9-81ED-4DB2-BD59-A6C34878D82A}">
                    <a16:rowId xmlns:a16="http://schemas.microsoft.com/office/drawing/2014/main" val="2544946510"/>
                  </a:ext>
                </a:extLst>
              </a:tr>
              <a:tr h="370840">
                <a:tc>
                  <a:txBody>
                    <a:bodyPr/>
                    <a:lstStyle/>
                    <a:p>
                      <a:pPr algn="ctr"/>
                      <a:r>
                        <a:rPr lang="en-US" dirty="0"/>
                        <a:t>5</a:t>
                      </a:r>
                    </a:p>
                  </a:txBody>
                  <a:tcPr/>
                </a:tc>
                <a:tc>
                  <a:txBody>
                    <a:bodyPr/>
                    <a:lstStyle/>
                    <a:p>
                      <a:pPr algn="ctr"/>
                      <a:r>
                        <a:rPr lang="en-US" dirty="0"/>
                        <a:t>64</a:t>
                      </a:r>
                    </a:p>
                  </a:txBody>
                  <a:tcPr/>
                </a:tc>
                <a:tc>
                  <a:txBody>
                    <a:bodyPr/>
                    <a:lstStyle/>
                    <a:p>
                      <a:pPr algn="ctr"/>
                      <a:r>
                        <a:rPr lang="en-US" dirty="0"/>
                        <a:t>53</a:t>
                      </a:r>
                    </a:p>
                  </a:txBody>
                  <a:tcPr/>
                </a:tc>
                <a:tc>
                  <a:txBody>
                    <a:bodyPr/>
                    <a:lstStyle/>
                    <a:p>
                      <a:pPr algn="ctr"/>
                      <a:r>
                        <a:rPr lang="en-US" dirty="0"/>
                        <a:t>14</a:t>
                      </a:r>
                    </a:p>
                  </a:txBody>
                  <a:tcPr/>
                </a:tc>
                <a:extLst>
                  <a:ext uri="{0D108BD9-81ED-4DB2-BD59-A6C34878D82A}">
                    <a16:rowId xmlns:a16="http://schemas.microsoft.com/office/drawing/2014/main" val="266883150"/>
                  </a:ext>
                </a:extLst>
              </a:tr>
              <a:tr h="370840">
                <a:tc>
                  <a:txBody>
                    <a:bodyPr/>
                    <a:lstStyle/>
                    <a:p>
                      <a:pPr algn="ctr"/>
                      <a:r>
                        <a:rPr lang="en-US" dirty="0"/>
                        <a:t>6</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7</a:t>
                      </a:r>
                    </a:p>
                  </a:txBody>
                  <a:tcPr/>
                </a:tc>
                <a:extLst>
                  <a:ext uri="{0D108BD9-81ED-4DB2-BD59-A6C34878D82A}">
                    <a16:rowId xmlns:a16="http://schemas.microsoft.com/office/drawing/2014/main" val="3273722063"/>
                  </a:ext>
                </a:extLst>
              </a:tr>
              <a:tr h="370840">
                <a:tc>
                  <a:txBody>
                    <a:bodyPr/>
                    <a:lstStyle/>
                    <a:p>
                      <a:pPr algn="ctr"/>
                      <a:r>
                        <a:rPr lang="en-US" dirty="0"/>
                        <a:t>7</a:t>
                      </a:r>
                    </a:p>
                  </a:txBody>
                  <a:tcPr/>
                </a:tc>
                <a:tc>
                  <a:txBody>
                    <a:bodyPr/>
                    <a:lstStyle/>
                    <a:p>
                      <a:pPr algn="ctr"/>
                      <a:r>
                        <a:rPr lang="en-US" dirty="0"/>
                        <a:t>29</a:t>
                      </a:r>
                    </a:p>
                  </a:txBody>
                  <a:tcPr/>
                </a:tc>
                <a:tc>
                  <a:txBody>
                    <a:bodyPr/>
                    <a:lstStyle/>
                    <a:p>
                      <a:pPr algn="ctr"/>
                      <a:r>
                        <a:rPr lang="en-US" dirty="0"/>
                        <a:t>35</a:t>
                      </a:r>
                    </a:p>
                  </a:txBody>
                  <a:tcPr/>
                </a:tc>
                <a:tc>
                  <a:txBody>
                    <a:bodyPr/>
                    <a:lstStyle/>
                    <a:p>
                      <a:pPr algn="ctr"/>
                      <a:r>
                        <a:rPr lang="en-US" dirty="0"/>
                        <a:t>5</a:t>
                      </a:r>
                    </a:p>
                  </a:txBody>
                  <a:tcPr/>
                </a:tc>
                <a:extLst>
                  <a:ext uri="{0D108BD9-81ED-4DB2-BD59-A6C34878D82A}">
                    <a16:rowId xmlns:a16="http://schemas.microsoft.com/office/drawing/2014/main" val="2679050837"/>
                  </a:ext>
                </a:extLst>
              </a:tr>
            </a:tbl>
          </a:graphicData>
        </a:graphic>
      </p:graphicFrame>
    </p:spTree>
    <p:extLst>
      <p:ext uri="{BB962C8B-B14F-4D97-AF65-F5344CB8AC3E}">
        <p14:creationId xmlns:p14="http://schemas.microsoft.com/office/powerpoint/2010/main" val="249216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3533-5AE1-7D44-8389-79DE8F016F63}"/>
              </a:ext>
            </a:extLst>
          </p:cNvPr>
          <p:cNvSpPr>
            <a:spLocks noGrp="1"/>
          </p:cNvSpPr>
          <p:nvPr>
            <p:ph type="title"/>
          </p:nvPr>
        </p:nvSpPr>
        <p:spPr>
          <a:xfrm>
            <a:off x="685801" y="457200"/>
            <a:ext cx="10131425" cy="1456267"/>
          </a:xfrm>
        </p:spPr>
        <p:txBody>
          <a:bodyPr/>
          <a:lstStyle/>
          <a:p>
            <a:r>
              <a:rPr lang="en-US" dirty="0"/>
              <a:t>Next steps</a:t>
            </a:r>
          </a:p>
        </p:txBody>
      </p:sp>
      <p:sp>
        <p:nvSpPr>
          <p:cNvPr id="3" name="Content Placeholder 2">
            <a:extLst>
              <a:ext uri="{FF2B5EF4-FFF2-40B4-BE49-F238E27FC236}">
                <a16:creationId xmlns:a16="http://schemas.microsoft.com/office/drawing/2014/main" id="{8AA29AA1-A515-BC42-ADE5-C57B266A8978}"/>
              </a:ext>
            </a:extLst>
          </p:cNvPr>
          <p:cNvSpPr>
            <a:spLocks noGrp="1"/>
          </p:cNvSpPr>
          <p:nvPr>
            <p:ph idx="1"/>
          </p:nvPr>
        </p:nvSpPr>
        <p:spPr/>
        <p:txBody>
          <a:bodyPr anchor="t"/>
          <a:lstStyle/>
          <a:p>
            <a:r>
              <a:rPr lang="en-US" dirty="0"/>
              <a:t>Further analysis on additional datasets</a:t>
            </a:r>
          </a:p>
          <a:p>
            <a:r>
              <a:rPr lang="en-US" dirty="0"/>
              <a:t>Model validation using 10-Fold Cross Validation</a:t>
            </a:r>
          </a:p>
          <a:p>
            <a:r>
              <a:rPr lang="en-US" dirty="0"/>
              <a:t>Creating a predictive model and performing predictive analysis on test data</a:t>
            </a:r>
          </a:p>
          <a:p>
            <a:r>
              <a:rPr lang="en-US" dirty="0"/>
              <a:t>Analysis of accuracy when predicting Long Covid</a:t>
            </a:r>
          </a:p>
        </p:txBody>
      </p:sp>
    </p:spTree>
    <p:extLst>
      <p:ext uri="{BB962C8B-B14F-4D97-AF65-F5344CB8AC3E}">
        <p14:creationId xmlns:p14="http://schemas.microsoft.com/office/powerpoint/2010/main" val="298293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B8C-2146-BB41-B390-6CB50FA2B9DB}"/>
              </a:ext>
            </a:extLst>
          </p:cNvPr>
          <p:cNvSpPr>
            <a:spLocks noGrp="1"/>
          </p:cNvSpPr>
          <p:nvPr>
            <p:ph type="title"/>
          </p:nvPr>
        </p:nvSpPr>
        <p:spPr>
          <a:xfrm>
            <a:off x="0" y="2700866"/>
            <a:ext cx="12192000" cy="1456267"/>
          </a:xfrm>
        </p:spPr>
        <p:txBody>
          <a:bodyPr>
            <a:normAutofit/>
          </a:bodyPr>
          <a:lstStyle/>
          <a:p>
            <a:pPr algn="ctr"/>
            <a:r>
              <a:rPr lang="en-US" sz="5000" dirty="0"/>
              <a:t>thank you</a:t>
            </a:r>
          </a:p>
        </p:txBody>
      </p:sp>
    </p:spTree>
    <p:extLst>
      <p:ext uri="{BB962C8B-B14F-4D97-AF65-F5344CB8AC3E}">
        <p14:creationId xmlns:p14="http://schemas.microsoft.com/office/powerpoint/2010/main" val="262655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C152-9419-2D45-ABB8-794E3F5F2A7C}"/>
              </a:ext>
            </a:extLst>
          </p:cNvPr>
          <p:cNvSpPr>
            <a:spLocks noGrp="1"/>
          </p:cNvSpPr>
          <p:nvPr>
            <p:ph type="title"/>
          </p:nvPr>
        </p:nvSpPr>
        <p:spPr>
          <a:xfrm>
            <a:off x="685801" y="457200"/>
            <a:ext cx="10131425" cy="1456267"/>
          </a:xfrm>
        </p:spPr>
        <p:txBody>
          <a:bodyPr/>
          <a:lstStyle/>
          <a:p>
            <a:r>
              <a:rPr lang="en-US" dirty="0"/>
              <a:t>Background and importance</a:t>
            </a:r>
          </a:p>
        </p:txBody>
      </p:sp>
      <p:sp>
        <p:nvSpPr>
          <p:cNvPr id="3" name="Content Placeholder 2">
            <a:extLst>
              <a:ext uri="{FF2B5EF4-FFF2-40B4-BE49-F238E27FC236}">
                <a16:creationId xmlns:a16="http://schemas.microsoft.com/office/drawing/2014/main" id="{66FC42EA-D585-6B4D-8BD6-01B4A258B8AE}"/>
              </a:ext>
            </a:extLst>
          </p:cNvPr>
          <p:cNvSpPr>
            <a:spLocks noGrp="1"/>
          </p:cNvSpPr>
          <p:nvPr>
            <p:ph idx="1"/>
          </p:nvPr>
        </p:nvSpPr>
        <p:spPr>
          <a:xfrm>
            <a:off x="685801" y="1989667"/>
            <a:ext cx="10131425" cy="3649133"/>
          </a:xfrm>
        </p:spPr>
        <p:txBody>
          <a:bodyPr anchor="t"/>
          <a:lstStyle/>
          <a:p>
            <a:r>
              <a:rPr lang="en-US" dirty="0"/>
              <a:t>The WHO has defined Long Covid as Covid-19 symptoms which persist after the initial infection period</a:t>
            </a:r>
            <a:r>
              <a:rPr lang="en-US" baseline="30000" dirty="0"/>
              <a:t>1</a:t>
            </a:r>
            <a:endParaRPr lang="en-US" dirty="0"/>
          </a:p>
          <a:p>
            <a:r>
              <a:rPr lang="en-US" dirty="0"/>
              <a:t>The Canadian Journal of Health Technologies has classified Long Covid into two stages</a:t>
            </a:r>
            <a:r>
              <a:rPr lang="en-US" baseline="30000" dirty="0"/>
              <a:t>1</a:t>
            </a:r>
            <a:r>
              <a:rPr lang="en-US" dirty="0"/>
              <a:t>:</a:t>
            </a:r>
          </a:p>
          <a:p>
            <a:pPr lvl="1"/>
            <a:r>
              <a:rPr lang="en-US" dirty="0"/>
              <a:t>Displaying symptoms between 4 to 12 weeks after infection with Covid-19</a:t>
            </a:r>
          </a:p>
          <a:p>
            <a:pPr lvl="1"/>
            <a:r>
              <a:rPr lang="en-US" dirty="0"/>
              <a:t>Displaying symptoms beyond 12 weeks after infection with Covid-19</a:t>
            </a:r>
          </a:p>
          <a:p>
            <a:r>
              <a:rPr lang="en-US" dirty="0"/>
              <a:t>The WHO estimates that up to 20% of individuals who are diagnosed with Covid-19 will develop Long Covid</a:t>
            </a:r>
            <a:r>
              <a:rPr lang="en-US" baseline="30000" dirty="0"/>
              <a:t>2</a:t>
            </a:r>
            <a:endParaRPr lang="en-US" dirty="0"/>
          </a:p>
          <a:p>
            <a:r>
              <a:rPr lang="en-US" dirty="0"/>
              <a:t>The Covid-19 pandemic is still ongoing and Long Covid is still an active area of research</a:t>
            </a:r>
          </a:p>
        </p:txBody>
      </p:sp>
      <p:sp>
        <p:nvSpPr>
          <p:cNvPr id="4" name="Footer Placeholder 3">
            <a:extLst>
              <a:ext uri="{FF2B5EF4-FFF2-40B4-BE49-F238E27FC236}">
                <a16:creationId xmlns:a16="http://schemas.microsoft.com/office/drawing/2014/main" id="{6D60DE0B-39E9-8549-99E9-C02D6C86F139}"/>
              </a:ext>
            </a:extLst>
          </p:cNvPr>
          <p:cNvSpPr>
            <a:spLocks noGrp="1"/>
          </p:cNvSpPr>
          <p:nvPr>
            <p:ph type="ftr" sz="quarter" idx="11"/>
          </p:nvPr>
        </p:nvSpPr>
        <p:spPr>
          <a:xfrm>
            <a:off x="685801" y="5260975"/>
            <a:ext cx="7827659" cy="377825"/>
          </a:xfrm>
        </p:spPr>
        <p:txBody>
          <a:bodyPr/>
          <a:lstStyle/>
          <a:p>
            <a:r>
              <a:rPr lang="en-US" dirty="0"/>
              <a:t>1: https://</a:t>
            </a:r>
            <a:r>
              <a:rPr lang="en-US" dirty="0" err="1"/>
              <a:t>www.cadth.ca</a:t>
            </a:r>
            <a:r>
              <a:rPr lang="en-US" dirty="0"/>
              <a:t>/sites/default/files/</a:t>
            </a:r>
            <a:r>
              <a:rPr lang="en-US" dirty="0" err="1"/>
              <a:t>hs</a:t>
            </a:r>
            <a:r>
              <a:rPr lang="en-US" dirty="0"/>
              <a:t>-eh/EH0096%20Long%20COVID%20v.7.0-Final.pdf</a:t>
            </a:r>
          </a:p>
          <a:p>
            <a:r>
              <a:rPr lang="en-US" dirty="0"/>
              <a:t>2: https://</a:t>
            </a:r>
            <a:r>
              <a:rPr lang="en-US" dirty="0" err="1"/>
              <a:t>www.who.int</a:t>
            </a:r>
            <a:r>
              <a:rPr lang="en-US" dirty="0"/>
              <a:t>/</a:t>
            </a:r>
            <a:r>
              <a:rPr lang="en-US" dirty="0" err="1"/>
              <a:t>europe</a:t>
            </a:r>
            <a:r>
              <a:rPr lang="en-US" dirty="0"/>
              <a:t>/news-room/fact-sheets/item/post-covid-19-condition</a:t>
            </a:r>
          </a:p>
        </p:txBody>
      </p:sp>
    </p:spTree>
    <p:extLst>
      <p:ext uri="{BB962C8B-B14F-4D97-AF65-F5344CB8AC3E}">
        <p14:creationId xmlns:p14="http://schemas.microsoft.com/office/powerpoint/2010/main" val="4053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3A1-4EE0-E041-9D86-2B214ECEC343}"/>
              </a:ext>
            </a:extLst>
          </p:cNvPr>
          <p:cNvSpPr>
            <a:spLocks noGrp="1"/>
          </p:cNvSpPr>
          <p:nvPr>
            <p:ph type="title"/>
          </p:nvPr>
        </p:nvSpPr>
        <p:spPr>
          <a:xfrm>
            <a:off x="685801" y="457200"/>
            <a:ext cx="10131425" cy="1456267"/>
          </a:xfrm>
        </p:spPr>
        <p:txBody>
          <a:bodyPr/>
          <a:lstStyle/>
          <a:p>
            <a:r>
              <a:rPr lang="en-US" dirty="0"/>
              <a:t>Project overview and current research</a:t>
            </a:r>
          </a:p>
        </p:txBody>
      </p:sp>
      <p:sp>
        <p:nvSpPr>
          <p:cNvPr id="3" name="Content Placeholder 2">
            <a:extLst>
              <a:ext uri="{FF2B5EF4-FFF2-40B4-BE49-F238E27FC236}">
                <a16:creationId xmlns:a16="http://schemas.microsoft.com/office/drawing/2014/main" id="{2007EF42-D283-0C4B-9179-8E78B4CFF6CF}"/>
              </a:ext>
            </a:extLst>
          </p:cNvPr>
          <p:cNvSpPr>
            <a:spLocks noGrp="1"/>
          </p:cNvSpPr>
          <p:nvPr>
            <p:ph idx="1"/>
          </p:nvPr>
        </p:nvSpPr>
        <p:spPr>
          <a:xfrm>
            <a:off x="685801" y="1989667"/>
            <a:ext cx="10131425" cy="3649133"/>
          </a:xfrm>
        </p:spPr>
        <p:txBody>
          <a:bodyPr anchor="t"/>
          <a:lstStyle/>
          <a:p>
            <a:r>
              <a:rPr lang="en-US" dirty="0"/>
              <a:t>Analyzing Covid-19 and Long Covid datasets</a:t>
            </a:r>
          </a:p>
          <a:p>
            <a:r>
              <a:rPr lang="en-US" dirty="0"/>
              <a:t>Using the Apriori Algorithm to mine interesting associations occurring in individuals diagnosed with Covid-19</a:t>
            </a:r>
          </a:p>
          <a:p>
            <a:r>
              <a:rPr lang="en-US" dirty="0"/>
              <a:t>Building and training a model using K-Mode Clustering to predict the possibility of developing Long Covid</a:t>
            </a:r>
          </a:p>
          <a:p>
            <a:r>
              <a:rPr lang="en-US" dirty="0"/>
              <a:t>Use the discovered association rules to analyze the accuracy of the model</a:t>
            </a:r>
          </a:p>
        </p:txBody>
      </p:sp>
    </p:spTree>
    <p:extLst>
      <p:ext uri="{BB962C8B-B14F-4D97-AF65-F5344CB8AC3E}">
        <p14:creationId xmlns:p14="http://schemas.microsoft.com/office/powerpoint/2010/main" val="421863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236B-9928-624C-A9F8-133C6E19902C}"/>
              </a:ext>
            </a:extLst>
          </p:cNvPr>
          <p:cNvSpPr>
            <a:spLocks noGrp="1"/>
          </p:cNvSpPr>
          <p:nvPr>
            <p:ph type="title"/>
          </p:nvPr>
        </p:nvSpPr>
        <p:spPr>
          <a:xfrm>
            <a:off x="685801" y="457200"/>
            <a:ext cx="10131425" cy="1456267"/>
          </a:xfrm>
        </p:spPr>
        <p:txBody>
          <a:bodyPr/>
          <a:lstStyle/>
          <a:p>
            <a:r>
              <a:rPr lang="en-US" dirty="0"/>
              <a:t>association rule mining</a:t>
            </a:r>
          </a:p>
        </p:txBody>
      </p:sp>
      <p:sp>
        <p:nvSpPr>
          <p:cNvPr id="3" name="Content Placeholder 2">
            <a:extLst>
              <a:ext uri="{FF2B5EF4-FFF2-40B4-BE49-F238E27FC236}">
                <a16:creationId xmlns:a16="http://schemas.microsoft.com/office/drawing/2014/main" id="{3804F8D8-D16D-BE41-8FC4-F31AABA1B634}"/>
              </a:ext>
            </a:extLst>
          </p:cNvPr>
          <p:cNvSpPr>
            <a:spLocks noGrp="1"/>
          </p:cNvSpPr>
          <p:nvPr>
            <p:ph idx="1"/>
          </p:nvPr>
        </p:nvSpPr>
        <p:spPr>
          <a:xfrm>
            <a:off x="685801" y="1989667"/>
            <a:ext cx="10131425" cy="3649133"/>
          </a:xfrm>
        </p:spPr>
        <p:txBody>
          <a:bodyPr anchor="t"/>
          <a:lstStyle/>
          <a:p>
            <a:r>
              <a:rPr lang="en-US" dirty="0"/>
              <a:t>Associative Rule Mining using the Apriori Algorithm was performed data from the U.S Census Bureau</a:t>
            </a:r>
          </a:p>
          <a:p>
            <a:r>
              <a:rPr lang="en-US" dirty="0"/>
              <a:t>Discover interesting association rules </a:t>
            </a:r>
          </a:p>
        </p:txBody>
      </p:sp>
      <p:pic>
        <p:nvPicPr>
          <p:cNvPr id="1026" name="Picture 2" descr="Long Covid Occuring in Concequent">
            <a:extLst>
              <a:ext uri="{FF2B5EF4-FFF2-40B4-BE49-F238E27FC236}">
                <a16:creationId xmlns:a16="http://schemas.microsoft.com/office/drawing/2014/main" id="{35C079FC-128B-AC40-999E-4D8F7A8ED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774" y="3120834"/>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3539D-A41A-764B-BF7C-2C5C12ACA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86" y="3120833"/>
            <a:ext cx="4028140" cy="302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6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981-A167-2A4A-84EC-12CBA47F9507}"/>
              </a:ext>
            </a:extLst>
          </p:cNvPr>
          <p:cNvSpPr>
            <a:spLocks noGrp="1"/>
          </p:cNvSpPr>
          <p:nvPr>
            <p:ph type="title"/>
          </p:nvPr>
        </p:nvSpPr>
        <p:spPr>
          <a:xfrm>
            <a:off x="685801" y="457200"/>
            <a:ext cx="10131425" cy="1456267"/>
          </a:xfrm>
        </p:spPr>
        <p:txBody>
          <a:bodyPr/>
          <a:lstStyle/>
          <a:p>
            <a:r>
              <a:rPr lang="en-US" dirty="0"/>
              <a:t>Graph analysis – long covid diagnosis</a:t>
            </a:r>
          </a:p>
        </p:txBody>
      </p:sp>
      <p:pic>
        <p:nvPicPr>
          <p:cNvPr id="2050" name="Picture 2" descr="Covid Ages">
            <a:extLst>
              <a:ext uri="{FF2B5EF4-FFF2-40B4-BE49-F238E27FC236}">
                <a16:creationId xmlns:a16="http://schemas.microsoft.com/office/drawing/2014/main" id="{2AA562BC-BA3C-244F-B178-D1F9418A0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913467"/>
            <a:ext cx="51308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 Covid Ages">
            <a:extLst>
              <a:ext uri="{FF2B5EF4-FFF2-40B4-BE49-F238E27FC236}">
                <a16:creationId xmlns:a16="http://schemas.microsoft.com/office/drawing/2014/main" id="{FE95C1B5-A1FF-4447-94F7-D7325C3D7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398" y="1913466"/>
            <a:ext cx="5130801"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12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2B5-7AED-9441-B8B8-7E2319155DE5}"/>
              </a:ext>
            </a:extLst>
          </p:cNvPr>
          <p:cNvSpPr>
            <a:spLocks noGrp="1"/>
          </p:cNvSpPr>
          <p:nvPr>
            <p:ph type="title"/>
          </p:nvPr>
        </p:nvSpPr>
        <p:spPr>
          <a:xfrm>
            <a:off x="685801" y="457200"/>
            <a:ext cx="10131425" cy="1456267"/>
          </a:xfrm>
        </p:spPr>
        <p:txBody>
          <a:bodyPr/>
          <a:lstStyle/>
          <a:p>
            <a:r>
              <a:rPr lang="en-US" dirty="0"/>
              <a:t>Graph analysis – Gender</a:t>
            </a:r>
          </a:p>
        </p:txBody>
      </p:sp>
      <p:pic>
        <p:nvPicPr>
          <p:cNvPr id="3078" name="Picture 6" descr="Long Covid Birth Gender">
            <a:extLst>
              <a:ext uri="{FF2B5EF4-FFF2-40B4-BE49-F238E27FC236}">
                <a16:creationId xmlns:a16="http://schemas.microsoft.com/office/drawing/2014/main" id="{B6465D7D-61CB-844D-8BE7-72B6F9DB9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913467"/>
            <a:ext cx="5302250"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vid Birth Gender">
            <a:extLst>
              <a:ext uri="{FF2B5EF4-FFF2-40B4-BE49-F238E27FC236}">
                <a16:creationId xmlns:a16="http://schemas.microsoft.com/office/drawing/2014/main" id="{08C16D2B-6632-1C4B-98CC-FB6D3887D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 y="1913467"/>
            <a:ext cx="5302251" cy="39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4E9-4523-974B-8DF5-520ABF685455}"/>
              </a:ext>
            </a:extLst>
          </p:cNvPr>
          <p:cNvSpPr>
            <a:spLocks noGrp="1"/>
          </p:cNvSpPr>
          <p:nvPr>
            <p:ph type="title"/>
          </p:nvPr>
        </p:nvSpPr>
        <p:spPr>
          <a:xfrm>
            <a:off x="685801" y="457200"/>
            <a:ext cx="10131425" cy="1456267"/>
          </a:xfrm>
        </p:spPr>
        <p:txBody>
          <a:bodyPr/>
          <a:lstStyle/>
          <a:p>
            <a:r>
              <a:rPr lang="en-US" dirty="0"/>
              <a:t>Symptom percentage</a:t>
            </a:r>
          </a:p>
        </p:txBody>
      </p:sp>
      <p:pic>
        <p:nvPicPr>
          <p:cNvPr id="5122" name="Picture 2" descr="post_COVID_symptom_age">
            <a:extLst>
              <a:ext uri="{FF2B5EF4-FFF2-40B4-BE49-F238E27FC236}">
                <a16:creationId xmlns:a16="http://schemas.microsoft.com/office/drawing/2014/main" id="{B0B1CF46-1B92-8745-8F4D-0D94CE8D4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790700"/>
            <a:ext cx="46291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st_COVID_symptom_gender">
            <a:extLst>
              <a:ext uri="{FF2B5EF4-FFF2-40B4-BE49-F238E27FC236}">
                <a16:creationId xmlns:a16="http://schemas.microsoft.com/office/drawing/2014/main" id="{AF11ED33-CE3A-4B46-AC09-991415429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1" y="1790699"/>
            <a:ext cx="4629151"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7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491-E0E8-3840-B88E-4DAC68D59B1E}"/>
              </a:ext>
            </a:extLst>
          </p:cNvPr>
          <p:cNvSpPr>
            <a:spLocks noGrp="1"/>
          </p:cNvSpPr>
          <p:nvPr>
            <p:ph type="title"/>
          </p:nvPr>
        </p:nvSpPr>
        <p:spPr>
          <a:xfrm>
            <a:off x="685801" y="457200"/>
            <a:ext cx="10131425" cy="1456267"/>
          </a:xfrm>
        </p:spPr>
        <p:txBody>
          <a:bodyPr/>
          <a:lstStyle/>
          <a:p>
            <a:r>
              <a:rPr lang="en-US" dirty="0"/>
              <a:t>K-Mode clustering</a:t>
            </a:r>
          </a:p>
        </p:txBody>
      </p:sp>
      <p:pic>
        <p:nvPicPr>
          <p:cNvPr id="4100" name="Picture 4" descr="number of clusters optimization">
            <a:extLst>
              <a:ext uri="{FF2B5EF4-FFF2-40B4-BE49-F238E27FC236}">
                <a16:creationId xmlns:a16="http://schemas.microsoft.com/office/drawing/2014/main" id="{6A1A3D62-4277-804F-97FC-C9CC66DE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647030"/>
            <a:ext cx="5489575" cy="479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8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275-FACF-3349-88B6-571B5D2AC793}"/>
              </a:ext>
            </a:extLst>
          </p:cNvPr>
          <p:cNvSpPr>
            <a:spLocks noGrp="1"/>
          </p:cNvSpPr>
          <p:nvPr>
            <p:ph type="title"/>
          </p:nvPr>
        </p:nvSpPr>
        <p:spPr>
          <a:xfrm>
            <a:off x="685801" y="476250"/>
            <a:ext cx="10131425" cy="1456267"/>
          </a:xfrm>
        </p:spPr>
        <p:txBody>
          <a:bodyPr/>
          <a:lstStyle/>
          <a:p>
            <a:r>
              <a:rPr lang="en-US" dirty="0"/>
              <a:t>K-mode clustering</a:t>
            </a:r>
          </a:p>
        </p:txBody>
      </p:sp>
      <p:pic>
        <p:nvPicPr>
          <p:cNvPr id="8194" name="Picture 2" descr="7clusters_modes">
            <a:extLst>
              <a:ext uri="{FF2B5EF4-FFF2-40B4-BE49-F238E27FC236}">
                <a16:creationId xmlns:a16="http://schemas.microsoft.com/office/drawing/2014/main" id="{C1D90AEA-6732-9145-85B0-9EF3CE824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637949"/>
            <a:ext cx="11506199" cy="15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9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{9300ED5F-EC07-3345-A6A1-C6384BEA8278}tf10001076</Template>
  <TotalTime>3257</TotalTime>
  <Words>1905</Words>
  <Application>Microsoft Macintosh PowerPoint</Application>
  <PresentationFormat>Widescreen</PresentationFormat>
  <Paragraphs>103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 Machine Learning Based Approach to Predicting long covid</vt:lpstr>
      <vt:lpstr>Background and importance</vt:lpstr>
      <vt:lpstr>Project overview and current research</vt:lpstr>
      <vt:lpstr>association rule mining</vt:lpstr>
      <vt:lpstr>Graph analysis – long covid diagnosis</vt:lpstr>
      <vt:lpstr>Graph analysis – Gender</vt:lpstr>
      <vt:lpstr>Symptom percentage</vt:lpstr>
      <vt:lpstr>K-Mode clustering</vt:lpstr>
      <vt:lpstr>K-mode clustering</vt:lpstr>
      <vt:lpstr>K-mode clustering 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to Predicting long covid</dc:title>
  <dc:creator>Sean Szturm</dc:creator>
  <cp:lastModifiedBy>Sean Szturm</cp:lastModifiedBy>
  <cp:revision>182</cp:revision>
  <dcterms:created xsi:type="dcterms:W3CDTF">2022-11-25T00:53:31Z</dcterms:created>
  <dcterms:modified xsi:type="dcterms:W3CDTF">2022-11-27T18:50:26Z</dcterms:modified>
</cp:coreProperties>
</file>