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5"/>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8"/>
    <a:srgbClr val="58B3E2"/>
    <a:srgbClr val="55AAD7"/>
    <a:srgbClr val="77C5C3"/>
    <a:srgbClr val="83D7D5"/>
    <a:srgbClr val="93BAD5"/>
    <a:srgbClr val="4D87FF"/>
    <a:srgbClr val="4665FF"/>
    <a:srgbClr val="2239E7"/>
    <a:srgbClr val="4D8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160" y="492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8263" y="76200"/>
            <a:ext cx="43730862" cy="3886200"/>
          </a:xfrm>
          <a:prstGeom prst="rect">
            <a:avLst/>
          </a:prstGeom>
          <a:solidFill>
            <a:srgbClr val="58B3E2"/>
          </a:solidFill>
          <a:ln w="38100">
            <a:solidFill>
              <a:schemeClr val="tx1"/>
            </a:solidFill>
            <a:miter lim="800000"/>
          </a:ln>
        </p:spPr>
        <p:txBody>
          <a:bodyPr lIns="137160" tIns="68580" rIns="137160" bIns="68580" anchor="ctr"/>
          <a:lstStyle>
            <a:defPPr>
              <a:defRPr kern="1200" smtId="4294967295"/>
            </a:defPPr>
          </a:lstStyle>
          <a:p>
            <a:pPr algn="ctr" defTabSz="4703763"/>
            <a:r>
              <a:rPr lang="en-US" sz="10500" b="1" dirty="0" err="1" smtClean="0">
                <a:latin typeface="+mj-lt"/>
              </a:rPr>
              <a:t>MyVibes</a:t>
            </a:r>
            <a:r>
              <a:rPr lang="en-US" sz="10500" b="1" dirty="0" smtClean="0">
                <a:latin typeface="+mj-lt"/>
              </a:rPr>
              <a:t>: A Musical Recommender</a:t>
            </a:r>
          </a:p>
          <a:p>
            <a:pPr algn="ctr" defTabSz="4703763"/>
            <a:r>
              <a:rPr lang="en-US" sz="7000" b="1" dirty="0" smtClean="0">
                <a:latin typeface="+mj-lt"/>
              </a:rPr>
              <a:t>Robert Dowd</a:t>
            </a:r>
            <a:endParaRPr lang="en-US" sz="7000" b="1" dirty="0">
              <a:latin typeface="+mj-lt"/>
            </a:endParaRPr>
          </a:p>
        </p:txBody>
      </p:sp>
      <p:sp>
        <p:nvSpPr>
          <p:cNvPr id="2051" name="Rectangle 7"/>
          <p:cNvSpPr>
            <a:spLocks noChangeArrowheads="1"/>
          </p:cNvSpPr>
          <p:nvPr/>
        </p:nvSpPr>
        <p:spPr bwMode="auto">
          <a:xfrm>
            <a:off x="609600" y="4343400"/>
            <a:ext cx="10439400" cy="1066800"/>
          </a:xfrm>
          <a:prstGeom prst="rect">
            <a:avLst/>
          </a:prstGeom>
          <a:solidFill>
            <a:srgbClr val="58B3E2"/>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smtClean="0">
                <a:latin typeface="+mj-lt"/>
              </a:rPr>
              <a:t>Introduction</a:t>
            </a:r>
            <a:endParaRPr lang="en-US" sz="5700" b="1" dirty="0">
              <a:latin typeface="+mj-lt"/>
            </a:endParaRPr>
          </a:p>
        </p:txBody>
      </p:sp>
      <p:sp>
        <p:nvSpPr>
          <p:cNvPr id="2052" name="Rectangle 14"/>
          <p:cNvSpPr>
            <a:spLocks noChangeArrowheads="1"/>
          </p:cNvSpPr>
          <p:nvPr/>
        </p:nvSpPr>
        <p:spPr bwMode="auto">
          <a:xfrm>
            <a:off x="533400" y="26365200"/>
            <a:ext cx="10358438" cy="1028700"/>
          </a:xfrm>
          <a:prstGeom prst="rect">
            <a:avLst/>
          </a:prstGeom>
          <a:solidFill>
            <a:srgbClr val="58B3E2"/>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latin typeface="+mj-lt"/>
              </a:rPr>
              <a:t>Objectives</a:t>
            </a:r>
          </a:p>
        </p:txBody>
      </p:sp>
      <p:sp>
        <p:nvSpPr>
          <p:cNvPr id="2053" name="Rectangle 8"/>
          <p:cNvSpPr>
            <a:spLocks noChangeArrowheads="1"/>
          </p:cNvSpPr>
          <p:nvPr/>
        </p:nvSpPr>
        <p:spPr bwMode="auto">
          <a:xfrm>
            <a:off x="11430000" y="4343400"/>
            <a:ext cx="10358437" cy="1028700"/>
          </a:xfrm>
          <a:prstGeom prst="rect">
            <a:avLst/>
          </a:prstGeom>
          <a:solidFill>
            <a:srgbClr val="58B3E2"/>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latin typeface="+mj-lt"/>
              </a:rPr>
              <a:t>Methods</a:t>
            </a:r>
          </a:p>
        </p:txBody>
      </p:sp>
      <p:sp>
        <p:nvSpPr>
          <p:cNvPr id="2054" name="Rectangle 9"/>
          <p:cNvSpPr>
            <a:spLocks noChangeArrowheads="1"/>
          </p:cNvSpPr>
          <p:nvPr/>
        </p:nvSpPr>
        <p:spPr bwMode="auto">
          <a:xfrm>
            <a:off x="22326600" y="4343400"/>
            <a:ext cx="10134600" cy="1066800"/>
          </a:xfrm>
          <a:prstGeom prst="rect">
            <a:avLst/>
          </a:prstGeom>
          <a:solidFill>
            <a:srgbClr val="58B3E2"/>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latin typeface="+mj-lt"/>
              </a:rPr>
              <a:t>Results</a:t>
            </a:r>
          </a:p>
        </p:txBody>
      </p:sp>
      <p:sp>
        <p:nvSpPr>
          <p:cNvPr id="2056" name="Rectangle 10"/>
          <p:cNvSpPr>
            <a:spLocks noChangeArrowheads="1"/>
          </p:cNvSpPr>
          <p:nvPr/>
        </p:nvSpPr>
        <p:spPr bwMode="auto">
          <a:xfrm>
            <a:off x="32918400" y="4343400"/>
            <a:ext cx="10358437" cy="1028700"/>
          </a:xfrm>
          <a:prstGeom prst="rect">
            <a:avLst/>
          </a:prstGeom>
          <a:solidFill>
            <a:srgbClr val="58B3E2"/>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latin typeface="+mj-lt"/>
              </a:rPr>
              <a:t>Discussion</a:t>
            </a:r>
            <a:endParaRPr lang="en-US" sz="5700" b="1" dirty="0">
              <a:latin typeface="+mj-lt"/>
            </a:endParaRPr>
          </a:p>
        </p:txBody>
      </p:sp>
      <p:sp>
        <p:nvSpPr>
          <p:cNvPr id="2062" name="Text Box 402"/>
          <p:cNvSpPr txBox="1">
            <a:spLocks noChangeArrowheads="1"/>
          </p:cNvSpPr>
          <p:nvPr/>
        </p:nvSpPr>
        <p:spPr bwMode="auto">
          <a:xfrm>
            <a:off x="685800" y="5638800"/>
            <a:ext cx="10363200" cy="14034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200" dirty="0" smtClean="0">
                <a:latin typeface="Gill Sans" pitchFamily="34" charset="0"/>
              </a:rPr>
              <a:t>Advanced cognition in humans is an astounding evolutionary feat and its driving forces continue to persist as a mystery. Despite our ignorance of the underlying mechanisms, the ability to transform electrical (neural) signals into something with greater meaning is what makes our lives so interesting, and of course, so unique. Enhancing these subjective cognitive experiences, in the context of music, is the primary motivation for this project. </a:t>
            </a:r>
            <a:endParaRPr lang="en-US" sz="4200" dirty="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a:latin typeface="Gill Sans" pitchFamily="34" charset="0"/>
            </a:endParaRPr>
          </a:p>
          <a:p>
            <a:pPr algn="just" eaLnBrk="1" hangingPunct="1">
              <a:spcBef>
                <a:spcPct val="50000"/>
              </a:spcBef>
            </a:pPr>
            <a:endParaRPr lang="en-US" sz="4200" dirty="0">
              <a:latin typeface="Gill Sans" pitchFamily="34" charset="0"/>
            </a:endParaRPr>
          </a:p>
        </p:txBody>
      </p:sp>
      <p:sp>
        <p:nvSpPr>
          <p:cNvPr id="2063" name="Text Box 403"/>
          <p:cNvSpPr txBox="1">
            <a:spLocks noChangeArrowheads="1"/>
          </p:cNvSpPr>
          <p:nvPr/>
        </p:nvSpPr>
        <p:spPr bwMode="auto">
          <a:xfrm>
            <a:off x="11430000" y="5715000"/>
            <a:ext cx="10439400" cy="26815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ctr" eaLnBrk="1" hangingPunct="1">
              <a:spcBef>
                <a:spcPct val="50000"/>
              </a:spcBef>
            </a:pPr>
            <a:r>
              <a:rPr lang="en-US" sz="4200" b="1" i="1" dirty="0" smtClean="0">
                <a:latin typeface="Gill Sans" pitchFamily="34" charset="0"/>
              </a:rPr>
              <a:t>Data processing and clustering</a:t>
            </a:r>
          </a:p>
          <a:p>
            <a:pPr algn="just" eaLnBrk="1" hangingPunct="1">
              <a:spcBef>
                <a:spcPct val="50000"/>
              </a:spcBef>
            </a:pPr>
            <a:r>
              <a:rPr lang="en-US" sz="4200" dirty="0" smtClean="0">
                <a:latin typeface="Gill Sans" pitchFamily="34" charset="0"/>
              </a:rPr>
              <a:t>Data consisted of </a:t>
            </a:r>
            <a:r>
              <a:rPr lang="en-US" sz="4200" dirty="0" smtClean="0">
                <a:latin typeface="Gill Sans" pitchFamily="34" charset="0"/>
              </a:rPr>
              <a:t>14 </a:t>
            </a:r>
            <a:r>
              <a:rPr lang="en-US" sz="4200" dirty="0" smtClean="0">
                <a:latin typeface="Gill Sans" pitchFamily="34" charset="0"/>
              </a:rPr>
              <a:t>proprietary audio-features, sourced through the Spotify API for a public playlist of 10,000 tracks. The playlist includes a diverse set of musical styles, artists, genres, and thus, a wide range of values for each feature (figure 1). To remove </a:t>
            </a:r>
            <a:r>
              <a:rPr lang="en-US" sz="4200" dirty="0" err="1" smtClean="0">
                <a:latin typeface="Gill Sans" pitchFamily="34" charset="0"/>
              </a:rPr>
              <a:t>collinearity</a:t>
            </a:r>
            <a:r>
              <a:rPr lang="en-US" sz="4200" dirty="0" smtClean="0">
                <a:latin typeface="Gill Sans" pitchFamily="34" charset="0"/>
              </a:rPr>
              <a:t> </a:t>
            </a:r>
            <a:r>
              <a:rPr lang="en-US" sz="4200" dirty="0" smtClean="0">
                <a:latin typeface="Gill Sans" pitchFamily="34" charset="0"/>
              </a:rPr>
              <a:t>among features, the data set was first standardized, and then transformed using </a:t>
            </a:r>
            <a:r>
              <a:rPr lang="en-US" sz="4200" dirty="0" smtClean="0">
                <a:latin typeface="Gill Sans" pitchFamily="34" charset="0"/>
              </a:rPr>
              <a:t>Principal </a:t>
            </a:r>
            <a:r>
              <a:rPr lang="en-US" sz="4200" dirty="0" smtClean="0">
                <a:latin typeface="Gill Sans" pitchFamily="34" charset="0"/>
              </a:rPr>
              <a:t>Component Analysis. </a:t>
            </a: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4200" dirty="0" smtClean="0">
              <a:latin typeface="Gill Sans" pitchFamily="34" charset="0"/>
            </a:endParaRPr>
          </a:p>
          <a:p>
            <a:pPr algn="just" eaLnBrk="1" hangingPunct="1">
              <a:spcBef>
                <a:spcPct val="50000"/>
              </a:spcBef>
            </a:pPr>
            <a:endParaRPr lang="en-US" sz="3500" dirty="0" smtClean="0">
              <a:latin typeface="Gill Sans" pitchFamily="34" charset="0"/>
            </a:endParaRPr>
          </a:p>
          <a:p>
            <a:pPr algn="just" eaLnBrk="1" hangingPunct="1">
              <a:spcBef>
                <a:spcPct val="50000"/>
              </a:spcBef>
            </a:pPr>
            <a:r>
              <a:rPr lang="en-US" sz="2500" dirty="0" smtClean="0">
                <a:latin typeface="Gill Sans" pitchFamily="34" charset="0"/>
              </a:rPr>
              <a:t>Figure 1. Max-min range of audio-feature values for entire, 10,000 track dataset. </a:t>
            </a:r>
          </a:p>
          <a:p>
            <a:pPr algn="just" eaLnBrk="1" hangingPunct="1">
              <a:spcBef>
                <a:spcPct val="50000"/>
              </a:spcBef>
            </a:pPr>
            <a:r>
              <a:rPr lang="en-US" sz="4200" dirty="0" err="1" smtClean="0">
                <a:latin typeface="Gill Sans" pitchFamily="34" charset="0"/>
              </a:rPr>
              <a:t>Kmeans</a:t>
            </a:r>
            <a:r>
              <a:rPr lang="en-US" sz="4200" dirty="0" smtClean="0">
                <a:latin typeface="Gill Sans" pitchFamily="34" charset="0"/>
              </a:rPr>
              <a:t> </a:t>
            </a:r>
            <a:r>
              <a:rPr lang="en-US" sz="4200" dirty="0" smtClean="0">
                <a:latin typeface="Gill Sans" pitchFamily="34" charset="0"/>
              </a:rPr>
              <a:t>clustering </a:t>
            </a:r>
            <a:r>
              <a:rPr lang="en-US" sz="4200" dirty="0" smtClean="0">
                <a:latin typeface="Gill Sans" pitchFamily="34" charset="0"/>
              </a:rPr>
              <a:t>was </a:t>
            </a:r>
            <a:r>
              <a:rPr lang="en-US" sz="4200" dirty="0" smtClean="0">
                <a:latin typeface="Gill Sans" pitchFamily="34" charset="0"/>
              </a:rPr>
              <a:t>used to group the tracks by audio features, setting the clusters up for the recommendation process. </a:t>
            </a:r>
            <a:br>
              <a:rPr lang="en-US" sz="4200" dirty="0" smtClean="0">
                <a:latin typeface="Gill Sans" pitchFamily="34" charset="0"/>
              </a:rPr>
            </a:br>
            <a:endParaRPr lang="en-US" sz="4200" dirty="0" smtClean="0">
              <a:latin typeface="Gill Sans" pitchFamily="34" charset="0"/>
            </a:endParaRPr>
          </a:p>
          <a:p>
            <a:pPr algn="ctr" eaLnBrk="1" hangingPunct="1">
              <a:spcBef>
                <a:spcPct val="50000"/>
              </a:spcBef>
            </a:pPr>
            <a:r>
              <a:rPr lang="en-US" sz="4200" dirty="0" smtClean="0">
                <a:latin typeface="Gill Sans" pitchFamily="34" charset="0"/>
              </a:rPr>
              <a:t> </a:t>
            </a:r>
            <a:r>
              <a:rPr lang="en-US" sz="4300" b="1" i="1" dirty="0" smtClean="0">
                <a:latin typeface="Gill Sans" pitchFamily="34" charset="0"/>
              </a:rPr>
              <a:t>Recommending </a:t>
            </a:r>
          </a:p>
          <a:p>
            <a:pPr eaLnBrk="1" hangingPunct="1">
              <a:spcBef>
                <a:spcPct val="50000"/>
              </a:spcBef>
            </a:pPr>
            <a:r>
              <a:rPr lang="en-US" sz="4200" dirty="0">
                <a:latin typeface="Gill Sans" pitchFamily="34" charset="0"/>
              </a:rPr>
              <a:t>T</a:t>
            </a:r>
            <a:r>
              <a:rPr lang="en-US" sz="4200" dirty="0" smtClean="0">
                <a:latin typeface="Gill Sans" pitchFamily="34" charset="0"/>
              </a:rPr>
              <a:t>he </a:t>
            </a:r>
            <a:r>
              <a:rPr lang="en-US" sz="4200" dirty="0" err="1" smtClean="0">
                <a:latin typeface="Gill Sans" pitchFamily="34" charset="0"/>
              </a:rPr>
              <a:t>MyVibes</a:t>
            </a:r>
            <a:r>
              <a:rPr lang="en-US" sz="4200" dirty="0" smtClean="0">
                <a:latin typeface="Gill Sans" pitchFamily="34" charset="0"/>
              </a:rPr>
              <a:t> recommender was deployed using a Flask App, and proceeds as follows:</a:t>
            </a:r>
          </a:p>
          <a:p>
            <a:pPr marL="742950" indent="-742950" eaLnBrk="1" hangingPunct="1">
              <a:spcBef>
                <a:spcPct val="50000"/>
              </a:spcBef>
              <a:buAutoNum type="arabicPeriod"/>
            </a:pPr>
            <a:r>
              <a:rPr lang="en-US" sz="4200" i="1" dirty="0" smtClean="0">
                <a:latin typeface="Gill Sans" pitchFamily="34" charset="0"/>
              </a:rPr>
              <a:t>Preview a random selection of songs, 1 from each of the 10 clusters.</a:t>
            </a:r>
            <a:endParaRPr lang="en-US" sz="4200" dirty="0" smtClean="0">
              <a:latin typeface="Gill Sans" pitchFamily="34" charset="0"/>
            </a:endParaRPr>
          </a:p>
          <a:p>
            <a:pPr marL="742950" indent="-742950" eaLnBrk="1" hangingPunct="1">
              <a:spcBef>
                <a:spcPct val="50000"/>
              </a:spcBef>
              <a:buAutoNum type="arabicPeriod"/>
            </a:pPr>
            <a:r>
              <a:rPr lang="en-US" sz="4200" i="1" dirty="0" smtClean="0">
                <a:latin typeface="Gill Sans" pitchFamily="34" charset="0"/>
              </a:rPr>
              <a:t>Select the cluster, or the “vibe” to which the strongest connection was felt.</a:t>
            </a:r>
          </a:p>
          <a:p>
            <a:pPr marL="742950" indent="-742950" eaLnBrk="1" hangingPunct="1">
              <a:spcBef>
                <a:spcPct val="50000"/>
              </a:spcBef>
              <a:buAutoNum type="arabicPeriod"/>
            </a:pPr>
            <a:r>
              <a:rPr lang="en-US" sz="4200" i="1" dirty="0" smtClean="0">
                <a:latin typeface="Gill Sans" pitchFamily="34" charset="0"/>
              </a:rPr>
              <a:t>Select an audio feature to prioritize, and whether more, or less popular (according to Spotify counts) songs should be recommended.</a:t>
            </a:r>
          </a:p>
        </p:txBody>
      </p:sp>
      <p:sp>
        <p:nvSpPr>
          <p:cNvPr id="2064" name="Text Box 404"/>
          <p:cNvSpPr txBox="1">
            <a:spLocks noChangeArrowheads="1"/>
          </p:cNvSpPr>
          <p:nvPr/>
        </p:nvSpPr>
        <p:spPr bwMode="auto">
          <a:xfrm>
            <a:off x="-381000" y="27051000"/>
            <a:ext cx="11506200" cy="5343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latin typeface="Gill Sans" pitchFamily="34" charset="0"/>
            </a:endParaRPr>
          </a:p>
          <a:p>
            <a:pPr marL="1600200" lvl="1" indent="-742950" algn="just" eaLnBrk="1" hangingPunct="1">
              <a:spcBef>
                <a:spcPct val="50000"/>
              </a:spcBef>
              <a:buFont typeface="+mj-lt"/>
              <a:buAutoNum type="arabicPeriod"/>
            </a:pPr>
            <a:r>
              <a:rPr lang="en-US" sz="4200" dirty="0" smtClean="0">
                <a:latin typeface="Gill Sans" pitchFamily="34" charset="0"/>
              </a:rPr>
              <a:t>Develop a versatile recommender algorithm that can easily be used by any kind of listener.</a:t>
            </a:r>
            <a:endParaRPr lang="en-US" sz="4200" dirty="0">
              <a:latin typeface="Gill Sans" pitchFamily="34" charset="0"/>
            </a:endParaRPr>
          </a:p>
          <a:p>
            <a:pPr marL="1600200" lvl="1" indent="-742950" algn="just" eaLnBrk="1" hangingPunct="1">
              <a:spcBef>
                <a:spcPct val="50000"/>
              </a:spcBef>
              <a:buFont typeface="+mj-lt"/>
              <a:buAutoNum type="arabicPeriod"/>
            </a:pPr>
            <a:r>
              <a:rPr lang="en-US" sz="4200" dirty="0" smtClean="0">
                <a:latin typeface="Gill Sans" pitchFamily="34" charset="0"/>
              </a:rPr>
              <a:t>Launch a simple, interactive web-based environment for users to experiment with the recommender system.</a:t>
            </a:r>
            <a:endParaRPr lang="en-US" sz="4200" dirty="0">
              <a:latin typeface="Gill Sans" pitchFamily="34" charset="0"/>
            </a:endParaRPr>
          </a:p>
        </p:txBody>
      </p:sp>
      <p:sp>
        <p:nvSpPr>
          <p:cNvPr id="2455" name="Text Box 407"/>
          <p:cNvSpPr txBox="1">
            <a:spLocks noChangeArrowheads="1"/>
          </p:cNvSpPr>
          <p:nvPr/>
        </p:nvSpPr>
        <p:spPr bwMode="auto">
          <a:xfrm>
            <a:off x="32918400" y="17754600"/>
            <a:ext cx="10363200" cy="8613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endParaRPr lang="en-US" sz="4200" i="1" dirty="0" smtClean="0">
              <a:latin typeface="Gill Sans" pitchFamily="34" charset="0"/>
            </a:endParaRPr>
          </a:p>
          <a:p>
            <a:pPr algn="ctr">
              <a:lnSpc>
                <a:spcPct val="110000"/>
              </a:lnSpc>
              <a:defRPr/>
            </a:pPr>
            <a:r>
              <a:rPr lang="en-US" sz="4200" b="1" i="1" dirty="0" smtClean="0">
                <a:latin typeface="Gill Sans" pitchFamily="34" charset="0"/>
              </a:rPr>
              <a:t>Future Directions</a:t>
            </a:r>
          </a:p>
          <a:p>
            <a:pPr marL="571500" indent="-571500" algn="just">
              <a:lnSpc>
                <a:spcPct val="110000"/>
              </a:lnSpc>
              <a:buFont typeface="Arial"/>
              <a:buChar char="•"/>
              <a:defRPr/>
            </a:pPr>
            <a:r>
              <a:rPr lang="en-US" sz="4200" dirty="0" smtClean="0">
                <a:latin typeface="Gill Sans" pitchFamily="34" charset="0"/>
              </a:rPr>
              <a:t>Allow users to sign in with spotify credentials and gather information about top artists, top played songs, etc</a:t>
            </a:r>
            <a:r>
              <a:rPr lang="en-US" sz="4200" dirty="0" smtClean="0">
                <a:latin typeface="Gill Sans" pitchFamily="34" charset="0"/>
              </a:rPr>
              <a:t>., </a:t>
            </a:r>
            <a:r>
              <a:rPr lang="en-US" sz="4200" dirty="0" smtClean="0">
                <a:latin typeface="Gill Sans" pitchFamily="34" charset="0"/>
              </a:rPr>
              <a:t>to enhance recommendations.</a:t>
            </a:r>
          </a:p>
          <a:p>
            <a:pPr marL="571500" indent="-571500" algn="just">
              <a:lnSpc>
                <a:spcPct val="110000"/>
              </a:lnSpc>
              <a:buFont typeface="Arial"/>
              <a:buChar char="•"/>
              <a:defRPr/>
            </a:pPr>
            <a:r>
              <a:rPr lang="en-US" sz="4200" dirty="0" smtClean="0">
                <a:latin typeface="Gill Sans" pitchFamily="34" charset="0"/>
              </a:rPr>
              <a:t>With access to raw audio features, conduct a more thorough feature-engineering analysis to improve the clustering</a:t>
            </a:r>
          </a:p>
          <a:p>
            <a:pPr marL="571500" indent="-571500" algn="just">
              <a:lnSpc>
                <a:spcPct val="110000"/>
              </a:lnSpc>
              <a:buFont typeface="Arial"/>
              <a:buChar char="•"/>
              <a:defRPr/>
            </a:pPr>
            <a:r>
              <a:rPr lang="en-US" sz="4200" dirty="0" smtClean="0">
                <a:latin typeface="Gill Sans" pitchFamily="34" charset="0"/>
              </a:rPr>
              <a:t>Store information for each user and make response-based updates.</a:t>
            </a:r>
          </a:p>
          <a:p>
            <a:pPr marL="571500" indent="-571500" algn="just">
              <a:lnSpc>
                <a:spcPct val="110000"/>
              </a:lnSpc>
              <a:buFontTx/>
              <a:buChar char="-"/>
              <a:defRPr/>
            </a:pPr>
            <a:endParaRPr lang="en-US" sz="4200" i="1" dirty="0" smtClean="0">
              <a:latin typeface="Gill Sans" pitchFamily="34" charset="0"/>
            </a:endParaRPr>
          </a:p>
        </p:txBody>
      </p:sp>
      <p:sp>
        <p:nvSpPr>
          <p:cNvPr id="2068" name="Text Box 408"/>
          <p:cNvSpPr txBox="1">
            <a:spLocks noChangeArrowheads="1"/>
          </p:cNvSpPr>
          <p:nvPr/>
        </p:nvSpPr>
        <p:spPr bwMode="auto">
          <a:xfrm>
            <a:off x="22326600" y="5638800"/>
            <a:ext cx="101346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000" dirty="0" smtClean="0">
                <a:latin typeface="Gill Sans" pitchFamily="34" charset="0"/>
              </a:rPr>
              <a:t>Ten </a:t>
            </a:r>
            <a:r>
              <a:rPr lang="en-US" sz="4000" dirty="0" smtClean="0">
                <a:latin typeface="Gill Sans" pitchFamily="34" charset="0"/>
              </a:rPr>
              <a:t>principal </a:t>
            </a:r>
            <a:r>
              <a:rPr lang="en-US" sz="4000" dirty="0" smtClean="0">
                <a:latin typeface="Gill Sans" pitchFamily="34" charset="0"/>
              </a:rPr>
              <a:t>components were sufficient to explain 90% of the variance, and were used for </a:t>
            </a:r>
            <a:r>
              <a:rPr lang="en-US" sz="4000" dirty="0" err="1" smtClean="0">
                <a:latin typeface="Gill Sans" pitchFamily="34" charset="0"/>
              </a:rPr>
              <a:t>Kmeans</a:t>
            </a:r>
            <a:r>
              <a:rPr lang="en-US" sz="4000" dirty="0" smtClean="0">
                <a:latin typeface="Gill Sans" pitchFamily="34" charset="0"/>
              </a:rPr>
              <a:t> analysis (figure 2). Additionally, 10 clusters were set, as this number gave the largest decrease in distortion while satisfying the “reasonable time” requirement of using a recommender interactively. </a:t>
            </a:r>
            <a:endParaRPr lang="en-US" sz="4000" dirty="0">
              <a:latin typeface="Gill Sans" pitchFamily="34" charset="0"/>
            </a:endParaRPr>
          </a:p>
        </p:txBody>
      </p:sp>
      <p:sp>
        <p:nvSpPr>
          <p:cNvPr id="2075" name="AutoShape 466"/>
          <p:cNvSpPr>
            <a:spLocks noChangeAspect="1" noChangeArrowheads="1" noTextEdit="1"/>
          </p:cNvSpPr>
          <p:nvPr/>
        </p:nvSpPr>
        <p:spPr bwMode="auto">
          <a:xfrm>
            <a:off x="17176750" y="23391812"/>
            <a:ext cx="3530600"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080" name="Text Box 764"/>
          <p:cNvSpPr txBox="1">
            <a:spLocks noChangeArrowheads="1"/>
          </p:cNvSpPr>
          <p:nvPr/>
        </p:nvSpPr>
        <p:spPr bwMode="auto">
          <a:xfrm>
            <a:off x="33299400" y="27584400"/>
            <a:ext cx="9906000" cy="4697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buFontTx/>
              <a:buAutoNum type="arabicPeriod"/>
            </a:pPr>
            <a:r>
              <a:rPr lang="en-US" sz="4200" i="1" dirty="0">
                <a:latin typeface="Gill Sans" pitchFamily="34" charset="0"/>
              </a:rPr>
              <a:t>  T. </a:t>
            </a:r>
            <a:r>
              <a:rPr lang="en-US" sz="4200" i="1" dirty="0" err="1">
                <a:latin typeface="Gill Sans" pitchFamily="34" charset="0"/>
              </a:rPr>
              <a:t>Bertin-Mahieux</a:t>
            </a:r>
            <a:r>
              <a:rPr lang="en-US" sz="4200" i="1" dirty="0">
                <a:latin typeface="Gill Sans" pitchFamily="34" charset="0"/>
              </a:rPr>
              <a:t>. Large-Scale Pattern Discovery in Music. PhD thesis, Columbia University, February 2013</a:t>
            </a:r>
            <a:r>
              <a:rPr lang="en-US" sz="4200" i="1" dirty="0" smtClean="0">
                <a:latin typeface="Gill Sans" pitchFamily="34" charset="0"/>
              </a:rPr>
              <a:t>.</a:t>
            </a:r>
          </a:p>
          <a:p>
            <a:pPr eaLnBrk="1" hangingPunct="1">
              <a:spcBef>
                <a:spcPct val="50000"/>
              </a:spcBef>
              <a:buFontTx/>
              <a:buAutoNum type="arabicPeriod"/>
            </a:pPr>
            <a:r>
              <a:rPr lang="en-US" sz="4200" i="1" dirty="0">
                <a:latin typeface="Gill Sans" pitchFamily="34" charset="0"/>
              </a:rPr>
              <a:t> </a:t>
            </a:r>
            <a:r>
              <a:rPr lang="en-US" sz="4200" i="1" dirty="0" smtClean="0">
                <a:latin typeface="Gill Sans" pitchFamily="34" charset="0"/>
              </a:rPr>
              <a:t>Spotify API (code available on </a:t>
            </a:r>
            <a:r>
              <a:rPr lang="en-US" sz="4200" i="1" dirty="0" err="1" smtClean="0">
                <a:latin typeface="Gill Sans" pitchFamily="34" charset="0"/>
              </a:rPr>
              <a:t>github.com</a:t>
            </a:r>
            <a:r>
              <a:rPr lang="en-US" sz="4200" i="1" dirty="0" smtClean="0">
                <a:latin typeface="Gill Sans" pitchFamily="34" charset="0"/>
              </a:rPr>
              <a:t>/rdowd003/Capstone-3/</a:t>
            </a:r>
            <a:r>
              <a:rPr lang="en-US" sz="4200" i="1" dirty="0" err="1" smtClean="0">
                <a:latin typeface="Gill Sans" pitchFamily="34" charset="0"/>
              </a:rPr>
              <a:t>src</a:t>
            </a:r>
            <a:endParaRPr lang="en-US" sz="4200" i="1" dirty="0" smtClean="0">
              <a:latin typeface="Gill Sans" pitchFamily="34" charset="0"/>
            </a:endParaRPr>
          </a:p>
          <a:p>
            <a:pPr eaLnBrk="1" hangingPunct="1">
              <a:spcBef>
                <a:spcPct val="50000"/>
              </a:spcBef>
              <a:buFontTx/>
              <a:buAutoNum type="arabicPeriod"/>
            </a:pPr>
            <a:r>
              <a:rPr lang="en-US" sz="4200" i="1" dirty="0" smtClean="0">
                <a:latin typeface="Gill Sans" pitchFamily="34" charset="0"/>
              </a:rPr>
              <a:t> Flask, Pandas, Spark</a:t>
            </a:r>
            <a:r>
              <a:rPr lang="en-US" sz="4200" i="1" dirty="0" smtClean="0">
                <a:latin typeface="Gill Sans" pitchFamily="34" charset="0"/>
              </a:rPr>
              <a:t>, </a:t>
            </a:r>
            <a:r>
              <a:rPr lang="en-US" sz="4200" i="1" dirty="0" err="1" smtClean="0">
                <a:latin typeface="Gill Sans" pitchFamily="34" charset="0"/>
              </a:rPr>
              <a:t>sklearn</a:t>
            </a:r>
            <a:r>
              <a:rPr lang="en-US" sz="4200" i="1" dirty="0" smtClean="0">
                <a:latin typeface="Gill Sans" pitchFamily="34" charset="0"/>
              </a:rPr>
              <a:t> </a:t>
            </a:r>
            <a:r>
              <a:rPr lang="en-US" sz="4200" i="1" dirty="0" smtClean="0">
                <a:latin typeface="Gill Sans" pitchFamily="34" charset="0"/>
              </a:rPr>
              <a:t>documentation </a:t>
            </a:r>
            <a:endParaRPr lang="en-US" sz="4200" i="1" dirty="0">
              <a:latin typeface="Gill Sans" pitchFamily="34" charset="0"/>
            </a:endParaRPr>
          </a:p>
        </p:txBody>
      </p:sp>
      <p:pic>
        <p:nvPicPr>
          <p:cNvPr id="3" name="Picture 2" descr="galvanize-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3400"/>
            <a:ext cx="1524000" cy="2826058"/>
          </a:xfrm>
          <a:prstGeom prst="rect">
            <a:avLst/>
          </a:prstGeom>
        </p:spPr>
      </p:pic>
      <p:grpSp>
        <p:nvGrpSpPr>
          <p:cNvPr id="400" name="Group 399">
            <a:extLst>
              <a:ext uri="{FF2B5EF4-FFF2-40B4-BE49-F238E27FC236}">
                <a16:creationId xmlns="" xmlns:a16="http://schemas.microsoft.com/office/drawing/2014/main" id="{AF7B135D-CBA2-49D4-BFD4-9869172C4963}"/>
              </a:ext>
            </a:extLst>
          </p:cNvPr>
          <p:cNvGrpSpPr/>
          <p:nvPr/>
        </p:nvGrpSpPr>
        <p:grpSpPr>
          <a:xfrm>
            <a:off x="35661600" y="685800"/>
            <a:ext cx="7865623" cy="2950028"/>
            <a:chOff x="33851850" y="887909"/>
            <a:chExt cx="7865623" cy="2950028"/>
          </a:xfrm>
        </p:grpSpPr>
        <p:sp>
          <p:nvSpPr>
            <p:cNvPr id="30" name="TextBox 29">
              <a:extLst>
                <a:ext uri="{FF2B5EF4-FFF2-40B4-BE49-F238E27FC236}">
                  <a16:creationId xmlns="" xmlns:a16="http://schemas.microsoft.com/office/drawing/2014/main" id="{42B81DF7-13A2-4066-954B-2E0D8A493B75}"/>
                </a:ext>
              </a:extLst>
            </p:cNvPr>
            <p:cNvSpPr txBox="1"/>
            <p:nvPr/>
          </p:nvSpPr>
          <p:spPr>
            <a:xfrm>
              <a:off x="34969737" y="2924175"/>
              <a:ext cx="6747736" cy="769441"/>
            </a:xfrm>
            <a:prstGeom prst="rect">
              <a:avLst/>
            </a:prstGeom>
            <a:noFill/>
          </p:spPr>
          <p:txBody>
            <a:bodyPr wrap="none" rtlCol="0">
              <a:spAutoFit/>
            </a:bodyPr>
            <a:lstStyle/>
            <a:p>
              <a:r>
                <a:rPr lang="en-US" sz="4400" dirty="0" smtClean="0"/>
                <a:t>   rdowd003@hotmail.com</a:t>
              </a:r>
              <a:endParaRPr lang="en-US" sz="4400" dirty="0"/>
            </a:p>
          </p:txBody>
        </p:sp>
        <p:sp>
          <p:nvSpPr>
            <p:cNvPr id="411" name="TextBox 410">
              <a:extLst>
                <a:ext uri="{FF2B5EF4-FFF2-40B4-BE49-F238E27FC236}">
                  <a16:creationId xmlns="" xmlns:a16="http://schemas.microsoft.com/office/drawing/2014/main" id="{81D45769-6167-4383-878C-E8DEF1A2DF9A}"/>
                </a:ext>
              </a:extLst>
            </p:cNvPr>
            <p:cNvSpPr txBox="1"/>
            <p:nvPr/>
          </p:nvSpPr>
          <p:spPr>
            <a:xfrm>
              <a:off x="35071050" y="1878509"/>
              <a:ext cx="3885950" cy="769441"/>
            </a:xfrm>
            <a:prstGeom prst="rect">
              <a:avLst/>
            </a:prstGeom>
            <a:noFill/>
          </p:spPr>
          <p:txBody>
            <a:bodyPr wrap="none" rtlCol="0">
              <a:spAutoFit/>
            </a:bodyPr>
            <a:lstStyle/>
            <a:p>
              <a:r>
                <a:rPr lang="en-US" sz="4400" dirty="0" smtClean="0"/>
                <a:t>   /</a:t>
              </a:r>
              <a:r>
                <a:rPr lang="en-US" sz="4400" dirty="0"/>
                <a:t>in</a:t>
              </a:r>
              <a:r>
                <a:rPr lang="en-US" sz="4400" dirty="0" smtClean="0"/>
                <a:t>/rdowd003</a:t>
              </a:r>
              <a:endParaRPr lang="en-US" sz="4400" dirty="0"/>
            </a:p>
          </p:txBody>
        </p:sp>
        <p:sp>
          <p:nvSpPr>
            <p:cNvPr id="414" name="TextBox 413">
              <a:extLst>
                <a:ext uri="{FF2B5EF4-FFF2-40B4-BE49-F238E27FC236}">
                  <a16:creationId xmlns="" xmlns:a16="http://schemas.microsoft.com/office/drawing/2014/main" id="{EBCD076C-BA42-4BD5-B1F5-47C6B205B8E5}"/>
                </a:ext>
              </a:extLst>
            </p:cNvPr>
            <p:cNvSpPr txBox="1"/>
            <p:nvPr/>
          </p:nvSpPr>
          <p:spPr>
            <a:xfrm>
              <a:off x="34994850" y="887909"/>
              <a:ext cx="6206898" cy="769441"/>
            </a:xfrm>
            <a:prstGeom prst="rect">
              <a:avLst/>
            </a:prstGeom>
            <a:noFill/>
          </p:spPr>
          <p:txBody>
            <a:bodyPr wrap="none" rtlCol="0">
              <a:spAutoFit/>
            </a:bodyPr>
            <a:lstStyle/>
            <a:p>
              <a:r>
                <a:rPr lang="en-US" sz="4400" dirty="0" smtClean="0"/>
                <a:t>   </a:t>
              </a:r>
              <a:r>
                <a:rPr lang="en-US" sz="4400" dirty="0" err="1" smtClean="0"/>
                <a:t>github.com</a:t>
              </a:r>
              <a:r>
                <a:rPr lang="en-US" sz="4400" dirty="0" smtClean="0"/>
                <a:t>/rdowd003</a:t>
              </a:r>
              <a:endParaRPr lang="en-US" sz="4400" dirty="0"/>
            </a:p>
          </p:txBody>
        </p:sp>
        <p:pic>
          <p:nvPicPr>
            <p:cNvPr id="396" name="Picture 395">
              <a:extLst>
                <a:ext uri="{FF2B5EF4-FFF2-40B4-BE49-F238E27FC236}">
                  <a16:creationId xmlns="" xmlns:a16="http://schemas.microsoft.com/office/drawing/2014/main" id="{45A74F35-6D70-4818-AC81-1C6977FC33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51850" y="3021508"/>
              <a:ext cx="1143000" cy="816429"/>
            </a:xfrm>
            <a:prstGeom prst="rect">
              <a:avLst/>
            </a:prstGeom>
            <a:solidFill>
              <a:schemeClr val="tx1"/>
            </a:solidFill>
          </p:spPr>
        </p:pic>
      </p:grpSp>
      <p:sp>
        <p:nvSpPr>
          <p:cNvPr id="384" name="Rectangle 18"/>
          <p:cNvSpPr>
            <a:spLocks noChangeArrowheads="1"/>
          </p:cNvSpPr>
          <p:nvPr/>
        </p:nvSpPr>
        <p:spPr bwMode="auto">
          <a:xfrm>
            <a:off x="32842200" y="26365200"/>
            <a:ext cx="10358437" cy="1028700"/>
          </a:xfrm>
          <a:prstGeom prst="rect">
            <a:avLst/>
          </a:prstGeom>
          <a:solidFill>
            <a:srgbClr val="58B3E2"/>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smtClean="0"/>
              <a:t>References</a:t>
            </a:r>
            <a:endParaRPr lang="en-US" sz="5700" b="1" dirty="0">
              <a:latin typeface="+mj-lt"/>
            </a:endParaRPr>
          </a:p>
        </p:txBody>
      </p:sp>
      <p:sp>
        <p:nvSpPr>
          <p:cNvPr id="445" name="Text Box 407"/>
          <p:cNvSpPr txBox="1">
            <a:spLocks noChangeArrowheads="1"/>
          </p:cNvSpPr>
          <p:nvPr/>
        </p:nvSpPr>
        <p:spPr bwMode="auto">
          <a:xfrm>
            <a:off x="32918400" y="5638800"/>
            <a:ext cx="10363200" cy="7902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gn="ctr">
              <a:lnSpc>
                <a:spcPct val="110000"/>
              </a:lnSpc>
              <a:defRPr/>
            </a:pPr>
            <a:r>
              <a:rPr lang="en-US" sz="4200" b="1" i="1" dirty="0" smtClean="0">
                <a:latin typeface="Gill Sans" pitchFamily="34" charset="0"/>
              </a:rPr>
              <a:t>Recommendations and Limitations</a:t>
            </a:r>
          </a:p>
          <a:p>
            <a:pPr algn="just">
              <a:lnSpc>
                <a:spcPct val="110000"/>
              </a:lnSpc>
              <a:defRPr/>
            </a:pPr>
            <a:r>
              <a:rPr lang="en-US" sz="4200" dirty="0" smtClean="0">
                <a:latin typeface="Gill Sans" pitchFamily="34" charset="0"/>
              </a:rPr>
              <a:t>Ultimately, this musical recommender achieves the goal of delivering individualized song recommendations in a fast and efficient manner. </a:t>
            </a:r>
            <a:r>
              <a:rPr lang="en-US" sz="4200" dirty="0">
                <a:latin typeface="Gill Sans" pitchFamily="34" charset="0"/>
              </a:rPr>
              <a:t> </a:t>
            </a:r>
            <a:r>
              <a:rPr lang="en-US" sz="4200" dirty="0" smtClean="0">
                <a:latin typeface="Gill Sans" pitchFamily="34" charset="0"/>
              </a:rPr>
              <a:t>Limitations included a lack of access to the raw wave-derived audio features, having to cold-start all users, and a lack of metadata for tracks that could potentially be used to filter features or conduct an NLP analysis. </a:t>
            </a:r>
            <a:endParaRPr lang="en-US" sz="4200" i="1" dirty="0" smtClean="0">
              <a:latin typeface="Gill Sans" pitchFamily="34" charset="0"/>
            </a:endParaRPr>
          </a:p>
          <a:p>
            <a:pPr>
              <a:lnSpc>
                <a:spcPct val="110000"/>
              </a:lnSpc>
              <a:defRPr/>
            </a:pPr>
            <a:endParaRPr lang="en-US" sz="4200" i="1" dirty="0">
              <a:latin typeface="Gill Sans" pitchFamily="34" charset="0"/>
            </a:endParaRPr>
          </a:p>
          <a:p>
            <a:pPr>
              <a:lnSpc>
                <a:spcPct val="110000"/>
              </a:lnSpc>
              <a:defRPr/>
            </a:pPr>
            <a:endParaRPr lang="en-US" sz="4200" i="1" dirty="0">
              <a:latin typeface="Gill Sans" pitchFamily="34" charset="0"/>
            </a:endParaRPr>
          </a:p>
        </p:txBody>
      </p:sp>
      <p:pic>
        <p:nvPicPr>
          <p:cNvPr id="7" name="Picture 6" descr="Screen Shot 2018-09-03 at 11.52.3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4600" y="12496800"/>
            <a:ext cx="10270298" cy="5638800"/>
          </a:xfrm>
          <a:prstGeom prst="rect">
            <a:avLst/>
          </a:prstGeom>
        </p:spPr>
      </p:pic>
      <p:sp>
        <p:nvSpPr>
          <p:cNvPr id="450" name="Text Box 408"/>
          <p:cNvSpPr txBox="1">
            <a:spLocks noChangeArrowheads="1"/>
          </p:cNvSpPr>
          <p:nvPr/>
        </p:nvSpPr>
        <p:spPr bwMode="auto">
          <a:xfrm>
            <a:off x="28956000" y="17678400"/>
            <a:ext cx="3581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2200" i="1" dirty="0" smtClean="0">
                <a:latin typeface="Gill Sans" pitchFamily="34" charset="0"/>
              </a:rPr>
              <a:t>Figure 2.  PCA transformations and clustering.</a:t>
            </a:r>
          </a:p>
          <a:p>
            <a:pPr algn="just" eaLnBrk="1" hangingPunct="1">
              <a:spcBef>
                <a:spcPct val="50000"/>
              </a:spcBef>
            </a:pPr>
            <a:r>
              <a:rPr lang="en-US" sz="2200" i="1" dirty="0" smtClean="0">
                <a:latin typeface="Gill Sans" pitchFamily="34" charset="0"/>
              </a:rPr>
              <a:t>Top: Scree plot (to determine optimal </a:t>
            </a:r>
            <a:r>
              <a:rPr lang="en-US" sz="2200" i="1" dirty="0" smtClean="0">
                <a:latin typeface="Gill Sans" pitchFamily="34" charset="0"/>
              </a:rPr>
              <a:t>principal </a:t>
            </a:r>
            <a:r>
              <a:rPr lang="en-US" sz="2200" i="1" dirty="0" smtClean="0">
                <a:latin typeface="Gill Sans" pitchFamily="34" charset="0"/>
              </a:rPr>
              <a:t>components) and elbow plot (optimal k, clusters). </a:t>
            </a:r>
          </a:p>
          <a:p>
            <a:pPr algn="just" eaLnBrk="1" hangingPunct="1">
              <a:spcBef>
                <a:spcPct val="50000"/>
              </a:spcBef>
            </a:pPr>
            <a:r>
              <a:rPr lang="en-US" sz="2200" i="1" dirty="0" smtClean="0">
                <a:latin typeface="Gill Sans" pitchFamily="34" charset="0"/>
              </a:rPr>
              <a:t>Bottom: First two components plotted against one another, together explaining roughly 34% of the data’s variance. </a:t>
            </a:r>
            <a:endParaRPr lang="en-US" sz="2200" i="1" dirty="0">
              <a:latin typeface="Gill Sans" pitchFamily="34" charset="0"/>
            </a:endParaRPr>
          </a:p>
        </p:txBody>
      </p:sp>
      <p:sp>
        <p:nvSpPr>
          <p:cNvPr id="453" name="Text Box 408"/>
          <p:cNvSpPr txBox="1">
            <a:spLocks noChangeArrowheads="1"/>
          </p:cNvSpPr>
          <p:nvPr/>
        </p:nvSpPr>
        <p:spPr bwMode="auto">
          <a:xfrm>
            <a:off x="22250400" y="22783800"/>
            <a:ext cx="101346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4200" dirty="0" smtClean="0">
                <a:latin typeface="Gill Sans" pitchFamily="34" charset="0"/>
              </a:rPr>
              <a:t>Average audio features varied considerably between clusters, as expected. Cluster 6 and 8 were the furthest apart in Euclidean Distance (figure 3). </a:t>
            </a:r>
            <a:endParaRPr lang="en-US" sz="4200" dirty="0">
              <a:latin typeface="Gill Sans" pitchFamily="34" charset="0"/>
            </a:endParaRPr>
          </a:p>
        </p:txBody>
      </p:sp>
      <p:sp>
        <p:nvSpPr>
          <p:cNvPr id="454" name="Text Box 408"/>
          <p:cNvSpPr txBox="1">
            <a:spLocks noChangeArrowheads="1"/>
          </p:cNvSpPr>
          <p:nvPr/>
        </p:nvSpPr>
        <p:spPr bwMode="auto">
          <a:xfrm>
            <a:off x="22631400" y="31394400"/>
            <a:ext cx="9372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2500" i="1" dirty="0" smtClean="0">
                <a:latin typeface="Gill Sans" pitchFamily="34" charset="0"/>
              </a:rPr>
              <a:t>Figure 3.  Cluster 6 and cluster </a:t>
            </a:r>
            <a:r>
              <a:rPr lang="en-US" sz="2500" i="1" dirty="0" smtClean="0">
                <a:latin typeface="Gill Sans" pitchFamily="34" charset="0"/>
              </a:rPr>
              <a:t>8 </a:t>
            </a:r>
            <a:r>
              <a:rPr lang="en-US" sz="2500" i="1" dirty="0" smtClean="0">
                <a:latin typeface="Gill Sans" pitchFamily="34" charset="0"/>
              </a:rPr>
              <a:t>audio features (average)</a:t>
            </a:r>
            <a:endParaRPr lang="en-US" sz="2500" i="1" dirty="0">
              <a:latin typeface="Gill Sans" pitchFamily="34" charset="0"/>
            </a:endParaRPr>
          </a:p>
        </p:txBody>
      </p:sp>
      <p:pic>
        <p:nvPicPr>
          <p:cNvPr id="14" name="Picture 13" descr="brain_on_music.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5985" y="13030200"/>
            <a:ext cx="7314922" cy="5481209"/>
          </a:xfrm>
          <a:prstGeom prst="rect">
            <a:avLst/>
          </a:prstGeom>
        </p:spPr>
      </p:pic>
      <p:sp>
        <p:nvSpPr>
          <p:cNvPr id="15" name="TextBox 14"/>
          <p:cNvSpPr txBox="1"/>
          <p:nvPr/>
        </p:nvSpPr>
        <p:spPr>
          <a:xfrm>
            <a:off x="685800" y="19507200"/>
            <a:ext cx="10363200" cy="7017306"/>
          </a:xfrm>
          <a:prstGeom prst="rect">
            <a:avLst/>
          </a:prstGeom>
          <a:noFill/>
        </p:spPr>
        <p:txBody>
          <a:bodyPr wrap="square" rtlCol="0">
            <a:spAutoFit/>
          </a:bodyPr>
          <a:lstStyle/>
          <a:p>
            <a:pPr algn="just"/>
            <a:r>
              <a:rPr lang="en-US" sz="4200" dirty="0" smtClean="0">
                <a:latin typeface="Gill Sans" pitchFamily="34" charset="0"/>
              </a:rPr>
              <a:t>For </a:t>
            </a:r>
            <a:r>
              <a:rPr lang="en-US" sz="4200" dirty="0">
                <a:latin typeface="Gill Sans" pitchFamily="34" charset="0"/>
              </a:rPr>
              <a:t>musical recommender systems, there are many ways to create a starting point. Favorite song, favorite artist, era, existing playlists, etc. While this project does eventually utilize similar categorizers for filtering, the basis of its recommendations are driven by connections to the deeper, more complex elements of music. This unique recommender allows users to choose a cluster, or group “vibe”, from which new songs are recommended. </a:t>
            </a:r>
          </a:p>
          <a:p>
            <a:endParaRPr lang="en-US" dirty="0"/>
          </a:p>
        </p:txBody>
      </p:sp>
      <p:sp>
        <p:nvSpPr>
          <p:cNvPr id="457" name="Text Box 408"/>
          <p:cNvSpPr txBox="1">
            <a:spLocks noChangeArrowheads="1"/>
          </p:cNvSpPr>
          <p:nvPr/>
        </p:nvSpPr>
        <p:spPr bwMode="auto">
          <a:xfrm>
            <a:off x="838200" y="18592800"/>
            <a:ext cx="9372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algn="just" eaLnBrk="1" hangingPunct="1">
              <a:spcBef>
                <a:spcPct val="50000"/>
              </a:spcBef>
            </a:pPr>
            <a:r>
              <a:rPr lang="en-US" sz="2300" dirty="0" smtClean="0">
                <a:latin typeface="Gill Sans" pitchFamily="34" charset="0"/>
              </a:rPr>
              <a:t>Mickey Hart. </a:t>
            </a:r>
            <a:r>
              <a:rPr lang="en-US" sz="2300" i="1" dirty="0" smtClean="0">
                <a:latin typeface="Gill Sans" pitchFamily="34" charset="0"/>
              </a:rPr>
              <a:t>This is your brain on music. </a:t>
            </a:r>
            <a:r>
              <a:rPr lang="pt-BR" sz="2300" i="1" dirty="0">
                <a:latin typeface="Gill Sans" pitchFamily="34" charset="0"/>
              </a:rPr>
              <a:t>http://libguides.humboldt.edu/c.php?g=303882&amp;p=</a:t>
            </a:r>
            <a:r>
              <a:rPr lang="pt-BR" sz="2300" i="1" dirty="0" smtClean="0">
                <a:latin typeface="Gill Sans" pitchFamily="34" charset="0"/>
              </a:rPr>
              <a:t>2030458</a:t>
            </a:r>
            <a:r>
              <a:rPr lang="en-US" sz="2300" dirty="0" smtClean="0">
                <a:latin typeface="Gill Sans" pitchFamily="34" charset="0"/>
              </a:rPr>
              <a:t>. 09/01/2018.</a:t>
            </a:r>
            <a:endParaRPr lang="en-US" sz="2300" dirty="0">
              <a:latin typeface="Gill Sans" pitchFamily="34" charset="0"/>
            </a:endParaRPr>
          </a:p>
        </p:txBody>
      </p:sp>
      <p:sp>
        <p:nvSpPr>
          <p:cNvPr id="37" name="Rounded Rectangle 36"/>
          <p:cNvSpPr/>
          <p:nvPr/>
        </p:nvSpPr>
        <p:spPr bwMode="auto">
          <a:xfrm>
            <a:off x="35661600" y="1600200"/>
            <a:ext cx="1143000" cy="1066800"/>
          </a:xfrm>
          <a:prstGeom prst="roundRect">
            <a:avLst/>
          </a:prstGeom>
          <a:solidFill>
            <a:srgbClr val="FFFFFF"/>
          </a:solidFill>
          <a:ln w="9525" cap="flat" cmpd="sng" algn="ctr">
            <a:solidFill>
              <a:schemeClr val="tx1"/>
            </a:solidFill>
            <a:prstDash val="solid"/>
            <a:round/>
            <a:headEnd type="none" w="med" len="med"/>
            <a:tailEnd type="none" w="med" len="med"/>
          </a:ln>
          <a:effectLst/>
          <a:extLst/>
        </p:spPr>
        <p:txBody>
          <a:bodyPr/>
          <a:lstStyle/>
          <a:p>
            <a:endParaRPr lang="en-US"/>
          </a:p>
        </p:txBody>
      </p:sp>
      <p:sp>
        <p:nvSpPr>
          <p:cNvPr id="6" name="TextBox 5"/>
          <p:cNvSpPr txBox="1"/>
          <p:nvPr/>
        </p:nvSpPr>
        <p:spPr>
          <a:xfrm>
            <a:off x="35814000" y="1600200"/>
            <a:ext cx="762000" cy="861774"/>
          </a:xfrm>
          <a:prstGeom prst="rect">
            <a:avLst/>
          </a:prstGeom>
          <a:noFill/>
        </p:spPr>
        <p:txBody>
          <a:bodyPr wrap="square" rtlCol="0">
            <a:spAutoFit/>
          </a:bodyPr>
          <a:lstStyle/>
          <a:p>
            <a:pPr algn="ctr"/>
            <a:r>
              <a:rPr lang="en-US" sz="5000" dirty="0" smtClean="0"/>
              <a:t>In</a:t>
            </a:r>
            <a:endParaRPr lang="en-US" sz="5000" dirty="0"/>
          </a:p>
        </p:txBody>
      </p:sp>
      <p:pic>
        <p:nvPicPr>
          <p:cNvPr id="8" name="Picture 7" descr="github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61600" y="381000"/>
            <a:ext cx="1143000" cy="1066800"/>
          </a:xfrm>
          <a:prstGeom prst="rect">
            <a:avLst/>
          </a:prstGeom>
        </p:spPr>
      </p:pic>
      <p:pic>
        <p:nvPicPr>
          <p:cNvPr id="12" name="Picture 11" descr="cluster_plot_fina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26600" y="17068800"/>
            <a:ext cx="6395973" cy="5334000"/>
          </a:xfrm>
          <a:prstGeom prst="rect">
            <a:avLst/>
          </a:prstGeom>
        </p:spPr>
      </p:pic>
      <p:pic>
        <p:nvPicPr>
          <p:cNvPr id="16" name="Picture 15" descr="scree_elbow_fina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26600" y="10515600"/>
            <a:ext cx="10134600" cy="6080760"/>
          </a:xfrm>
          <a:prstGeom prst="rect">
            <a:avLst/>
          </a:prstGeom>
        </p:spPr>
      </p:pic>
      <p:pic>
        <p:nvPicPr>
          <p:cNvPr id="45" name="Picture 44" descr="cluster_AF_comp_final.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31400" y="25679400"/>
            <a:ext cx="9677400" cy="5806440"/>
          </a:xfrm>
          <a:prstGeom prst="rect">
            <a:avLst/>
          </a:prstGeom>
        </p:spPr>
      </p:pic>
      <p:pic>
        <p:nvPicPr>
          <p:cNvPr id="18" name="Picture 17" descr="all_songs_rang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30000" y="13106400"/>
            <a:ext cx="10287000" cy="6477000"/>
          </a:xfrm>
          <a:prstGeom prst="rect">
            <a:avLst/>
          </a:prstGeom>
        </p:spPr>
      </p:pic>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4573</TotalTime>
  <Words>687</Words>
  <Application>Microsoft Macintosh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Robert Dowd</cp:lastModifiedBy>
  <cp:revision>661</cp:revision>
  <dcterms:modified xsi:type="dcterms:W3CDTF">2018-09-03T22:55:21Z</dcterms:modified>
  <cp:category>science research poster</cp:category>
</cp:coreProperties>
</file>