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3" r:id="rId5"/>
    <p:sldId id="264" r:id="rId6"/>
    <p:sldId id="265" r:id="rId7"/>
    <p:sldId id="266" r:id="rId8"/>
    <p:sldId id="267" r:id="rId9"/>
    <p:sldId id="271" r:id="rId10"/>
    <p:sldId id="268" r:id="rId11"/>
    <p:sldId id="269" r:id="rId12"/>
    <p:sldId id="270"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1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227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82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5cd77434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5cd77434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5cd77434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5cd77434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89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28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6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803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61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5cd7743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5cd7743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79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0" y="4589750"/>
            <a:ext cx="9144000" cy="553800"/>
          </a:xfrm>
          <a:prstGeom prst="rect">
            <a:avLst/>
          </a:prstGeom>
          <a:solidFill>
            <a:srgbClr val="F3F3F3"/>
          </a:solid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a:solidFill>
                  <a:schemeClr val="dk1"/>
                </a:solidFill>
              </a:rPr>
              <a:t> </a:t>
            </a:r>
            <a:r>
              <a:rPr lang="en" sz="2300">
                <a:solidFill>
                  <a:schemeClr val="dk1"/>
                </a:solidFill>
              </a:rPr>
              <a:t>The Erdős Institute   </a:t>
            </a:r>
            <a:r>
              <a:rPr lang="en" sz="1600">
                <a:solidFill>
                  <a:schemeClr val="dk1"/>
                </a:solidFill>
              </a:rPr>
              <a:t>					    May 2020 Data Science Boot Camp</a:t>
            </a:r>
            <a:endParaRPr sz="1600">
              <a:solidFill>
                <a:schemeClr val="dk1"/>
              </a:solidFill>
            </a:endParaRPr>
          </a:p>
        </p:txBody>
      </p:sp>
      <p:pic>
        <p:nvPicPr>
          <p:cNvPr id="10" name="Google Shape;10;p1"/>
          <p:cNvPicPr preferRelativeResize="0"/>
          <p:nvPr/>
        </p:nvPicPr>
        <p:blipFill>
          <a:blip r:embed="rId13">
            <a:alphaModFix/>
          </a:blip>
          <a:stretch>
            <a:fillRect/>
          </a:stretch>
        </p:blipFill>
        <p:spPr>
          <a:xfrm>
            <a:off x="76200" y="4648402"/>
            <a:ext cx="436475" cy="436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yujie.qian@yale.edu"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mailto:rdp135@chem.rutgers.edu" TargetMode="External"/><Relationship Id="rId4" Type="http://schemas.openxmlformats.org/officeDocument/2006/relationships/hyperlink" Target="mailto:vallely.7@osu.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3"/>
          <p:cNvPicPr preferRelativeResize="0"/>
          <p:nvPr/>
        </p:nvPicPr>
        <p:blipFill>
          <a:blip r:embed="rId3">
            <a:alphaModFix amt="25000"/>
          </a:blip>
          <a:stretch>
            <a:fillRect/>
          </a:stretch>
        </p:blipFill>
        <p:spPr>
          <a:xfrm>
            <a:off x="0" y="-21425"/>
            <a:ext cx="9144000" cy="5143500"/>
          </a:xfrm>
          <a:prstGeom prst="rect">
            <a:avLst/>
          </a:prstGeom>
          <a:noFill/>
          <a:ln>
            <a:noFill/>
          </a:ln>
        </p:spPr>
      </p:pic>
      <p:sp>
        <p:nvSpPr>
          <p:cNvPr id="57" name="Google Shape;57;p13"/>
          <p:cNvSpPr txBox="1">
            <a:spLocks noGrp="1"/>
          </p:cNvSpPr>
          <p:nvPr>
            <p:ph type="ctrTitle"/>
          </p:nvPr>
        </p:nvSpPr>
        <p:spPr>
          <a:xfrm>
            <a:off x="295632" y="1412405"/>
            <a:ext cx="8520600" cy="9607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 Bid for Online Auction</a:t>
            </a:r>
            <a:endParaRPr dirty="0"/>
          </a:p>
        </p:txBody>
      </p:sp>
      <p:sp>
        <p:nvSpPr>
          <p:cNvPr id="58" name="Google Shape;58;p13"/>
          <p:cNvSpPr txBox="1">
            <a:spLocks noGrp="1"/>
          </p:cNvSpPr>
          <p:nvPr>
            <p:ph type="subTitle" idx="1"/>
          </p:nvPr>
        </p:nvSpPr>
        <p:spPr>
          <a:xfrm>
            <a:off x="311700" y="2995422"/>
            <a:ext cx="8520600" cy="4590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chemeClr val="dk1"/>
                </a:solidFill>
              </a:rPr>
              <a:t>Patrick Vallely (Ohio State), Robert Palmere (Rutgers), Yujie Qian (Yale), Inhee Lee (Ohio State) </a:t>
            </a:r>
            <a:endParaRPr sz="3200" b="1" dirty="0"/>
          </a:p>
        </p:txBody>
      </p:sp>
      <p:sp>
        <p:nvSpPr>
          <p:cNvPr id="59" name="Google Shape;59;p13"/>
          <p:cNvSpPr txBox="1">
            <a:spLocks noGrp="1"/>
          </p:cNvSpPr>
          <p:nvPr>
            <p:ph type="subTitle" idx="1"/>
          </p:nvPr>
        </p:nvSpPr>
        <p:spPr>
          <a:xfrm>
            <a:off x="311700" y="3560446"/>
            <a:ext cx="8520600" cy="4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i="1" dirty="0">
                <a:solidFill>
                  <a:schemeClr val="dk1"/>
                </a:solidFill>
              </a:rPr>
              <a:t>Building an optimal bid strategy</a:t>
            </a:r>
            <a:endParaRPr sz="3500" i="1" dirty="0"/>
          </a:p>
        </p:txBody>
      </p:sp>
      <p:sp>
        <p:nvSpPr>
          <p:cNvPr id="60" name="Google Shape;60;p13"/>
          <p:cNvSpPr txBox="1"/>
          <p:nvPr/>
        </p:nvSpPr>
        <p:spPr>
          <a:xfrm>
            <a:off x="2659025" y="4015286"/>
            <a:ext cx="3793814" cy="3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https://github.com/rdp135/Root_Insurance</a:t>
            </a:r>
            <a:endParaRPr sz="1700" b="1" dirty="0"/>
          </a:p>
        </p:txBody>
      </p:sp>
      <p:sp>
        <p:nvSpPr>
          <p:cNvPr id="61" name="Google Shape;61;p13"/>
          <p:cNvSpPr/>
          <p:nvPr/>
        </p:nvSpPr>
        <p:spPr>
          <a:xfrm>
            <a:off x="476600" y="164960"/>
            <a:ext cx="8190793" cy="1143867"/>
          </a:xfrm>
          <a:prstGeom prst="rect">
            <a:avLst/>
          </a:prstGeom>
        </p:spPr>
        <p:txBody>
          <a:bodyPr>
            <a:prstTxWarp prst="textPlain">
              <a:avLst/>
            </a:prstTxWarp>
          </a:bodyPr>
          <a:lstStyle/>
          <a:p>
            <a:pPr lvl="0" algn="ctr"/>
            <a:r>
              <a:rPr lang="en-US" dirty="0">
                <a:ln w="9525" cap="flat" cmpd="sng">
                  <a:solidFill>
                    <a:schemeClr val="dk2"/>
                  </a:solidFill>
                  <a:prstDash val="solid"/>
                  <a:round/>
                  <a:headEnd type="none" w="sm" len="sm"/>
                  <a:tailEnd type="none" w="sm" len="sm"/>
                </a:ln>
                <a:solidFill>
                  <a:schemeClr val="lt2"/>
                </a:solidFill>
              </a:rPr>
              <a:t>Root Insurance Challenge</a:t>
            </a:r>
            <a:endParaRPr b="0" i="0" dirty="0">
              <a:ln w="9525" cap="flat" cmpd="sng">
                <a:solidFill>
                  <a:schemeClr val="dk2"/>
                </a:solidFill>
                <a:prstDash val="solid"/>
                <a:round/>
                <a:headEnd type="none" w="sm" len="sm"/>
                <a:tailEnd type="none" w="sm" len="sm"/>
              </a:ln>
              <a:solidFill>
                <a:schemeClr val="lt2"/>
              </a:solidFill>
              <a:latin typeface="Arial"/>
            </a:endParaRPr>
          </a:p>
        </p:txBody>
      </p:sp>
      <p:sp>
        <p:nvSpPr>
          <p:cNvPr id="62" name="Google Shape;62;p13"/>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Approach 3 Discussion</a:t>
            </a:r>
          </a:p>
        </p:txBody>
      </p:sp>
      <p:sp>
        <p:nvSpPr>
          <p:cNvPr id="3" name="Rectangle 1">
            <a:extLst>
              <a:ext uri="{FF2B5EF4-FFF2-40B4-BE49-F238E27FC236}">
                <a16:creationId xmlns:a16="http://schemas.microsoft.com/office/drawing/2014/main" id="{32879401-E527-4FC3-B22E-E0FF491F5D4D}"/>
              </a:ext>
            </a:extLst>
          </p:cNvPr>
          <p:cNvSpPr>
            <a:spLocks noChangeArrowheads="1"/>
          </p:cNvSpPr>
          <p:nvPr/>
        </p:nvSpPr>
        <p:spPr bwMode="auto">
          <a:xfrm>
            <a:off x="2110740" y="835824"/>
            <a:ext cx="492252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 the presentation, make sure you mention WHY you used each method and understand the purposes/limitations of your methodological approach compared to others. (an answer of “this method gave me the highest accuracy” may be troubling to the judges)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 the presentation, make sure you mention how and WHY you selected your performance metric (e.g., why focus on accuracy but not recall?) so the judges know that you understand which metrics are appropriate for your specific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47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Approach 3 Key Results</a:t>
            </a:r>
          </a:p>
        </p:txBody>
      </p:sp>
    </p:spTree>
    <p:extLst>
      <p:ext uri="{BB962C8B-B14F-4D97-AF65-F5344CB8AC3E}">
        <p14:creationId xmlns:p14="http://schemas.microsoft.com/office/powerpoint/2010/main" val="273388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Conclusion</a:t>
            </a:r>
          </a:p>
        </p:txBody>
      </p:sp>
    </p:spTree>
    <p:extLst>
      <p:ext uri="{BB962C8B-B14F-4D97-AF65-F5344CB8AC3E}">
        <p14:creationId xmlns:p14="http://schemas.microsoft.com/office/powerpoint/2010/main" val="180142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111" name="Google Shape;111;p19"/>
          <p:cNvSpPr txBox="1"/>
          <p:nvPr/>
        </p:nvSpPr>
        <p:spPr>
          <a:xfrm>
            <a:off x="457068" y="1168150"/>
            <a:ext cx="8375232" cy="67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900" b="1" dirty="0"/>
              <a:t>TEAM 19 Heliodor: Ad Bid for Online Auction</a:t>
            </a:r>
            <a:endParaRPr sz="2900" b="1" dirty="0"/>
          </a:p>
        </p:txBody>
      </p:sp>
      <p:sp>
        <p:nvSpPr>
          <p:cNvPr id="112" name="Google Shape;112;p19"/>
          <p:cNvSpPr txBox="1"/>
          <p:nvPr/>
        </p:nvSpPr>
        <p:spPr>
          <a:xfrm>
            <a:off x="4847620" y="2740851"/>
            <a:ext cx="1881000"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i-FI" b="1" dirty="0">
                <a:solidFill>
                  <a:schemeClr val="dk1"/>
                </a:solidFill>
              </a:rPr>
              <a:t>Yujie Qian</a:t>
            </a:r>
          </a:p>
          <a:p>
            <a:pPr marL="0" lvl="0" indent="0" algn="ctr" rtl="0">
              <a:spcBef>
                <a:spcPts val="0"/>
              </a:spcBef>
              <a:spcAft>
                <a:spcPts val="0"/>
              </a:spcAft>
              <a:buNone/>
            </a:pPr>
            <a:r>
              <a:rPr lang="en-US" b="0" i="0" u="none" strike="noStrike" dirty="0">
                <a:effectLst/>
                <a:latin typeface="Slack-Lato"/>
                <a:hlinkClick r:id="rId3"/>
              </a:rPr>
              <a:t>yujie.qian@yale.edu</a:t>
            </a:r>
            <a:endParaRPr lang="en-US" b="0" i="0" u="none" strike="noStrike" dirty="0">
              <a:effectLst/>
              <a:latin typeface="Slack-Lato"/>
            </a:endParaRPr>
          </a:p>
          <a:p>
            <a:pPr marL="0" lvl="0" indent="0" algn="ctr" rtl="0">
              <a:spcBef>
                <a:spcPts val="0"/>
              </a:spcBef>
              <a:spcAft>
                <a:spcPts val="0"/>
              </a:spcAft>
              <a:buNone/>
            </a:pPr>
            <a:endParaRPr lang="fi-FI" dirty="0">
              <a:solidFill>
                <a:schemeClr val="dk1"/>
              </a:solidFill>
            </a:endParaRPr>
          </a:p>
          <a:p>
            <a:pPr marL="0" lvl="0" indent="0" algn="ctr" rtl="0">
              <a:spcBef>
                <a:spcPts val="0"/>
              </a:spcBef>
              <a:spcAft>
                <a:spcPts val="0"/>
              </a:spcAft>
              <a:buNone/>
            </a:pPr>
            <a:r>
              <a:rPr lang="en" dirty="0">
                <a:solidFill>
                  <a:schemeClr val="dk1"/>
                </a:solidFill>
              </a:rPr>
              <a:t>Yale University</a:t>
            </a:r>
            <a:endParaRPr dirty="0">
              <a:solidFill>
                <a:schemeClr val="dk1"/>
              </a:solidFill>
            </a:endParaRPr>
          </a:p>
        </p:txBody>
      </p:sp>
      <p:sp>
        <p:nvSpPr>
          <p:cNvPr id="113" name="Google Shape;113;p19"/>
          <p:cNvSpPr txBox="1"/>
          <p:nvPr/>
        </p:nvSpPr>
        <p:spPr>
          <a:xfrm>
            <a:off x="549989" y="2740851"/>
            <a:ext cx="2144700" cy="11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Patrick Valley</a:t>
            </a:r>
            <a:endParaRPr b="1" dirty="0">
              <a:solidFill>
                <a:schemeClr val="dk1"/>
              </a:solidFill>
            </a:endParaRPr>
          </a:p>
          <a:p>
            <a:pPr marL="0" lvl="0" indent="0" algn="ctr" rtl="0">
              <a:spcBef>
                <a:spcPts val="0"/>
              </a:spcBef>
              <a:spcAft>
                <a:spcPts val="0"/>
              </a:spcAft>
              <a:buNone/>
            </a:pPr>
            <a:r>
              <a:rPr lang="en-US" b="0" i="0" u="none" strike="noStrike" dirty="0">
                <a:effectLst/>
                <a:latin typeface="Slack-Lato"/>
                <a:hlinkClick r:id="rId4"/>
              </a:rPr>
              <a:t>vallely.7@osu.edu</a:t>
            </a:r>
            <a:endParaRPr lang="en-US" b="0" i="0" u="none" strike="noStrike" dirty="0">
              <a:effectLst/>
              <a:latin typeface="Slack-Lato"/>
            </a:endParaRPr>
          </a:p>
          <a:p>
            <a:pPr marL="0" lvl="0" indent="0" algn="ctr" rtl="0">
              <a:spcBef>
                <a:spcPts val="0"/>
              </a:spcBef>
              <a:spcAft>
                <a:spcPts val="0"/>
              </a:spcAft>
              <a:buNone/>
            </a:pPr>
            <a:endParaRPr dirty="0">
              <a:solidFill>
                <a:schemeClr val="dk1"/>
              </a:solidFill>
            </a:endParaRPr>
          </a:p>
          <a:p>
            <a:pPr marL="0" lvl="0" indent="0" algn="ctr" rtl="0">
              <a:spcBef>
                <a:spcPts val="0"/>
              </a:spcBef>
              <a:spcAft>
                <a:spcPts val="0"/>
              </a:spcAft>
              <a:buNone/>
            </a:pPr>
            <a:r>
              <a:rPr lang="en" dirty="0">
                <a:solidFill>
                  <a:schemeClr val="dk1"/>
                </a:solidFill>
              </a:rPr>
              <a:t>Ohio State University</a:t>
            </a:r>
            <a:endParaRPr dirty="0">
              <a:solidFill>
                <a:schemeClr val="dk1"/>
              </a:solidFill>
            </a:endParaRPr>
          </a:p>
        </p:txBody>
      </p:sp>
      <p:sp>
        <p:nvSpPr>
          <p:cNvPr id="114" name="Google Shape;114;p19"/>
          <p:cNvSpPr txBox="1"/>
          <p:nvPr/>
        </p:nvSpPr>
        <p:spPr>
          <a:xfrm>
            <a:off x="2686458" y="2740851"/>
            <a:ext cx="2225999" cy="11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Robert </a:t>
            </a:r>
            <a:r>
              <a:rPr lang="en-US" b="1" dirty="0" err="1">
                <a:solidFill>
                  <a:schemeClr val="dk1"/>
                </a:solidFill>
              </a:rPr>
              <a:t>Palmere</a:t>
            </a:r>
            <a:endParaRPr b="1" dirty="0">
              <a:solidFill>
                <a:schemeClr val="dk1"/>
              </a:solidFill>
            </a:endParaRPr>
          </a:p>
          <a:p>
            <a:pPr marL="0" lvl="0" indent="0" algn="ctr" rtl="0">
              <a:spcBef>
                <a:spcPts val="0"/>
              </a:spcBef>
              <a:spcAft>
                <a:spcPts val="0"/>
              </a:spcAft>
              <a:buNone/>
            </a:pPr>
            <a:r>
              <a:rPr lang="en-US" b="0" i="0" u="none" strike="noStrike" dirty="0">
                <a:effectLst/>
                <a:latin typeface="Slack-Lato"/>
                <a:hlinkClick r:id="rId5"/>
              </a:rPr>
              <a:t>rdp135@chem.rutgers.edu</a:t>
            </a:r>
            <a:endParaRPr dirty="0">
              <a:solidFill>
                <a:schemeClr val="dk1"/>
              </a:solidFill>
            </a:endParaRPr>
          </a:p>
          <a:p>
            <a:pPr marL="0" lvl="0" indent="0" algn="ctr" rtl="0">
              <a:spcBef>
                <a:spcPts val="0"/>
              </a:spcBef>
              <a:spcAft>
                <a:spcPts val="0"/>
              </a:spcAft>
              <a:buNone/>
            </a:pPr>
            <a:endParaRPr lang="en" dirty="0">
              <a:solidFill>
                <a:schemeClr val="dk1"/>
              </a:solidFill>
            </a:endParaRPr>
          </a:p>
          <a:p>
            <a:pPr marL="0" lvl="0" indent="0" algn="ctr" rtl="0">
              <a:spcBef>
                <a:spcPts val="0"/>
              </a:spcBef>
              <a:spcAft>
                <a:spcPts val="0"/>
              </a:spcAft>
              <a:buNone/>
            </a:pPr>
            <a:r>
              <a:rPr lang="en" dirty="0">
                <a:solidFill>
                  <a:schemeClr val="dk1"/>
                </a:solidFill>
              </a:rPr>
              <a:t>Tri-State University</a:t>
            </a:r>
            <a:endParaRPr dirty="0">
              <a:solidFill>
                <a:schemeClr val="dk1"/>
              </a:solidFill>
            </a:endParaRPr>
          </a:p>
        </p:txBody>
      </p:sp>
      <p:sp>
        <p:nvSpPr>
          <p:cNvPr id="115" name="Google Shape;115;p19"/>
          <p:cNvSpPr txBox="1"/>
          <p:nvPr/>
        </p:nvSpPr>
        <p:spPr>
          <a:xfrm>
            <a:off x="2626500" y="1930075"/>
            <a:ext cx="3891000" cy="4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https://github.com/rdp135/Root_Insurance</a:t>
            </a:r>
            <a:endParaRPr lang="en-US" sz="1700" b="1" dirty="0"/>
          </a:p>
        </p:txBody>
      </p:sp>
      <p:sp>
        <p:nvSpPr>
          <p:cNvPr id="116" name="Google Shape;116;p19"/>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9" name="Google Shape;113;p19">
            <a:extLst>
              <a:ext uri="{FF2B5EF4-FFF2-40B4-BE49-F238E27FC236}">
                <a16:creationId xmlns:a16="http://schemas.microsoft.com/office/drawing/2014/main" id="{6EE433CD-B791-4AAC-A675-1AD391E9A91B}"/>
              </a:ext>
            </a:extLst>
          </p:cNvPr>
          <p:cNvSpPr txBox="1"/>
          <p:nvPr/>
        </p:nvSpPr>
        <p:spPr>
          <a:xfrm>
            <a:off x="6836283" y="2740851"/>
            <a:ext cx="2144700" cy="11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dk1"/>
                </a:solidFill>
              </a:rPr>
              <a:t>Inhee Lee</a:t>
            </a:r>
            <a:endParaRPr b="1" dirty="0">
              <a:solidFill>
                <a:schemeClr val="dk1"/>
              </a:solidFill>
            </a:endParaRPr>
          </a:p>
          <a:p>
            <a:pPr marL="0" lvl="0" indent="0" algn="ctr" rtl="0">
              <a:spcBef>
                <a:spcPts val="0"/>
              </a:spcBef>
              <a:spcAft>
                <a:spcPts val="0"/>
              </a:spcAft>
              <a:buNone/>
            </a:pPr>
            <a:r>
              <a:rPr lang="en-US" dirty="0">
                <a:latin typeface="Slack-Lato"/>
                <a:hlinkClick r:id="rId4"/>
              </a:rPr>
              <a:t>l</a:t>
            </a:r>
            <a:r>
              <a:rPr lang="en-US" b="0" i="0" u="none" strike="noStrike" dirty="0">
                <a:effectLst/>
                <a:latin typeface="Slack-Lato"/>
                <a:hlinkClick r:id="rId4"/>
              </a:rPr>
              <a:t>ee.2338@osu.edu</a:t>
            </a:r>
            <a:endParaRPr lang="en-US" b="0" i="0" u="none" strike="noStrike" dirty="0">
              <a:effectLst/>
              <a:latin typeface="Slack-Lato"/>
            </a:endParaRPr>
          </a:p>
          <a:p>
            <a:pPr marL="0" lvl="0" indent="0" algn="ctr" rtl="0">
              <a:spcBef>
                <a:spcPts val="0"/>
              </a:spcBef>
              <a:spcAft>
                <a:spcPts val="0"/>
              </a:spcAft>
              <a:buNone/>
            </a:pPr>
            <a:endParaRPr dirty="0">
              <a:solidFill>
                <a:schemeClr val="dk1"/>
              </a:solidFill>
            </a:endParaRPr>
          </a:p>
          <a:p>
            <a:pPr marL="0" lvl="0" indent="0" algn="ctr" rtl="0">
              <a:spcBef>
                <a:spcPts val="0"/>
              </a:spcBef>
              <a:spcAft>
                <a:spcPts val="0"/>
              </a:spcAft>
              <a:buNone/>
            </a:pPr>
            <a:r>
              <a:rPr lang="en" dirty="0">
                <a:solidFill>
                  <a:schemeClr val="dk1"/>
                </a:solidFill>
              </a:rPr>
              <a:t>Ohio State University</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10491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accent5"/>
                </a:solidFill>
              </a:rPr>
              <a:t>Problem Set and Data Description (Example)</a:t>
            </a:r>
            <a:endParaRPr b="1" dirty="0">
              <a:solidFill>
                <a:schemeClr val="accent5"/>
              </a:solidFill>
            </a:endParaRPr>
          </a:p>
        </p:txBody>
      </p:sp>
      <p:sp>
        <p:nvSpPr>
          <p:cNvPr id="69" name="Google Shape;69;p14"/>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10" name="TextBox 9">
            <a:extLst>
              <a:ext uri="{FF2B5EF4-FFF2-40B4-BE49-F238E27FC236}">
                <a16:creationId xmlns:a16="http://schemas.microsoft.com/office/drawing/2014/main" id="{1408B5AC-D4E5-444D-85AF-1E8F3B3EFBCE}"/>
              </a:ext>
            </a:extLst>
          </p:cNvPr>
          <p:cNvSpPr txBox="1"/>
          <p:nvPr/>
        </p:nvSpPr>
        <p:spPr>
          <a:xfrm>
            <a:off x="311700" y="730952"/>
            <a:ext cx="8588460" cy="1231106"/>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600" dirty="0"/>
              <a:t>What is the “</a:t>
            </a:r>
            <a:r>
              <a:rPr lang="en-US" sz="1600" b="1" dirty="0"/>
              <a:t>bidding strategy</a:t>
            </a:r>
            <a:r>
              <a:rPr lang="en-US" sz="1600" dirty="0"/>
              <a:t>” for</a:t>
            </a:r>
          </a:p>
          <a:p>
            <a:pPr marL="800100" lvl="1" indent="-342900">
              <a:buAutoNum type="arabicParenR"/>
            </a:pPr>
            <a:r>
              <a:rPr lang="en-US" sz="1600" dirty="0"/>
              <a:t>optimizing (minimizing) the cost per customer </a:t>
            </a:r>
          </a:p>
          <a:p>
            <a:pPr marL="800100" lvl="1" indent="-342900">
              <a:buAutoNum type="arabicParenR"/>
            </a:pPr>
            <a:r>
              <a:rPr lang="en-US" sz="1600" dirty="0"/>
              <a:t>at least 400 customers acquired for every 10,000 ads</a:t>
            </a:r>
          </a:p>
          <a:p>
            <a:pPr marL="342900" indent="-342900">
              <a:spcBef>
                <a:spcPts val="1200"/>
              </a:spcBef>
              <a:buFont typeface="Arial" panose="020B0604020202020204" pitchFamily="34" charset="0"/>
              <a:buChar char="•"/>
            </a:pPr>
            <a:r>
              <a:rPr lang="en-US" sz="1600" dirty="0"/>
              <a:t>Data Set</a:t>
            </a:r>
          </a:p>
        </p:txBody>
      </p:sp>
      <mc:AlternateContent xmlns:mc="http://schemas.openxmlformats.org/markup-compatibility/2006" xmlns:a14="http://schemas.microsoft.com/office/drawing/2010/main">
        <mc:Choice Requires="a14">
          <p:graphicFrame>
            <p:nvGraphicFramePr>
              <p:cNvPr id="11" name="Table 8">
                <a:extLst>
                  <a:ext uri="{FF2B5EF4-FFF2-40B4-BE49-F238E27FC236}">
                    <a16:creationId xmlns:a16="http://schemas.microsoft.com/office/drawing/2014/main" id="{0A949EAA-8B4D-459E-BDD0-440AA346D5A6}"/>
                  </a:ext>
                </a:extLst>
              </p:cNvPr>
              <p:cNvGraphicFramePr>
                <a:graphicFrameLocks noGrp="1"/>
              </p:cNvGraphicFramePr>
              <p:nvPr>
                <p:extLst>
                  <p:ext uri="{D42A27DB-BD31-4B8C-83A1-F6EECF244321}">
                    <p14:modId xmlns:p14="http://schemas.microsoft.com/office/powerpoint/2010/main" val="525738795"/>
                  </p:ext>
                </p:extLst>
              </p:nvPr>
            </p:nvGraphicFramePr>
            <p:xfrm>
              <a:off x="768529" y="1962058"/>
              <a:ext cx="7407170" cy="1981200"/>
            </p:xfrm>
            <a:graphic>
              <a:graphicData uri="http://schemas.openxmlformats.org/drawingml/2006/table">
                <a:tbl>
                  <a:tblPr firstRow="1" bandRow="1">
                    <a:tableStyleId>{5C22544A-7EE6-4342-B048-85BDC9FD1C3A}</a:tableStyleId>
                  </a:tblPr>
                  <a:tblGrid>
                    <a:gridCol w="2541905">
                      <a:extLst>
                        <a:ext uri="{9D8B030D-6E8A-4147-A177-3AD203B41FA5}">
                          <a16:colId xmlns:a16="http://schemas.microsoft.com/office/drawing/2014/main" val="711299224"/>
                        </a:ext>
                      </a:extLst>
                    </a:gridCol>
                    <a:gridCol w="4865265">
                      <a:extLst>
                        <a:ext uri="{9D8B030D-6E8A-4147-A177-3AD203B41FA5}">
                          <a16:colId xmlns:a16="http://schemas.microsoft.com/office/drawing/2014/main" val="4158985087"/>
                        </a:ext>
                      </a:extLst>
                    </a:gridCol>
                  </a:tblGrid>
                  <a:tr h="239183">
                    <a:tc>
                      <a:txBody>
                        <a:bodyPr/>
                        <a:lstStyle/>
                        <a:p>
                          <a:pPr algn="ctr"/>
                          <a:r>
                            <a:rPr lang="en-US" sz="16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“rank” (or “bid”)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1368393"/>
                      </a:ext>
                    </a:extLst>
                  </a:tr>
                  <a:tr h="761038">
                    <a:tc>
                      <a:txBody>
                        <a:bodyPr/>
                        <a:lstStyle/>
                        <a:p>
                          <a:pPr algn="ctr"/>
                          <a:r>
                            <a:rPr lang="en-US" sz="1600" b="0" dirty="0"/>
                            <a:t>Classification 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“Currently Insured”</a:t>
                          </a:r>
                        </a:p>
                        <a:p>
                          <a:pPr algn="ctr"/>
                          <a:r>
                            <a:rPr lang="en-US" sz="1600" dirty="0"/>
                            <a:t>“Number of Vehicles”</a:t>
                          </a:r>
                        </a:p>
                        <a:p>
                          <a:pPr algn="ctr"/>
                          <a:r>
                            <a:rPr lang="en-US" sz="1600" dirty="0"/>
                            <a:t>“Number of Drivers”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“Marital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9988472"/>
                      </a:ext>
                    </a:extLst>
                  </a:tr>
                  <a:tr h="537445">
                    <a:tc>
                      <a:txBody>
                        <a:bodyPr/>
                        <a:lstStyle/>
                        <a:p>
                          <a:pPr algn="ctr"/>
                          <a:r>
                            <a:rPr lang="en-US" sz="1600" b="0"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“click per ad”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cost)</a:t>
                          </a:r>
                        </a:p>
                        <a:p>
                          <a:pPr algn="ctr"/>
                          <a:r>
                            <a:rPr lang="en-US" sz="1600" dirty="0"/>
                            <a:t>“</a:t>
                          </a:r>
                          <a:r>
                            <a:rPr lang="en-US" sz="1600" dirty="0" err="1"/>
                            <a:t>policies_sold</a:t>
                          </a:r>
                          <a:r>
                            <a:rPr lang="en-US" sz="1600" dirty="0"/>
                            <a:t> per click”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solidFill>
                                <a:schemeClr val="tx1"/>
                              </a:solidFill>
                            </a:rPr>
                            <a:t> acquired 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6039195"/>
                      </a:ext>
                    </a:extLst>
                  </a:tr>
                </a:tbl>
              </a:graphicData>
            </a:graphic>
          </p:graphicFrame>
        </mc:Choice>
        <mc:Fallback xmlns="">
          <p:graphicFrame>
            <p:nvGraphicFramePr>
              <p:cNvPr id="11" name="Table 8">
                <a:extLst>
                  <a:ext uri="{FF2B5EF4-FFF2-40B4-BE49-F238E27FC236}">
                    <a16:creationId xmlns:a16="http://schemas.microsoft.com/office/drawing/2014/main" id="{0A949EAA-8B4D-459E-BDD0-440AA346D5A6}"/>
                  </a:ext>
                </a:extLst>
              </p:cNvPr>
              <p:cNvGraphicFramePr>
                <a:graphicFrameLocks noGrp="1"/>
              </p:cNvGraphicFramePr>
              <p:nvPr>
                <p:extLst>
                  <p:ext uri="{D42A27DB-BD31-4B8C-83A1-F6EECF244321}">
                    <p14:modId xmlns:p14="http://schemas.microsoft.com/office/powerpoint/2010/main" val="525738795"/>
                  </p:ext>
                </p:extLst>
              </p:nvPr>
            </p:nvGraphicFramePr>
            <p:xfrm>
              <a:off x="768529" y="1962058"/>
              <a:ext cx="7407170" cy="1981200"/>
            </p:xfrm>
            <a:graphic>
              <a:graphicData uri="http://schemas.openxmlformats.org/drawingml/2006/table">
                <a:tbl>
                  <a:tblPr firstRow="1" bandRow="1">
                    <a:tableStyleId>{5C22544A-7EE6-4342-B048-85BDC9FD1C3A}</a:tableStyleId>
                  </a:tblPr>
                  <a:tblGrid>
                    <a:gridCol w="2541905">
                      <a:extLst>
                        <a:ext uri="{9D8B030D-6E8A-4147-A177-3AD203B41FA5}">
                          <a16:colId xmlns:a16="http://schemas.microsoft.com/office/drawing/2014/main" val="711299224"/>
                        </a:ext>
                      </a:extLst>
                    </a:gridCol>
                    <a:gridCol w="4865265">
                      <a:extLst>
                        <a:ext uri="{9D8B030D-6E8A-4147-A177-3AD203B41FA5}">
                          <a16:colId xmlns:a16="http://schemas.microsoft.com/office/drawing/2014/main" val="4158985087"/>
                        </a:ext>
                      </a:extLst>
                    </a:gridCol>
                  </a:tblGrid>
                  <a:tr h="335280">
                    <a:tc>
                      <a:txBody>
                        <a:bodyPr/>
                        <a:lstStyle/>
                        <a:p>
                          <a:pPr algn="ctr"/>
                          <a:r>
                            <a:rPr lang="en-US" sz="1600" b="0"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a:solidFill>
                                <a:schemeClr val="tx1"/>
                              </a:solidFill>
                            </a:rPr>
                            <a:t>“rank” (or “bid”)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1368393"/>
                      </a:ext>
                    </a:extLst>
                  </a:tr>
                  <a:tr h="1066800">
                    <a:tc>
                      <a:txBody>
                        <a:bodyPr/>
                        <a:lstStyle/>
                        <a:p>
                          <a:pPr algn="ctr"/>
                          <a:r>
                            <a:rPr lang="en-US" sz="1600" b="0" dirty="0"/>
                            <a:t>Classification 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“Currently Insured”</a:t>
                          </a:r>
                        </a:p>
                        <a:p>
                          <a:pPr algn="ctr"/>
                          <a:r>
                            <a:rPr lang="en-US" sz="1600" dirty="0"/>
                            <a:t>“Number of Vehicles”</a:t>
                          </a:r>
                        </a:p>
                        <a:p>
                          <a:pPr algn="ctr"/>
                          <a:r>
                            <a:rPr lang="en-US" sz="1600" dirty="0"/>
                            <a:t>“Number of Drivers”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“Marital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9988472"/>
                      </a:ext>
                    </a:extLst>
                  </a:tr>
                  <a:tr h="579120">
                    <a:tc>
                      <a:txBody>
                        <a:bodyPr/>
                        <a:lstStyle/>
                        <a:p>
                          <a:pPr algn="ctr"/>
                          <a:r>
                            <a:rPr lang="en-US" sz="1600" b="0"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315" t="-245263" r="-250" b="-13684"/>
                          </a:stretch>
                        </a:blipFill>
                      </a:tcPr>
                    </a:tc>
                    <a:extLst>
                      <a:ext uri="{0D108BD9-81ED-4DB2-BD59-A6C34878D82A}">
                        <a16:rowId xmlns:a16="http://schemas.microsoft.com/office/drawing/2014/main" val="2286039195"/>
                      </a:ext>
                    </a:extLst>
                  </a:tr>
                </a:tbl>
              </a:graphicData>
            </a:graphic>
          </p:graphicFrame>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5"/>
          <p:cNvSpPr txBox="1">
            <a:spLocks noGrp="1"/>
          </p:cNvSpPr>
          <p:nvPr>
            <p:ph type="body" idx="1"/>
          </p:nvPr>
        </p:nvSpPr>
        <p:spPr>
          <a:xfrm>
            <a:off x="311700" y="677612"/>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b="1" dirty="0"/>
              <a:t>Init</a:t>
            </a:r>
            <a:r>
              <a:rPr lang="en-US" b="1" dirty="0" err="1"/>
              <a:t>i</a:t>
            </a:r>
            <a:r>
              <a:rPr lang="en" b="1" dirty="0"/>
              <a:t>al Data Scratch </a:t>
            </a:r>
            <a:r>
              <a:rPr lang="en" dirty="0"/>
              <a:t>[Patrick]</a:t>
            </a:r>
          </a:p>
          <a:p>
            <a:pPr marL="0" lvl="0" indent="0" algn="l" rtl="0">
              <a:spcBef>
                <a:spcPts val="1600"/>
              </a:spcBef>
              <a:spcAft>
                <a:spcPts val="1600"/>
              </a:spcAft>
              <a:buNone/>
            </a:pPr>
            <a:r>
              <a:rPr lang="en" b="1" dirty="0"/>
              <a:t>Approach 1: Random Walk Method </a:t>
            </a:r>
            <a:r>
              <a:rPr lang="en" dirty="0"/>
              <a:t>[Patrick]</a:t>
            </a:r>
            <a:endParaRPr dirty="0"/>
          </a:p>
          <a:p>
            <a:pPr marL="0" lvl="0" indent="0" algn="l" rtl="0">
              <a:spcBef>
                <a:spcPts val="1600"/>
              </a:spcBef>
              <a:spcAft>
                <a:spcPts val="1600"/>
              </a:spcAft>
              <a:buNone/>
            </a:pPr>
            <a:r>
              <a:rPr lang="en" b="1" dirty="0"/>
              <a:t>Approach 2: Bid Optimization using Poisson Distribution </a:t>
            </a:r>
            <a:r>
              <a:rPr lang="en" dirty="0"/>
              <a:t>[Inhee]</a:t>
            </a:r>
          </a:p>
          <a:p>
            <a:pPr marL="0" indent="0">
              <a:spcBef>
                <a:spcPts val="1600"/>
              </a:spcBef>
              <a:spcAft>
                <a:spcPts val="1600"/>
              </a:spcAft>
              <a:buNone/>
            </a:pPr>
            <a:r>
              <a:rPr lang="en-US" b="1" dirty="0"/>
              <a:t>Approach 3: Real Time Bid Strategy </a:t>
            </a:r>
            <a:r>
              <a:rPr lang="en-US" dirty="0"/>
              <a:t>[Robert]</a:t>
            </a:r>
          </a:p>
          <a:p>
            <a:pPr marL="0" indent="0">
              <a:spcBef>
                <a:spcPts val="1600"/>
              </a:spcBef>
              <a:spcAft>
                <a:spcPts val="1600"/>
              </a:spcAft>
              <a:buNone/>
            </a:pPr>
            <a:r>
              <a:rPr lang="en-US" b="1" dirty="0"/>
              <a:t>Robustness Check </a:t>
            </a:r>
            <a:r>
              <a:rPr lang="en-US" dirty="0"/>
              <a:t>[</a:t>
            </a:r>
            <a:r>
              <a:rPr lang="en-US" dirty="0" err="1"/>
              <a:t>Yujie</a:t>
            </a:r>
            <a:r>
              <a:rPr lang="en-US" dirty="0"/>
              <a:t>]</a:t>
            </a:r>
          </a:p>
          <a:p>
            <a:pPr marL="0" lvl="0" indent="0" algn="l" rtl="0">
              <a:spcBef>
                <a:spcPts val="1600"/>
              </a:spcBef>
              <a:spcAft>
                <a:spcPts val="1600"/>
              </a:spcAft>
              <a:buNone/>
            </a:pPr>
            <a:endParaRPr dirty="0"/>
          </a:p>
        </p:txBody>
      </p:sp>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Our Approach and Teamwork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Explanatory Data Analysis (One Example)</a:t>
            </a:r>
          </a:p>
        </p:txBody>
      </p:sp>
      <p:pic>
        <p:nvPicPr>
          <p:cNvPr id="6" name="Picture 5">
            <a:extLst>
              <a:ext uri="{FF2B5EF4-FFF2-40B4-BE49-F238E27FC236}">
                <a16:creationId xmlns:a16="http://schemas.microsoft.com/office/drawing/2014/main" id="{A2AB4F9D-880E-4B87-8326-4037ECC61C10}"/>
              </a:ext>
            </a:extLst>
          </p:cNvPr>
          <p:cNvPicPr>
            <a:picLocks noChangeAspect="1"/>
          </p:cNvPicPr>
          <p:nvPr/>
        </p:nvPicPr>
        <p:blipFill>
          <a:blip r:embed="rId3"/>
          <a:stretch>
            <a:fillRect/>
          </a:stretch>
        </p:blipFill>
        <p:spPr>
          <a:xfrm>
            <a:off x="1152293" y="796560"/>
            <a:ext cx="6594087" cy="3082732"/>
          </a:xfrm>
          <a:prstGeom prst="rect">
            <a:avLst/>
          </a:prstGeom>
        </p:spPr>
      </p:pic>
      <p:sp>
        <p:nvSpPr>
          <p:cNvPr id="7" name="TextBox 6">
            <a:extLst>
              <a:ext uri="{FF2B5EF4-FFF2-40B4-BE49-F238E27FC236}">
                <a16:creationId xmlns:a16="http://schemas.microsoft.com/office/drawing/2014/main" id="{9D2C9575-7E52-4F3C-BA17-F8667853794D}"/>
              </a:ext>
            </a:extLst>
          </p:cNvPr>
          <p:cNvSpPr txBox="1"/>
          <p:nvPr/>
        </p:nvSpPr>
        <p:spPr>
          <a:xfrm>
            <a:off x="631903" y="4039163"/>
            <a:ext cx="4070345" cy="307777"/>
          </a:xfrm>
          <a:prstGeom prst="rect">
            <a:avLst/>
          </a:prstGeom>
          <a:noFill/>
        </p:spPr>
        <p:txBody>
          <a:bodyPr wrap="none" rtlCol="0">
            <a:spAutoFit/>
          </a:bodyPr>
          <a:lstStyle/>
          <a:p>
            <a:pPr marL="285750" indent="-285750">
              <a:buFont typeface="Arial" panose="020B0604020202020204" pitchFamily="34" charset="0"/>
              <a:buChar char="•"/>
            </a:pPr>
            <a:r>
              <a:rPr lang="en-US" dirty="0"/>
              <a:t>Ad Rank Placement Drives Clicks, Not Sales.</a:t>
            </a:r>
          </a:p>
        </p:txBody>
      </p:sp>
    </p:spTree>
    <p:extLst>
      <p:ext uri="{BB962C8B-B14F-4D97-AF65-F5344CB8AC3E}">
        <p14:creationId xmlns:p14="http://schemas.microsoft.com/office/powerpoint/2010/main" val="58137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Approach 1 Discussion</a:t>
            </a:r>
          </a:p>
        </p:txBody>
      </p:sp>
      <p:sp>
        <p:nvSpPr>
          <p:cNvPr id="3" name="Rectangle 1">
            <a:extLst>
              <a:ext uri="{FF2B5EF4-FFF2-40B4-BE49-F238E27FC236}">
                <a16:creationId xmlns:a16="http://schemas.microsoft.com/office/drawing/2014/main" id="{32879401-E527-4FC3-B22E-E0FF491F5D4D}"/>
              </a:ext>
            </a:extLst>
          </p:cNvPr>
          <p:cNvSpPr>
            <a:spLocks noChangeArrowheads="1"/>
          </p:cNvSpPr>
          <p:nvPr/>
        </p:nvSpPr>
        <p:spPr bwMode="auto">
          <a:xfrm>
            <a:off x="2110740" y="835824"/>
            <a:ext cx="492252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 the presentation, make sure you mention WHY you used each method and understand the purposes/limitations of your methodological approach compared to others. (an answer of “this method gave me the highest accuracy” may be troubling to the judges)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 the presentation, make sure you mention how and WHY you selected your performance metric (e.g., why focus on accuracy but not recall?) so the judges know that you understand which metrics are appropriate for your specific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263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Approach 1 Key Results</a:t>
            </a:r>
          </a:p>
        </p:txBody>
      </p:sp>
    </p:spTree>
    <p:extLst>
      <p:ext uri="{BB962C8B-B14F-4D97-AF65-F5344CB8AC3E}">
        <p14:creationId xmlns:p14="http://schemas.microsoft.com/office/powerpoint/2010/main" val="90315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b="1" dirty="0">
                <a:solidFill>
                  <a:schemeClr val="accent5"/>
                </a:solidFill>
              </a:rPr>
              <a:t>Approach 2: </a:t>
            </a:r>
            <a:r>
              <a:rPr lang="en" sz="2400" b="1" dirty="0">
                <a:solidFill>
                  <a:schemeClr val="accent5"/>
                </a:solidFill>
              </a:rPr>
              <a:t>Bid Optimization using Poisson Distribution</a:t>
            </a:r>
            <a:r>
              <a:rPr lang="en-US" sz="2400" b="1" dirty="0">
                <a:solidFill>
                  <a:schemeClr val="accent5"/>
                </a:solidFill>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77821E-77E4-4EBA-9C10-0C356D410C59}"/>
                  </a:ext>
                </a:extLst>
              </p:cNvPr>
              <p:cNvSpPr txBox="1"/>
              <p:nvPr/>
            </p:nvSpPr>
            <p:spPr>
              <a:xfrm>
                <a:off x="219042" y="1637834"/>
                <a:ext cx="4917953" cy="2862322"/>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600" b="1" dirty="0"/>
                  <a:t>Strategy</a:t>
                </a:r>
                <a:r>
                  <a:rPr lang="en-US" sz="1600" dirty="0"/>
                  <a:t>: Find the relationship between “rank” and “bid” for each category, assuming a</a:t>
                </a:r>
                <a:r>
                  <a:rPr lang="en-US" sz="1600" b="1" dirty="0"/>
                  <a:t> Poisson distribution</a:t>
                </a:r>
                <a:r>
                  <a:rPr lang="en-US" sz="1600" dirty="0"/>
                  <a:t> for </a:t>
                </a:r>
                <a:r>
                  <a:rPr lang="en-US" sz="1600" b="1" dirty="0"/>
                  <a:t>competitor bids</a:t>
                </a:r>
                <a:r>
                  <a:rPr lang="en-US" sz="1600" dirty="0"/>
                  <a:t>.</a:t>
                </a:r>
              </a:p>
              <a:p>
                <a:pPr marL="285750" indent="-285750">
                  <a:spcBef>
                    <a:spcPts val="1200"/>
                  </a:spcBef>
                  <a:buFont typeface="Arial" panose="020B0604020202020204" pitchFamily="34" charset="0"/>
                  <a:buChar char="•"/>
                </a:pPr>
                <a:r>
                  <a:rPr lang="en-US" sz="1600" b="1" dirty="0"/>
                  <a:t>Modeling</a:t>
                </a:r>
                <a:r>
                  <a:rPr lang="en-US" sz="1600" dirty="0"/>
                  <a:t>: </a:t>
                </a:r>
              </a:p>
              <a:p>
                <a:pPr marL="460375" lvl="3"/>
                <a:r>
                  <a:rPr lang="en-US" sz="1600" dirty="0"/>
                  <a:t>1) Y1(=click per ad) </a:t>
                </a:r>
                <a:r>
                  <a:rPr lang="en-US" sz="1600" i="1" dirty="0"/>
                  <a:t>vs.</a:t>
                </a:r>
                <a:r>
                  <a:rPr lang="en-US" sz="1600" dirty="0"/>
                  <a:t> X(=rank)</a:t>
                </a:r>
              </a:p>
              <a:p>
                <a:pPr marL="460375" lvl="2"/>
                <a:r>
                  <a:rPr lang="en-US" sz="1600" dirty="0"/>
                  <a:t>	: exponential function</a:t>
                </a:r>
              </a:p>
              <a:p>
                <a:pPr marL="460375" lvl="2"/>
                <a:r>
                  <a:rPr lang="en-US" sz="1600" dirty="0"/>
                  <a:t>2) Y2(=policy sold per click) </a:t>
                </a:r>
                <a:r>
                  <a:rPr lang="en-US" sz="1600" i="1" dirty="0"/>
                  <a:t>vs.</a:t>
                </a:r>
                <a:r>
                  <a:rPr lang="en-US" sz="1600" dirty="0"/>
                  <a:t> X(=rank)</a:t>
                </a:r>
              </a:p>
              <a:p>
                <a:pPr marL="460375" lvl="2"/>
                <a:r>
                  <a:rPr lang="en-US" sz="1600" dirty="0"/>
                  <a:t>	: mean value</a:t>
                </a:r>
              </a:p>
              <a:p>
                <a:pPr marL="342900" indent="-342900">
                  <a:spcBef>
                    <a:spcPts val="1200"/>
                  </a:spcBef>
                  <a:buFont typeface="Arial" panose="020B0604020202020204" pitchFamily="34" charset="0"/>
                  <a:buChar char="•"/>
                </a:pPr>
                <a:r>
                  <a:rPr lang="en-US" sz="1600" dirty="0"/>
                  <a:t>Find the </a:t>
                </a:r>
                <a:r>
                  <a:rPr lang="en-US" sz="1600" b="1" dirty="0"/>
                  <a:t>optimal bid </a:t>
                </a:r>
                <a:r>
                  <a:rPr lang="en-US" sz="1600" dirty="0"/>
                  <a:t>for each category by minimizing Y1(</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 cost)/Y2(</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solidFill>
                      <a:schemeClr val="tx1"/>
                    </a:solidFill>
                  </a:rPr>
                  <a:t> customer acquired</a:t>
                </a:r>
                <a:r>
                  <a:rPr lang="en-US" sz="1600" dirty="0"/>
                  <a:t>).</a:t>
                </a:r>
              </a:p>
            </p:txBody>
          </p:sp>
        </mc:Choice>
        <mc:Fallback xmlns="">
          <p:sp>
            <p:nvSpPr>
              <p:cNvPr id="7" name="TextBox 6">
                <a:extLst>
                  <a:ext uri="{FF2B5EF4-FFF2-40B4-BE49-F238E27FC236}">
                    <a16:creationId xmlns:a16="http://schemas.microsoft.com/office/drawing/2014/main" id="{3A77821E-77E4-4EBA-9C10-0C356D410C59}"/>
                  </a:ext>
                </a:extLst>
              </p:cNvPr>
              <p:cNvSpPr txBox="1">
                <a:spLocks noRot="1" noChangeAspect="1" noMove="1" noResize="1" noEditPoints="1" noAdjustHandles="1" noChangeArrowheads="1" noChangeShapeType="1" noTextEdit="1"/>
              </p:cNvSpPr>
              <p:nvPr/>
            </p:nvSpPr>
            <p:spPr>
              <a:xfrm>
                <a:off x="219042" y="1637834"/>
                <a:ext cx="4917953" cy="2862322"/>
              </a:xfrm>
              <a:prstGeom prst="rect">
                <a:avLst/>
              </a:prstGeom>
              <a:blipFill>
                <a:blip r:embed="rId3"/>
                <a:stretch>
                  <a:fillRect l="-496" t="-640" r="-1363" b="-191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E333BB92-D9CC-4EBB-813F-32F6C339595A}"/>
              </a:ext>
            </a:extLst>
          </p:cNvPr>
          <p:cNvGrpSpPr/>
          <p:nvPr/>
        </p:nvGrpSpPr>
        <p:grpSpPr>
          <a:xfrm>
            <a:off x="1412143" y="677612"/>
            <a:ext cx="3069774" cy="692433"/>
            <a:chOff x="624122" y="677612"/>
            <a:chExt cx="3069774" cy="692433"/>
          </a:xfrm>
        </p:grpSpPr>
        <p:sp>
          <p:nvSpPr>
            <p:cNvPr id="2" name="Oval 1">
              <a:extLst>
                <a:ext uri="{FF2B5EF4-FFF2-40B4-BE49-F238E27FC236}">
                  <a16:creationId xmlns:a16="http://schemas.microsoft.com/office/drawing/2014/main" id="{886FC03B-2362-444F-B7E6-9FD19D74FDFA}"/>
                </a:ext>
              </a:extLst>
            </p:cNvPr>
            <p:cNvSpPr/>
            <p:nvPr/>
          </p:nvSpPr>
          <p:spPr>
            <a:xfrm>
              <a:off x="2876140" y="983077"/>
              <a:ext cx="817756" cy="38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a:t>
              </a:r>
            </a:p>
          </p:txBody>
        </p:sp>
        <p:sp>
          <p:nvSpPr>
            <p:cNvPr id="8" name="Oval 7">
              <a:extLst>
                <a:ext uri="{FF2B5EF4-FFF2-40B4-BE49-F238E27FC236}">
                  <a16:creationId xmlns:a16="http://schemas.microsoft.com/office/drawing/2014/main" id="{9AE4CB95-3F29-436A-8B46-26F406F5D964}"/>
                </a:ext>
              </a:extLst>
            </p:cNvPr>
            <p:cNvSpPr/>
            <p:nvPr/>
          </p:nvSpPr>
          <p:spPr>
            <a:xfrm>
              <a:off x="624122" y="983077"/>
              <a:ext cx="817756" cy="38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bid</a:t>
              </a:r>
            </a:p>
          </p:txBody>
        </p:sp>
        <p:sp>
          <p:nvSpPr>
            <p:cNvPr id="9" name="Arrow: Right 8">
              <a:extLst>
                <a:ext uri="{FF2B5EF4-FFF2-40B4-BE49-F238E27FC236}">
                  <a16:creationId xmlns:a16="http://schemas.microsoft.com/office/drawing/2014/main" id="{1CF523FB-797B-4B92-8778-DE2DEA8F3E1F}"/>
                </a:ext>
              </a:extLst>
            </p:cNvPr>
            <p:cNvSpPr/>
            <p:nvPr/>
          </p:nvSpPr>
          <p:spPr>
            <a:xfrm>
              <a:off x="1765610" y="1060981"/>
              <a:ext cx="817756" cy="19348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F33D4F4-60E5-4227-872C-73EB7807C206}"/>
                </a:ext>
              </a:extLst>
            </p:cNvPr>
            <p:cNvSpPr txBox="1"/>
            <p:nvPr/>
          </p:nvSpPr>
          <p:spPr>
            <a:xfrm>
              <a:off x="1988379" y="677612"/>
              <a:ext cx="372218" cy="461665"/>
            </a:xfrm>
            <a:prstGeom prst="rect">
              <a:avLst/>
            </a:prstGeom>
            <a:noFill/>
          </p:spPr>
          <p:txBody>
            <a:bodyPr wrap="none" rtlCol="0">
              <a:spAutoFit/>
            </a:bodyPr>
            <a:lstStyle/>
            <a:p>
              <a:r>
                <a:rPr lang="en-US" sz="2400" b="1" dirty="0"/>
                <a:t>?</a:t>
              </a:r>
            </a:p>
          </p:txBody>
        </p:sp>
      </p:grpSp>
      <p:sp>
        <p:nvSpPr>
          <p:cNvPr id="12" name="TextBox 11">
            <a:extLst>
              <a:ext uri="{FF2B5EF4-FFF2-40B4-BE49-F238E27FC236}">
                <a16:creationId xmlns:a16="http://schemas.microsoft.com/office/drawing/2014/main" id="{D2F8E42E-FA43-413A-9055-006E3152B21E}"/>
              </a:ext>
            </a:extLst>
          </p:cNvPr>
          <p:cNvSpPr txBox="1"/>
          <p:nvPr/>
        </p:nvSpPr>
        <p:spPr>
          <a:xfrm>
            <a:off x="4805649" y="799371"/>
            <a:ext cx="2527610" cy="523220"/>
          </a:xfrm>
          <a:prstGeom prst="rect">
            <a:avLst/>
          </a:prstGeom>
          <a:noFill/>
        </p:spPr>
        <p:txBody>
          <a:bodyPr wrap="square" rtlCol="0">
            <a:spAutoFit/>
          </a:bodyPr>
          <a:lstStyle/>
          <a:p>
            <a:r>
              <a:rPr lang="en-US" dirty="0"/>
              <a:t>no information of relationship between “bid” and “rank”</a:t>
            </a:r>
          </a:p>
        </p:txBody>
      </p:sp>
      <p:pic>
        <p:nvPicPr>
          <p:cNvPr id="15" name="Picture 14">
            <a:extLst>
              <a:ext uri="{FF2B5EF4-FFF2-40B4-BE49-F238E27FC236}">
                <a16:creationId xmlns:a16="http://schemas.microsoft.com/office/drawing/2014/main" id="{BB3C65AC-A190-492A-8AFE-8FA0C9D52E74}"/>
              </a:ext>
            </a:extLst>
          </p:cNvPr>
          <p:cNvPicPr>
            <a:picLocks noChangeAspect="1"/>
          </p:cNvPicPr>
          <p:nvPr/>
        </p:nvPicPr>
        <p:blipFill>
          <a:blip r:embed="rId4"/>
          <a:stretch>
            <a:fillRect/>
          </a:stretch>
        </p:blipFill>
        <p:spPr>
          <a:xfrm>
            <a:off x="5325673" y="1602999"/>
            <a:ext cx="3506627" cy="2798767"/>
          </a:xfrm>
          <a:prstGeom prst="rect">
            <a:avLst/>
          </a:prstGeom>
        </p:spPr>
      </p:pic>
    </p:spTree>
    <p:extLst>
      <p:ext uri="{BB962C8B-B14F-4D97-AF65-F5344CB8AC3E}">
        <p14:creationId xmlns:p14="http://schemas.microsoft.com/office/powerpoint/2010/main" val="299356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Policies Sold for a Common Bid Parameter</a:t>
            </a:r>
          </a:p>
        </p:txBody>
      </p:sp>
      <p:pic>
        <p:nvPicPr>
          <p:cNvPr id="7" name="Picture 6">
            <a:extLst>
              <a:ext uri="{FF2B5EF4-FFF2-40B4-BE49-F238E27FC236}">
                <a16:creationId xmlns:a16="http://schemas.microsoft.com/office/drawing/2014/main" id="{BCEBCEAB-72BB-4DB3-8561-02180DBCF2CE}"/>
              </a:ext>
            </a:extLst>
          </p:cNvPr>
          <p:cNvPicPr>
            <a:picLocks noChangeAspect="1"/>
          </p:cNvPicPr>
          <p:nvPr/>
        </p:nvPicPr>
        <p:blipFill>
          <a:blip r:embed="rId3"/>
          <a:stretch>
            <a:fillRect/>
          </a:stretch>
        </p:blipFill>
        <p:spPr>
          <a:xfrm>
            <a:off x="451087" y="720415"/>
            <a:ext cx="4670086" cy="3702670"/>
          </a:xfrm>
          <a:prstGeom prst="rect">
            <a:avLst/>
          </a:prstGeom>
        </p:spPr>
      </p:pic>
      <p:sp>
        <p:nvSpPr>
          <p:cNvPr id="10" name="TextBox 9">
            <a:extLst>
              <a:ext uri="{FF2B5EF4-FFF2-40B4-BE49-F238E27FC236}">
                <a16:creationId xmlns:a16="http://schemas.microsoft.com/office/drawing/2014/main" id="{B7413C3D-0324-449A-95AD-E5E6CEFC3D6D}"/>
              </a:ext>
            </a:extLst>
          </p:cNvPr>
          <p:cNvSpPr txBox="1"/>
          <p:nvPr/>
        </p:nvSpPr>
        <p:spPr>
          <a:xfrm>
            <a:off x="5531005" y="925145"/>
            <a:ext cx="2921619" cy="3293209"/>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US" sz="1800" dirty="0"/>
              <a:t>We use a common bid parameter representing the common cost for each category. </a:t>
            </a:r>
          </a:p>
          <a:p>
            <a:pPr marL="285750" indent="-285750">
              <a:spcBef>
                <a:spcPts val="1200"/>
              </a:spcBef>
              <a:buFont typeface="Arial" panose="020B0604020202020204" pitchFamily="34" charset="0"/>
              <a:buChar char="•"/>
            </a:pPr>
            <a:r>
              <a:rPr lang="en-US" sz="1800" dirty="0"/>
              <a:t>Later we convert common bid parameter to the actual bid for each category, reflecting the weight of Y2(= policies sold per click).</a:t>
            </a:r>
          </a:p>
        </p:txBody>
      </p:sp>
    </p:spTree>
    <p:extLst>
      <p:ext uri="{BB962C8B-B14F-4D97-AF65-F5344CB8AC3E}">
        <p14:creationId xmlns:p14="http://schemas.microsoft.com/office/powerpoint/2010/main" val="311610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15"/>
          <p:cNvSpPr txBox="1"/>
          <p:nvPr/>
        </p:nvSpPr>
        <p:spPr>
          <a:xfrm>
            <a:off x="5790325" y="4682175"/>
            <a:ext cx="3310200" cy="415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t>May 2021 Data Science Bootcamp</a:t>
            </a:r>
            <a:endParaRPr sz="1500"/>
          </a:p>
        </p:txBody>
      </p:sp>
      <p:sp>
        <p:nvSpPr>
          <p:cNvPr id="5" name="Google Shape;67;p14">
            <a:extLst>
              <a:ext uri="{FF2B5EF4-FFF2-40B4-BE49-F238E27FC236}">
                <a16:creationId xmlns:a16="http://schemas.microsoft.com/office/drawing/2014/main" id="{27322227-D80C-4CA2-AF13-0D85CAF3D42F}"/>
              </a:ext>
            </a:extLst>
          </p:cNvPr>
          <p:cNvSpPr txBox="1">
            <a:spLocks/>
          </p:cNvSpPr>
          <p:nvPr/>
        </p:nvSpPr>
        <p:spPr>
          <a:xfrm>
            <a:off x="311700" y="10491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solidFill>
                  <a:schemeClr val="accent5"/>
                </a:solidFill>
              </a:rPr>
              <a:t>Proposing Bid for Each Category</a:t>
            </a:r>
          </a:p>
        </p:txBody>
      </p:sp>
      <p:pic>
        <p:nvPicPr>
          <p:cNvPr id="12" name="Picture 11">
            <a:extLst>
              <a:ext uri="{FF2B5EF4-FFF2-40B4-BE49-F238E27FC236}">
                <a16:creationId xmlns:a16="http://schemas.microsoft.com/office/drawing/2014/main" id="{46F11ABF-08C4-4919-8D32-7AFE8FC49BC2}"/>
              </a:ext>
            </a:extLst>
          </p:cNvPr>
          <p:cNvPicPr>
            <a:picLocks noChangeAspect="1"/>
          </p:cNvPicPr>
          <p:nvPr/>
        </p:nvPicPr>
        <p:blipFill>
          <a:blip r:embed="rId3"/>
          <a:stretch>
            <a:fillRect/>
          </a:stretch>
        </p:blipFill>
        <p:spPr>
          <a:xfrm>
            <a:off x="496069" y="895587"/>
            <a:ext cx="3858830" cy="3200400"/>
          </a:xfrm>
          <a:prstGeom prst="rect">
            <a:avLst/>
          </a:prstGeom>
        </p:spPr>
      </p:pic>
      <p:pic>
        <p:nvPicPr>
          <p:cNvPr id="14" name="Picture 13">
            <a:extLst>
              <a:ext uri="{FF2B5EF4-FFF2-40B4-BE49-F238E27FC236}">
                <a16:creationId xmlns:a16="http://schemas.microsoft.com/office/drawing/2014/main" id="{BB44C1C1-B4AD-4943-B641-5C6F8B5CA85D}"/>
              </a:ext>
            </a:extLst>
          </p:cNvPr>
          <p:cNvPicPr>
            <a:picLocks noChangeAspect="1"/>
          </p:cNvPicPr>
          <p:nvPr/>
        </p:nvPicPr>
        <p:blipFill>
          <a:blip r:embed="rId4"/>
          <a:stretch>
            <a:fillRect/>
          </a:stretch>
        </p:blipFill>
        <p:spPr>
          <a:xfrm>
            <a:off x="4789102" y="895587"/>
            <a:ext cx="3756288" cy="3200400"/>
          </a:xfrm>
          <a:prstGeom prst="rect">
            <a:avLst/>
          </a:prstGeom>
        </p:spPr>
      </p:pic>
    </p:spTree>
    <p:extLst>
      <p:ext uri="{BB962C8B-B14F-4D97-AF65-F5344CB8AC3E}">
        <p14:creationId xmlns:p14="http://schemas.microsoft.com/office/powerpoint/2010/main" val="39741855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684</Words>
  <Application>Microsoft Office PowerPoint</Application>
  <PresentationFormat>On-screen Show (16:9)</PresentationFormat>
  <Paragraphs>87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Slack-Lato</vt:lpstr>
      <vt:lpstr>Arial</vt:lpstr>
      <vt:lpstr>Cambria Math</vt:lpstr>
      <vt:lpstr>Simple Light</vt:lpstr>
      <vt:lpstr>Ad Bid for Online Auction</vt:lpstr>
      <vt:lpstr>Problem Set and Data Description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Donut or Bagel</dc:title>
  <cp:lastModifiedBy>Research Group</cp:lastModifiedBy>
  <cp:revision>20</cp:revision>
  <dcterms:modified xsi:type="dcterms:W3CDTF">2021-05-27T18:24:26Z</dcterms:modified>
</cp:coreProperties>
</file>