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modernComment_116_875F8BAB.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82" r:id="rId8"/>
    <p:sldId id="287" r:id="rId9"/>
    <p:sldId id="280" r:id="rId10"/>
    <p:sldId id="288" r:id="rId11"/>
    <p:sldId id="289" r:id="rId12"/>
    <p:sldId id="276" r:id="rId13"/>
    <p:sldId id="279" r:id="rId14"/>
    <p:sldId id="283" r:id="rId15"/>
    <p:sldId id="278" r:id="rId16"/>
    <p:sldId id="291" r:id="rId17"/>
    <p:sldId id="290" r:id="rId18"/>
    <p:sldId id="284" r:id="rId19"/>
    <p:sldId id="266" r:id="rId20"/>
    <p:sldId id="28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974098-61C6-3389-5249-70BC4250366C}" name="Shivakumar Kalyanshettar, Rohan" initials="SR" userId="S::rxk220059@utdallas.edu::f6740306-6a9f-4980-8036-99ea2a224aa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omments/modernComment_116_875F8BAB.xml><?xml version="1.0" encoding="utf-8"?>
<p188:cmLst xmlns:a="http://schemas.openxmlformats.org/drawingml/2006/main" xmlns:r="http://schemas.openxmlformats.org/officeDocument/2006/relationships" xmlns:p188="http://schemas.microsoft.com/office/powerpoint/2018/8/main">
  <p188:cm id="{5544645E-9802-49E5-889F-8DA92EF3219F}" authorId="{D4974098-61C6-3389-5249-70BC4250366C}" status="resolved" created="2023-04-24T04:20:11.553" complete="100000">
    <pc:sldMkLst xmlns:pc="http://schemas.microsoft.com/office/powerpoint/2013/main/command">
      <pc:docMk/>
      <pc:sldMk cId="2271185835" sldId="278"/>
    </pc:sldMkLst>
    <p188:txBody>
      <a:bodyPr/>
      <a:lstStyle/>
      <a:p>
        <a:r>
          <a:rPr lang="en-US"/>
          <a:t>This visualization provides an analysis of the mileage of each model of truck. This helps to identify the economic value of owning these models in the fleet. 
Crane, Volvo and Ford trucks were among the most economical of the fleet, while Navi star and Western Star were among the lowest.</a:t>
        </a:r>
      </a:p>
    </p188:txBody>
  </p188:cm>
</p188:cmLst>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2E9DAE-56F3-4FC3-A14A-26BDCF50BDAF}"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14B40717-3A98-46BA-A946-9F2A3C086104}">
      <dgm:prSet/>
      <dgm:spPr/>
      <dgm:t>
        <a:bodyPr/>
        <a:lstStyle/>
        <a:p>
          <a:r>
            <a:rPr lang="en-US"/>
            <a:t>Problem Statement &amp; Business Objective</a:t>
          </a:r>
        </a:p>
      </dgm:t>
    </dgm:pt>
    <dgm:pt modelId="{7D23695A-E65E-47D3-9B0D-B5F4343FA492}" type="parTrans" cxnId="{15E32D6B-A786-4153-945D-B424F5232034}">
      <dgm:prSet/>
      <dgm:spPr/>
      <dgm:t>
        <a:bodyPr/>
        <a:lstStyle/>
        <a:p>
          <a:endParaRPr lang="en-US"/>
        </a:p>
      </dgm:t>
    </dgm:pt>
    <dgm:pt modelId="{D7F9B48A-C4F5-48EC-BADB-690F501ED0DA}" type="sibTrans" cxnId="{15E32D6B-A786-4153-945D-B424F5232034}">
      <dgm:prSet/>
      <dgm:spPr/>
      <dgm:t>
        <a:bodyPr/>
        <a:lstStyle/>
        <a:p>
          <a:endParaRPr lang="en-US"/>
        </a:p>
      </dgm:t>
    </dgm:pt>
    <dgm:pt modelId="{6E949003-8B1C-46B2-BE58-95E4B10768A2}">
      <dgm:prSet/>
      <dgm:spPr/>
      <dgm:t>
        <a:bodyPr/>
        <a:lstStyle/>
        <a:p>
          <a:r>
            <a:rPr lang="en-US"/>
            <a:t>Primary goals</a:t>
          </a:r>
        </a:p>
      </dgm:t>
    </dgm:pt>
    <dgm:pt modelId="{A8329024-E860-4DB3-A92B-7CE6A2E3023C}" type="parTrans" cxnId="{BAF6B1BB-0D98-4159-86F7-DB61B576FC5B}">
      <dgm:prSet/>
      <dgm:spPr/>
      <dgm:t>
        <a:bodyPr/>
        <a:lstStyle/>
        <a:p>
          <a:endParaRPr lang="en-US"/>
        </a:p>
      </dgm:t>
    </dgm:pt>
    <dgm:pt modelId="{9F666476-CCCB-4EE6-A43F-CCB776E4A46E}" type="sibTrans" cxnId="{BAF6B1BB-0D98-4159-86F7-DB61B576FC5B}">
      <dgm:prSet/>
      <dgm:spPr/>
      <dgm:t>
        <a:bodyPr/>
        <a:lstStyle/>
        <a:p>
          <a:endParaRPr lang="en-US"/>
        </a:p>
      </dgm:t>
    </dgm:pt>
    <dgm:pt modelId="{8D492072-078E-4683-9551-B72477327D28}">
      <dgm:prSet/>
      <dgm:spPr/>
      <dgm:t>
        <a:bodyPr/>
        <a:lstStyle/>
        <a:p>
          <a:pPr rtl="0"/>
          <a:r>
            <a:rPr lang="en-US">
              <a:latin typeface="Tenorite"/>
            </a:rPr>
            <a:t>Data </a:t>
          </a:r>
          <a:r>
            <a:rPr lang="en-US"/>
            <a:t>Flow</a:t>
          </a:r>
        </a:p>
      </dgm:t>
    </dgm:pt>
    <dgm:pt modelId="{B46D9019-2823-4B9F-9C9A-BF4A5A5ED875}" type="parTrans" cxnId="{E544A564-4A36-4482-A446-8FEA942B61C0}">
      <dgm:prSet/>
      <dgm:spPr/>
      <dgm:t>
        <a:bodyPr/>
        <a:lstStyle/>
        <a:p>
          <a:endParaRPr lang="en-US"/>
        </a:p>
      </dgm:t>
    </dgm:pt>
    <dgm:pt modelId="{8E64B52B-FC2B-4E88-87D5-F29299E110A8}" type="sibTrans" cxnId="{E544A564-4A36-4482-A446-8FEA942B61C0}">
      <dgm:prSet/>
      <dgm:spPr/>
      <dgm:t>
        <a:bodyPr/>
        <a:lstStyle/>
        <a:p>
          <a:endParaRPr lang="en-US"/>
        </a:p>
      </dgm:t>
    </dgm:pt>
    <dgm:pt modelId="{F8354D74-ABB8-4B2D-A0FF-9F816FBF0362}">
      <dgm:prSet/>
      <dgm:spPr/>
      <dgm:t>
        <a:bodyPr/>
        <a:lstStyle/>
        <a:p>
          <a:r>
            <a:rPr lang="en-US"/>
            <a:t>Data Analysis</a:t>
          </a:r>
        </a:p>
      </dgm:t>
    </dgm:pt>
    <dgm:pt modelId="{52A255A9-DBAB-459B-8094-9B613938D13B}" type="parTrans" cxnId="{E1CCDB36-2116-452A-9855-6152082EDD6D}">
      <dgm:prSet/>
      <dgm:spPr/>
      <dgm:t>
        <a:bodyPr/>
        <a:lstStyle/>
        <a:p>
          <a:endParaRPr lang="en-US"/>
        </a:p>
      </dgm:t>
    </dgm:pt>
    <dgm:pt modelId="{B663E56E-EE87-40BE-9C5C-791A93349A11}" type="sibTrans" cxnId="{E1CCDB36-2116-452A-9855-6152082EDD6D}">
      <dgm:prSet/>
      <dgm:spPr/>
      <dgm:t>
        <a:bodyPr/>
        <a:lstStyle/>
        <a:p>
          <a:endParaRPr lang="en-US"/>
        </a:p>
      </dgm:t>
    </dgm:pt>
    <dgm:pt modelId="{C602DAB6-476B-460F-8448-0AA328054432}">
      <dgm:prSet/>
      <dgm:spPr/>
      <dgm:t>
        <a:bodyPr/>
        <a:lstStyle/>
        <a:p>
          <a:r>
            <a:rPr lang="en-US"/>
            <a:t>Challenges</a:t>
          </a:r>
        </a:p>
      </dgm:t>
    </dgm:pt>
    <dgm:pt modelId="{7D8BAF3F-5296-4912-8600-4BD9A0454246}" type="parTrans" cxnId="{DDE68953-CB0C-4889-A106-A2F112C5A095}">
      <dgm:prSet/>
      <dgm:spPr/>
      <dgm:t>
        <a:bodyPr/>
        <a:lstStyle/>
        <a:p>
          <a:endParaRPr lang="en-US"/>
        </a:p>
      </dgm:t>
    </dgm:pt>
    <dgm:pt modelId="{3A419A16-F6CD-40BB-8F57-20BBAE84A737}" type="sibTrans" cxnId="{DDE68953-CB0C-4889-A106-A2F112C5A095}">
      <dgm:prSet/>
      <dgm:spPr/>
      <dgm:t>
        <a:bodyPr/>
        <a:lstStyle/>
        <a:p>
          <a:endParaRPr lang="en-US"/>
        </a:p>
      </dgm:t>
    </dgm:pt>
    <dgm:pt modelId="{26AE400A-706C-4FD1-905E-7932E1A3AE9E}">
      <dgm:prSet/>
      <dgm:spPr/>
      <dgm:t>
        <a:bodyPr/>
        <a:lstStyle/>
        <a:p>
          <a:r>
            <a:rPr lang="en-US"/>
            <a:t>Conclusion</a:t>
          </a:r>
        </a:p>
      </dgm:t>
    </dgm:pt>
    <dgm:pt modelId="{50864EB5-CCBF-4F44-903F-3635A7122316}" type="parTrans" cxnId="{2376DA81-9D0E-4033-BB8F-0A759749D4D2}">
      <dgm:prSet/>
      <dgm:spPr/>
      <dgm:t>
        <a:bodyPr/>
        <a:lstStyle/>
        <a:p>
          <a:endParaRPr lang="en-US"/>
        </a:p>
      </dgm:t>
    </dgm:pt>
    <dgm:pt modelId="{BFECCACD-FF9B-4662-9728-1F9DCD53F0A1}" type="sibTrans" cxnId="{2376DA81-9D0E-4033-BB8F-0A759749D4D2}">
      <dgm:prSet/>
      <dgm:spPr/>
      <dgm:t>
        <a:bodyPr/>
        <a:lstStyle/>
        <a:p>
          <a:endParaRPr lang="en-US"/>
        </a:p>
      </dgm:t>
    </dgm:pt>
    <dgm:pt modelId="{343C99EC-6BFF-4273-BDB9-5D97804C0319}" type="pres">
      <dgm:prSet presAssocID="{C52E9DAE-56F3-4FC3-A14A-26BDCF50BDAF}" presName="diagram" presStyleCnt="0">
        <dgm:presLayoutVars>
          <dgm:dir/>
          <dgm:resizeHandles val="exact"/>
        </dgm:presLayoutVars>
      </dgm:prSet>
      <dgm:spPr/>
    </dgm:pt>
    <dgm:pt modelId="{9575BADC-293D-410B-B782-06CDBCDD665D}" type="pres">
      <dgm:prSet presAssocID="{14B40717-3A98-46BA-A946-9F2A3C086104}" presName="node" presStyleLbl="node1" presStyleIdx="0" presStyleCnt="6">
        <dgm:presLayoutVars>
          <dgm:bulletEnabled val="1"/>
        </dgm:presLayoutVars>
      </dgm:prSet>
      <dgm:spPr/>
    </dgm:pt>
    <dgm:pt modelId="{21354CA7-BCB4-4AC8-9B1B-6FAFE9DFCBA6}" type="pres">
      <dgm:prSet presAssocID="{D7F9B48A-C4F5-48EC-BADB-690F501ED0DA}" presName="sibTrans" presStyleCnt="0"/>
      <dgm:spPr/>
    </dgm:pt>
    <dgm:pt modelId="{939EBB08-5CCE-4874-8160-2C528FCE705B}" type="pres">
      <dgm:prSet presAssocID="{6E949003-8B1C-46B2-BE58-95E4B10768A2}" presName="node" presStyleLbl="node1" presStyleIdx="1" presStyleCnt="6">
        <dgm:presLayoutVars>
          <dgm:bulletEnabled val="1"/>
        </dgm:presLayoutVars>
      </dgm:prSet>
      <dgm:spPr/>
    </dgm:pt>
    <dgm:pt modelId="{CB0AA6DE-CB00-4258-92D3-7EC796AFEAA9}" type="pres">
      <dgm:prSet presAssocID="{9F666476-CCCB-4EE6-A43F-CCB776E4A46E}" presName="sibTrans" presStyleCnt="0"/>
      <dgm:spPr/>
    </dgm:pt>
    <dgm:pt modelId="{A4483F9D-1FE1-4B65-9866-B2985D4A5D87}" type="pres">
      <dgm:prSet presAssocID="{8D492072-078E-4683-9551-B72477327D28}" presName="node" presStyleLbl="node1" presStyleIdx="2" presStyleCnt="6">
        <dgm:presLayoutVars>
          <dgm:bulletEnabled val="1"/>
        </dgm:presLayoutVars>
      </dgm:prSet>
      <dgm:spPr/>
    </dgm:pt>
    <dgm:pt modelId="{625D3A4C-D680-4073-A38F-42088888AC92}" type="pres">
      <dgm:prSet presAssocID="{8E64B52B-FC2B-4E88-87D5-F29299E110A8}" presName="sibTrans" presStyleCnt="0"/>
      <dgm:spPr/>
    </dgm:pt>
    <dgm:pt modelId="{BACCB025-0E86-4373-97D6-FE0DAE935C34}" type="pres">
      <dgm:prSet presAssocID="{F8354D74-ABB8-4B2D-A0FF-9F816FBF0362}" presName="node" presStyleLbl="node1" presStyleIdx="3" presStyleCnt="6">
        <dgm:presLayoutVars>
          <dgm:bulletEnabled val="1"/>
        </dgm:presLayoutVars>
      </dgm:prSet>
      <dgm:spPr/>
    </dgm:pt>
    <dgm:pt modelId="{E21D0A9C-1FA5-459E-840C-3A2E30B61FB1}" type="pres">
      <dgm:prSet presAssocID="{B663E56E-EE87-40BE-9C5C-791A93349A11}" presName="sibTrans" presStyleCnt="0"/>
      <dgm:spPr/>
    </dgm:pt>
    <dgm:pt modelId="{55A3C883-E218-4FD2-9455-834267F5612D}" type="pres">
      <dgm:prSet presAssocID="{C602DAB6-476B-460F-8448-0AA328054432}" presName="node" presStyleLbl="node1" presStyleIdx="4" presStyleCnt="6">
        <dgm:presLayoutVars>
          <dgm:bulletEnabled val="1"/>
        </dgm:presLayoutVars>
      </dgm:prSet>
      <dgm:spPr/>
    </dgm:pt>
    <dgm:pt modelId="{E1A556FB-3E0E-4544-9589-80A24B7EEC3E}" type="pres">
      <dgm:prSet presAssocID="{3A419A16-F6CD-40BB-8F57-20BBAE84A737}" presName="sibTrans" presStyleCnt="0"/>
      <dgm:spPr/>
    </dgm:pt>
    <dgm:pt modelId="{65398556-C916-459D-9BAE-C94C154CACDB}" type="pres">
      <dgm:prSet presAssocID="{26AE400A-706C-4FD1-905E-7932E1A3AE9E}" presName="node" presStyleLbl="node1" presStyleIdx="5" presStyleCnt="6">
        <dgm:presLayoutVars>
          <dgm:bulletEnabled val="1"/>
        </dgm:presLayoutVars>
      </dgm:prSet>
      <dgm:spPr/>
    </dgm:pt>
  </dgm:ptLst>
  <dgm:cxnLst>
    <dgm:cxn modelId="{69A5FC02-0016-445F-9969-9D66CA8ABD7D}" type="presOf" srcId="{26AE400A-706C-4FD1-905E-7932E1A3AE9E}" destId="{65398556-C916-459D-9BAE-C94C154CACDB}" srcOrd="0" destOrd="0" presId="urn:microsoft.com/office/officeart/2005/8/layout/default"/>
    <dgm:cxn modelId="{E1CCDB36-2116-452A-9855-6152082EDD6D}" srcId="{C52E9DAE-56F3-4FC3-A14A-26BDCF50BDAF}" destId="{F8354D74-ABB8-4B2D-A0FF-9F816FBF0362}" srcOrd="3" destOrd="0" parTransId="{52A255A9-DBAB-459B-8094-9B613938D13B}" sibTransId="{B663E56E-EE87-40BE-9C5C-791A93349A11}"/>
    <dgm:cxn modelId="{0753F55F-4984-4ADB-A3CD-6B15488326BB}" type="presOf" srcId="{14B40717-3A98-46BA-A946-9F2A3C086104}" destId="{9575BADC-293D-410B-B782-06CDBCDD665D}" srcOrd="0" destOrd="0" presId="urn:microsoft.com/office/officeart/2005/8/layout/default"/>
    <dgm:cxn modelId="{E544A564-4A36-4482-A446-8FEA942B61C0}" srcId="{C52E9DAE-56F3-4FC3-A14A-26BDCF50BDAF}" destId="{8D492072-078E-4683-9551-B72477327D28}" srcOrd="2" destOrd="0" parTransId="{B46D9019-2823-4B9F-9C9A-BF4A5A5ED875}" sibTransId="{8E64B52B-FC2B-4E88-87D5-F29299E110A8}"/>
    <dgm:cxn modelId="{15E32D6B-A786-4153-945D-B424F5232034}" srcId="{C52E9DAE-56F3-4FC3-A14A-26BDCF50BDAF}" destId="{14B40717-3A98-46BA-A946-9F2A3C086104}" srcOrd="0" destOrd="0" parTransId="{7D23695A-E65E-47D3-9B0D-B5F4343FA492}" sibTransId="{D7F9B48A-C4F5-48EC-BADB-690F501ED0DA}"/>
    <dgm:cxn modelId="{DDE68953-CB0C-4889-A106-A2F112C5A095}" srcId="{C52E9DAE-56F3-4FC3-A14A-26BDCF50BDAF}" destId="{C602DAB6-476B-460F-8448-0AA328054432}" srcOrd="4" destOrd="0" parTransId="{7D8BAF3F-5296-4912-8600-4BD9A0454246}" sibTransId="{3A419A16-F6CD-40BB-8F57-20BBAE84A737}"/>
    <dgm:cxn modelId="{2376DA81-9D0E-4033-BB8F-0A759749D4D2}" srcId="{C52E9DAE-56F3-4FC3-A14A-26BDCF50BDAF}" destId="{26AE400A-706C-4FD1-905E-7932E1A3AE9E}" srcOrd="5" destOrd="0" parTransId="{50864EB5-CCBF-4F44-903F-3635A7122316}" sibTransId="{BFECCACD-FF9B-4662-9728-1F9DCD53F0A1}"/>
    <dgm:cxn modelId="{CE223389-962E-4D2E-A316-89E7A0ADB199}" type="presOf" srcId="{C52E9DAE-56F3-4FC3-A14A-26BDCF50BDAF}" destId="{343C99EC-6BFF-4273-BDB9-5D97804C0319}" srcOrd="0" destOrd="0" presId="urn:microsoft.com/office/officeart/2005/8/layout/default"/>
    <dgm:cxn modelId="{D529B38D-46E9-4A91-91CE-03F12C37DFF2}" type="presOf" srcId="{C602DAB6-476B-460F-8448-0AA328054432}" destId="{55A3C883-E218-4FD2-9455-834267F5612D}" srcOrd="0" destOrd="0" presId="urn:microsoft.com/office/officeart/2005/8/layout/default"/>
    <dgm:cxn modelId="{BAF6B1BB-0D98-4159-86F7-DB61B576FC5B}" srcId="{C52E9DAE-56F3-4FC3-A14A-26BDCF50BDAF}" destId="{6E949003-8B1C-46B2-BE58-95E4B10768A2}" srcOrd="1" destOrd="0" parTransId="{A8329024-E860-4DB3-A92B-7CE6A2E3023C}" sibTransId="{9F666476-CCCB-4EE6-A43F-CCB776E4A46E}"/>
    <dgm:cxn modelId="{E91381E8-B24E-4738-B95A-05CB5314F177}" type="presOf" srcId="{6E949003-8B1C-46B2-BE58-95E4B10768A2}" destId="{939EBB08-5CCE-4874-8160-2C528FCE705B}" srcOrd="0" destOrd="0" presId="urn:microsoft.com/office/officeart/2005/8/layout/default"/>
    <dgm:cxn modelId="{48790DEF-69AD-4326-8660-34D8C99A59CA}" type="presOf" srcId="{F8354D74-ABB8-4B2D-A0FF-9F816FBF0362}" destId="{BACCB025-0E86-4373-97D6-FE0DAE935C34}" srcOrd="0" destOrd="0" presId="urn:microsoft.com/office/officeart/2005/8/layout/default"/>
    <dgm:cxn modelId="{9A8B41FE-C7DA-4D3D-875A-A78DA33AEE97}" type="presOf" srcId="{8D492072-078E-4683-9551-B72477327D28}" destId="{A4483F9D-1FE1-4B65-9866-B2985D4A5D87}" srcOrd="0" destOrd="0" presId="urn:microsoft.com/office/officeart/2005/8/layout/default"/>
    <dgm:cxn modelId="{C0902E0E-19AE-44B6-BC42-6ADA1DCA7AB7}" type="presParOf" srcId="{343C99EC-6BFF-4273-BDB9-5D97804C0319}" destId="{9575BADC-293D-410B-B782-06CDBCDD665D}" srcOrd="0" destOrd="0" presId="urn:microsoft.com/office/officeart/2005/8/layout/default"/>
    <dgm:cxn modelId="{4404B322-31EC-4125-8404-FF7F13D22B19}" type="presParOf" srcId="{343C99EC-6BFF-4273-BDB9-5D97804C0319}" destId="{21354CA7-BCB4-4AC8-9B1B-6FAFE9DFCBA6}" srcOrd="1" destOrd="0" presId="urn:microsoft.com/office/officeart/2005/8/layout/default"/>
    <dgm:cxn modelId="{1BD2C59F-2E69-48C4-B4F3-BCD17336802C}" type="presParOf" srcId="{343C99EC-6BFF-4273-BDB9-5D97804C0319}" destId="{939EBB08-5CCE-4874-8160-2C528FCE705B}" srcOrd="2" destOrd="0" presId="urn:microsoft.com/office/officeart/2005/8/layout/default"/>
    <dgm:cxn modelId="{6FD253F6-21F0-416A-B955-F81DCFA3DF5C}" type="presParOf" srcId="{343C99EC-6BFF-4273-BDB9-5D97804C0319}" destId="{CB0AA6DE-CB00-4258-92D3-7EC796AFEAA9}" srcOrd="3" destOrd="0" presId="urn:microsoft.com/office/officeart/2005/8/layout/default"/>
    <dgm:cxn modelId="{764C3313-182A-4889-9566-822C22B3C0D1}" type="presParOf" srcId="{343C99EC-6BFF-4273-BDB9-5D97804C0319}" destId="{A4483F9D-1FE1-4B65-9866-B2985D4A5D87}" srcOrd="4" destOrd="0" presId="urn:microsoft.com/office/officeart/2005/8/layout/default"/>
    <dgm:cxn modelId="{3119B7FE-C170-4A47-95EE-741184562DEF}" type="presParOf" srcId="{343C99EC-6BFF-4273-BDB9-5D97804C0319}" destId="{625D3A4C-D680-4073-A38F-42088888AC92}" srcOrd="5" destOrd="0" presId="urn:microsoft.com/office/officeart/2005/8/layout/default"/>
    <dgm:cxn modelId="{AE3382D2-B0B6-4649-92C0-2857FAA13C52}" type="presParOf" srcId="{343C99EC-6BFF-4273-BDB9-5D97804C0319}" destId="{BACCB025-0E86-4373-97D6-FE0DAE935C34}" srcOrd="6" destOrd="0" presId="urn:microsoft.com/office/officeart/2005/8/layout/default"/>
    <dgm:cxn modelId="{CB3EBAEF-3BDC-4A68-B3F6-FF83979941F7}" type="presParOf" srcId="{343C99EC-6BFF-4273-BDB9-5D97804C0319}" destId="{E21D0A9C-1FA5-459E-840C-3A2E30B61FB1}" srcOrd="7" destOrd="0" presId="urn:microsoft.com/office/officeart/2005/8/layout/default"/>
    <dgm:cxn modelId="{686E372B-3D48-4D01-9BED-04BC62387172}" type="presParOf" srcId="{343C99EC-6BFF-4273-BDB9-5D97804C0319}" destId="{55A3C883-E218-4FD2-9455-834267F5612D}" srcOrd="8" destOrd="0" presId="urn:microsoft.com/office/officeart/2005/8/layout/default"/>
    <dgm:cxn modelId="{5E3B64BC-B581-499B-97FD-C9E97CD54121}" type="presParOf" srcId="{343C99EC-6BFF-4273-BDB9-5D97804C0319}" destId="{E1A556FB-3E0E-4544-9589-80A24B7EEC3E}" srcOrd="9" destOrd="0" presId="urn:microsoft.com/office/officeart/2005/8/layout/default"/>
    <dgm:cxn modelId="{6AFEFBF2-E65D-4148-8990-3C95DAA9BA03}" type="presParOf" srcId="{343C99EC-6BFF-4273-BDB9-5D97804C0319}" destId="{65398556-C916-459D-9BAE-C94C154CACD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FF69A5-E19D-4D72-AEA8-081C6657353F}"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9BB80DE4-929F-4485-BC35-4FA6DFB9E91D}">
      <dgm:prSet/>
      <dgm:spPr/>
      <dgm:t>
        <a:bodyPr/>
        <a:lstStyle/>
        <a:p>
          <a:pPr>
            <a:lnSpc>
              <a:spcPct val="100000"/>
            </a:lnSpc>
          </a:pPr>
          <a:r>
            <a:rPr lang="en-US" b="0" i="0" baseline="0">
              <a:latin typeface="Calibri" panose="020F0502020204030204" pitchFamily="34" charset="0"/>
              <a:ea typeface="Calibri" panose="020F0502020204030204" pitchFamily="34" charset="0"/>
              <a:cs typeface="Calibri" panose="020F0502020204030204" pitchFamily="34" charset="0"/>
            </a:rPr>
            <a:t>In the US, the occurrence of injuries and fatalities caused by large trucks remains a major concern. Addressing this issue requires an examination and refinement of truck movements, as well as the identification of </a:t>
          </a:r>
          <a:r>
            <a:rPr lang="en-US" baseline="0">
              <a:latin typeface="Calibri" panose="020F0502020204030204" pitchFamily="34" charset="0"/>
              <a:ea typeface="Calibri" panose="020F0502020204030204" pitchFamily="34" charset="0"/>
              <a:cs typeface="Calibri" panose="020F0502020204030204" pitchFamily="34" charset="0"/>
            </a:rPr>
            <a:t>dangerous commercial </a:t>
          </a:r>
          <a:r>
            <a:rPr lang="en-US" b="0" i="0" baseline="0">
              <a:latin typeface="Calibri" panose="020F0502020204030204" pitchFamily="34" charset="0"/>
              <a:ea typeface="Calibri" panose="020F0502020204030204" pitchFamily="34" charset="0"/>
              <a:cs typeface="Calibri" panose="020F0502020204030204" pitchFamily="34" charset="0"/>
            </a:rPr>
            <a:t>transporters through data analysis and Hadoop ecosystems.</a:t>
          </a:r>
          <a:r>
            <a:rPr lang="en-US" baseline="0">
              <a:latin typeface="Calibri" panose="020F0502020204030204" pitchFamily="34" charset="0"/>
              <a:ea typeface="Calibri" panose="020F0502020204030204" pitchFamily="34" charset="0"/>
              <a:cs typeface="Calibri" panose="020F0502020204030204" pitchFamily="34" charset="0"/>
            </a:rPr>
            <a:t> </a:t>
          </a:r>
          <a:endParaRPr lang="en-US">
            <a:latin typeface="Calibri" panose="020F0502020204030204" pitchFamily="34" charset="0"/>
            <a:ea typeface="Calibri" panose="020F0502020204030204" pitchFamily="34" charset="0"/>
            <a:cs typeface="Calibri" panose="020F0502020204030204" pitchFamily="34" charset="0"/>
          </a:endParaRPr>
        </a:p>
      </dgm:t>
    </dgm:pt>
    <dgm:pt modelId="{A566431C-0440-4739-AF09-3B8014DCBDFB}" type="parTrans" cxnId="{C624CCB4-5E2D-4A74-8CCC-95DE98C2224F}">
      <dgm:prSet/>
      <dgm:spPr/>
      <dgm:t>
        <a:bodyPr/>
        <a:lstStyle/>
        <a:p>
          <a:endParaRPr lang="en-US"/>
        </a:p>
      </dgm:t>
    </dgm:pt>
    <dgm:pt modelId="{24543101-304A-436D-B37E-C52832FA975B}" type="sibTrans" cxnId="{C624CCB4-5E2D-4A74-8CCC-95DE98C2224F}">
      <dgm:prSet/>
      <dgm:spPr/>
      <dgm:t>
        <a:bodyPr/>
        <a:lstStyle/>
        <a:p>
          <a:endParaRPr lang="en-US"/>
        </a:p>
      </dgm:t>
    </dgm:pt>
    <dgm:pt modelId="{FC9FA176-162F-424B-9492-6E5A5EC57AED}">
      <dgm:prSet/>
      <dgm:spPr/>
      <dgm:t>
        <a:bodyPr/>
        <a:lstStyle/>
        <a:p>
          <a:pPr>
            <a:lnSpc>
              <a:spcPct val="100000"/>
            </a:lnSpc>
          </a:pPr>
          <a:r>
            <a:rPr lang="en-US" b="0" i="0" baseline="0">
              <a:latin typeface="Calibri" panose="020F0502020204030204" pitchFamily="34" charset="0"/>
              <a:ea typeface="Calibri" panose="020F0502020204030204" pitchFamily="34" charset="0"/>
              <a:cs typeface="Calibri" panose="020F0502020204030204" pitchFamily="34" charset="0"/>
            </a:rPr>
            <a:t>By utilizing various factors such as geographic data, vehicle usage, gas consumption, average mileage, accidents, and risk assessment, it is possible to gain a better understanding of potential hazards and improve safety within the transportation industry.</a:t>
          </a:r>
          <a:endParaRPr lang="en-US">
            <a:latin typeface="Calibri" panose="020F0502020204030204" pitchFamily="34" charset="0"/>
            <a:ea typeface="Calibri" panose="020F0502020204030204" pitchFamily="34" charset="0"/>
            <a:cs typeface="Calibri" panose="020F0502020204030204" pitchFamily="34" charset="0"/>
          </a:endParaRPr>
        </a:p>
      </dgm:t>
    </dgm:pt>
    <dgm:pt modelId="{57DDD556-EBBE-4EF4-B15C-7F3A4C6F2898}" type="parTrans" cxnId="{65C5194C-C5CB-41F1-9674-6CC499587AC3}">
      <dgm:prSet/>
      <dgm:spPr/>
      <dgm:t>
        <a:bodyPr/>
        <a:lstStyle/>
        <a:p>
          <a:endParaRPr lang="en-US"/>
        </a:p>
      </dgm:t>
    </dgm:pt>
    <dgm:pt modelId="{A2CC3952-9733-4427-BEBB-B38A8A87283F}" type="sibTrans" cxnId="{65C5194C-C5CB-41F1-9674-6CC499587AC3}">
      <dgm:prSet/>
      <dgm:spPr/>
      <dgm:t>
        <a:bodyPr/>
        <a:lstStyle/>
        <a:p>
          <a:endParaRPr lang="en-US"/>
        </a:p>
      </dgm:t>
    </dgm:pt>
    <dgm:pt modelId="{642A6CAB-748F-4A2E-8D36-40484E1236C7}" type="pres">
      <dgm:prSet presAssocID="{29FF69A5-E19D-4D72-AEA8-081C6657353F}" presName="root" presStyleCnt="0">
        <dgm:presLayoutVars>
          <dgm:dir/>
          <dgm:resizeHandles val="exact"/>
        </dgm:presLayoutVars>
      </dgm:prSet>
      <dgm:spPr/>
    </dgm:pt>
    <dgm:pt modelId="{2BB5A35E-C9D0-42EC-99C0-4F1F1468A08A}" type="pres">
      <dgm:prSet presAssocID="{9BB80DE4-929F-4485-BC35-4FA6DFB9E91D}" presName="compNode" presStyleCnt="0"/>
      <dgm:spPr/>
    </dgm:pt>
    <dgm:pt modelId="{2869DCDA-0755-42CE-958E-71E8A09C9418}" type="pres">
      <dgm:prSet presAssocID="{9BB80DE4-929F-4485-BC35-4FA6DFB9E91D}" presName="bgRect" presStyleLbl="bgShp" presStyleIdx="0" presStyleCnt="2"/>
      <dgm:spPr/>
    </dgm:pt>
    <dgm:pt modelId="{ACBE3C34-1E6B-4FFE-9C94-E32B8C1A0137}" type="pres">
      <dgm:prSet presAssocID="{9BB80DE4-929F-4485-BC35-4FA6DFB9E9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020B0EEB-D46A-4060-8AE0-527C129F5E84}" type="pres">
      <dgm:prSet presAssocID="{9BB80DE4-929F-4485-BC35-4FA6DFB9E91D}" presName="spaceRect" presStyleCnt="0"/>
      <dgm:spPr/>
    </dgm:pt>
    <dgm:pt modelId="{FD62A884-7E79-4244-BD33-3FBF940164CC}" type="pres">
      <dgm:prSet presAssocID="{9BB80DE4-929F-4485-BC35-4FA6DFB9E91D}" presName="parTx" presStyleLbl="revTx" presStyleIdx="0" presStyleCnt="2">
        <dgm:presLayoutVars>
          <dgm:chMax val="0"/>
          <dgm:chPref val="0"/>
        </dgm:presLayoutVars>
      </dgm:prSet>
      <dgm:spPr/>
    </dgm:pt>
    <dgm:pt modelId="{07693441-BB7F-4489-8086-E288364DE28B}" type="pres">
      <dgm:prSet presAssocID="{24543101-304A-436D-B37E-C52832FA975B}" presName="sibTrans" presStyleCnt="0"/>
      <dgm:spPr/>
    </dgm:pt>
    <dgm:pt modelId="{AA5A2D5A-815F-4BEA-A5FD-0F757EFF3B36}" type="pres">
      <dgm:prSet presAssocID="{FC9FA176-162F-424B-9492-6E5A5EC57AED}" presName="compNode" presStyleCnt="0"/>
      <dgm:spPr/>
    </dgm:pt>
    <dgm:pt modelId="{1C884611-BA43-4B3F-933C-3C0FA8668141}" type="pres">
      <dgm:prSet presAssocID="{FC9FA176-162F-424B-9492-6E5A5EC57AED}" presName="bgRect" presStyleLbl="bgShp" presStyleIdx="1" presStyleCnt="2"/>
      <dgm:spPr/>
    </dgm:pt>
    <dgm:pt modelId="{0C34CECE-A0D4-4BD2-A982-1DDACD95B194}" type="pres">
      <dgm:prSet presAssocID="{FC9FA176-162F-424B-9492-6E5A5EC57A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2A6C1814-CA6C-42AA-BB78-367386CE1755}" type="pres">
      <dgm:prSet presAssocID="{FC9FA176-162F-424B-9492-6E5A5EC57AED}" presName="spaceRect" presStyleCnt="0"/>
      <dgm:spPr/>
    </dgm:pt>
    <dgm:pt modelId="{728C1AEB-921D-4A38-B429-D3B5285AB184}" type="pres">
      <dgm:prSet presAssocID="{FC9FA176-162F-424B-9492-6E5A5EC57AED}" presName="parTx" presStyleLbl="revTx" presStyleIdx="1" presStyleCnt="2">
        <dgm:presLayoutVars>
          <dgm:chMax val="0"/>
          <dgm:chPref val="0"/>
        </dgm:presLayoutVars>
      </dgm:prSet>
      <dgm:spPr/>
    </dgm:pt>
  </dgm:ptLst>
  <dgm:cxnLst>
    <dgm:cxn modelId="{5CE05835-8519-480F-BF87-4D12E0E162CE}" type="presOf" srcId="{9BB80DE4-929F-4485-BC35-4FA6DFB9E91D}" destId="{FD62A884-7E79-4244-BD33-3FBF940164CC}" srcOrd="0" destOrd="0" presId="urn:microsoft.com/office/officeart/2018/2/layout/IconVerticalSolidList"/>
    <dgm:cxn modelId="{BF97E45B-BC5C-4A16-ABB7-0DB2D178A861}" type="presOf" srcId="{FC9FA176-162F-424B-9492-6E5A5EC57AED}" destId="{728C1AEB-921D-4A38-B429-D3B5285AB184}" srcOrd="0" destOrd="0" presId="urn:microsoft.com/office/officeart/2018/2/layout/IconVerticalSolidList"/>
    <dgm:cxn modelId="{65C5194C-C5CB-41F1-9674-6CC499587AC3}" srcId="{29FF69A5-E19D-4D72-AEA8-081C6657353F}" destId="{FC9FA176-162F-424B-9492-6E5A5EC57AED}" srcOrd="1" destOrd="0" parTransId="{57DDD556-EBBE-4EF4-B15C-7F3A4C6F2898}" sibTransId="{A2CC3952-9733-4427-BEBB-B38A8A87283F}"/>
    <dgm:cxn modelId="{A8FEB488-7BA6-4165-A9AE-67019F8022D9}" type="presOf" srcId="{29FF69A5-E19D-4D72-AEA8-081C6657353F}" destId="{642A6CAB-748F-4A2E-8D36-40484E1236C7}" srcOrd="0" destOrd="0" presId="urn:microsoft.com/office/officeart/2018/2/layout/IconVerticalSolidList"/>
    <dgm:cxn modelId="{C624CCB4-5E2D-4A74-8CCC-95DE98C2224F}" srcId="{29FF69A5-E19D-4D72-AEA8-081C6657353F}" destId="{9BB80DE4-929F-4485-BC35-4FA6DFB9E91D}" srcOrd="0" destOrd="0" parTransId="{A566431C-0440-4739-AF09-3B8014DCBDFB}" sibTransId="{24543101-304A-436D-B37E-C52832FA975B}"/>
    <dgm:cxn modelId="{8BF5C340-CB58-474A-A1B9-35378DE4FEC2}" type="presParOf" srcId="{642A6CAB-748F-4A2E-8D36-40484E1236C7}" destId="{2BB5A35E-C9D0-42EC-99C0-4F1F1468A08A}" srcOrd="0" destOrd="0" presId="urn:microsoft.com/office/officeart/2018/2/layout/IconVerticalSolidList"/>
    <dgm:cxn modelId="{1D84ADF1-E692-456B-8D04-D878A8CD22B3}" type="presParOf" srcId="{2BB5A35E-C9D0-42EC-99C0-4F1F1468A08A}" destId="{2869DCDA-0755-42CE-958E-71E8A09C9418}" srcOrd="0" destOrd="0" presId="urn:microsoft.com/office/officeart/2018/2/layout/IconVerticalSolidList"/>
    <dgm:cxn modelId="{FB42FC5F-8644-47E2-AF7B-39767CA495BD}" type="presParOf" srcId="{2BB5A35E-C9D0-42EC-99C0-4F1F1468A08A}" destId="{ACBE3C34-1E6B-4FFE-9C94-E32B8C1A0137}" srcOrd="1" destOrd="0" presId="urn:microsoft.com/office/officeart/2018/2/layout/IconVerticalSolidList"/>
    <dgm:cxn modelId="{D985CA94-9CD6-455B-A414-C2794B4A5F47}" type="presParOf" srcId="{2BB5A35E-C9D0-42EC-99C0-4F1F1468A08A}" destId="{020B0EEB-D46A-4060-8AE0-527C129F5E84}" srcOrd="2" destOrd="0" presId="urn:microsoft.com/office/officeart/2018/2/layout/IconVerticalSolidList"/>
    <dgm:cxn modelId="{9D17E49C-5FDD-450D-AC48-40D48FE6EA90}" type="presParOf" srcId="{2BB5A35E-C9D0-42EC-99C0-4F1F1468A08A}" destId="{FD62A884-7E79-4244-BD33-3FBF940164CC}" srcOrd="3" destOrd="0" presId="urn:microsoft.com/office/officeart/2018/2/layout/IconVerticalSolidList"/>
    <dgm:cxn modelId="{3D1295B4-C76E-4DFF-B632-F0975FA9DE31}" type="presParOf" srcId="{642A6CAB-748F-4A2E-8D36-40484E1236C7}" destId="{07693441-BB7F-4489-8086-E288364DE28B}" srcOrd="1" destOrd="0" presId="urn:microsoft.com/office/officeart/2018/2/layout/IconVerticalSolidList"/>
    <dgm:cxn modelId="{AFC2081A-317C-49BC-9D96-996B9DEC9777}" type="presParOf" srcId="{642A6CAB-748F-4A2E-8D36-40484E1236C7}" destId="{AA5A2D5A-815F-4BEA-A5FD-0F757EFF3B36}" srcOrd="2" destOrd="0" presId="urn:microsoft.com/office/officeart/2018/2/layout/IconVerticalSolidList"/>
    <dgm:cxn modelId="{C963A453-F701-4747-B54E-E380A0485E54}" type="presParOf" srcId="{AA5A2D5A-815F-4BEA-A5FD-0F757EFF3B36}" destId="{1C884611-BA43-4B3F-933C-3C0FA8668141}" srcOrd="0" destOrd="0" presId="urn:microsoft.com/office/officeart/2018/2/layout/IconVerticalSolidList"/>
    <dgm:cxn modelId="{0E16996B-1252-4DE1-AB9B-1615D36FB5CF}" type="presParOf" srcId="{AA5A2D5A-815F-4BEA-A5FD-0F757EFF3B36}" destId="{0C34CECE-A0D4-4BD2-A982-1DDACD95B194}" srcOrd="1" destOrd="0" presId="urn:microsoft.com/office/officeart/2018/2/layout/IconVerticalSolidList"/>
    <dgm:cxn modelId="{02D37BC1-B7C2-43BB-8817-502FA8C7A963}" type="presParOf" srcId="{AA5A2D5A-815F-4BEA-A5FD-0F757EFF3B36}" destId="{2A6C1814-CA6C-42AA-BB78-367386CE1755}" srcOrd="2" destOrd="0" presId="urn:microsoft.com/office/officeart/2018/2/layout/IconVerticalSolidList"/>
    <dgm:cxn modelId="{90E4D394-844F-4ADF-B7B3-12DBF488CF24}" type="presParOf" srcId="{AA5A2D5A-815F-4BEA-A5FD-0F757EFF3B36}" destId="{728C1AEB-921D-4A38-B429-D3B5285AB1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4ED06D-0B7D-47E6-BF02-11216AF25775}"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0B331935-8BDE-465F-B2ED-E53211167054}">
      <dgm:prSet/>
      <dgm:spPr/>
      <dgm:t>
        <a:bodyPr/>
        <a:lstStyle/>
        <a:p>
          <a:pPr>
            <a:lnSpc>
              <a:spcPct val="100000"/>
            </a:lnSpc>
          </a:pPr>
          <a:r>
            <a:rPr lang="en-US" b="0" i="0">
              <a:latin typeface="Calibri" panose="020F0502020204030204" pitchFamily="34" charset="0"/>
              <a:ea typeface="Calibri" panose="020F0502020204030204" pitchFamily="34" charset="0"/>
              <a:cs typeface="Calibri" panose="020F0502020204030204" pitchFamily="34" charset="0"/>
            </a:rPr>
            <a:t>The primary objective is to identify unsafe commercial transporters nationwide and minimize the frequency of accidents caused by large trucks in the US.</a:t>
          </a:r>
          <a:r>
            <a:rPr lang="en-US">
              <a:latin typeface="Calibri" panose="020F0502020204030204" pitchFamily="34" charset="0"/>
              <a:ea typeface="Calibri" panose="020F0502020204030204" pitchFamily="34" charset="0"/>
              <a:cs typeface="Calibri" panose="020F0502020204030204" pitchFamily="34" charset="0"/>
            </a:rPr>
            <a:t> </a:t>
          </a:r>
        </a:p>
      </dgm:t>
    </dgm:pt>
    <dgm:pt modelId="{2F74FAA4-AB60-4759-BC20-B344D03CA8B3}" type="parTrans" cxnId="{8E9BDC9B-85C8-4C80-97C0-2EA495634FF4}">
      <dgm:prSet/>
      <dgm:spPr/>
      <dgm:t>
        <a:bodyPr/>
        <a:lstStyle/>
        <a:p>
          <a:endParaRPr lang="en-US"/>
        </a:p>
      </dgm:t>
    </dgm:pt>
    <dgm:pt modelId="{89BB3FFF-2819-4B8A-9B5D-E161564A6CAA}" type="sibTrans" cxnId="{8E9BDC9B-85C8-4C80-97C0-2EA495634FF4}">
      <dgm:prSet/>
      <dgm:spPr/>
      <dgm:t>
        <a:bodyPr/>
        <a:lstStyle/>
        <a:p>
          <a:endParaRPr lang="en-US"/>
        </a:p>
      </dgm:t>
    </dgm:pt>
    <dgm:pt modelId="{19DEB9A2-F988-48EE-8339-26F64E6005DC}">
      <dgm:prSet/>
      <dgm:spPr/>
      <dgm:t>
        <a:bodyPr/>
        <a:lstStyle/>
        <a:p>
          <a:pPr>
            <a:lnSpc>
              <a:spcPct val="100000"/>
            </a:lnSpc>
          </a:pPr>
          <a:r>
            <a:rPr lang="en-US" b="0" i="0">
              <a:latin typeface="Calibri" panose="020F0502020204030204" pitchFamily="34" charset="0"/>
              <a:ea typeface="Calibri" panose="020F0502020204030204" pitchFamily="34" charset="0"/>
              <a:cs typeface="Calibri" panose="020F0502020204030204" pitchFamily="34" charset="0"/>
            </a:rPr>
            <a:t>By refining and analyzing trucking movements, the organization aims to enhance safety in the transportation industry and create a more efficient delivery sector. Upon completion of the study, we should be capable of minimizing the risks and costs associated with incidents.</a:t>
          </a:r>
          <a:endParaRPr lang="en-US">
            <a:latin typeface="Calibri" panose="020F0502020204030204" pitchFamily="34" charset="0"/>
            <a:ea typeface="Calibri" panose="020F0502020204030204" pitchFamily="34" charset="0"/>
            <a:cs typeface="Calibri" panose="020F0502020204030204" pitchFamily="34" charset="0"/>
          </a:endParaRPr>
        </a:p>
      </dgm:t>
    </dgm:pt>
    <dgm:pt modelId="{38ACD33A-ABD4-4E79-98B2-0884A80FA74D}" type="parTrans" cxnId="{36D51D9A-5F5B-47E2-BD70-1E8FCBA14BE8}">
      <dgm:prSet/>
      <dgm:spPr/>
      <dgm:t>
        <a:bodyPr/>
        <a:lstStyle/>
        <a:p>
          <a:endParaRPr lang="en-US"/>
        </a:p>
      </dgm:t>
    </dgm:pt>
    <dgm:pt modelId="{07A213E6-0CC7-48D4-92D6-EAEDCBC1530F}" type="sibTrans" cxnId="{36D51D9A-5F5B-47E2-BD70-1E8FCBA14BE8}">
      <dgm:prSet/>
      <dgm:spPr/>
      <dgm:t>
        <a:bodyPr/>
        <a:lstStyle/>
        <a:p>
          <a:endParaRPr lang="en-US"/>
        </a:p>
      </dgm:t>
    </dgm:pt>
    <dgm:pt modelId="{938F6670-9F87-4B8B-A0C5-8E346DC72F90}" type="pres">
      <dgm:prSet presAssocID="{064ED06D-0B7D-47E6-BF02-11216AF25775}" presName="root" presStyleCnt="0">
        <dgm:presLayoutVars>
          <dgm:dir/>
          <dgm:resizeHandles val="exact"/>
        </dgm:presLayoutVars>
      </dgm:prSet>
      <dgm:spPr/>
    </dgm:pt>
    <dgm:pt modelId="{6658B443-B9BD-42DA-9F8F-A717B6F5B976}" type="pres">
      <dgm:prSet presAssocID="{0B331935-8BDE-465F-B2ED-E53211167054}" presName="compNode" presStyleCnt="0"/>
      <dgm:spPr/>
    </dgm:pt>
    <dgm:pt modelId="{69160E79-0FAB-49F0-A98A-18427FD8CF29}" type="pres">
      <dgm:prSet presAssocID="{0B331935-8BDE-465F-B2ED-E53211167054}" presName="bgRect" presStyleLbl="bgShp" presStyleIdx="0" presStyleCnt="2"/>
      <dgm:spPr/>
    </dgm:pt>
    <dgm:pt modelId="{0E17B46C-3746-476D-82C6-D274698FD8F7}" type="pres">
      <dgm:prSet presAssocID="{0B331935-8BDE-465F-B2ED-E532111670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59AD620C-03C6-46E1-A819-632E70CD761B}" type="pres">
      <dgm:prSet presAssocID="{0B331935-8BDE-465F-B2ED-E53211167054}" presName="spaceRect" presStyleCnt="0"/>
      <dgm:spPr/>
    </dgm:pt>
    <dgm:pt modelId="{69A2119D-8642-40B3-AE15-8AAE02673504}" type="pres">
      <dgm:prSet presAssocID="{0B331935-8BDE-465F-B2ED-E53211167054}" presName="parTx" presStyleLbl="revTx" presStyleIdx="0" presStyleCnt="2">
        <dgm:presLayoutVars>
          <dgm:chMax val="0"/>
          <dgm:chPref val="0"/>
        </dgm:presLayoutVars>
      </dgm:prSet>
      <dgm:spPr/>
    </dgm:pt>
    <dgm:pt modelId="{01592563-C2A5-4474-9594-33C05F73A991}" type="pres">
      <dgm:prSet presAssocID="{89BB3FFF-2819-4B8A-9B5D-E161564A6CAA}" presName="sibTrans" presStyleCnt="0"/>
      <dgm:spPr/>
    </dgm:pt>
    <dgm:pt modelId="{260AFB1C-729E-405A-BB25-E7FB9E006802}" type="pres">
      <dgm:prSet presAssocID="{19DEB9A2-F988-48EE-8339-26F64E6005DC}" presName="compNode" presStyleCnt="0"/>
      <dgm:spPr/>
    </dgm:pt>
    <dgm:pt modelId="{DFF4E9C4-E296-4F91-A5D9-36C2DC69BB94}" type="pres">
      <dgm:prSet presAssocID="{19DEB9A2-F988-48EE-8339-26F64E6005DC}" presName="bgRect" presStyleLbl="bgShp" presStyleIdx="1" presStyleCnt="2"/>
      <dgm:spPr/>
    </dgm:pt>
    <dgm:pt modelId="{029DF30B-5FBB-4498-BAEA-6998772A8333}" type="pres">
      <dgm:prSet presAssocID="{19DEB9A2-F988-48EE-8339-26F64E6005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D1BB95EB-9F1B-4ECF-9DBF-959E55A09805}" type="pres">
      <dgm:prSet presAssocID="{19DEB9A2-F988-48EE-8339-26F64E6005DC}" presName="spaceRect" presStyleCnt="0"/>
      <dgm:spPr/>
    </dgm:pt>
    <dgm:pt modelId="{789507AB-A23E-4894-98A3-00F572B7E831}" type="pres">
      <dgm:prSet presAssocID="{19DEB9A2-F988-48EE-8339-26F64E6005DC}" presName="parTx" presStyleLbl="revTx" presStyleIdx="1" presStyleCnt="2">
        <dgm:presLayoutVars>
          <dgm:chMax val="0"/>
          <dgm:chPref val="0"/>
        </dgm:presLayoutVars>
      </dgm:prSet>
      <dgm:spPr/>
    </dgm:pt>
  </dgm:ptLst>
  <dgm:cxnLst>
    <dgm:cxn modelId="{DFF0CC24-DE01-4797-85B5-D8BB475FE5B6}" type="presOf" srcId="{0B331935-8BDE-465F-B2ED-E53211167054}" destId="{69A2119D-8642-40B3-AE15-8AAE02673504}" srcOrd="0" destOrd="0" presId="urn:microsoft.com/office/officeart/2018/2/layout/IconVerticalSolidList"/>
    <dgm:cxn modelId="{36D51D9A-5F5B-47E2-BD70-1E8FCBA14BE8}" srcId="{064ED06D-0B7D-47E6-BF02-11216AF25775}" destId="{19DEB9A2-F988-48EE-8339-26F64E6005DC}" srcOrd="1" destOrd="0" parTransId="{38ACD33A-ABD4-4E79-98B2-0884A80FA74D}" sibTransId="{07A213E6-0CC7-48D4-92D6-EAEDCBC1530F}"/>
    <dgm:cxn modelId="{8E9BDC9B-85C8-4C80-97C0-2EA495634FF4}" srcId="{064ED06D-0B7D-47E6-BF02-11216AF25775}" destId="{0B331935-8BDE-465F-B2ED-E53211167054}" srcOrd="0" destOrd="0" parTransId="{2F74FAA4-AB60-4759-BC20-B344D03CA8B3}" sibTransId="{89BB3FFF-2819-4B8A-9B5D-E161564A6CAA}"/>
    <dgm:cxn modelId="{023AC3D4-1122-40B2-88A7-442856C58513}" type="presOf" srcId="{19DEB9A2-F988-48EE-8339-26F64E6005DC}" destId="{789507AB-A23E-4894-98A3-00F572B7E831}" srcOrd="0" destOrd="0" presId="urn:microsoft.com/office/officeart/2018/2/layout/IconVerticalSolidList"/>
    <dgm:cxn modelId="{4C4532ED-7956-499A-9BC6-BDCA0DD5B59E}" type="presOf" srcId="{064ED06D-0B7D-47E6-BF02-11216AF25775}" destId="{938F6670-9F87-4B8B-A0C5-8E346DC72F90}" srcOrd="0" destOrd="0" presId="urn:microsoft.com/office/officeart/2018/2/layout/IconVerticalSolidList"/>
    <dgm:cxn modelId="{B2BDBA3A-8747-484A-8CD5-6D26CB391288}" type="presParOf" srcId="{938F6670-9F87-4B8B-A0C5-8E346DC72F90}" destId="{6658B443-B9BD-42DA-9F8F-A717B6F5B976}" srcOrd="0" destOrd="0" presId="urn:microsoft.com/office/officeart/2018/2/layout/IconVerticalSolidList"/>
    <dgm:cxn modelId="{7109C5B4-578F-4265-8472-B99363133399}" type="presParOf" srcId="{6658B443-B9BD-42DA-9F8F-A717B6F5B976}" destId="{69160E79-0FAB-49F0-A98A-18427FD8CF29}" srcOrd="0" destOrd="0" presId="urn:microsoft.com/office/officeart/2018/2/layout/IconVerticalSolidList"/>
    <dgm:cxn modelId="{92DFE545-6168-4E62-B19F-D0C44D62B632}" type="presParOf" srcId="{6658B443-B9BD-42DA-9F8F-A717B6F5B976}" destId="{0E17B46C-3746-476D-82C6-D274698FD8F7}" srcOrd="1" destOrd="0" presId="urn:microsoft.com/office/officeart/2018/2/layout/IconVerticalSolidList"/>
    <dgm:cxn modelId="{28C055E1-5D6F-4E38-A549-77E531AAFDD5}" type="presParOf" srcId="{6658B443-B9BD-42DA-9F8F-A717B6F5B976}" destId="{59AD620C-03C6-46E1-A819-632E70CD761B}" srcOrd="2" destOrd="0" presId="urn:microsoft.com/office/officeart/2018/2/layout/IconVerticalSolidList"/>
    <dgm:cxn modelId="{0D4D3695-54A4-4382-A7D4-54F97802FC8B}" type="presParOf" srcId="{6658B443-B9BD-42DA-9F8F-A717B6F5B976}" destId="{69A2119D-8642-40B3-AE15-8AAE02673504}" srcOrd="3" destOrd="0" presId="urn:microsoft.com/office/officeart/2018/2/layout/IconVerticalSolidList"/>
    <dgm:cxn modelId="{F81458E6-D9B9-4BBF-805B-B772BA2FB749}" type="presParOf" srcId="{938F6670-9F87-4B8B-A0C5-8E346DC72F90}" destId="{01592563-C2A5-4474-9594-33C05F73A991}" srcOrd="1" destOrd="0" presId="urn:microsoft.com/office/officeart/2018/2/layout/IconVerticalSolidList"/>
    <dgm:cxn modelId="{1D1E776D-DCA8-4CA4-BC76-85191907212F}" type="presParOf" srcId="{938F6670-9F87-4B8B-A0C5-8E346DC72F90}" destId="{260AFB1C-729E-405A-BB25-E7FB9E006802}" srcOrd="2" destOrd="0" presId="urn:microsoft.com/office/officeart/2018/2/layout/IconVerticalSolidList"/>
    <dgm:cxn modelId="{4BC27285-B671-4742-9CAC-D6F4296DA720}" type="presParOf" srcId="{260AFB1C-729E-405A-BB25-E7FB9E006802}" destId="{DFF4E9C4-E296-4F91-A5D9-36C2DC69BB94}" srcOrd="0" destOrd="0" presId="urn:microsoft.com/office/officeart/2018/2/layout/IconVerticalSolidList"/>
    <dgm:cxn modelId="{AF5429F5-CBC0-494F-BAB4-6837BA54B1D2}" type="presParOf" srcId="{260AFB1C-729E-405A-BB25-E7FB9E006802}" destId="{029DF30B-5FBB-4498-BAEA-6998772A8333}" srcOrd="1" destOrd="0" presId="urn:microsoft.com/office/officeart/2018/2/layout/IconVerticalSolidList"/>
    <dgm:cxn modelId="{FA07289B-FB99-4AB3-AD65-404A790478EB}" type="presParOf" srcId="{260AFB1C-729E-405A-BB25-E7FB9E006802}" destId="{D1BB95EB-9F1B-4ECF-9DBF-959E55A09805}" srcOrd="2" destOrd="0" presId="urn:microsoft.com/office/officeart/2018/2/layout/IconVerticalSolidList"/>
    <dgm:cxn modelId="{D44983DA-98F0-4F6B-8742-184A97178B8F}" type="presParOf" srcId="{260AFB1C-729E-405A-BB25-E7FB9E006802}" destId="{789507AB-A23E-4894-98A3-00F572B7E8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A69A83-2BC6-43EA-8EAF-72756DA885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91BFCCC-2E62-4AF7-84FA-0622DD446BAC}">
      <dgm:prSet/>
      <dgm:spPr/>
      <dgm:t>
        <a:bodyPr/>
        <a:lstStyle/>
        <a:p>
          <a:pPr>
            <a:lnSpc>
              <a:spcPct val="100000"/>
            </a:lnSpc>
          </a:pPr>
          <a:r>
            <a:rPr lang="en-US" baseline="0"/>
            <a:t>Mandate lower truck velocity in Northwest California as it is a challenging terrain</a:t>
          </a:r>
          <a:endParaRPr lang="en-US"/>
        </a:p>
      </dgm:t>
    </dgm:pt>
    <dgm:pt modelId="{A4F6DEAA-5185-46A0-BF39-35BB10C2261B}" type="parTrans" cxnId="{ACAC2DF8-2882-42D9-9146-D59F656D5B56}">
      <dgm:prSet/>
      <dgm:spPr/>
      <dgm:t>
        <a:bodyPr/>
        <a:lstStyle/>
        <a:p>
          <a:endParaRPr lang="en-US"/>
        </a:p>
      </dgm:t>
    </dgm:pt>
    <dgm:pt modelId="{397D72CB-3576-4CF4-B5A8-7999753DBBAE}" type="sibTrans" cxnId="{ACAC2DF8-2882-42D9-9146-D59F656D5B56}">
      <dgm:prSet/>
      <dgm:spPr/>
      <dgm:t>
        <a:bodyPr/>
        <a:lstStyle/>
        <a:p>
          <a:endParaRPr lang="en-US"/>
        </a:p>
      </dgm:t>
    </dgm:pt>
    <dgm:pt modelId="{8A2E36D6-D7FF-41E5-9B8D-2535E5DFCBE8}">
      <dgm:prSet/>
      <dgm:spPr/>
      <dgm:t>
        <a:bodyPr/>
        <a:lstStyle/>
        <a:p>
          <a:pPr>
            <a:lnSpc>
              <a:spcPct val="100000"/>
            </a:lnSpc>
          </a:pPr>
          <a:r>
            <a:rPr lang="en-US" baseline="0"/>
            <a:t>Design a detailed screening test that scrutinizes the qualifications</a:t>
          </a:r>
          <a:r>
            <a:rPr lang="en-US" baseline="0">
              <a:latin typeface="Tenorite"/>
            </a:rPr>
            <a:t>, past history</a:t>
          </a:r>
          <a:r>
            <a:rPr lang="en-US" baseline="0"/>
            <a:t> of a driver before employment.</a:t>
          </a:r>
          <a:endParaRPr lang="en-US"/>
        </a:p>
      </dgm:t>
    </dgm:pt>
    <dgm:pt modelId="{C461EAC6-2464-46FD-8C77-62947575092B}" type="parTrans" cxnId="{8E7C87F3-C176-4D41-AFC5-578ABC06349A}">
      <dgm:prSet/>
      <dgm:spPr/>
      <dgm:t>
        <a:bodyPr/>
        <a:lstStyle/>
        <a:p>
          <a:endParaRPr lang="en-US"/>
        </a:p>
      </dgm:t>
    </dgm:pt>
    <dgm:pt modelId="{E3F575CA-3C6E-4B9E-8906-AD6F4F31E6DF}" type="sibTrans" cxnId="{8E7C87F3-C176-4D41-AFC5-578ABC06349A}">
      <dgm:prSet/>
      <dgm:spPr/>
      <dgm:t>
        <a:bodyPr/>
        <a:lstStyle/>
        <a:p>
          <a:endParaRPr lang="en-US"/>
        </a:p>
      </dgm:t>
    </dgm:pt>
    <dgm:pt modelId="{315786A7-7B54-4E6D-BF06-218B4403D042}">
      <dgm:prSet/>
      <dgm:spPr/>
      <dgm:t>
        <a:bodyPr/>
        <a:lstStyle/>
        <a:p>
          <a:pPr>
            <a:lnSpc>
              <a:spcPct val="100000"/>
            </a:lnSpc>
          </a:pPr>
          <a:r>
            <a:rPr lang="en-US" baseline="0"/>
            <a:t>Design a driver's education program for existing drivers in the company by identifying their weak areas and improving them through a simulator.</a:t>
          </a:r>
          <a:endParaRPr lang="en-US"/>
        </a:p>
      </dgm:t>
    </dgm:pt>
    <dgm:pt modelId="{BA52E64E-80AB-4539-AECB-B4F5597825EA}" type="parTrans" cxnId="{E5909B22-FFFD-4F83-ABCF-644F38840844}">
      <dgm:prSet/>
      <dgm:spPr/>
      <dgm:t>
        <a:bodyPr/>
        <a:lstStyle/>
        <a:p>
          <a:endParaRPr lang="en-US"/>
        </a:p>
      </dgm:t>
    </dgm:pt>
    <dgm:pt modelId="{4A5BCC67-36C5-4CC0-AEA3-C31A38F97D8B}" type="sibTrans" cxnId="{E5909B22-FFFD-4F83-ABCF-644F38840844}">
      <dgm:prSet/>
      <dgm:spPr/>
      <dgm:t>
        <a:bodyPr/>
        <a:lstStyle/>
        <a:p>
          <a:endParaRPr lang="en-US"/>
        </a:p>
      </dgm:t>
    </dgm:pt>
    <dgm:pt modelId="{FC166C09-57D1-4ACC-8715-F6CE933C285F}">
      <dgm:prSet/>
      <dgm:spPr/>
      <dgm:t>
        <a:bodyPr/>
        <a:lstStyle/>
        <a:p>
          <a:pPr>
            <a:lnSpc>
              <a:spcPct val="100000"/>
            </a:lnSpc>
          </a:pPr>
          <a:r>
            <a:rPr lang="en-US" baseline="0"/>
            <a:t>Ensure to have robust insurance policies for drivers and trucks that can minimize the costs associated with lawsuits and settlement</a:t>
          </a:r>
          <a:endParaRPr lang="en-US"/>
        </a:p>
      </dgm:t>
    </dgm:pt>
    <dgm:pt modelId="{B9DE4B58-4389-48C6-9B7C-1E19C6B3AA44}" type="parTrans" cxnId="{EAFD44F4-B60B-43D5-AA79-9448341C5684}">
      <dgm:prSet/>
      <dgm:spPr/>
      <dgm:t>
        <a:bodyPr/>
        <a:lstStyle/>
        <a:p>
          <a:endParaRPr lang="en-US"/>
        </a:p>
      </dgm:t>
    </dgm:pt>
    <dgm:pt modelId="{7B51D555-779B-49E1-888A-49E734B94C1A}" type="sibTrans" cxnId="{EAFD44F4-B60B-43D5-AA79-9448341C5684}">
      <dgm:prSet/>
      <dgm:spPr/>
      <dgm:t>
        <a:bodyPr/>
        <a:lstStyle/>
        <a:p>
          <a:endParaRPr lang="en-US"/>
        </a:p>
      </dgm:t>
    </dgm:pt>
    <dgm:pt modelId="{DBAE377A-34EC-4100-8D30-7A381639B85A}">
      <dgm:prSet/>
      <dgm:spPr/>
      <dgm:t>
        <a:bodyPr/>
        <a:lstStyle/>
        <a:p>
          <a:pPr>
            <a:lnSpc>
              <a:spcPct val="100000"/>
            </a:lnSpc>
          </a:pPr>
          <a:r>
            <a:rPr lang="en-US" baseline="0"/>
            <a:t>Incentivize drivers that maintain the optimum required speeds and low risk factor in specific regions to reduce incidents.</a:t>
          </a:r>
          <a:endParaRPr lang="en-US"/>
        </a:p>
      </dgm:t>
    </dgm:pt>
    <dgm:pt modelId="{3D314C2B-0705-463D-A559-6A1201E3AB66}" type="parTrans" cxnId="{A7A148FE-6849-421C-953D-8B937AA37315}">
      <dgm:prSet/>
      <dgm:spPr/>
      <dgm:t>
        <a:bodyPr/>
        <a:lstStyle/>
        <a:p>
          <a:endParaRPr lang="en-US"/>
        </a:p>
      </dgm:t>
    </dgm:pt>
    <dgm:pt modelId="{02741689-F651-4F94-B5F4-A53CE9393711}" type="sibTrans" cxnId="{A7A148FE-6849-421C-953D-8B937AA37315}">
      <dgm:prSet/>
      <dgm:spPr/>
      <dgm:t>
        <a:bodyPr/>
        <a:lstStyle/>
        <a:p>
          <a:endParaRPr lang="en-US"/>
        </a:p>
      </dgm:t>
    </dgm:pt>
    <dgm:pt modelId="{76D14EA6-6FFB-45D1-9DFD-57E8C81FA2F4}">
      <dgm:prSet/>
      <dgm:spPr/>
      <dgm:t>
        <a:bodyPr/>
        <a:lstStyle/>
        <a:p>
          <a:pPr>
            <a:lnSpc>
              <a:spcPct val="100000"/>
            </a:lnSpc>
          </a:pPr>
          <a:r>
            <a:rPr lang="en-US" baseline="0"/>
            <a:t>Crane, Volvo and Ford Truck models have high mileage and need to be incorporated in the fleet, while Western Star needs to be phased out to save costs.</a:t>
          </a:r>
          <a:endParaRPr lang="en-US"/>
        </a:p>
      </dgm:t>
    </dgm:pt>
    <dgm:pt modelId="{3A32B7AF-0B54-402C-BCA2-7C8B9FB3B38D}" type="parTrans" cxnId="{AEC78060-87A5-4C87-8F1E-72454CC81ADB}">
      <dgm:prSet/>
      <dgm:spPr/>
      <dgm:t>
        <a:bodyPr/>
        <a:lstStyle/>
        <a:p>
          <a:endParaRPr lang="en-US"/>
        </a:p>
      </dgm:t>
    </dgm:pt>
    <dgm:pt modelId="{14B67131-63EE-4E3C-8A85-A0819573BB8A}" type="sibTrans" cxnId="{AEC78060-87A5-4C87-8F1E-72454CC81ADB}">
      <dgm:prSet/>
      <dgm:spPr/>
      <dgm:t>
        <a:bodyPr/>
        <a:lstStyle/>
        <a:p>
          <a:endParaRPr lang="en-US"/>
        </a:p>
      </dgm:t>
    </dgm:pt>
    <dgm:pt modelId="{236DA564-EAEC-444C-AA3C-C73163365B42}" type="pres">
      <dgm:prSet presAssocID="{88A69A83-2BC6-43EA-8EAF-72756DA88509}" presName="root" presStyleCnt="0">
        <dgm:presLayoutVars>
          <dgm:dir/>
          <dgm:resizeHandles val="exact"/>
        </dgm:presLayoutVars>
      </dgm:prSet>
      <dgm:spPr/>
    </dgm:pt>
    <dgm:pt modelId="{5A2AB6F2-33C9-47C5-ADF6-90F6ED79A336}" type="pres">
      <dgm:prSet presAssocID="{091BFCCC-2E62-4AF7-84FA-0622DD446BAC}" presName="compNode" presStyleCnt="0"/>
      <dgm:spPr/>
    </dgm:pt>
    <dgm:pt modelId="{15B56311-5726-4541-B22E-D803C85E8D3B}" type="pres">
      <dgm:prSet presAssocID="{091BFCCC-2E62-4AF7-84FA-0622DD446BAC}" presName="bgRect" presStyleLbl="bgShp" presStyleIdx="0" presStyleCnt="6"/>
      <dgm:spPr/>
    </dgm:pt>
    <dgm:pt modelId="{6A246935-D895-489D-BDEA-A23354F250EE}" type="pres">
      <dgm:prSet presAssocID="{091BFCCC-2E62-4AF7-84FA-0622DD446BA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0881F061-3325-4CA3-8023-18320FAF6958}" type="pres">
      <dgm:prSet presAssocID="{091BFCCC-2E62-4AF7-84FA-0622DD446BAC}" presName="spaceRect" presStyleCnt="0"/>
      <dgm:spPr/>
    </dgm:pt>
    <dgm:pt modelId="{D9FC2A9C-AA64-48D7-B9F7-C4F879E28A44}" type="pres">
      <dgm:prSet presAssocID="{091BFCCC-2E62-4AF7-84FA-0622DD446BAC}" presName="parTx" presStyleLbl="revTx" presStyleIdx="0" presStyleCnt="6">
        <dgm:presLayoutVars>
          <dgm:chMax val="0"/>
          <dgm:chPref val="0"/>
        </dgm:presLayoutVars>
      </dgm:prSet>
      <dgm:spPr/>
    </dgm:pt>
    <dgm:pt modelId="{35E28A33-26A6-4ADA-B5EF-3C677B293096}" type="pres">
      <dgm:prSet presAssocID="{397D72CB-3576-4CF4-B5A8-7999753DBBAE}" presName="sibTrans" presStyleCnt="0"/>
      <dgm:spPr/>
    </dgm:pt>
    <dgm:pt modelId="{F7E363C0-7AAA-4A76-AB7F-EC6E1559105B}" type="pres">
      <dgm:prSet presAssocID="{8A2E36D6-D7FF-41E5-9B8D-2535E5DFCBE8}" presName="compNode" presStyleCnt="0"/>
      <dgm:spPr/>
    </dgm:pt>
    <dgm:pt modelId="{80E6B42F-6586-47F6-9901-90616F7330F9}" type="pres">
      <dgm:prSet presAssocID="{8A2E36D6-D7FF-41E5-9B8D-2535E5DFCBE8}" presName="bgRect" presStyleLbl="bgShp" presStyleIdx="1" presStyleCnt="6"/>
      <dgm:spPr/>
    </dgm:pt>
    <dgm:pt modelId="{DEC7F660-7607-44CC-AEA6-5ED5586AB246}" type="pres">
      <dgm:prSet presAssocID="{8A2E36D6-D7FF-41E5-9B8D-2535E5DFCBE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260606A8-3FF2-4B77-B75E-D79F9A85C936}" type="pres">
      <dgm:prSet presAssocID="{8A2E36D6-D7FF-41E5-9B8D-2535E5DFCBE8}" presName="spaceRect" presStyleCnt="0"/>
      <dgm:spPr/>
    </dgm:pt>
    <dgm:pt modelId="{FB575A9D-1797-4FE2-9EC2-0A6F7BAF9CB5}" type="pres">
      <dgm:prSet presAssocID="{8A2E36D6-D7FF-41E5-9B8D-2535E5DFCBE8}" presName="parTx" presStyleLbl="revTx" presStyleIdx="1" presStyleCnt="6">
        <dgm:presLayoutVars>
          <dgm:chMax val="0"/>
          <dgm:chPref val="0"/>
        </dgm:presLayoutVars>
      </dgm:prSet>
      <dgm:spPr/>
    </dgm:pt>
    <dgm:pt modelId="{9387AD2B-99DC-4E0F-984F-9B90A27DEB1E}" type="pres">
      <dgm:prSet presAssocID="{E3F575CA-3C6E-4B9E-8906-AD6F4F31E6DF}" presName="sibTrans" presStyleCnt="0"/>
      <dgm:spPr/>
    </dgm:pt>
    <dgm:pt modelId="{7292A771-BA15-4343-8294-297EF73ED195}" type="pres">
      <dgm:prSet presAssocID="{315786A7-7B54-4E6D-BF06-218B4403D042}" presName="compNode" presStyleCnt="0"/>
      <dgm:spPr/>
    </dgm:pt>
    <dgm:pt modelId="{3C9E26F6-FABB-4B58-A9A3-C240728B4991}" type="pres">
      <dgm:prSet presAssocID="{315786A7-7B54-4E6D-BF06-218B4403D042}" presName="bgRect" presStyleLbl="bgShp" presStyleIdx="2" presStyleCnt="6"/>
      <dgm:spPr/>
    </dgm:pt>
    <dgm:pt modelId="{7E8AEA58-4847-403D-803B-0D4DEF92DF9E}" type="pres">
      <dgm:prSet presAssocID="{315786A7-7B54-4E6D-BF06-218B4403D04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F0039594-8763-4CE6-BC9F-BDDBECD620C5}" type="pres">
      <dgm:prSet presAssocID="{315786A7-7B54-4E6D-BF06-218B4403D042}" presName="spaceRect" presStyleCnt="0"/>
      <dgm:spPr/>
    </dgm:pt>
    <dgm:pt modelId="{74D53D7E-6459-4371-B009-7DDE004AB0B5}" type="pres">
      <dgm:prSet presAssocID="{315786A7-7B54-4E6D-BF06-218B4403D042}" presName="parTx" presStyleLbl="revTx" presStyleIdx="2" presStyleCnt="6">
        <dgm:presLayoutVars>
          <dgm:chMax val="0"/>
          <dgm:chPref val="0"/>
        </dgm:presLayoutVars>
      </dgm:prSet>
      <dgm:spPr/>
    </dgm:pt>
    <dgm:pt modelId="{4926C00F-C012-450E-9299-111EFD814D3E}" type="pres">
      <dgm:prSet presAssocID="{4A5BCC67-36C5-4CC0-AEA3-C31A38F97D8B}" presName="sibTrans" presStyleCnt="0"/>
      <dgm:spPr/>
    </dgm:pt>
    <dgm:pt modelId="{623906F1-C742-451C-B618-30815194AFB9}" type="pres">
      <dgm:prSet presAssocID="{FC166C09-57D1-4ACC-8715-F6CE933C285F}" presName="compNode" presStyleCnt="0"/>
      <dgm:spPr/>
    </dgm:pt>
    <dgm:pt modelId="{1DBC484E-ADBA-4A76-8F0A-04EBC7CFB938}" type="pres">
      <dgm:prSet presAssocID="{FC166C09-57D1-4ACC-8715-F6CE933C285F}" presName="bgRect" presStyleLbl="bgShp" presStyleIdx="3" presStyleCnt="6"/>
      <dgm:spPr/>
    </dgm:pt>
    <dgm:pt modelId="{1C75487A-32E8-4CEB-A3FB-9183E71246E7}" type="pres">
      <dgm:prSet presAssocID="{FC166C09-57D1-4ACC-8715-F6CE933C285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3967A8A6-7254-46FA-AE23-DB4C0BBA9CFA}" type="pres">
      <dgm:prSet presAssocID="{FC166C09-57D1-4ACC-8715-F6CE933C285F}" presName="spaceRect" presStyleCnt="0"/>
      <dgm:spPr/>
    </dgm:pt>
    <dgm:pt modelId="{097DFCD5-4C7E-47EF-BA7E-9C98D920E94B}" type="pres">
      <dgm:prSet presAssocID="{FC166C09-57D1-4ACC-8715-F6CE933C285F}" presName="parTx" presStyleLbl="revTx" presStyleIdx="3" presStyleCnt="6">
        <dgm:presLayoutVars>
          <dgm:chMax val="0"/>
          <dgm:chPref val="0"/>
        </dgm:presLayoutVars>
      </dgm:prSet>
      <dgm:spPr/>
    </dgm:pt>
    <dgm:pt modelId="{41A28C32-DE9B-45A0-83C3-3111CD13B249}" type="pres">
      <dgm:prSet presAssocID="{7B51D555-779B-49E1-888A-49E734B94C1A}" presName="sibTrans" presStyleCnt="0"/>
      <dgm:spPr/>
    </dgm:pt>
    <dgm:pt modelId="{88036111-31E8-4903-9ACE-F0509672C434}" type="pres">
      <dgm:prSet presAssocID="{DBAE377A-34EC-4100-8D30-7A381639B85A}" presName="compNode" presStyleCnt="0"/>
      <dgm:spPr/>
    </dgm:pt>
    <dgm:pt modelId="{0F01E7FD-DC50-4D86-A3D1-E1819F589900}" type="pres">
      <dgm:prSet presAssocID="{DBAE377A-34EC-4100-8D30-7A381639B85A}" presName="bgRect" presStyleLbl="bgShp" presStyleIdx="4" presStyleCnt="6"/>
      <dgm:spPr/>
    </dgm:pt>
    <dgm:pt modelId="{4E83B12D-6CBD-4641-8877-A47FA52EE37E}" type="pres">
      <dgm:prSet presAssocID="{DBAE377A-34EC-4100-8D30-7A381639B8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d Bump"/>
        </a:ext>
      </dgm:extLst>
    </dgm:pt>
    <dgm:pt modelId="{F247BC61-93B9-4C65-9A1D-06FCA3AE4EC3}" type="pres">
      <dgm:prSet presAssocID="{DBAE377A-34EC-4100-8D30-7A381639B85A}" presName="spaceRect" presStyleCnt="0"/>
      <dgm:spPr/>
    </dgm:pt>
    <dgm:pt modelId="{2FB0429B-0AEC-4446-97FA-49DE86793043}" type="pres">
      <dgm:prSet presAssocID="{DBAE377A-34EC-4100-8D30-7A381639B85A}" presName="parTx" presStyleLbl="revTx" presStyleIdx="4" presStyleCnt="6">
        <dgm:presLayoutVars>
          <dgm:chMax val="0"/>
          <dgm:chPref val="0"/>
        </dgm:presLayoutVars>
      </dgm:prSet>
      <dgm:spPr/>
    </dgm:pt>
    <dgm:pt modelId="{0A5D4FC1-12B3-46B6-A111-1ACB2D978DB6}" type="pres">
      <dgm:prSet presAssocID="{02741689-F651-4F94-B5F4-A53CE9393711}" presName="sibTrans" presStyleCnt="0"/>
      <dgm:spPr/>
    </dgm:pt>
    <dgm:pt modelId="{2E9A3FD9-8C13-49F4-AC58-2EE2619B5730}" type="pres">
      <dgm:prSet presAssocID="{76D14EA6-6FFB-45D1-9DFD-57E8C81FA2F4}" presName="compNode" presStyleCnt="0"/>
      <dgm:spPr/>
    </dgm:pt>
    <dgm:pt modelId="{780B729D-3F06-4166-94DF-FC9A6184DBE9}" type="pres">
      <dgm:prSet presAssocID="{76D14EA6-6FFB-45D1-9DFD-57E8C81FA2F4}" presName="bgRect" presStyleLbl="bgShp" presStyleIdx="5" presStyleCnt="6"/>
      <dgm:spPr/>
    </dgm:pt>
    <dgm:pt modelId="{CC3D2A9D-2A6B-4947-9317-170DC37896AA}" type="pres">
      <dgm:prSet presAssocID="{76D14EA6-6FFB-45D1-9DFD-57E8C81FA2F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ump truck"/>
        </a:ext>
      </dgm:extLst>
    </dgm:pt>
    <dgm:pt modelId="{4EE0DB71-47EF-4D79-A12D-917E0631FEB5}" type="pres">
      <dgm:prSet presAssocID="{76D14EA6-6FFB-45D1-9DFD-57E8C81FA2F4}" presName="spaceRect" presStyleCnt="0"/>
      <dgm:spPr/>
    </dgm:pt>
    <dgm:pt modelId="{DFAC5D48-2943-447F-8D32-F5186426D40F}" type="pres">
      <dgm:prSet presAssocID="{76D14EA6-6FFB-45D1-9DFD-57E8C81FA2F4}" presName="parTx" presStyleLbl="revTx" presStyleIdx="5" presStyleCnt="6">
        <dgm:presLayoutVars>
          <dgm:chMax val="0"/>
          <dgm:chPref val="0"/>
        </dgm:presLayoutVars>
      </dgm:prSet>
      <dgm:spPr/>
    </dgm:pt>
  </dgm:ptLst>
  <dgm:cxnLst>
    <dgm:cxn modelId="{E5909B22-FFFD-4F83-ABCF-644F38840844}" srcId="{88A69A83-2BC6-43EA-8EAF-72756DA88509}" destId="{315786A7-7B54-4E6D-BF06-218B4403D042}" srcOrd="2" destOrd="0" parTransId="{BA52E64E-80AB-4539-AECB-B4F5597825EA}" sibTransId="{4A5BCC67-36C5-4CC0-AEA3-C31A38F97D8B}"/>
    <dgm:cxn modelId="{1528E725-49E0-4F2C-B295-D4EAC7F1DA8F}" type="presOf" srcId="{DBAE377A-34EC-4100-8D30-7A381639B85A}" destId="{2FB0429B-0AEC-4446-97FA-49DE86793043}" srcOrd="0" destOrd="0" presId="urn:microsoft.com/office/officeart/2018/2/layout/IconVerticalSolidList"/>
    <dgm:cxn modelId="{A0CBC628-C8A7-4F62-B67C-6D3463617CC5}" type="presOf" srcId="{8A2E36D6-D7FF-41E5-9B8D-2535E5DFCBE8}" destId="{FB575A9D-1797-4FE2-9EC2-0A6F7BAF9CB5}" srcOrd="0" destOrd="0" presId="urn:microsoft.com/office/officeart/2018/2/layout/IconVerticalSolidList"/>
    <dgm:cxn modelId="{AEC78060-87A5-4C87-8F1E-72454CC81ADB}" srcId="{88A69A83-2BC6-43EA-8EAF-72756DA88509}" destId="{76D14EA6-6FFB-45D1-9DFD-57E8C81FA2F4}" srcOrd="5" destOrd="0" parTransId="{3A32B7AF-0B54-402C-BCA2-7C8B9FB3B38D}" sibTransId="{14B67131-63EE-4E3C-8A85-A0819573BB8A}"/>
    <dgm:cxn modelId="{09C40643-F05F-4762-8C55-336FA411A8FF}" type="presOf" srcId="{FC166C09-57D1-4ACC-8715-F6CE933C285F}" destId="{097DFCD5-4C7E-47EF-BA7E-9C98D920E94B}" srcOrd="0" destOrd="0" presId="urn:microsoft.com/office/officeart/2018/2/layout/IconVerticalSolidList"/>
    <dgm:cxn modelId="{26AC136F-F3E0-495D-8019-5E12B0A5F0A6}" type="presOf" srcId="{315786A7-7B54-4E6D-BF06-218B4403D042}" destId="{74D53D7E-6459-4371-B009-7DDE004AB0B5}" srcOrd="0" destOrd="0" presId="urn:microsoft.com/office/officeart/2018/2/layout/IconVerticalSolidList"/>
    <dgm:cxn modelId="{35CB0CD9-40CE-42DD-B174-13DE074FD55D}" type="presOf" srcId="{76D14EA6-6FFB-45D1-9DFD-57E8C81FA2F4}" destId="{DFAC5D48-2943-447F-8D32-F5186426D40F}" srcOrd="0" destOrd="0" presId="urn:microsoft.com/office/officeart/2018/2/layout/IconVerticalSolidList"/>
    <dgm:cxn modelId="{436F45E0-3591-4169-B78D-45025BDC3738}" type="presOf" srcId="{091BFCCC-2E62-4AF7-84FA-0622DD446BAC}" destId="{D9FC2A9C-AA64-48D7-B9F7-C4F879E28A44}" srcOrd="0" destOrd="0" presId="urn:microsoft.com/office/officeart/2018/2/layout/IconVerticalSolidList"/>
    <dgm:cxn modelId="{0D172FE2-50C7-44EA-B163-BC1EC1529155}" type="presOf" srcId="{88A69A83-2BC6-43EA-8EAF-72756DA88509}" destId="{236DA564-EAEC-444C-AA3C-C73163365B42}" srcOrd="0" destOrd="0" presId="urn:microsoft.com/office/officeart/2018/2/layout/IconVerticalSolidList"/>
    <dgm:cxn modelId="{8E7C87F3-C176-4D41-AFC5-578ABC06349A}" srcId="{88A69A83-2BC6-43EA-8EAF-72756DA88509}" destId="{8A2E36D6-D7FF-41E5-9B8D-2535E5DFCBE8}" srcOrd="1" destOrd="0" parTransId="{C461EAC6-2464-46FD-8C77-62947575092B}" sibTransId="{E3F575CA-3C6E-4B9E-8906-AD6F4F31E6DF}"/>
    <dgm:cxn modelId="{EAFD44F4-B60B-43D5-AA79-9448341C5684}" srcId="{88A69A83-2BC6-43EA-8EAF-72756DA88509}" destId="{FC166C09-57D1-4ACC-8715-F6CE933C285F}" srcOrd="3" destOrd="0" parTransId="{B9DE4B58-4389-48C6-9B7C-1E19C6B3AA44}" sibTransId="{7B51D555-779B-49E1-888A-49E734B94C1A}"/>
    <dgm:cxn modelId="{ACAC2DF8-2882-42D9-9146-D59F656D5B56}" srcId="{88A69A83-2BC6-43EA-8EAF-72756DA88509}" destId="{091BFCCC-2E62-4AF7-84FA-0622DD446BAC}" srcOrd="0" destOrd="0" parTransId="{A4F6DEAA-5185-46A0-BF39-35BB10C2261B}" sibTransId="{397D72CB-3576-4CF4-B5A8-7999753DBBAE}"/>
    <dgm:cxn modelId="{A7A148FE-6849-421C-953D-8B937AA37315}" srcId="{88A69A83-2BC6-43EA-8EAF-72756DA88509}" destId="{DBAE377A-34EC-4100-8D30-7A381639B85A}" srcOrd="4" destOrd="0" parTransId="{3D314C2B-0705-463D-A559-6A1201E3AB66}" sibTransId="{02741689-F651-4F94-B5F4-A53CE9393711}"/>
    <dgm:cxn modelId="{B54F4B2A-2BCD-499D-925D-F05FCAA9DADB}" type="presParOf" srcId="{236DA564-EAEC-444C-AA3C-C73163365B42}" destId="{5A2AB6F2-33C9-47C5-ADF6-90F6ED79A336}" srcOrd="0" destOrd="0" presId="urn:microsoft.com/office/officeart/2018/2/layout/IconVerticalSolidList"/>
    <dgm:cxn modelId="{500ADAC2-1714-4FEF-8808-0D6C532E1665}" type="presParOf" srcId="{5A2AB6F2-33C9-47C5-ADF6-90F6ED79A336}" destId="{15B56311-5726-4541-B22E-D803C85E8D3B}" srcOrd="0" destOrd="0" presId="urn:microsoft.com/office/officeart/2018/2/layout/IconVerticalSolidList"/>
    <dgm:cxn modelId="{157B6A6D-F994-4791-A9DD-B72962409A1B}" type="presParOf" srcId="{5A2AB6F2-33C9-47C5-ADF6-90F6ED79A336}" destId="{6A246935-D895-489D-BDEA-A23354F250EE}" srcOrd="1" destOrd="0" presId="urn:microsoft.com/office/officeart/2018/2/layout/IconVerticalSolidList"/>
    <dgm:cxn modelId="{ADE53E60-F08D-4E62-B685-5BE123578814}" type="presParOf" srcId="{5A2AB6F2-33C9-47C5-ADF6-90F6ED79A336}" destId="{0881F061-3325-4CA3-8023-18320FAF6958}" srcOrd="2" destOrd="0" presId="urn:microsoft.com/office/officeart/2018/2/layout/IconVerticalSolidList"/>
    <dgm:cxn modelId="{E4E407C6-AEBE-400F-AB9D-9D2D7722FCC3}" type="presParOf" srcId="{5A2AB6F2-33C9-47C5-ADF6-90F6ED79A336}" destId="{D9FC2A9C-AA64-48D7-B9F7-C4F879E28A44}" srcOrd="3" destOrd="0" presId="urn:microsoft.com/office/officeart/2018/2/layout/IconVerticalSolidList"/>
    <dgm:cxn modelId="{8959856C-5AED-4B65-A4CF-1C3F51016829}" type="presParOf" srcId="{236DA564-EAEC-444C-AA3C-C73163365B42}" destId="{35E28A33-26A6-4ADA-B5EF-3C677B293096}" srcOrd="1" destOrd="0" presId="urn:microsoft.com/office/officeart/2018/2/layout/IconVerticalSolidList"/>
    <dgm:cxn modelId="{328A2C8B-7E81-4EDC-AC65-40E652FF417B}" type="presParOf" srcId="{236DA564-EAEC-444C-AA3C-C73163365B42}" destId="{F7E363C0-7AAA-4A76-AB7F-EC6E1559105B}" srcOrd="2" destOrd="0" presId="urn:microsoft.com/office/officeart/2018/2/layout/IconVerticalSolidList"/>
    <dgm:cxn modelId="{E996ED98-77FE-4FB1-8164-043F1F81652A}" type="presParOf" srcId="{F7E363C0-7AAA-4A76-AB7F-EC6E1559105B}" destId="{80E6B42F-6586-47F6-9901-90616F7330F9}" srcOrd="0" destOrd="0" presId="urn:microsoft.com/office/officeart/2018/2/layout/IconVerticalSolidList"/>
    <dgm:cxn modelId="{4C72B7E5-0C38-4F7A-A0FE-F599904BFA66}" type="presParOf" srcId="{F7E363C0-7AAA-4A76-AB7F-EC6E1559105B}" destId="{DEC7F660-7607-44CC-AEA6-5ED5586AB246}" srcOrd="1" destOrd="0" presId="urn:microsoft.com/office/officeart/2018/2/layout/IconVerticalSolidList"/>
    <dgm:cxn modelId="{AC843CA2-87C0-4742-8CFC-9B02EE1BA878}" type="presParOf" srcId="{F7E363C0-7AAA-4A76-AB7F-EC6E1559105B}" destId="{260606A8-3FF2-4B77-B75E-D79F9A85C936}" srcOrd="2" destOrd="0" presId="urn:microsoft.com/office/officeart/2018/2/layout/IconVerticalSolidList"/>
    <dgm:cxn modelId="{1F5779EB-275A-4C95-A8CD-DFF7C1954972}" type="presParOf" srcId="{F7E363C0-7AAA-4A76-AB7F-EC6E1559105B}" destId="{FB575A9D-1797-4FE2-9EC2-0A6F7BAF9CB5}" srcOrd="3" destOrd="0" presId="urn:microsoft.com/office/officeart/2018/2/layout/IconVerticalSolidList"/>
    <dgm:cxn modelId="{6539EF2E-7D67-436D-B87A-E4202C0ECD1C}" type="presParOf" srcId="{236DA564-EAEC-444C-AA3C-C73163365B42}" destId="{9387AD2B-99DC-4E0F-984F-9B90A27DEB1E}" srcOrd="3" destOrd="0" presId="urn:microsoft.com/office/officeart/2018/2/layout/IconVerticalSolidList"/>
    <dgm:cxn modelId="{4E9E2090-5869-4752-B941-6B4D45FB674A}" type="presParOf" srcId="{236DA564-EAEC-444C-AA3C-C73163365B42}" destId="{7292A771-BA15-4343-8294-297EF73ED195}" srcOrd="4" destOrd="0" presId="urn:microsoft.com/office/officeart/2018/2/layout/IconVerticalSolidList"/>
    <dgm:cxn modelId="{94D4F6B6-7EDC-49AA-9C5A-623C2EDD2CC3}" type="presParOf" srcId="{7292A771-BA15-4343-8294-297EF73ED195}" destId="{3C9E26F6-FABB-4B58-A9A3-C240728B4991}" srcOrd="0" destOrd="0" presId="urn:microsoft.com/office/officeart/2018/2/layout/IconVerticalSolidList"/>
    <dgm:cxn modelId="{CDE4845F-B6A4-4EA2-A848-3E436E0DB407}" type="presParOf" srcId="{7292A771-BA15-4343-8294-297EF73ED195}" destId="{7E8AEA58-4847-403D-803B-0D4DEF92DF9E}" srcOrd="1" destOrd="0" presId="urn:microsoft.com/office/officeart/2018/2/layout/IconVerticalSolidList"/>
    <dgm:cxn modelId="{22A685BE-092E-480A-B34D-42BF0D59EEF3}" type="presParOf" srcId="{7292A771-BA15-4343-8294-297EF73ED195}" destId="{F0039594-8763-4CE6-BC9F-BDDBECD620C5}" srcOrd="2" destOrd="0" presId="urn:microsoft.com/office/officeart/2018/2/layout/IconVerticalSolidList"/>
    <dgm:cxn modelId="{66FD87DE-1B7A-4671-9F27-653F4722FCB2}" type="presParOf" srcId="{7292A771-BA15-4343-8294-297EF73ED195}" destId="{74D53D7E-6459-4371-B009-7DDE004AB0B5}" srcOrd="3" destOrd="0" presId="urn:microsoft.com/office/officeart/2018/2/layout/IconVerticalSolidList"/>
    <dgm:cxn modelId="{810F424D-F6F2-4F22-AF12-B612DBC30D34}" type="presParOf" srcId="{236DA564-EAEC-444C-AA3C-C73163365B42}" destId="{4926C00F-C012-450E-9299-111EFD814D3E}" srcOrd="5" destOrd="0" presId="urn:microsoft.com/office/officeart/2018/2/layout/IconVerticalSolidList"/>
    <dgm:cxn modelId="{480A5CC0-D49F-4D03-9CBA-BC8AA5746686}" type="presParOf" srcId="{236DA564-EAEC-444C-AA3C-C73163365B42}" destId="{623906F1-C742-451C-B618-30815194AFB9}" srcOrd="6" destOrd="0" presId="urn:microsoft.com/office/officeart/2018/2/layout/IconVerticalSolidList"/>
    <dgm:cxn modelId="{421E75C7-7DF6-41D3-9977-D79DA8F4EE32}" type="presParOf" srcId="{623906F1-C742-451C-B618-30815194AFB9}" destId="{1DBC484E-ADBA-4A76-8F0A-04EBC7CFB938}" srcOrd="0" destOrd="0" presId="urn:microsoft.com/office/officeart/2018/2/layout/IconVerticalSolidList"/>
    <dgm:cxn modelId="{01690AB3-72E2-4CF8-901E-0F1B79CCCE79}" type="presParOf" srcId="{623906F1-C742-451C-B618-30815194AFB9}" destId="{1C75487A-32E8-4CEB-A3FB-9183E71246E7}" srcOrd="1" destOrd="0" presId="urn:microsoft.com/office/officeart/2018/2/layout/IconVerticalSolidList"/>
    <dgm:cxn modelId="{67AFA796-11B7-4E5C-B745-90F6F27E82B4}" type="presParOf" srcId="{623906F1-C742-451C-B618-30815194AFB9}" destId="{3967A8A6-7254-46FA-AE23-DB4C0BBA9CFA}" srcOrd="2" destOrd="0" presId="urn:microsoft.com/office/officeart/2018/2/layout/IconVerticalSolidList"/>
    <dgm:cxn modelId="{7240C37F-34DF-47F9-9E25-DA90D814E203}" type="presParOf" srcId="{623906F1-C742-451C-B618-30815194AFB9}" destId="{097DFCD5-4C7E-47EF-BA7E-9C98D920E94B}" srcOrd="3" destOrd="0" presId="urn:microsoft.com/office/officeart/2018/2/layout/IconVerticalSolidList"/>
    <dgm:cxn modelId="{2940AD5A-532A-4DB8-8FA6-E8F1D608A930}" type="presParOf" srcId="{236DA564-EAEC-444C-AA3C-C73163365B42}" destId="{41A28C32-DE9B-45A0-83C3-3111CD13B249}" srcOrd="7" destOrd="0" presId="urn:microsoft.com/office/officeart/2018/2/layout/IconVerticalSolidList"/>
    <dgm:cxn modelId="{F476FC60-A07F-4AE6-A319-92A8B6DF22AD}" type="presParOf" srcId="{236DA564-EAEC-444C-AA3C-C73163365B42}" destId="{88036111-31E8-4903-9ACE-F0509672C434}" srcOrd="8" destOrd="0" presId="urn:microsoft.com/office/officeart/2018/2/layout/IconVerticalSolidList"/>
    <dgm:cxn modelId="{3EFDA7F3-B24C-4CDE-AF37-BCE59624884E}" type="presParOf" srcId="{88036111-31E8-4903-9ACE-F0509672C434}" destId="{0F01E7FD-DC50-4D86-A3D1-E1819F589900}" srcOrd="0" destOrd="0" presId="urn:microsoft.com/office/officeart/2018/2/layout/IconVerticalSolidList"/>
    <dgm:cxn modelId="{883F0516-73B7-4F24-9F3F-0B2BA40362D9}" type="presParOf" srcId="{88036111-31E8-4903-9ACE-F0509672C434}" destId="{4E83B12D-6CBD-4641-8877-A47FA52EE37E}" srcOrd="1" destOrd="0" presId="urn:microsoft.com/office/officeart/2018/2/layout/IconVerticalSolidList"/>
    <dgm:cxn modelId="{22330DA9-663C-4D2E-B8E8-9EEBFBE27558}" type="presParOf" srcId="{88036111-31E8-4903-9ACE-F0509672C434}" destId="{F247BC61-93B9-4C65-9A1D-06FCA3AE4EC3}" srcOrd="2" destOrd="0" presId="urn:microsoft.com/office/officeart/2018/2/layout/IconVerticalSolidList"/>
    <dgm:cxn modelId="{2FE3631E-B071-4F3D-8974-57B4AB849F4C}" type="presParOf" srcId="{88036111-31E8-4903-9ACE-F0509672C434}" destId="{2FB0429B-0AEC-4446-97FA-49DE86793043}" srcOrd="3" destOrd="0" presId="urn:microsoft.com/office/officeart/2018/2/layout/IconVerticalSolidList"/>
    <dgm:cxn modelId="{65573594-2EA9-40CC-B7B8-A1681A4B7C6F}" type="presParOf" srcId="{236DA564-EAEC-444C-AA3C-C73163365B42}" destId="{0A5D4FC1-12B3-46B6-A111-1ACB2D978DB6}" srcOrd="9" destOrd="0" presId="urn:microsoft.com/office/officeart/2018/2/layout/IconVerticalSolidList"/>
    <dgm:cxn modelId="{1C6439D0-A8EE-4923-81F6-02E7536ECF8A}" type="presParOf" srcId="{236DA564-EAEC-444C-AA3C-C73163365B42}" destId="{2E9A3FD9-8C13-49F4-AC58-2EE2619B5730}" srcOrd="10" destOrd="0" presId="urn:microsoft.com/office/officeart/2018/2/layout/IconVerticalSolidList"/>
    <dgm:cxn modelId="{9E515750-32FE-467B-A76E-298CBA79423A}" type="presParOf" srcId="{2E9A3FD9-8C13-49F4-AC58-2EE2619B5730}" destId="{780B729D-3F06-4166-94DF-FC9A6184DBE9}" srcOrd="0" destOrd="0" presId="urn:microsoft.com/office/officeart/2018/2/layout/IconVerticalSolidList"/>
    <dgm:cxn modelId="{30FCAFDE-C4A2-4B63-A1DC-7B2B485822B6}" type="presParOf" srcId="{2E9A3FD9-8C13-49F4-AC58-2EE2619B5730}" destId="{CC3D2A9D-2A6B-4947-9317-170DC37896AA}" srcOrd="1" destOrd="0" presId="urn:microsoft.com/office/officeart/2018/2/layout/IconVerticalSolidList"/>
    <dgm:cxn modelId="{6EAD6FB7-9138-45FD-A98B-EC1C1EAED145}" type="presParOf" srcId="{2E9A3FD9-8C13-49F4-AC58-2EE2619B5730}" destId="{4EE0DB71-47EF-4D79-A12D-917E0631FEB5}" srcOrd="2" destOrd="0" presId="urn:microsoft.com/office/officeart/2018/2/layout/IconVerticalSolidList"/>
    <dgm:cxn modelId="{B48DF0A1-C413-46B3-A12F-889874E2383D}" type="presParOf" srcId="{2E9A3FD9-8C13-49F4-AC58-2EE2619B5730}" destId="{DFAC5D48-2943-447F-8D32-F5186426D4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5BADC-293D-410B-B782-06CDBCDD665D}">
      <dsp:nvSpPr>
        <dsp:cNvPr id="0" name=""/>
        <dsp:cNvSpPr/>
      </dsp:nvSpPr>
      <dsp:spPr>
        <a:xfrm>
          <a:off x="649009" y="134"/>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Problem Statement &amp; Business Objective</a:t>
          </a:r>
        </a:p>
      </dsp:txBody>
      <dsp:txXfrm>
        <a:off x="649009" y="134"/>
        <a:ext cx="2880493" cy="1728296"/>
      </dsp:txXfrm>
    </dsp:sp>
    <dsp:sp modelId="{939EBB08-5CCE-4874-8160-2C528FCE705B}">
      <dsp:nvSpPr>
        <dsp:cNvPr id="0" name=""/>
        <dsp:cNvSpPr/>
      </dsp:nvSpPr>
      <dsp:spPr>
        <a:xfrm>
          <a:off x="3817553" y="134"/>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Primary goals</a:t>
          </a:r>
        </a:p>
      </dsp:txBody>
      <dsp:txXfrm>
        <a:off x="3817553" y="134"/>
        <a:ext cx="2880493" cy="1728296"/>
      </dsp:txXfrm>
    </dsp:sp>
    <dsp:sp modelId="{A4483F9D-1FE1-4B65-9866-B2985D4A5D87}">
      <dsp:nvSpPr>
        <dsp:cNvPr id="0" name=""/>
        <dsp:cNvSpPr/>
      </dsp:nvSpPr>
      <dsp:spPr>
        <a:xfrm>
          <a:off x="6986096" y="134"/>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Tenorite"/>
            </a:rPr>
            <a:t>Data </a:t>
          </a:r>
          <a:r>
            <a:rPr lang="en-US" sz="2700" kern="1200"/>
            <a:t>Flow</a:t>
          </a:r>
        </a:p>
      </dsp:txBody>
      <dsp:txXfrm>
        <a:off x="6986096" y="134"/>
        <a:ext cx="2880493" cy="1728296"/>
      </dsp:txXfrm>
    </dsp:sp>
    <dsp:sp modelId="{BACCB025-0E86-4373-97D6-FE0DAE935C34}">
      <dsp:nvSpPr>
        <dsp:cNvPr id="0" name=""/>
        <dsp:cNvSpPr/>
      </dsp:nvSpPr>
      <dsp:spPr>
        <a:xfrm>
          <a:off x="649009" y="2016480"/>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Data Analysis</a:t>
          </a:r>
        </a:p>
      </dsp:txBody>
      <dsp:txXfrm>
        <a:off x="649009" y="2016480"/>
        <a:ext cx="2880493" cy="1728296"/>
      </dsp:txXfrm>
    </dsp:sp>
    <dsp:sp modelId="{55A3C883-E218-4FD2-9455-834267F5612D}">
      <dsp:nvSpPr>
        <dsp:cNvPr id="0" name=""/>
        <dsp:cNvSpPr/>
      </dsp:nvSpPr>
      <dsp:spPr>
        <a:xfrm>
          <a:off x="3817553" y="2016480"/>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Challenges</a:t>
          </a:r>
        </a:p>
      </dsp:txBody>
      <dsp:txXfrm>
        <a:off x="3817553" y="2016480"/>
        <a:ext cx="2880493" cy="1728296"/>
      </dsp:txXfrm>
    </dsp:sp>
    <dsp:sp modelId="{65398556-C916-459D-9BAE-C94C154CACDB}">
      <dsp:nvSpPr>
        <dsp:cNvPr id="0" name=""/>
        <dsp:cNvSpPr/>
      </dsp:nvSpPr>
      <dsp:spPr>
        <a:xfrm>
          <a:off x="6986096" y="2016480"/>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Conclusion</a:t>
          </a:r>
        </a:p>
      </dsp:txBody>
      <dsp:txXfrm>
        <a:off x="6986096" y="2016480"/>
        <a:ext cx="2880493" cy="1728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9DCDA-0755-42CE-958E-71E8A09C9418}">
      <dsp:nvSpPr>
        <dsp:cNvPr id="0" name=""/>
        <dsp:cNvSpPr/>
      </dsp:nvSpPr>
      <dsp:spPr>
        <a:xfrm>
          <a:off x="0" y="608548"/>
          <a:ext cx="10515600" cy="1123473"/>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BE3C34-1E6B-4FFE-9C94-E32B8C1A0137}">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2A884-7E79-4244-BD33-3FBF940164CC}">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755650">
            <a:lnSpc>
              <a:spcPct val="100000"/>
            </a:lnSpc>
            <a:spcBef>
              <a:spcPct val="0"/>
            </a:spcBef>
            <a:spcAft>
              <a:spcPct val="35000"/>
            </a:spcAft>
            <a:buNone/>
          </a:pPr>
          <a:r>
            <a:rPr lang="en-US" sz="1700" b="0" i="0" kern="1200" baseline="0">
              <a:latin typeface="Calibri" panose="020F0502020204030204" pitchFamily="34" charset="0"/>
              <a:ea typeface="Calibri" panose="020F0502020204030204" pitchFamily="34" charset="0"/>
              <a:cs typeface="Calibri" panose="020F0502020204030204" pitchFamily="34" charset="0"/>
            </a:rPr>
            <a:t>In the US, the occurrence of injuries and fatalities caused by large trucks remains a major concern. Addressing this issue requires an examination and refinement of truck movements, as well as the identification of </a:t>
          </a:r>
          <a:r>
            <a:rPr lang="en-US" sz="1700" kern="1200" baseline="0">
              <a:latin typeface="Calibri" panose="020F0502020204030204" pitchFamily="34" charset="0"/>
              <a:ea typeface="Calibri" panose="020F0502020204030204" pitchFamily="34" charset="0"/>
              <a:cs typeface="Calibri" panose="020F0502020204030204" pitchFamily="34" charset="0"/>
            </a:rPr>
            <a:t>dangerous commercial </a:t>
          </a:r>
          <a:r>
            <a:rPr lang="en-US" sz="1700" b="0" i="0" kern="1200" baseline="0">
              <a:latin typeface="Calibri" panose="020F0502020204030204" pitchFamily="34" charset="0"/>
              <a:ea typeface="Calibri" panose="020F0502020204030204" pitchFamily="34" charset="0"/>
              <a:cs typeface="Calibri" panose="020F0502020204030204" pitchFamily="34" charset="0"/>
            </a:rPr>
            <a:t>transporters through data analysis and Hadoop ecosystems.</a:t>
          </a:r>
          <a:r>
            <a:rPr lang="en-US" sz="1700" kern="1200" baseline="0">
              <a:latin typeface="Calibri" panose="020F0502020204030204" pitchFamily="34" charset="0"/>
              <a:ea typeface="Calibri" panose="020F0502020204030204" pitchFamily="34" charset="0"/>
              <a:cs typeface="Calibri" panose="020F0502020204030204" pitchFamily="34" charset="0"/>
            </a:rPr>
            <a:t> </a:t>
          </a:r>
          <a:endParaRPr lang="en-US" sz="1700" kern="1200">
            <a:latin typeface="Calibri" panose="020F0502020204030204" pitchFamily="34" charset="0"/>
            <a:ea typeface="Calibri" panose="020F0502020204030204" pitchFamily="34" charset="0"/>
            <a:cs typeface="Calibri" panose="020F0502020204030204" pitchFamily="34" charset="0"/>
          </a:endParaRPr>
        </a:p>
      </dsp:txBody>
      <dsp:txXfrm>
        <a:off x="1297612" y="608548"/>
        <a:ext cx="9217987" cy="1123473"/>
      </dsp:txXfrm>
    </dsp:sp>
    <dsp:sp modelId="{1C884611-BA43-4B3F-933C-3C0FA8668141}">
      <dsp:nvSpPr>
        <dsp:cNvPr id="0" name=""/>
        <dsp:cNvSpPr/>
      </dsp:nvSpPr>
      <dsp:spPr>
        <a:xfrm>
          <a:off x="0" y="2012890"/>
          <a:ext cx="10515600" cy="1123473"/>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4CECE-A0D4-4BD2-A982-1DDACD95B194}">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C1AEB-921D-4A38-B429-D3B5285AB184}">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755650">
            <a:lnSpc>
              <a:spcPct val="100000"/>
            </a:lnSpc>
            <a:spcBef>
              <a:spcPct val="0"/>
            </a:spcBef>
            <a:spcAft>
              <a:spcPct val="35000"/>
            </a:spcAft>
            <a:buNone/>
          </a:pPr>
          <a:r>
            <a:rPr lang="en-US" sz="1700" b="0" i="0" kern="1200" baseline="0">
              <a:latin typeface="Calibri" panose="020F0502020204030204" pitchFamily="34" charset="0"/>
              <a:ea typeface="Calibri" panose="020F0502020204030204" pitchFamily="34" charset="0"/>
              <a:cs typeface="Calibri" panose="020F0502020204030204" pitchFamily="34" charset="0"/>
            </a:rPr>
            <a:t>By utilizing various factors such as geographic data, vehicle usage, gas consumption, average mileage, accidents, and risk assessment, it is possible to gain a better understanding of potential hazards and improve safety within the transportation industry.</a:t>
          </a:r>
          <a:endParaRPr lang="en-US" sz="1700" kern="1200">
            <a:latin typeface="Calibri" panose="020F0502020204030204" pitchFamily="34" charset="0"/>
            <a:ea typeface="Calibri" panose="020F0502020204030204" pitchFamily="34" charset="0"/>
            <a:cs typeface="Calibri" panose="020F0502020204030204" pitchFamily="34" charset="0"/>
          </a:endParaRPr>
        </a:p>
      </dsp:txBody>
      <dsp:txXfrm>
        <a:off x="1297612" y="2012890"/>
        <a:ext cx="9217987" cy="1123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60E79-0FAB-49F0-A98A-18427FD8CF29}">
      <dsp:nvSpPr>
        <dsp:cNvPr id="0" name=""/>
        <dsp:cNvSpPr/>
      </dsp:nvSpPr>
      <dsp:spPr>
        <a:xfrm>
          <a:off x="0" y="608548"/>
          <a:ext cx="10515600" cy="1123473"/>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7B46C-3746-476D-82C6-D274698FD8F7}">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A2119D-8642-40B3-AE15-8AAE02673504}">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0" i="0" kern="1200">
              <a:latin typeface="Calibri" panose="020F0502020204030204" pitchFamily="34" charset="0"/>
              <a:ea typeface="Calibri" panose="020F0502020204030204" pitchFamily="34" charset="0"/>
              <a:cs typeface="Calibri" panose="020F0502020204030204" pitchFamily="34" charset="0"/>
            </a:rPr>
            <a:t>The primary objective is to identify unsafe commercial transporters nationwide and minimize the frequency of accidents caused by large trucks in the US.</a:t>
          </a:r>
          <a:r>
            <a:rPr lang="en-US" sz="1900" kern="1200">
              <a:latin typeface="Calibri" panose="020F0502020204030204" pitchFamily="34" charset="0"/>
              <a:ea typeface="Calibri" panose="020F0502020204030204" pitchFamily="34" charset="0"/>
              <a:cs typeface="Calibri" panose="020F0502020204030204" pitchFamily="34" charset="0"/>
            </a:rPr>
            <a:t> </a:t>
          </a:r>
        </a:p>
      </dsp:txBody>
      <dsp:txXfrm>
        <a:off x="1297612" y="608548"/>
        <a:ext cx="9217987" cy="1123473"/>
      </dsp:txXfrm>
    </dsp:sp>
    <dsp:sp modelId="{DFF4E9C4-E296-4F91-A5D9-36C2DC69BB94}">
      <dsp:nvSpPr>
        <dsp:cNvPr id="0" name=""/>
        <dsp:cNvSpPr/>
      </dsp:nvSpPr>
      <dsp:spPr>
        <a:xfrm>
          <a:off x="0" y="2012890"/>
          <a:ext cx="10515600" cy="1123473"/>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DF30B-5FBB-4498-BAEA-6998772A8333}">
      <dsp:nvSpPr>
        <dsp:cNvPr id="0" name=""/>
        <dsp:cNvSpPr/>
      </dsp:nvSpPr>
      <dsp:spPr>
        <a:xfrm>
          <a:off x="339850" y="2265672"/>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9507AB-A23E-4894-98A3-00F572B7E831}">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0" i="0" kern="1200">
              <a:latin typeface="Calibri" panose="020F0502020204030204" pitchFamily="34" charset="0"/>
              <a:ea typeface="Calibri" panose="020F0502020204030204" pitchFamily="34" charset="0"/>
              <a:cs typeface="Calibri" panose="020F0502020204030204" pitchFamily="34" charset="0"/>
            </a:rPr>
            <a:t>By refining and analyzing trucking movements, the organization aims to enhance safety in the transportation industry and create a more efficient delivery sector. Upon completion of the study, we should be capable of minimizing the risks and costs associated with incidents.</a:t>
          </a:r>
          <a:endParaRPr lang="en-US" sz="1900" kern="1200">
            <a:latin typeface="Calibri" panose="020F0502020204030204" pitchFamily="34" charset="0"/>
            <a:ea typeface="Calibri" panose="020F0502020204030204" pitchFamily="34" charset="0"/>
            <a:cs typeface="Calibri" panose="020F0502020204030204" pitchFamily="34" charset="0"/>
          </a:endParaRPr>
        </a:p>
      </dsp:txBody>
      <dsp:txXfrm>
        <a:off x="1297612" y="2012890"/>
        <a:ext cx="9217987" cy="1123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56311-5726-4541-B22E-D803C85E8D3B}">
      <dsp:nvSpPr>
        <dsp:cNvPr id="0" name=""/>
        <dsp:cNvSpPr/>
      </dsp:nvSpPr>
      <dsp:spPr>
        <a:xfrm>
          <a:off x="0" y="152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46935-D895-489D-BDEA-A23354F250EE}">
      <dsp:nvSpPr>
        <dsp:cNvPr id="0" name=""/>
        <dsp:cNvSpPr/>
      </dsp:nvSpPr>
      <dsp:spPr>
        <a:xfrm>
          <a:off x="196530" y="147704"/>
          <a:ext cx="357328" cy="357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FC2A9C-AA64-48D7-B9F7-C4F879E28A44}">
      <dsp:nvSpPr>
        <dsp:cNvPr id="0" name=""/>
        <dsp:cNvSpPr/>
      </dsp:nvSpPr>
      <dsp:spPr>
        <a:xfrm>
          <a:off x="750389" y="152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Mandate lower truck velocity in Northwest California as it is a challenging terrain</a:t>
          </a:r>
          <a:endParaRPr lang="en-US" sz="1600" kern="1200"/>
        </a:p>
      </dsp:txBody>
      <dsp:txXfrm>
        <a:off x="750389" y="1524"/>
        <a:ext cx="10781210" cy="649687"/>
      </dsp:txXfrm>
    </dsp:sp>
    <dsp:sp modelId="{80E6B42F-6586-47F6-9901-90616F7330F9}">
      <dsp:nvSpPr>
        <dsp:cNvPr id="0" name=""/>
        <dsp:cNvSpPr/>
      </dsp:nvSpPr>
      <dsp:spPr>
        <a:xfrm>
          <a:off x="0" y="81363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7F660-7607-44CC-AEA6-5ED5586AB246}">
      <dsp:nvSpPr>
        <dsp:cNvPr id="0" name=""/>
        <dsp:cNvSpPr/>
      </dsp:nvSpPr>
      <dsp:spPr>
        <a:xfrm>
          <a:off x="196530" y="959814"/>
          <a:ext cx="357328" cy="357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575A9D-1797-4FE2-9EC2-0A6F7BAF9CB5}">
      <dsp:nvSpPr>
        <dsp:cNvPr id="0" name=""/>
        <dsp:cNvSpPr/>
      </dsp:nvSpPr>
      <dsp:spPr>
        <a:xfrm>
          <a:off x="750389" y="81363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Design a detailed screening test that scrutinizes the qualifications</a:t>
          </a:r>
          <a:r>
            <a:rPr lang="en-US" sz="1600" kern="1200" baseline="0">
              <a:latin typeface="Tenorite"/>
            </a:rPr>
            <a:t>, past history</a:t>
          </a:r>
          <a:r>
            <a:rPr lang="en-US" sz="1600" kern="1200" baseline="0"/>
            <a:t> of a driver before employment.</a:t>
          </a:r>
          <a:endParaRPr lang="en-US" sz="1600" kern="1200"/>
        </a:p>
      </dsp:txBody>
      <dsp:txXfrm>
        <a:off x="750389" y="813634"/>
        <a:ext cx="10781210" cy="649687"/>
      </dsp:txXfrm>
    </dsp:sp>
    <dsp:sp modelId="{3C9E26F6-FABB-4B58-A9A3-C240728B4991}">
      <dsp:nvSpPr>
        <dsp:cNvPr id="0" name=""/>
        <dsp:cNvSpPr/>
      </dsp:nvSpPr>
      <dsp:spPr>
        <a:xfrm>
          <a:off x="0" y="162574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AEA58-4847-403D-803B-0D4DEF92DF9E}">
      <dsp:nvSpPr>
        <dsp:cNvPr id="0" name=""/>
        <dsp:cNvSpPr/>
      </dsp:nvSpPr>
      <dsp:spPr>
        <a:xfrm>
          <a:off x="196530" y="1771924"/>
          <a:ext cx="357328" cy="357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D53D7E-6459-4371-B009-7DDE004AB0B5}">
      <dsp:nvSpPr>
        <dsp:cNvPr id="0" name=""/>
        <dsp:cNvSpPr/>
      </dsp:nvSpPr>
      <dsp:spPr>
        <a:xfrm>
          <a:off x="750389" y="162574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Design a driver's education program for existing drivers in the company by identifying their weak areas and improving them through a simulator.</a:t>
          </a:r>
          <a:endParaRPr lang="en-US" sz="1600" kern="1200"/>
        </a:p>
      </dsp:txBody>
      <dsp:txXfrm>
        <a:off x="750389" y="1625744"/>
        <a:ext cx="10781210" cy="649687"/>
      </dsp:txXfrm>
    </dsp:sp>
    <dsp:sp modelId="{1DBC484E-ADBA-4A76-8F0A-04EBC7CFB938}">
      <dsp:nvSpPr>
        <dsp:cNvPr id="0" name=""/>
        <dsp:cNvSpPr/>
      </dsp:nvSpPr>
      <dsp:spPr>
        <a:xfrm>
          <a:off x="0" y="243785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5487A-32E8-4CEB-A3FB-9183E71246E7}">
      <dsp:nvSpPr>
        <dsp:cNvPr id="0" name=""/>
        <dsp:cNvSpPr/>
      </dsp:nvSpPr>
      <dsp:spPr>
        <a:xfrm>
          <a:off x="196530" y="2584034"/>
          <a:ext cx="357328" cy="3573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DFCD5-4C7E-47EF-BA7E-9C98D920E94B}">
      <dsp:nvSpPr>
        <dsp:cNvPr id="0" name=""/>
        <dsp:cNvSpPr/>
      </dsp:nvSpPr>
      <dsp:spPr>
        <a:xfrm>
          <a:off x="750389" y="243785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Ensure to have robust insurance policies for drivers and trucks that can minimize the costs associated with lawsuits and settlement</a:t>
          </a:r>
          <a:endParaRPr lang="en-US" sz="1600" kern="1200"/>
        </a:p>
      </dsp:txBody>
      <dsp:txXfrm>
        <a:off x="750389" y="2437854"/>
        <a:ext cx="10781210" cy="649687"/>
      </dsp:txXfrm>
    </dsp:sp>
    <dsp:sp modelId="{0F01E7FD-DC50-4D86-A3D1-E1819F589900}">
      <dsp:nvSpPr>
        <dsp:cNvPr id="0" name=""/>
        <dsp:cNvSpPr/>
      </dsp:nvSpPr>
      <dsp:spPr>
        <a:xfrm>
          <a:off x="0" y="324996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3B12D-6CBD-4641-8877-A47FA52EE37E}">
      <dsp:nvSpPr>
        <dsp:cNvPr id="0" name=""/>
        <dsp:cNvSpPr/>
      </dsp:nvSpPr>
      <dsp:spPr>
        <a:xfrm>
          <a:off x="196530" y="3396144"/>
          <a:ext cx="357328" cy="3573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B0429B-0AEC-4446-97FA-49DE86793043}">
      <dsp:nvSpPr>
        <dsp:cNvPr id="0" name=""/>
        <dsp:cNvSpPr/>
      </dsp:nvSpPr>
      <dsp:spPr>
        <a:xfrm>
          <a:off x="750389" y="324996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Incentivize drivers that maintain the optimum required speeds and low risk factor in specific regions to reduce incidents.</a:t>
          </a:r>
          <a:endParaRPr lang="en-US" sz="1600" kern="1200"/>
        </a:p>
      </dsp:txBody>
      <dsp:txXfrm>
        <a:off x="750389" y="3249964"/>
        <a:ext cx="10781210" cy="649687"/>
      </dsp:txXfrm>
    </dsp:sp>
    <dsp:sp modelId="{780B729D-3F06-4166-94DF-FC9A6184DBE9}">
      <dsp:nvSpPr>
        <dsp:cNvPr id="0" name=""/>
        <dsp:cNvSpPr/>
      </dsp:nvSpPr>
      <dsp:spPr>
        <a:xfrm>
          <a:off x="0" y="406207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D2A9D-2A6B-4947-9317-170DC37896AA}">
      <dsp:nvSpPr>
        <dsp:cNvPr id="0" name=""/>
        <dsp:cNvSpPr/>
      </dsp:nvSpPr>
      <dsp:spPr>
        <a:xfrm>
          <a:off x="196530" y="4208254"/>
          <a:ext cx="357328" cy="3573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C5D48-2943-447F-8D32-F5186426D40F}">
      <dsp:nvSpPr>
        <dsp:cNvPr id="0" name=""/>
        <dsp:cNvSpPr/>
      </dsp:nvSpPr>
      <dsp:spPr>
        <a:xfrm>
          <a:off x="750389" y="406207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Crane, Volvo and Ford Truck models have high mileage and need to be incorporated in the fleet, while Western Star needs to be phased out to save costs.</a:t>
          </a:r>
          <a:endParaRPr lang="en-US" sz="1600" kern="1200"/>
        </a:p>
      </dsp:txBody>
      <dsp:txXfrm>
        <a:off x="750389" y="4062074"/>
        <a:ext cx="10781210" cy="6496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9/8/2023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microsoft.com/office/2018/10/relationships/comments" Target="../comments/modernComment_116_875F8BAB.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1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1002890" y="1062991"/>
            <a:ext cx="11366090" cy="2171681"/>
          </a:xfrm>
        </p:spPr>
        <p:txBody>
          <a:bodyPr anchor="ctr">
            <a:normAutofit/>
          </a:bodyPr>
          <a:lstStyle/>
          <a:p>
            <a:pPr algn="ctr"/>
            <a:r>
              <a:rPr lang="en-US" sz="4400" b="1" dirty="0"/>
              <a:t>Truck fleet RISK MITIGATION -  reporting and Analytics</a:t>
            </a:r>
            <a:endParaRPr lang="en-US" sz="4400" dirty="0"/>
          </a:p>
        </p:txBody>
      </p:sp>
      <p:sp>
        <p:nvSpPr>
          <p:cNvPr id="81" name="Slide Number Placeholder 5">
            <a:extLst>
              <a:ext uri="{FF2B5EF4-FFF2-40B4-BE49-F238E27FC236}">
                <a16:creationId xmlns:a16="http://schemas.microsoft.com/office/drawing/2014/main" id="{6F4A7957-38A7-9DF5-3FDB-780A550485E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C8AB6EB-E27D-9C50-D6FB-D3AC35AA226C}"/>
              </a:ext>
            </a:extLst>
          </p:cNvPr>
          <p:cNvSpPr>
            <a:spLocks noGrp="1"/>
          </p:cNvSpPr>
          <p:nvPr>
            <p:ph type="title"/>
          </p:nvPr>
        </p:nvSpPr>
        <p:spPr>
          <a:xfrm>
            <a:off x="2209800" y="136525"/>
            <a:ext cx="8421688" cy="1034946"/>
          </a:xfrm>
        </p:spPr>
        <p:txBody>
          <a:bodyPr/>
          <a:lstStyle/>
          <a:p>
            <a:r>
              <a:rPr lang="en-US" sz="2800" spc="50" dirty="0"/>
              <a:t>Geographical Analysis: Events across cities</a:t>
            </a:r>
            <a:br>
              <a:rPr lang="en-US" sz="2800" spc="50" dirty="0"/>
            </a:br>
            <a:endParaRPr lang="en-US" dirty="0"/>
          </a:p>
        </p:txBody>
      </p:sp>
      <p:sp>
        <p:nvSpPr>
          <p:cNvPr id="7" name="TextBox 6">
            <a:extLst>
              <a:ext uri="{FF2B5EF4-FFF2-40B4-BE49-F238E27FC236}">
                <a16:creationId xmlns:a16="http://schemas.microsoft.com/office/drawing/2014/main" id="{DB234CF8-9A0B-0609-006E-9400CE52C5EF}"/>
              </a:ext>
            </a:extLst>
          </p:cNvPr>
          <p:cNvSpPr txBox="1"/>
          <p:nvPr/>
        </p:nvSpPr>
        <p:spPr>
          <a:xfrm>
            <a:off x="2933700" y="3834606"/>
            <a:ext cx="3924300" cy="1997867"/>
          </a:xfrm>
          <a:prstGeom prst="rect">
            <a:avLst/>
          </a:prstGeom>
        </p:spPr>
        <p:txBody>
          <a:bodyPr vert="horz" lIns="91440" tIns="45720" rIns="91440" bIns="45720" rtlCol="0">
            <a:normAutofit/>
          </a:bodyPr>
          <a:lstStyle/>
          <a:p>
            <a:pPr marL="285750">
              <a:spcAft>
                <a:spcPts val="600"/>
              </a:spcAft>
            </a:pPr>
            <a:endParaRPr lang="en-US" sz="1400" spc="50"/>
          </a:p>
        </p:txBody>
      </p:sp>
      <p:sp>
        <p:nvSpPr>
          <p:cNvPr id="3" name="Date Placeholder 2">
            <a:extLst>
              <a:ext uri="{FF2B5EF4-FFF2-40B4-BE49-F238E27FC236}">
                <a16:creationId xmlns:a16="http://schemas.microsoft.com/office/drawing/2014/main" id="{1F5094A6-B07C-D18E-4005-A773D87A440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4" name="Footer Placeholder 3">
            <a:extLst>
              <a:ext uri="{FF2B5EF4-FFF2-40B4-BE49-F238E27FC236}">
                <a16:creationId xmlns:a16="http://schemas.microsoft.com/office/drawing/2014/main" id="{082AA0EF-C4F6-C469-F2C6-D85EB73D33C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sp>
        <p:nvSpPr>
          <p:cNvPr id="2" name="Content Placeholder 5">
            <a:extLst>
              <a:ext uri="{FF2B5EF4-FFF2-40B4-BE49-F238E27FC236}">
                <a16:creationId xmlns:a16="http://schemas.microsoft.com/office/drawing/2014/main" id="{98B02F8F-473E-CFCC-45E6-36162A8E322E}"/>
              </a:ext>
            </a:extLst>
          </p:cNvPr>
          <p:cNvSpPr txBox="1">
            <a:spLocks/>
          </p:cNvSpPr>
          <p:nvPr/>
        </p:nvSpPr>
        <p:spPr>
          <a:xfrm>
            <a:off x="8647100" y="1978460"/>
            <a:ext cx="3391177" cy="3312317"/>
          </a:xfrm>
          <a:prstGeom prst="rect">
            <a:avLst/>
          </a:prstGeom>
        </p:spPr>
        <p:txBody>
          <a:bodyPr vert="horz" lIns="91440" tIns="45720" rIns="91440" bIns="45720" rtlCol="0" anchor="t">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ea typeface="+mn-lt"/>
              <a:cs typeface="+mn-lt"/>
            </a:endParaRPr>
          </a:p>
          <a:p>
            <a:r>
              <a:rPr lang="en-US" b="1">
                <a:ea typeface="+mn-lt"/>
                <a:cs typeface="+mn-lt"/>
              </a:rPr>
              <a:t>Terrain</a:t>
            </a:r>
            <a:r>
              <a:rPr lang="en-US">
                <a:ea typeface="+mn-lt"/>
                <a:cs typeface="+mn-lt"/>
              </a:rPr>
              <a:t>: North-Western California terrain is mountainous hence it is challenging to drive in this region.</a:t>
            </a:r>
            <a:endParaRPr lang="en-US"/>
          </a:p>
          <a:p>
            <a:endParaRPr lang="en-US"/>
          </a:p>
          <a:p>
            <a:r>
              <a:rPr lang="en-US" b="1"/>
              <a:t>Reduce Velocity</a:t>
            </a:r>
            <a:r>
              <a:rPr lang="en-US"/>
              <a:t>: Lower Truck velocity in challenging conditions would improve the control and may lead to lesser events.</a:t>
            </a:r>
          </a:p>
          <a:p>
            <a:endParaRPr lang="en-US"/>
          </a:p>
          <a:p>
            <a:r>
              <a:rPr lang="en-US" b="1">
                <a:ea typeface="+mn-lt"/>
                <a:cs typeface="+mn-lt"/>
              </a:rPr>
              <a:t>Training:</a:t>
            </a:r>
            <a:r>
              <a:rPr lang="en-US">
                <a:ea typeface="+mn-lt"/>
                <a:cs typeface="+mn-lt"/>
              </a:rPr>
              <a:t> Design a driver education program considering the challenges drivers face in these cities, incentivize good drivers.</a:t>
            </a:r>
          </a:p>
          <a:p>
            <a:endParaRPr lang="en-US"/>
          </a:p>
        </p:txBody>
      </p:sp>
      <p:pic>
        <p:nvPicPr>
          <p:cNvPr id="9" name="Picture 8" descr="A picture containing table&#10;&#10;Description automatically generated">
            <a:extLst>
              <a:ext uri="{FF2B5EF4-FFF2-40B4-BE49-F238E27FC236}">
                <a16:creationId xmlns:a16="http://schemas.microsoft.com/office/drawing/2014/main" id="{B766AC74-927F-A708-3441-B13FE4406B71}"/>
              </a:ext>
            </a:extLst>
          </p:cNvPr>
          <p:cNvPicPr>
            <a:picLocks noChangeAspect="1"/>
          </p:cNvPicPr>
          <p:nvPr/>
        </p:nvPicPr>
        <p:blipFill>
          <a:blip r:embed="rId2"/>
          <a:stretch>
            <a:fillRect/>
          </a:stretch>
        </p:blipFill>
        <p:spPr>
          <a:xfrm>
            <a:off x="572535" y="722427"/>
            <a:ext cx="7809465" cy="6082967"/>
          </a:xfrm>
          <a:prstGeom prst="rect">
            <a:avLst/>
          </a:prstGeom>
        </p:spPr>
      </p:pic>
    </p:spTree>
    <p:extLst>
      <p:ext uri="{BB962C8B-B14F-4D97-AF65-F5344CB8AC3E}">
        <p14:creationId xmlns:p14="http://schemas.microsoft.com/office/powerpoint/2010/main" val="22496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D18BAD8-E7FC-6527-3BD3-AAA4DCBE482D}"/>
              </a:ext>
            </a:extLst>
          </p:cNvPr>
          <p:cNvSpPr>
            <a:spLocks noGrp="1"/>
          </p:cNvSpPr>
          <p:nvPr>
            <p:ph type="title"/>
          </p:nvPr>
        </p:nvSpPr>
        <p:spPr>
          <a:xfrm>
            <a:off x="3453998" y="490710"/>
            <a:ext cx="8421688" cy="1033436"/>
          </a:xfrm>
        </p:spPr>
        <p:txBody>
          <a:bodyPr/>
          <a:lstStyle/>
          <a:p>
            <a:r>
              <a:rPr lang="en-US" sz="2800" kern="1200" spc="150" baseline="0">
                <a:latin typeface="+mj-lt"/>
                <a:ea typeface="+mj-ea"/>
                <a:cs typeface="+mj-cs"/>
              </a:rPr>
              <a:t>Drivers driving at high speed</a:t>
            </a:r>
            <a:br>
              <a:rPr lang="en-US" sz="2800" kern="1200" spc="150" baseline="0">
                <a:latin typeface="+mj-lt"/>
                <a:ea typeface="+mj-ea"/>
                <a:cs typeface="+mj-cs"/>
              </a:rPr>
            </a:br>
            <a:endParaRPr lang="en-US"/>
          </a:p>
        </p:txBody>
      </p:sp>
      <p:sp>
        <p:nvSpPr>
          <p:cNvPr id="12" name="TextBox 11">
            <a:extLst>
              <a:ext uri="{FF2B5EF4-FFF2-40B4-BE49-F238E27FC236}">
                <a16:creationId xmlns:a16="http://schemas.microsoft.com/office/drawing/2014/main" id="{2FCA8A62-E00E-F9C7-671A-A01FF5DE4830}"/>
              </a:ext>
            </a:extLst>
          </p:cNvPr>
          <p:cNvSpPr txBox="1"/>
          <p:nvPr/>
        </p:nvSpPr>
        <p:spPr>
          <a:xfrm>
            <a:off x="2933700" y="2776936"/>
            <a:ext cx="3924300" cy="823912"/>
          </a:xfrm>
          <a:prstGeom prst="rect">
            <a:avLst/>
          </a:prstGeom>
        </p:spPr>
        <p:txBody>
          <a:bodyPr vert="horz" lIns="91440" tIns="45720" rIns="91440" bIns="45720" rtlCol="0" anchor="b">
            <a:normAutofit/>
          </a:bodyPr>
          <a:lstStyle/>
          <a:p>
            <a:pPr>
              <a:lnSpc>
                <a:spcPct val="90000"/>
              </a:lnSpc>
              <a:spcBef>
                <a:spcPts val="1000"/>
              </a:spcBef>
            </a:pPr>
            <a:endParaRPr lang="en-US" sz="2000" kern="1200" spc="150" baseline="0">
              <a:latin typeface="+mj-lt"/>
              <a:ea typeface="+mj-ea"/>
              <a:cs typeface="+mj-cs"/>
            </a:endParaRPr>
          </a:p>
        </p:txBody>
      </p:sp>
      <p:pic>
        <p:nvPicPr>
          <p:cNvPr id="8" name="Picture 7" descr="Chart, bar chart&#10;&#10;Description automatically generated">
            <a:extLst>
              <a:ext uri="{FF2B5EF4-FFF2-40B4-BE49-F238E27FC236}">
                <a16:creationId xmlns:a16="http://schemas.microsoft.com/office/drawing/2014/main" id="{4CFF5A57-7F84-D210-E060-1CC24A135ACF}"/>
              </a:ext>
            </a:extLst>
          </p:cNvPr>
          <p:cNvPicPr>
            <a:picLocks noChangeAspect="1"/>
          </p:cNvPicPr>
          <p:nvPr/>
        </p:nvPicPr>
        <p:blipFill>
          <a:blip r:embed="rId2"/>
          <a:stretch>
            <a:fillRect/>
          </a:stretch>
        </p:blipFill>
        <p:spPr>
          <a:xfrm>
            <a:off x="27297" y="1092300"/>
            <a:ext cx="6068703" cy="5739992"/>
          </a:xfrm>
          <a:prstGeom prst="rect">
            <a:avLst/>
          </a:prstGeom>
          <a:noFill/>
        </p:spPr>
      </p:pic>
      <p:sp>
        <p:nvSpPr>
          <p:cNvPr id="19" name="Content Placeholder 5">
            <a:extLst>
              <a:ext uri="{FF2B5EF4-FFF2-40B4-BE49-F238E27FC236}">
                <a16:creationId xmlns:a16="http://schemas.microsoft.com/office/drawing/2014/main" id="{4D2CF8AD-EAA3-1138-D57F-6DBE4B23E478}"/>
              </a:ext>
            </a:extLst>
          </p:cNvPr>
          <p:cNvSpPr>
            <a:spLocks noGrp="1"/>
          </p:cNvSpPr>
          <p:nvPr>
            <p:ph sz="quarter" idx="4"/>
          </p:nvPr>
        </p:nvSpPr>
        <p:spPr>
          <a:xfrm>
            <a:off x="6485248" y="2079842"/>
            <a:ext cx="4540818" cy="3690643"/>
          </a:xfrm>
        </p:spPr>
        <p:txBody>
          <a:bodyPr>
            <a:normAutofit/>
          </a:bodyPr>
          <a:lstStyle/>
          <a:p>
            <a:pPr marL="285750" indent="-285750">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This visualization helps with identifying the top 10 drivers who drive the fastest and their average speeds. </a:t>
            </a:r>
          </a:p>
          <a:p>
            <a:pPr marL="285750" indent="-285750">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The driver with ID A13 is recognized as the one who drives at the fastest speed based on the company's average velocity calculation. </a:t>
            </a:r>
          </a:p>
          <a:p>
            <a:pPr marL="285750" indent="-285750">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This visualization reveals which drivers need to be cautioned about exceeding the speed limit and given training to refrain from doing so.</a:t>
            </a:r>
          </a:p>
          <a:p>
            <a:pPr marL="285750" indent="-285750">
              <a:buFont typeface="Arial" panose="020B0604020202020204" pitchFamily="34" charset="0"/>
              <a:buChar char="•"/>
            </a:pP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209278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246668D-F6C2-4507-A626-41AAB75EAAA7}"/>
              </a:ext>
            </a:extLst>
          </p:cNvPr>
          <p:cNvSpPr>
            <a:spLocks noGrp="1"/>
          </p:cNvSpPr>
          <p:nvPr>
            <p:ph type="title"/>
          </p:nvPr>
        </p:nvSpPr>
        <p:spPr>
          <a:xfrm>
            <a:off x="2870660" y="390732"/>
            <a:ext cx="8421688" cy="1325563"/>
          </a:xfrm>
        </p:spPr>
        <p:txBody>
          <a:bodyPr/>
          <a:lstStyle/>
          <a:p>
            <a:r>
              <a:rPr lang="en-US"/>
              <a:t>AVERAGE MILEAGE FOR EACH MODEL</a:t>
            </a:r>
          </a:p>
        </p:txBody>
      </p:sp>
      <p:pic>
        <p:nvPicPr>
          <p:cNvPr id="8" name="Picture 7">
            <a:extLst>
              <a:ext uri="{FF2B5EF4-FFF2-40B4-BE49-F238E27FC236}">
                <a16:creationId xmlns:a16="http://schemas.microsoft.com/office/drawing/2014/main" id="{9593896C-8F5C-22F4-5FBE-719EBA3190C4}"/>
              </a:ext>
            </a:extLst>
          </p:cNvPr>
          <p:cNvPicPr>
            <a:picLocks noChangeAspect="1"/>
          </p:cNvPicPr>
          <p:nvPr/>
        </p:nvPicPr>
        <p:blipFill>
          <a:blip r:embed="rId3"/>
          <a:stretch>
            <a:fillRect/>
          </a:stretch>
        </p:blipFill>
        <p:spPr>
          <a:xfrm>
            <a:off x="21417" y="1480321"/>
            <a:ext cx="7628080" cy="5241154"/>
          </a:xfrm>
          <a:prstGeom prst="rect">
            <a:avLst/>
          </a:prstGeom>
          <a:noFill/>
        </p:spPr>
      </p:pic>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12</a:t>
            </a:fld>
            <a:endParaRPr lang="en-US"/>
          </a:p>
        </p:txBody>
      </p:sp>
      <p:sp>
        <p:nvSpPr>
          <p:cNvPr id="2" name="TextBox 1">
            <a:extLst>
              <a:ext uri="{FF2B5EF4-FFF2-40B4-BE49-F238E27FC236}">
                <a16:creationId xmlns:a16="http://schemas.microsoft.com/office/drawing/2014/main" id="{7A81113C-D9CF-0D3B-162B-792D5D547C20}"/>
              </a:ext>
            </a:extLst>
          </p:cNvPr>
          <p:cNvSpPr txBox="1"/>
          <p:nvPr/>
        </p:nvSpPr>
        <p:spPr>
          <a:xfrm>
            <a:off x="7799456" y="1532282"/>
            <a:ext cx="4196521" cy="65864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a:solidFill>
                  <a:srgbClr val="333333"/>
                </a:solidFill>
                <a:latin typeface="Segoe UI"/>
                <a:cs typeface="Segoe UI"/>
              </a:rPr>
              <a:t>This visualization provides an analysis of the mileage of each model of truck. This helps to identify the economic value of owning these models in the fleet. </a:t>
            </a:r>
            <a:br>
              <a:rPr lang="en-US" sz="3200"/>
            </a:br>
            <a:endParaRPr lang="en-US" sz="4400"/>
          </a:p>
          <a:p>
            <a:pPr marL="171450" indent="-171450">
              <a:buFont typeface="Arial"/>
              <a:buChar char="•"/>
            </a:pPr>
            <a:r>
              <a:rPr lang="en-US">
                <a:solidFill>
                  <a:srgbClr val="333333"/>
                </a:solidFill>
                <a:latin typeface="Segoe UI"/>
                <a:cs typeface="Segoe UI"/>
              </a:rPr>
              <a:t>Crane, Volvo and Ford trucks were among the most economical of the fleet.</a:t>
            </a:r>
          </a:p>
          <a:p>
            <a:pPr marL="171450" indent="-171450">
              <a:buFont typeface="Arial"/>
              <a:buChar char="•"/>
            </a:pPr>
            <a:endParaRPr lang="en-US">
              <a:solidFill>
                <a:srgbClr val="333333"/>
              </a:solidFill>
              <a:latin typeface="Segoe UI"/>
              <a:cs typeface="Segoe UI"/>
            </a:endParaRPr>
          </a:p>
          <a:p>
            <a:pPr marL="285750" indent="-285750">
              <a:buFont typeface="Arial"/>
              <a:buChar char="•"/>
            </a:pPr>
            <a:r>
              <a:rPr lang="en-US">
                <a:solidFill>
                  <a:srgbClr val="333333"/>
                </a:solidFill>
                <a:latin typeface="Segoe UI"/>
                <a:cs typeface="Segoe UI"/>
              </a:rPr>
              <a:t>Navi star and Western Star were among the least.</a:t>
            </a: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endParaRPr lang="en-US">
              <a:solidFill>
                <a:srgbClr val="333333"/>
              </a:solidFill>
              <a:latin typeface="Segoe UI"/>
              <a:cs typeface="Segoe UI"/>
            </a:endParaRPr>
          </a:p>
          <a:p>
            <a:endParaRPr lang="en-US"/>
          </a:p>
          <a:p>
            <a:endParaRPr lang="en-US"/>
          </a:p>
        </p:txBody>
      </p:sp>
    </p:spTree>
    <p:extLst>
      <p:ext uri="{BB962C8B-B14F-4D97-AF65-F5344CB8AC3E}">
        <p14:creationId xmlns:p14="http://schemas.microsoft.com/office/powerpoint/2010/main" val="227118583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4F62-429D-C565-D11E-8C26C6FFD2F5}"/>
              </a:ext>
            </a:extLst>
          </p:cNvPr>
          <p:cNvSpPr>
            <a:spLocks noGrp="1"/>
          </p:cNvSpPr>
          <p:nvPr>
            <p:ph type="title"/>
          </p:nvPr>
        </p:nvSpPr>
        <p:spPr>
          <a:xfrm>
            <a:off x="838200" y="365125"/>
            <a:ext cx="10515600" cy="611188"/>
          </a:xfrm>
        </p:spPr>
        <p:txBody>
          <a:bodyPr/>
          <a:lstStyle/>
          <a:p>
            <a:r>
              <a:rPr lang="en-US"/>
              <a:t>Road inspections and percentage of violations</a:t>
            </a:r>
          </a:p>
        </p:txBody>
      </p:sp>
      <p:sp>
        <p:nvSpPr>
          <p:cNvPr id="3" name="Date Placeholder 2">
            <a:extLst>
              <a:ext uri="{FF2B5EF4-FFF2-40B4-BE49-F238E27FC236}">
                <a16:creationId xmlns:a16="http://schemas.microsoft.com/office/drawing/2014/main" id="{B5E24570-D81B-E9B1-D974-25ECAF1A5AFD}"/>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BA49B63-B9E8-BC7E-AB82-FAA6A3CCAAFA}"/>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3D4D6E6-7CE2-27AD-717C-03202815010A}"/>
              </a:ext>
            </a:extLst>
          </p:cNvPr>
          <p:cNvSpPr>
            <a:spLocks noGrp="1"/>
          </p:cNvSpPr>
          <p:nvPr>
            <p:ph type="sldNum" sz="quarter" idx="12"/>
          </p:nvPr>
        </p:nvSpPr>
        <p:spPr/>
        <p:txBody>
          <a:bodyPr/>
          <a:lstStyle/>
          <a:p>
            <a:fld id="{A49DFD55-3C28-40EF-9E31-A92D2E4017FF}" type="slidenum">
              <a:rPr lang="en-US" smtClean="0"/>
              <a:pPr/>
              <a:t>13</a:t>
            </a:fld>
            <a:endParaRPr lang="en-US"/>
          </a:p>
        </p:txBody>
      </p:sp>
      <p:pic>
        <p:nvPicPr>
          <p:cNvPr id="7" name="Picture 7" descr="Chart, bar chart&#10;&#10;Description automatically generated">
            <a:extLst>
              <a:ext uri="{FF2B5EF4-FFF2-40B4-BE49-F238E27FC236}">
                <a16:creationId xmlns:a16="http://schemas.microsoft.com/office/drawing/2014/main" id="{EA680543-803F-D2BC-A9CF-DBF3AE44A7E3}"/>
              </a:ext>
            </a:extLst>
          </p:cNvPr>
          <p:cNvPicPr>
            <a:picLocks noChangeAspect="1"/>
          </p:cNvPicPr>
          <p:nvPr/>
        </p:nvPicPr>
        <p:blipFill>
          <a:blip r:embed="rId2"/>
          <a:stretch>
            <a:fillRect/>
          </a:stretch>
        </p:blipFill>
        <p:spPr>
          <a:xfrm>
            <a:off x="214717" y="1333733"/>
            <a:ext cx="5595130" cy="2776537"/>
          </a:xfrm>
          <a:prstGeom prst="rect">
            <a:avLst/>
          </a:prstGeom>
        </p:spPr>
      </p:pic>
      <p:pic>
        <p:nvPicPr>
          <p:cNvPr id="8" name="Picture 8" descr="Chart, bar chart&#10;&#10;Description automatically generated">
            <a:extLst>
              <a:ext uri="{FF2B5EF4-FFF2-40B4-BE49-F238E27FC236}">
                <a16:creationId xmlns:a16="http://schemas.microsoft.com/office/drawing/2014/main" id="{7C5703D6-B65F-FAD0-A77C-175A43E1A2AE}"/>
              </a:ext>
            </a:extLst>
          </p:cNvPr>
          <p:cNvPicPr>
            <a:picLocks noChangeAspect="1"/>
          </p:cNvPicPr>
          <p:nvPr/>
        </p:nvPicPr>
        <p:blipFill>
          <a:blip r:embed="rId3"/>
          <a:stretch>
            <a:fillRect/>
          </a:stretch>
        </p:blipFill>
        <p:spPr>
          <a:xfrm>
            <a:off x="6359525" y="1332823"/>
            <a:ext cx="5584825" cy="2779479"/>
          </a:xfrm>
          <a:prstGeom prst="rect">
            <a:avLst/>
          </a:prstGeom>
        </p:spPr>
      </p:pic>
      <p:sp>
        <p:nvSpPr>
          <p:cNvPr id="9" name="TextBox 8">
            <a:extLst>
              <a:ext uri="{FF2B5EF4-FFF2-40B4-BE49-F238E27FC236}">
                <a16:creationId xmlns:a16="http://schemas.microsoft.com/office/drawing/2014/main" id="{46CD4A94-F517-0F72-C60C-6D0470BFC77C}"/>
              </a:ext>
            </a:extLst>
          </p:cNvPr>
          <p:cNvSpPr txBox="1"/>
          <p:nvPr/>
        </p:nvSpPr>
        <p:spPr>
          <a:xfrm>
            <a:off x="214311" y="4111624"/>
            <a:ext cx="114776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https://ai.fmcsa.dot.gov/EnforcementPrograms/Inspections</a:t>
            </a:r>
            <a:endParaRPr lang="en-US"/>
          </a:p>
        </p:txBody>
      </p:sp>
      <p:sp>
        <p:nvSpPr>
          <p:cNvPr id="10" name="TextBox 9">
            <a:extLst>
              <a:ext uri="{FF2B5EF4-FFF2-40B4-BE49-F238E27FC236}">
                <a16:creationId xmlns:a16="http://schemas.microsoft.com/office/drawing/2014/main" id="{52B07344-D92C-969B-4ACD-C94A651FB5CC}"/>
              </a:ext>
            </a:extLst>
          </p:cNvPr>
          <p:cNvSpPr txBox="1"/>
          <p:nvPr/>
        </p:nvSpPr>
        <p:spPr>
          <a:xfrm>
            <a:off x="333374" y="4619625"/>
            <a:ext cx="1160462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 analysis of the inspections conducted by the federal and state government across 14 states for trucks indicated that a minimum of 39% of the inspections had violations and 13% of these inspections were found to be OOS (Out of Service) violations</a:t>
            </a:r>
          </a:p>
          <a:p>
            <a:endParaRPr lang="en-US"/>
          </a:p>
          <a:p>
            <a:r>
              <a:rPr lang="en-US">
                <a:ea typeface="+mn-lt"/>
                <a:cs typeface="+mn-lt"/>
              </a:rPr>
              <a:t>An OOS (Out-of-Service) violation is a serious violation that is identified during a roadside inspection and requires a commercial motor vehicle (CMV) or driver to be immediately removed from service until the violation is corrected.</a:t>
            </a:r>
            <a:endParaRPr lang="en-US"/>
          </a:p>
        </p:txBody>
      </p:sp>
    </p:spTree>
    <p:extLst>
      <p:ext uri="{BB962C8B-B14F-4D97-AF65-F5344CB8AC3E}">
        <p14:creationId xmlns:p14="http://schemas.microsoft.com/office/powerpoint/2010/main" val="332567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4731-5381-CBAC-AD18-A280D0D1793E}"/>
              </a:ext>
            </a:extLst>
          </p:cNvPr>
          <p:cNvSpPr>
            <a:spLocks noGrp="1"/>
          </p:cNvSpPr>
          <p:nvPr>
            <p:ph type="title"/>
          </p:nvPr>
        </p:nvSpPr>
        <p:spPr/>
        <p:txBody>
          <a:bodyPr/>
          <a:lstStyle/>
          <a:p>
            <a:r>
              <a:rPr lang="en-US"/>
              <a:t>Logistic Regression</a:t>
            </a:r>
          </a:p>
        </p:txBody>
      </p:sp>
      <p:sp>
        <p:nvSpPr>
          <p:cNvPr id="4" name="Content Placeholder 3">
            <a:extLst>
              <a:ext uri="{FF2B5EF4-FFF2-40B4-BE49-F238E27FC236}">
                <a16:creationId xmlns:a16="http://schemas.microsoft.com/office/drawing/2014/main" id="{941F2296-BFDB-1804-708F-7C26DE75FBBA}"/>
              </a:ext>
            </a:extLst>
          </p:cNvPr>
          <p:cNvSpPr>
            <a:spLocks noGrp="1"/>
          </p:cNvSpPr>
          <p:nvPr>
            <p:ph sz="half" idx="2"/>
          </p:nvPr>
        </p:nvSpPr>
        <p:spPr>
          <a:xfrm>
            <a:off x="2687893" y="2217740"/>
            <a:ext cx="8157088" cy="3748083"/>
          </a:xfrm>
        </p:spPr>
        <p:txBody>
          <a:bodyPr vert="horz" lIns="91440" tIns="45720" rIns="91440" bIns="45720" rtlCol="0" anchor="t">
            <a:normAutofit/>
          </a:bodyPr>
          <a:lstStyle/>
          <a:p>
            <a:r>
              <a:rPr lang="en-US" sz="1600" b="1" i="0">
                <a:effectLst/>
                <a:latin typeface="Calibri"/>
                <a:ea typeface="Calibri" panose="020F0502020204030204" pitchFamily="34" charset="0"/>
                <a:cs typeface="Calibri"/>
              </a:rPr>
              <a:t>Objectives:</a:t>
            </a:r>
            <a:r>
              <a:rPr lang="en-US" sz="1600" b="0" i="0">
                <a:effectLst/>
                <a:latin typeface="Calibri"/>
                <a:ea typeface="Calibri" panose="020F0502020204030204" pitchFamily="34" charset="0"/>
                <a:cs typeface="Calibri"/>
              </a:rPr>
              <a:t> To identify the variable(s) that have a significant impact on the occurrence of accident events</a:t>
            </a:r>
            <a:endParaRPr lang="en-US"/>
          </a:p>
          <a:p>
            <a:pPr algn="l"/>
            <a:r>
              <a:rPr lang="en-US" sz="1600" b="1" i="0">
                <a:effectLst/>
                <a:latin typeface="Calibri"/>
                <a:ea typeface="Calibri" panose="020F0502020204030204" pitchFamily="34" charset="0"/>
                <a:cs typeface="Calibri"/>
              </a:rPr>
              <a:t>Dependent variable:</a:t>
            </a:r>
            <a:r>
              <a:rPr lang="en-US" sz="1600" b="0" i="0">
                <a:effectLst/>
                <a:latin typeface="Calibri"/>
                <a:ea typeface="Calibri" panose="020F0502020204030204" pitchFamily="34" charset="0"/>
                <a:cs typeface="Calibri"/>
              </a:rPr>
              <a:t> </a:t>
            </a:r>
            <a:r>
              <a:rPr lang="en-US" sz="1600" b="0" i="0" err="1">
                <a:effectLst/>
                <a:latin typeface="Calibri"/>
                <a:ea typeface="Calibri" panose="020F0502020204030204" pitchFamily="34" charset="0"/>
                <a:cs typeface="Calibri"/>
              </a:rPr>
              <a:t>Event_ind</a:t>
            </a:r>
            <a:endParaRPr lang="en-US" sz="1600" b="0" i="0">
              <a:effectLst/>
              <a:latin typeface="Calibri" panose="020F0502020204030204" pitchFamily="34" charset="0"/>
              <a:ea typeface="Calibri" panose="020F0502020204030204" pitchFamily="34" charset="0"/>
              <a:cs typeface="Calibri"/>
            </a:endParaRPr>
          </a:p>
          <a:p>
            <a:pPr algn="l"/>
            <a:r>
              <a:rPr lang="en-US" sz="1600" b="1" i="0">
                <a:effectLst/>
                <a:latin typeface="Calibri"/>
                <a:ea typeface="Calibri" panose="020F0502020204030204" pitchFamily="34" charset="0"/>
                <a:cs typeface="Calibri"/>
              </a:rPr>
              <a:t>Independent variables:</a:t>
            </a:r>
            <a:r>
              <a:rPr lang="en-US" sz="1600" b="0" i="0">
                <a:effectLst/>
                <a:latin typeface="Calibri"/>
                <a:ea typeface="Calibri" panose="020F0502020204030204" pitchFamily="34" charset="0"/>
                <a:cs typeface="Calibri"/>
              </a:rPr>
              <a:t> velocity, Risk factor, </a:t>
            </a:r>
            <a:r>
              <a:rPr lang="en-US" sz="1600" b="0" i="0" err="1">
                <a:effectLst/>
                <a:latin typeface="Calibri"/>
                <a:ea typeface="Calibri" panose="020F0502020204030204" pitchFamily="34" charset="0"/>
                <a:cs typeface="Calibri"/>
              </a:rPr>
              <a:t>Model_te</a:t>
            </a:r>
            <a:r>
              <a:rPr lang="en-US" sz="1600" b="0" i="0">
                <a:effectLst/>
                <a:latin typeface="Calibri"/>
                <a:ea typeface="Calibri" panose="020F0502020204030204" pitchFamily="34" charset="0"/>
                <a:cs typeface="Calibri"/>
              </a:rPr>
              <a:t>, </a:t>
            </a:r>
            <a:r>
              <a:rPr lang="en-US" sz="1600" b="0" i="0" err="1">
                <a:effectLst/>
                <a:latin typeface="Calibri"/>
                <a:ea typeface="Calibri" panose="020F0502020204030204" pitchFamily="34" charset="0"/>
                <a:cs typeface="Calibri"/>
              </a:rPr>
              <a:t>city_te</a:t>
            </a:r>
            <a:endParaRPr lang="en-US" sz="1600" b="0" i="0" err="1">
              <a:effectLst/>
              <a:latin typeface="Calibri" panose="020F0502020204030204" pitchFamily="34" charset="0"/>
              <a:ea typeface="Calibri" panose="020F0502020204030204" pitchFamily="34" charset="0"/>
              <a:cs typeface="Calibri"/>
            </a:endParaRPr>
          </a:p>
          <a:p>
            <a:r>
              <a:rPr lang="en-US" sz="1600" b="1" i="0">
                <a:effectLst/>
                <a:latin typeface="Calibri"/>
                <a:ea typeface="Calibri" panose="020F0502020204030204" pitchFamily="34" charset="0"/>
                <a:cs typeface="Calibri"/>
              </a:rPr>
              <a:t>Findings of the study</a:t>
            </a:r>
            <a:r>
              <a:rPr lang="en-US" sz="1600" b="0" i="0">
                <a:effectLst/>
                <a:latin typeface="Calibri"/>
                <a:ea typeface="Calibri" panose="020F0502020204030204" pitchFamily="34" charset="0"/>
                <a:cs typeface="Calibri"/>
              </a:rPr>
              <a:t>: Velocity and Total miles had the highest contribution to the number of events caused in accidents</a:t>
            </a:r>
            <a:r>
              <a:rPr lang="en-US" sz="1600">
                <a:latin typeface="Calibri"/>
                <a:ea typeface="Calibri" panose="020F0502020204030204" pitchFamily="34" charset="0"/>
                <a:cs typeface="Calibri"/>
              </a:rPr>
              <a:t>.</a:t>
            </a:r>
            <a:endParaRPr lang="en-US" sz="1600" b="0" i="0">
              <a:effectLst/>
              <a:latin typeface="Calibri"/>
              <a:ea typeface="Calibri" panose="020F0502020204030204" pitchFamily="34" charset="0"/>
              <a:cs typeface="Calibri"/>
            </a:endParaRPr>
          </a:p>
          <a:p>
            <a:r>
              <a:rPr lang="en-US" sz="1600" b="0" i="0">
                <a:effectLst/>
                <a:latin typeface="Calibri"/>
                <a:ea typeface="Calibri" panose="020F0502020204030204" pitchFamily="34" charset="0"/>
                <a:cs typeface="Calibri"/>
              </a:rPr>
              <a:t>The results can be used to develop strategies for reducing the number of accidents</a:t>
            </a:r>
          </a:p>
          <a:p>
            <a:pPr algn="l"/>
            <a:r>
              <a:rPr lang="en-US" sz="1600" b="1" i="0">
                <a:effectLst/>
                <a:latin typeface="Calibri"/>
                <a:ea typeface="Calibri" panose="020F0502020204030204" pitchFamily="34" charset="0"/>
                <a:cs typeface="Calibri"/>
              </a:rPr>
              <a:t>Limitation</a:t>
            </a:r>
            <a:r>
              <a:rPr lang="en-US" sz="1600" b="0" i="0">
                <a:effectLst/>
                <a:latin typeface="Calibri"/>
                <a:ea typeface="Calibri" panose="020F0502020204030204" pitchFamily="34" charset="0"/>
                <a:cs typeface="Calibri"/>
              </a:rPr>
              <a:t>: Further research can be done to validate the findings and explore other variables that may influence the occurrence of accident events.</a:t>
            </a:r>
          </a:p>
        </p:txBody>
      </p:sp>
    </p:spTree>
    <p:extLst>
      <p:ext uri="{BB962C8B-B14F-4D97-AF65-F5344CB8AC3E}">
        <p14:creationId xmlns:p14="http://schemas.microsoft.com/office/powerpoint/2010/main" val="423602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14304A-7A99-3C36-19BF-7CD07CBCB7D9}"/>
              </a:ext>
            </a:extLst>
          </p:cNvPr>
          <p:cNvSpPr>
            <a:spLocks noGrp="1"/>
          </p:cNvSpPr>
          <p:nvPr>
            <p:ph type="title"/>
          </p:nvPr>
        </p:nvSpPr>
        <p:spPr>
          <a:xfrm>
            <a:off x="1456445" y="341493"/>
            <a:ext cx="8421688" cy="1325563"/>
          </a:xfrm>
        </p:spPr>
        <p:txBody>
          <a:bodyPr/>
          <a:lstStyle/>
          <a:p>
            <a:r>
              <a:rPr lang="en-US"/>
              <a:t>Logistic Regression</a:t>
            </a:r>
          </a:p>
        </p:txBody>
      </p:sp>
      <p:sp>
        <p:nvSpPr>
          <p:cNvPr id="14" name="Content Placeholder 13">
            <a:extLst>
              <a:ext uri="{FF2B5EF4-FFF2-40B4-BE49-F238E27FC236}">
                <a16:creationId xmlns:a16="http://schemas.microsoft.com/office/drawing/2014/main" id="{69DB7C73-9835-C814-26AE-D28F5F2D2D26}"/>
              </a:ext>
            </a:extLst>
          </p:cNvPr>
          <p:cNvSpPr>
            <a:spLocks noGrp="1"/>
          </p:cNvSpPr>
          <p:nvPr>
            <p:ph sz="quarter" idx="4"/>
          </p:nvPr>
        </p:nvSpPr>
        <p:spPr>
          <a:xfrm>
            <a:off x="6194323" y="1492428"/>
            <a:ext cx="4992171" cy="4947701"/>
          </a:xfrm>
        </p:spPr>
        <p:txBody>
          <a:bodyPr>
            <a:noAutofit/>
          </a:bodyPr>
          <a:lstStyle/>
          <a:p>
            <a:pPr algn="l">
              <a:buFont typeface="Arial" panose="020B0604020202020204" pitchFamily="34" charset="0"/>
              <a:buChar char="•"/>
            </a:pPr>
            <a:r>
              <a:rPr lang="en-US" b="0" i="0">
                <a:effectLst/>
                <a:latin typeface="Calibri" panose="020F0502020204030204" pitchFamily="34" charset="0"/>
                <a:ea typeface="Calibri" panose="020F0502020204030204" pitchFamily="34" charset="0"/>
                <a:cs typeface="Calibri" panose="020F0502020204030204" pitchFamily="34" charset="0"/>
              </a:rPr>
              <a:t>The p-values indicate the significance of each variable in predicting the target variable. Velocity and Risk factor are highly significant predictors, while Model_te and city_te may not be significant.</a:t>
            </a:r>
          </a:p>
          <a:p>
            <a:pPr algn="l">
              <a:buFont typeface="Arial" panose="020B0604020202020204" pitchFamily="34" charset="0"/>
              <a:buChar char="•"/>
            </a:pPr>
            <a:r>
              <a:rPr lang="en-US" b="0" i="0">
                <a:effectLst/>
                <a:latin typeface="Calibri" panose="020F0502020204030204" pitchFamily="34" charset="0"/>
                <a:ea typeface="Calibri" panose="020F0502020204030204" pitchFamily="34" charset="0"/>
                <a:cs typeface="Calibri" panose="020F0502020204030204" pitchFamily="34" charset="0"/>
              </a:rPr>
              <a:t>The coefficients indicate the effect of each variable on the target variable. Velocity and Risk factor have positive coefficients, while Model_te and city_te have negative coefficients.</a:t>
            </a:r>
          </a:p>
          <a:p>
            <a:pPr algn="l">
              <a:buFont typeface="Arial" panose="020B0604020202020204" pitchFamily="34" charset="0"/>
              <a:buChar char="•"/>
            </a:pPr>
            <a:r>
              <a:rPr lang="en-US" b="0" i="0">
                <a:effectLst/>
                <a:latin typeface="Calibri" panose="020F0502020204030204" pitchFamily="34" charset="0"/>
                <a:ea typeface="Calibri" panose="020F0502020204030204" pitchFamily="34" charset="0"/>
                <a:cs typeface="Calibri" panose="020F0502020204030204" pitchFamily="34" charset="0"/>
              </a:rPr>
              <a:t>The exponential of the coefficients provides us with the odds ratio, which shows how much more (or less) likely the target variable is to occur with a unit increase in the predictor variable. Velocity and Risk factor have odds ratios greater than 1, indicating they are significant predictors, while Model_te and city_te have odds ratios close to 1, indicating they may not be significant predictors.</a:t>
            </a:r>
          </a:p>
          <a:p>
            <a:pPr algn="l">
              <a:buFont typeface="Arial" panose="020B0604020202020204" pitchFamily="34" charset="0"/>
              <a:buChar char="•"/>
            </a:pPr>
            <a:r>
              <a:rPr lang="en-US" b="0" i="0">
                <a:effectLst/>
                <a:latin typeface="Calibri" panose="020F0502020204030204" pitchFamily="34" charset="0"/>
                <a:ea typeface="Calibri" panose="020F0502020204030204" pitchFamily="34" charset="0"/>
                <a:cs typeface="Calibri" panose="020F0502020204030204" pitchFamily="34" charset="0"/>
              </a:rPr>
              <a:t>The inverse of the exponential of the coefficients for Model_te and city_te provides us with the percentage change in the odds of the target variable occurring for a unit increase in the predictor variable. Both Model_te and city_te are associated with a 1.09% decrease in the odds of the target variable occurring.</a:t>
            </a:r>
          </a:p>
        </p:txBody>
      </p:sp>
      <p:sp>
        <p:nvSpPr>
          <p:cNvPr id="5" name="Slide Number Placeholder 4">
            <a:extLst>
              <a:ext uri="{FF2B5EF4-FFF2-40B4-BE49-F238E27FC236}">
                <a16:creationId xmlns:a16="http://schemas.microsoft.com/office/drawing/2014/main" id="{C7E6721A-F5DB-21A0-D591-B608422C53A2}"/>
              </a:ext>
            </a:extLst>
          </p:cNvPr>
          <p:cNvSpPr>
            <a:spLocks noGrp="1"/>
          </p:cNvSpPr>
          <p:nvPr>
            <p:ph type="sldNum" sz="quarter" idx="12"/>
          </p:nvPr>
        </p:nvSpPr>
        <p:spPr/>
        <p:txBody>
          <a:bodyPr/>
          <a:lstStyle/>
          <a:p>
            <a:fld id="{A49DFD55-3C28-40EF-9E31-A92D2E4017FF}" type="slidenum">
              <a:rPr lang="en-US" smtClean="0"/>
              <a:pPr/>
              <a:t>15</a:t>
            </a:fld>
            <a:endParaRPr lang="en-US"/>
          </a:p>
        </p:txBody>
      </p:sp>
      <p:pic>
        <p:nvPicPr>
          <p:cNvPr id="10" name="Picture 9">
            <a:extLst>
              <a:ext uri="{FF2B5EF4-FFF2-40B4-BE49-F238E27FC236}">
                <a16:creationId xmlns:a16="http://schemas.microsoft.com/office/drawing/2014/main" id="{A569FA64-7B91-6F2C-7E74-7494D3A985B1}"/>
              </a:ext>
            </a:extLst>
          </p:cNvPr>
          <p:cNvPicPr>
            <a:picLocks noChangeAspect="1"/>
          </p:cNvPicPr>
          <p:nvPr/>
        </p:nvPicPr>
        <p:blipFill>
          <a:blip r:embed="rId2"/>
          <a:stretch>
            <a:fillRect/>
          </a:stretch>
        </p:blipFill>
        <p:spPr>
          <a:xfrm>
            <a:off x="0" y="1440928"/>
            <a:ext cx="6191602" cy="5417072"/>
          </a:xfrm>
          <a:prstGeom prst="rect">
            <a:avLst/>
          </a:prstGeom>
        </p:spPr>
      </p:pic>
    </p:spTree>
    <p:extLst>
      <p:ext uri="{BB962C8B-B14F-4D97-AF65-F5344CB8AC3E}">
        <p14:creationId xmlns:p14="http://schemas.microsoft.com/office/powerpoint/2010/main" val="394516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2925763" y="495302"/>
            <a:ext cx="8421688" cy="833438"/>
          </a:xfrm>
        </p:spPr>
        <p:txBody>
          <a:bodyPr anchor="ctr">
            <a:normAutofit/>
          </a:bodyPr>
          <a:lstStyle/>
          <a:p>
            <a:r>
              <a:rPr lang="en-US"/>
              <a:t>Challenges</a:t>
            </a:r>
          </a:p>
        </p:txBody>
      </p:sp>
      <p:sp>
        <p:nvSpPr>
          <p:cNvPr id="13" name="Content Placeholder 3">
            <a:extLst>
              <a:ext uri="{FF2B5EF4-FFF2-40B4-BE49-F238E27FC236}">
                <a16:creationId xmlns:a16="http://schemas.microsoft.com/office/drawing/2014/main" id="{DB98CCF3-2496-EBC4-5202-8BA6168B67B5}"/>
              </a:ext>
            </a:extLst>
          </p:cNvPr>
          <p:cNvSpPr>
            <a:spLocks noGrp="1"/>
          </p:cNvSpPr>
          <p:nvPr>
            <p:ph sz="half" idx="2"/>
          </p:nvPr>
        </p:nvSpPr>
        <p:spPr>
          <a:xfrm>
            <a:off x="2627363" y="1330485"/>
            <a:ext cx="7488822" cy="2663666"/>
          </a:xfrm>
        </p:spPr>
        <p:txBody>
          <a:bodyPr vert="horz" lIns="91440" tIns="45720" rIns="91440" bIns="45720" rtlCol="0" anchor="t">
            <a:noAutofit/>
          </a:bodyPr>
          <a:lstStyle/>
          <a:p>
            <a:pPr marL="285750" indent="-285750">
              <a:buFont typeface="Arial" panose="020B0604020202020204" pitchFamily="34" charset="0"/>
              <a:buChar char="•"/>
            </a:pPr>
            <a:endParaRPr lang="en-US" sz="1600">
              <a:latin typeface="Calibri"/>
              <a:ea typeface="Calibri" panose="020F0502020204030204" pitchFamily="34" charset="0"/>
              <a:cs typeface="Calibri"/>
            </a:endParaRPr>
          </a:p>
          <a:p>
            <a:pPr marL="285750" indent="-285750">
              <a:buFont typeface="Arial" panose="020B0604020202020204" pitchFamily="34" charset="0"/>
              <a:buChar char="•"/>
            </a:pPr>
            <a:r>
              <a:rPr lang="en-US" sz="1600">
                <a:latin typeface="Calibri"/>
                <a:ea typeface="Calibri" panose="020F0502020204030204" pitchFamily="34" charset="0"/>
                <a:cs typeface="Calibri"/>
              </a:rPr>
              <a:t>In the Geolocation dataset, the Event Indicator column had values as 1 even though the Idle Indicator was 1 and the velocity was 0. Events like lane departure happened when velocity was 0. This had to be ignored for the purpose of analysis. </a:t>
            </a:r>
            <a:endParaRPr lang="en-US" sz="1600">
              <a:latin typeface="Calibri"/>
              <a:cs typeface="Calibri"/>
            </a:endParaRPr>
          </a:p>
          <a:p>
            <a:pPr marL="285750" indent="-285750">
              <a:buFont typeface="Arial" panose="020B0604020202020204" pitchFamily="34" charset="0"/>
              <a:buChar char="•"/>
            </a:pPr>
            <a:r>
              <a:rPr lang="en-US" sz="1600">
                <a:latin typeface="Calibri"/>
                <a:cs typeface="Calibri"/>
              </a:rPr>
              <a:t>Choosing between relationship and joins in Tableau to accurately create the required visualizations without duplicates.</a:t>
            </a:r>
            <a:endParaRPr lang="en-US"/>
          </a:p>
          <a:p>
            <a:pPr marL="285750" indent="-285750">
              <a:buChar char="•"/>
            </a:pPr>
            <a:r>
              <a:rPr lang="en-US" sz="1600">
                <a:latin typeface="Calibri"/>
                <a:cs typeface="Calibri"/>
              </a:rPr>
              <a:t>Creating a calculated field for the mileage of each model based on 3 years of data for the miles and gas used by each truck</a:t>
            </a:r>
          </a:p>
          <a:p>
            <a:pPr marL="285750" indent="-285750">
              <a:buChar char="•"/>
            </a:pPr>
            <a:r>
              <a:rPr lang="en-US" sz="1600">
                <a:latin typeface="Calibri"/>
                <a:cs typeface="Calibri"/>
              </a:rPr>
              <a:t>Finding relevant data to enrich our current data to accurately determine the effects on the business model. A lot of data in websites was available only in summary form or confidential and accessible only by government workers.</a:t>
            </a:r>
          </a:p>
          <a:p>
            <a:pPr marL="285750" indent="-285750">
              <a:buChar char="•"/>
            </a:pPr>
            <a:r>
              <a:rPr lang="en-US" sz="1600">
                <a:solidFill>
                  <a:srgbClr val="000000"/>
                </a:solidFill>
                <a:latin typeface="Calibri"/>
                <a:ea typeface="+mn-lt"/>
                <a:cs typeface="Calibri"/>
              </a:rPr>
              <a:t>When constructing the logistic regression model, it was necessary to thoroughly examine the variables that would be used as predictors and response. Various considerations such as the statistical significance of the data (p-value), the goodness of fit of the model (R-squared value), and confounding variables had to be taken into account. These factors needed to be carefully evaluated to ensure the reliability and validity of the model in predicting the outcome variable.</a:t>
            </a:r>
          </a:p>
          <a:p>
            <a:endParaRPr lang="en-US"/>
          </a:p>
          <a:p>
            <a:endParaRPr lang="en-US"/>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174286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838200" y="365125"/>
            <a:ext cx="10515600" cy="1325563"/>
          </a:xfrm>
        </p:spPr>
        <p:txBody>
          <a:bodyPr anchor="ctr">
            <a:normAutofit/>
          </a:bodyPr>
          <a:lstStyle/>
          <a:p>
            <a:r>
              <a:rPr lang="en-US"/>
              <a:t>SUMMARY &amp; Recommendation</a:t>
            </a:r>
          </a:p>
        </p:txBody>
      </p:sp>
      <p:sp>
        <p:nvSpPr>
          <p:cNvPr id="19" name="Date Placeholder 2">
            <a:extLst>
              <a:ext uri="{FF2B5EF4-FFF2-40B4-BE49-F238E27FC236}">
                <a16:creationId xmlns:a16="http://schemas.microsoft.com/office/drawing/2014/main" id="{B61C250E-B73C-9C34-CD1A-2208F49D6733}"/>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1" name="Footer Placeholder 3">
            <a:extLst>
              <a:ext uri="{FF2B5EF4-FFF2-40B4-BE49-F238E27FC236}">
                <a16:creationId xmlns:a16="http://schemas.microsoft.com/office/drawing/2014/main" id="{238CAE7D-ADBF-67F8-2001-F730872FD842}"/>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graphicFrame>
        <p:nvGraphicFramePr>
          <p:cNvPr id="15" name="Content Placeholder 3">
            <a:extLst>
              <a:ext uri="{FF2B5EF4-FFF2-40B4-BE49-F238E27FC236}">
                <a16:creationId xmlns:a16="http://schemas.microsoft.com/office/drawing/2014/main" id="{5FA154F7-8595-2648-79EE-54DD73F7B4EE}"/>
              </a:ext>
            </a:extLst>
          </p:cNvPr>
          <p:cNvGraphicFramePr>
            <a:graphicFrameLocks noGrp="1"/>
          </p:cNvGraphicFramePr>
          <p:nvPr>
            <p:ph type="chart" sz="quarter" idx="13"/>
            <p:extLst>
              <p:ext uri="{D42A27DB-BD31-4B8C-83A1-F6EECF244321}">
                <p14:modId xmlns:p14="http://schemas.microsoft.com/office/powerpoint/2010/main" val="1917791536"/>
              </p:ext>
            </p:extLst>
          </p:nvPr>
        </p:nvGraphicFramePr>
        <p:xfrm>
          <a:off x="330200" y="1397233"/>
          <a:ext cx="11531600" cy="4713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58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102077" y="1280652"/>
            <a:ext cx="5987845" cy="4296696"/>
          </a:xfrm>
        </p:spPr>
        <p:txBody>
          <a:bodyPr anchor="ctr">
            <a:normAutofit/>
          </a:bodyPr>
          <a:lstStyle/>
          <a:p>
            <a:r>
              <a:rPr lang="en-US" sz="7200"/>
              <a:t>THANK YOU!</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352878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65125"/>
            <a:ext cx="10515600" cy="1325563"/>
          </a:xfrm>
        </p:spPr>
        <p:txBody>
          <a:bodyPr anchor="ctr">
            <a:normAutofit/>
          </a:bodyPr>
          <a:lstStyle/>
          <a:p>
            <a:r>
              <a:rPr lang="en-US"/>
              <a:t>AGENDA</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EA9B1D28-B9DB-EC45-7AAC-ED88605EB55B}"/>
              </a:ext>
            </a:extLst>
          </p:cNvPr>
          <p:cNvGraphicFramePr>
            <a:graphicFrameLocks noGrp="1"/>
          </p:cNvGraphicFramePr>
          <p:nvPr>
            <p:ph type="chart" sz="quarter" idx="13"/>
            <p:extLst>
              <p:ext uri="{D42A27DB-BD31-4B8C-83A1-F6EECF244321}">
                <p14:modId xmlns:p14="http://schemas.microsoft.com/office/powerpoint/2010/main" val="82637601"/>
              </p:ext>
            </p:extLst>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a:t>Problem statement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3</a:t>
            </a:fld>
            <a:endParaRPr lang="en-US"/>
          </a:p>
        </p:txBody>
      </p:sp>
      <p:graphicFrame>
        <p:nvGraphicFramePr>
          <p:cNvPr id="8" name="Text Placeholder 2">
            <a:extLst>
              <a:ext uri="{FF2B5EF4-FFF2-40B4-BE49-F238E27FC236}">
                <a16:creationId xmlns:a16="http://schemas.microsoft.com/office/drawing/2014/main" id="{1B2AA95B-8876-1F93-BD0A-7698FAA2DFE5}"/>
              </a:ext>
            </a:extLst>
          </p:cNvPr>
          <p:cNvGraphicFramePr/>
          <p:nvPr>
            <p:extLst>
              <p:ext uri="{D42A27DB-BD31-4B8C-83A1-F6EECF244321}">
                <p14:modId xmlns:p14="http://schemas.microsoft.com/office/powerpoint/2010/main" val="2953057734"/>
              </p:ext>
            </p:extLst>
          </p:nvPr>
        </p:nvGraphicFramePr>
        <p:xfrm>
          <a:off x="833796" y="102393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a:extLst>
              <a:ext uri="{FF2B5EF4-FFF2-40B4-BE49-F238E27FC236}">
                <a16:creationId xmlns:a16="http://schemas.microsoft.com/office/drawing/2014/main" id="{4CB0FB87-5818-CF03-B427-634DF22358EF}"/>
              </a:ext>
            </a:extLst>
          </p:cNvPr>
          <p:cNvSpPr txBox="1"/>
          <p:nvPr/>
        </p:nvSpPr>
        <p:spPr>
          <a:xfrm>
            <a:off x="920750" y="4587874"/>
            <a:ext cx="105092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Average no. of cases due to truck incidents in California between 2017 to 2019 – 407</a:t>
            </a:r>
          </a:p>
          <a:p>
            <a:pPr marL="285750" indent="-285750">
              <a:buFont typeface="Arial"/>
              <a:buChar char="•"/>
            </a:pPr>
            <a:r>
              <a:rPr lang="en-US">
                <a:ea typeface="+mn-lt"/>
                <a:cs typeface="+mn-lt"/>
              </a:rPr>
              <a:t>Average settlement amount as a direct result of these incidents in California between 2017 to 2019 - $ 3.34 Million</a:t>
            </a:r>
          </a:p>
          <a:p>
            <a:endParaRPr lang="en-US">
              <a:ea typeface="+mn-lt"/>
              <a:cs typeface="+mn-lt"/>
            </a:endParaRPr>
          </a:p>
          <a:p>
            <a:r>
              <a:rPr lang="en-US">
                <a:ea typeface="+mn-lt"/>
                <a:cs typeface="+mn-lt"/>
              </a:rPr>
              <a:t>Source: https://ai.fmcsa.dot.gov/EnforcementPrograms/EnforcementCases/</a:t>
            </a:r>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838200" y="365125"/>
            <a:ext cx="10515600" cy="1325563"/>
          </a:xfrm>
        </p:spPr>
        <p:txBody>
          <a:bodyPr anchor="ctr">
            <a:normAutofit/>
          </a:bodyPr>
          <a:lstStyle/>
          <a:p>
            <a:r>
              <a:rPr lang="en-US"/>
              <a:t>BUSINESS OBJECTIVE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8" name="Text Placeholder 2">
            <a:extLst>
              <a:ext uri="{FF2B5EF4-FFF2-40B4-BE49-F238E27FC236}">
                <a16:creationId xmlns:a16="http://schemas.microsoft.com/office/drawing/2014/main" id="{EB95E585-DF42-144F-3ED0-C67B07F2A599}"/>
              </a:ext>
            </a:extLst>
          </p:cNvPr>
          <p:cNvGraphicFramePr/>
          <p:nvPr>
            <p:extLst>
              <p:ext uri="{D42A27DB-BD31-4B8C-83A1-F6EECF244321}">
                <p14:modId xmlns:p14="http://schemas.microsoft.com/office/powerpoint/2010/main" val="2007562831"/>
              </p:ext>
            </p:extLst>
          </p:nvPr>
        </p:nvGraphicFramePr>
        <p:xfrm>
          <a:off x="985684" y="1556543"/>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12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316C6AE-21E0-BF23-4435-39300FD74F40}"/>
              </a:ext>
            </a:extLst>
          </p:cNvPr>
          <p:cNvSpPr>
            <a:spLocks noGrp="1"/>
          </p:cNvSpPr>
          <p:nvPr>
            <p:ph type="title"/>
          </p:nvPr>
        </p:nvSpPr>
        <p:spPr>
          <a:xfrm>
            <a:off x="2823628" y="73823"/>
            <a:ext cx="8332624" cy="1321145"/>
          </a:xfrm>
        </p:spPr>
        <p:txBody>
          <a:bodyPr/>
          <a:lstStyle/>
          <a:p>
            <a:r>
              <a:rPr lang="en-US"/>
              <a:t>PRIMARY GOALS</a:t>
            </a:r>
          </a:p>
        </p:txBody>
      </p:sp>
      <p:sp>
        <p:nvSpPr>
          <p:cNvPr id="7" name="TextBox 6">
            <a:extLst>
              <a:ext uri="{FF2B5EF4-FFF2-40B4-BE49-F238E27FC236}">
                <a16:creationId xmlns:a16="http://schemas.microsoft.com/office/drawing/2014/main" id="{43533AEB-63ED-BA6E-C99B-E5070568B617}"/>
              </a:ext>
            </a:extLst>
          </p:cNvPr>
          <p:cNvSpPr txBox="1"/>
          <p:nvPr/>
        </p:nvSpPr>
        <p:spPr>
          <a:xfrm>
            <a:off x="2933700" y="2776936"/>
            <a:ext cx="3924300" cy="823912"/>
          </a:xfrm>
          <a:prstGeom prst="rect">
            <a:avLst/>
          </a:prstGeom>
        </p:spPr>
        <p:txBody>
          <a:bodyPr vert="horz" lIns="91440" tIns="45720" rIns="91440" bIns="45720" rtlCol="0" anchor="b">
            <a:normAutofit/>
          </a:bodyPr>
          <a:lstStyle/>
          <a:p>
            <a:pPr>
              <a:lnSpc>
                <a:spcPct val="90000"/>
              </a:lnSpc>
              <a:spcBef>
                <a:spcPts val="1000"/>
              </a:spcBef>
            </a:pPr>
            <a:endParaRPr lang="en-US" sz="2000" kern="1200" spc="150" baseline="0">
              <a:latin typeface="+mj-lt"/>
              <a:ea typeface="+mj-ea"/>
              <a:cs typeface="+mj-cs"/>
            </a:endParaRPr>
          </a:p>
        </p:txBody>
      </p:sp>
      <p:sp>
        <p:nvSpPr>
          <p:cNvPr id="17" name="Content Placeholder 5">
            <a:extLst>
              <a:ext uri="{FF2B5EF4-FFF2-40B4-BE49-F238E27FC236}">
                <a16:creationId xmlns:a16="http://schemas.microsoft.com/office/drawing/2014/main" id="{033A82F7-AFD2-A860-860A-82B3FCC8BEF2}"/>
              </a:ext>
            </a:extLst>
          </p:cNvPr>
          <p:cNvSpPr>
            <a:spLocks noGrp="1"/>
          </p:cNvSpPr>
          <p:nvPr>
            <p:ph sz="quarter" idx="4"/>
          </p:nvPr>
        </p:nvSpPr>
        <p:spPr>
          <a:xfrm>
            <a:off x="2933700" y="1582994"/>
            <a:ext cx="8216336" cy="4726152"/>
          </a:xfrm>
        </p:spPr>
        <p:txBody>
          <a:bodyPr vert="horz" lIns="91440" tIns="45720" rIns="91440" bIns="45720" rtlCol="0" anchor="t">
            <a:noAutofit/>
          </a:bodyPr>
          <a:lstStyle/>
          <a:p>
            <a:pPr marL="342900" indent="-342900">
              <a:buFont typeface="Wingdings" panose="05000000000000000000" pitchFamily="2" charset="2"/>
              <a:buChar char="q"/>
            </a:pPr>
            <a:r>
              <a:rPr lang="en-US" sz="1600" b="1" i="1">
                <a:latin typeface="Calibri" panose="020F0502020204030204" pitchFamily="34" charset="0"/>
                <a:ea typeface="Calibri" panose="020F0502020204030204" pitchFamily="34" charset="0"/>
                <a:cs typeface="Calibri" panose="020F0502020204030204" pitchFamily="34" charset="0"/>
              </a:rPr>
              <a:t>Identify the drivers who present a potential risk. </a:t>
            </a:r>
          </a:p>
          <a:p>
            <a:r>
              <a:rPr lang="en-US" sz="1600">
                <a:latin typeface="Calibri" panose="020F0502020204030204" pitchFamily="34" charset="0"/>
                <a:ea typeface="Calibri" panose="020F0502020204030204" pitchFamily="34" charset="0"/>
                <a:cs typeface="Calibri" panose="020F0502020204030204" pitchFamily="34" charset="0"/>
              </a:rPr>
              <a:t>The fleet manager must work to identify drivers who present a higher risk of accidents due to their driving habits, and develop strategies to address these risks, including targeted training and counseling for individual drivers.</a:t>
            </a:r>
          </a:p>
          <a:p>
            <a:pPr marL="285750" indent="-285750">
              <a:buFont typeface="Wingdings" panose="05000000000000000000" pitchFamily="2" charset="2"/>
              <a:buChar char="q"/>
            </a:pPr>
            <a:r>
              <a:rPr lang="en-US" sz="1600" b="1" i="1">
                <a:latin typeface="Calibri" panose="020F0502020204030204" pitchFamily="34" charset="0"/>
                <a:ea typeface="Calibri" panose="020F0502020204030204" pitchFamily="34" charset="0"/>
                <a:cs typeface="Calibri" panose="020F0502020204030204" pitchFamily="34" charset="0"/>
              </a:rPr>
              <a:t>Minimize the accidents associated with each driver</a:t>
            </a:r>
          </a:p>
          <a:p>
            <a:r>
              <a:rPr lang="en-US" sz="1600">
                <a:latin typeface="Calibri" panose="020F0502020204030204" pitchFamily="34" charset="0"/>
                <a:ea typeface="Calibri" panose="020F0502020204030204" pitchFamily="34" charset="0"/>
                <a:cs typeface="Calibri" panose="020F0502020204030204" pitchFamily="34" charset="0"/>
              </a:rPr>
              <a:t>Another important objective would be to minimize the count of accidents by identifying and addressing any unsafe driving practices that could lead to accidents or other incidents. This could include tracking drivers' behavior, addressing any patterns of unsafe driving, and implementing training or other measures to mitigate risk.</a:t>
            </a:r>
          </a:p>
          <a:p>
            <a:pPr marL="285750" indent="-285750">
              <a:buFont typeface="Wingdings" panose="05000000000000000000" pitchFamily="2" charset="2"/>
              <a:buChar char="q"/>
            </a:pPr>
            <a:r>
              <a:rPr lang="en-US" sz="1600" b="1" i="1">
                <a:latin typeface="Calibri" panose="020F0502020204030204" pitchFamily="34" charset="0"/>
                <a:ea typeface="Calibri" panose="020F0502020204030204" pitchFamily="34" charset="0"/>
                <a:cs typeface="Calibri" panose="020F0502020204030204" pitchFamily="34" charset="0"/>
              </a:rPr>
              <a:t>Identify the optimal truck model</a:t>
            </a:r>
          </a:p>
          <a:p>
            <a:r>
              <a:rPr lang="en-US" sz="1600">
                <a:latin typeface="Calibri" panose="020F0502020204030204" pitchFamily="34" charset="0"/>
                <a:ea typeface="Calibri" panose="020F0502020204030204" pitchFamily="34" charset="0"/>
                <a:cs typeface="Calibri" panose="020F0502020204030204" pitchFamily="34" charset="0"/>
              </a:rPr>
              <a:t>One can consider factors such as fuel efficiency, cargo capacity, durability, and maintenance costs to make an informed decision about the ideal truck model that will help the company achieve its transportation goals effectively and efficiently. The decision will also depend on the types of cargo being transported and the terrain of the routes being traveled. Therefore, a detailed analysis of the company's transportation needs and requirements is necessary to determine the most suitable truck model for the fleet. </a:t>
            </a:r>
          </a:p>
          <a:p>
            <a:endParaRPr lang="en-US" sz="1600">
              <a:latin typeface="Calibri" panose="020F0502020204030204" pitchFamily="34" charset="0"/>
              <a:ea typeface="Calibri" panose="020F0502020204030204" pitchFamily="34" charset="0"/>
              <a:cs typeface="Calibri" panose="020F0502020204030204" pitchFamily="34" charset="0"/>
            </a:endParaRPr>
          </a:p>
        </p:txBody>
      </p:sp>
      <p:sp>
        <p:nvSpPr>
          <p:cNvPr id="3" name="Date Placeholder 2">
            <a:extLst>
              <a:ext uri="{FF2B5EF4-FFF2-40B4-BE49-F238E27FC236}">
                <a16:creationId xmlns:a16="http://schemas.microsoft.com/office/drawing/2014/main" id="{1F5094A6-B07C-D18E-4005-A773D87A440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4" name="Footer Placeholder 3">
            <a:extLst>
              <a:ext uri="{FF2B5EF4-FFF2-40B4-BE49-F238E27FC236}">
                <a16:creationId xmlns:a16="http://schemas.microsoft.com/office/drawing/2014/main" id="{082AA0EF-C4F6-C469-F2C6-D85EB73D33C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244142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533AEB-63ED-BA6E-C99B-E5070568B617}"/>
              </a:ext>
            </a:extLst>
          </p:cNvPr>
          <p:cNvSpPr txBox="1"/>
          <p:nvPr/>
        </p:nvSpPr>
        <p:spPr>
          <a:xfrm>
            <a:off x="2933700" y="2776936"/>
            <a:ext cx="3924300" cy="823912"/>
          </a:xfrm>
          <a:prstGeom prst="rect">
            <a:avLst/>
          </a:prstGeom>
        </p:spPr>
        <p:txBody>
          <a:bodyPr vert="horz" lIns="91440" tIns="45720" rIns="91440" bIns="45720" rtlCol="0" anchor="b">
            <a:normAutofit/>
          </a:bodyPr>
          <a:lstStyle/>
          <a:p>
            <a:pPr>
              <a:lnSpc>
                <a:spcPct val="90000"/>
              </a:lnSpc>
              <a:spcBef>
                <a:spcPts val="1000"/>
              </a:spcBef>
            </a:pPr>
            <a:endParaRPr lang="en-US" sz="2000" kern="1200" spc="150" baseline="0">
              <a:latin typeface="+mj-lt"/>
              <a:ea typeface="+mj-ea"/>
              <a:cs typeface="+mj-cs"/>
            </a:endParaRPr>
          </a:p>
        </p:txBody>
      </p:sp>
      <p:sp>
        <p:nvSpPr>
          <p:cNvPr id="3" name="Date Placeholder 2">
            <a:extLst>
              <a:ext uri="{FF2B5EF4-FFF2-40B4-BE49-F238E27FC236}">
                <a16:creationId xmlns:a16="http://schemas.microsoft.com/office/drawing/2014/main" id="{1F5094A6-B07C-D18E-4005-A773D87A440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4" name="Footer Placeholder 3">
            <a:extLst>
              <a:ext uri="{FF2B5EF4-FFF2-40B4-BE49-F238E27FC236}">
                <a16:creationId xmlns:a16="http://schemas.microsoft.com/office/drawing/2014/main" id="{082AA0EF-C4F6-C469-F2C6-D85EB73D33C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6</a:t>
            </a:fld>
            <a:endParaRPr lang="en-US"/>
          </a:p>
        </p:txBody>
      </p:sp>
      <p:sp>
        <p:nvSpPr>
          <p:cNvPr id="11" name="Title 1">
            <a:extLst>
              <a:ext uri="{FF2B5EF4-FFF2-40B4-BE49-F238E27FC236}">
                <a16:creationId xmlns:a16="http://schemas.microsoft.com/office/drawing/2014/main" id="{8B0AE2F5-0414-1446-2FB1-A9BBAE253DC7}"/>
              </a:ext>
            </a:extLst>
          </p:cNvPr>
          <p:cNvSpPr>
            <a:spLocks noGrp="1"/>
          </p:cNvSpPr>
          <p:nvPr>
            <p:ph type="title"/>
          </p:nvPr>
        </p:nvSpPr>
        <p:spPr>
          <a:xfrm>
            <a:off x="3497647" y="430935"/>
            <a:ext cx="8421688" cy="688048"/>
          </a:xfrm>
        </p:spPr>
        <p:txBody>
          <a:bodyPr/>
          <a:lstStyle/>
          <a:p>
            <a:r>
              <a:rPr lang="en-US"/>
              <a:t>PROCESS Diagram</a:t>
            </a:r>
          </a:p>
        </p:txBody>
      </p:sp>
      <p:sp>
        <p:nvSpPr>
          <p:cNvPr id="12" name="Date Placeholder 14">
            <a:extLst>
              <a:ext uri="{FF2B5EF4-FFF2-40B4-BE49-F238E27FC236}">
                <a16:creationId xmlns:a16="http://schemas.microsoft.com/office/drawing/2014/main" id="{1D1A7035-CC72-6351-36F5-B8629D89A52D}"/>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20XX</a:t>
            </a:r>
          </a:p>
        </p:txBody>
      </p:sp>
      <p:sp>
        <p:nvSpPr>
          <p:cNvPr id="14" name="Footer Placeholder 15">
            <a:extLst>
              <a:ext uri="{FF2B5EF4-FFF2-40B4-BE49-F238E27FC236}">
                <a16:creationId xmlns:a16="http://schemas.microsoft.com/office/drawing/2014/main" id="{BFEF1B0B-E63E-8D7B-D762-9E17DF160C5F}"/>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p>
        </p:txBody>
      </p:sp>
      <p:pic>
        <p:nvPicPr>
          <p:cNvPr id="18" name="Picture 2" descr="Thin Line Icon With Flat Design Element Of Global Data Graph And Diagram,  World Network Connection, Worldwide Analysis, Internet Communication Dots.  Modern Style Logo Vector Illustration Concept. Royalty Free SVG, Cliparts,  Vectors,">
            <a:extLst>
              <a:ext uri="{FF2B5EF4-FFF2-40B4-BE49-F238E27FC236}">
                <a16:creationId xmlns:a16="http://schemas.microsoft.com/office/drawing/2014/main" id="{F5B6E12B-D5DD-2AC5-48EF-94C823154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78" y="1118983"/>
            <a:ext cx="1000857" cy="100085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PHP) Download File from S3 Bucket and Save Locally using API">
            <a:extLst>
              <a:ext uri="{FF2B5EF4-FFF2-40B4-BE49-F238E27FC236}">
                <a16:creationId xmlns:a16="http://schemas.microsoft.com/office/drawing/2014/main" id="{634B285D-CC4B-5382-81C9-2CFE70819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68789"/>
            <a:ext cx="909037" cy="9090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ow to Create a Virtual Machine from a Physical Machine in VMware">
            <a:extLst>
              <a:ext uri="{FF2B5EF4-FFF2-40B4-BE49-F238E27FC236}">
                <a16:creationId xmlns:a16="http://schemas.microsoft.com/office/drawing/2014/main" id="{6278BCF1-0D37-7DBE-DD65-F168469AE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184" y="4308312"/>
            <a:ext cx="1143975" cy="7639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Hadoop Logo, Apache Hadoop, Hortonworks, Big Data, Hadoop Yarn, Hadoop  Distributed Filesystem, Apache Hive, Database, Apache Hadoop, Hortonworks,  Big Data png | PNGWing">
            <a:extLst>
              <a:ext uri="{FF2B5EF4-FFF2-40B4-BE49-F238E27FC236}">
                <a16:creationId xmlns:a16="http://schemas.microsoft.com/office/drawing/2014/main" id="{131E40C9-45A3-FC3F-8A14-10BB8F68DF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0607" y="4286253"/>
            <a:ext cx="1492613" cy="85663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Apache Impala- Features and Architecture - Analytics Vidhya">
            <a:extLst>
              <a:ext uri="{FF2B5EF4-FFF2-40B4-BE49-F238E27FC236}">
                <a16:creationId xmlns:a16="http://schemas.microsoft.com/office/drawing/2014/main" id="{26245BCC-1915-DD45-FAB2-05A343AFC8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6307" y="4318971"/>
            <a:ext cx="1663668" cy="8239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Tableau Square Logo | When using this image please provide p… | Flickr">
            <a:extLst>
              <a:ext uri="{FF2B5EF4-FFF2-40B4-BE49-F238E27FC236}">
                <a16:creationId xmlns:a16="http://schemas.microsoft.com/office/drawing/2014/main" id="{5B6814C2-0582-FB91-8124-57A005B614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0600" y="4226909"/>
            <a:ext cx="975318" cy="97531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D785D26-3E50-1003-4C31-2F901C3FEA6E}"/>
              </a:ext>
            </a:extLst>
          </p:cNvPr>
          <p:cNvSpPr txBox="1"/>
          <p:nvPr/>
        </p:nvSpPr>
        <p:spPr>
          <a:xfrm>
            <a:off x="2077375" y="1413621"/>
            <a:ext cx="2284834" cy="523220"/>
          </a:xfrm>
          <a:prstGeom prst="rect">
            <a:avLst/>
          </a:prstGeom>
          <a:noFill/>
        </p:spPr>
        <p:txBody>
          <a:bodyPr wrap="square" rtlCol="0">
            <a:spAutoFit/>
          </a:bodyPr>
          <a:lstStyle/>
          <a:p>
            <a:r>
              <a:rPr lang="en-US" sz="1400"/>
              <a:t>1. Download the data from Internet</a:t>
            </a:r>
          </a:p>
        </p:txBody>
      </p:sp>
      <p:sp>
        <p:nvSpPr>
          <p:cNvPr id="25" name="TextBox 24">
            <a:extLst>
              <a:ext uri="{FF2B5EF4-FFF2-40B4-BE49-F238E27FC236}">
                <a16:creationId xmlns:a16="http://schemas.microsoft.com/office/drawing/2014/main" id="{986ED063-EE61-44A1-7B99-9DDAA3441722}"/>
              </a:ext>
            </a:extLst>
          </p:cNvPr>
          <p:cNvSpPr txBox="1"/>
          <p:nvPr/>
        </p:nvSpPr>
        <p:spPr>
          <a:xfrm>
            <a:off x="2077374" y="2840854"/>
            <a:ext cx="2566063" cy="523220"/>
          </a:xfrm>
          <a:prstGeom prst="rect">
            <a:avLst/>
          </a:prstGeom>
          <a:noFill/>
        </p:spPr>
        <p:txBody>
          <a:bodyPr wrap="square" rtlCol="0">
            <a:spAutoFit/>
          </a:bodyPr>
          <a:lstStyle/>
          <a:p>
            <a:r>
              <a:rPr lang="en-US" sz="1400"/>
              <a:t>2. Store it in on local server in a structured format like csv </a:t>
            </a:r>
          </a:p>
        </p:txBody>
      </p:sp>
      <p:sp>
        <p:nvSpPr>
          <p:cNvPr id="26" name="TextBox 25">
            <a:extLst>
              <a:ext uri="{FF2B5EF4-FFF2-40B4-BE49-F238E27FC236}">
                <a16:creationId xmlns:a16="http://schemas.microsoft.com/office/drawing/2014/main" id="{4311726E-9731-81BF-0C1D-77C5778946F4}"/>
              </a:ext>
            </a:extLst>
          </p:cNvPr>
          <p:cNvSpPr txBox="1"/>
          <p:nvPr/>
        </p:nvSpPr>
        <p:spPr>
          <a:xfrm>
            <a:off x="566758" y="5366727"/>
            <a:ext cx="1837677" cy="523220"/>
          </a:xfrm>
          <a:prstGeom prst="rect">
            <a:avLst/>
          </a:prstGeom>
          <a:noFill/>
        </p:spPr>
        <p:txBody>
          <a:bodyPr wrap="square" rtlCol="0">
            <a:spAutoFit/>
          </a:bodyPr>
          <a:lstStyle/>
          <a:p>
            <a:r>
              <a:rPr lang="en-US" sz="1400"/>
              <a:t>3. Transfer data from local server to VM</a:t>
            </a:r>
          </a:p>
        </p:txBody>
      </p:sp>
      <p:sp>
        <p:nvSpPr>
          <p:cNvPr id="28" name="Arrow: Right 27">
            <a:extLst>
              <a:ext uri="{FF2B5EF4-FFF2-40B4-BE49-F238E27FC236}">
                <a16:creationId xmlns:a16="http://schemas.microsoft.com/office/drawing/2014/main" id="{748BCFFC-F829-F2CB-B8A2-49B865F41A9E}"/>
              </a:ext>
            </a:extLst>
          </p:cNvPr>
          <p:cNvSpPr/>
          <p:nvPr/>
        </p:nvSpPr>
        <p:spPr>
          <a:xfrm>
            <a:off x="4181680" y="4692588"/>
            <a:ext cx="923514" cy="139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8DDC1EB-7129-2136-33F5-2C614CF2F8FB}"/>
              </a:ext>
            </a:extLst>
          </p:cNvPr>
          <p:cNvSpPr/>
          <p:nvPr/>
        </p:nvSpPr>
        <p:spPr>
          <a:xfrm>
            <a:off x="1939455" y="4691852"/>
            <a:ext cx="640856" cy="14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6C5DD7B2-B074-B6D3-1906-710C39F100FA}"/>
              </a:ext>
            </a:extLst>
          </p:cNvPr>
          <p:cNvSpPr/>
          <p:nvPr/>
        </p:nvSpPr>
        <p:spPr>
          <a:xfrm>
            <a:off x="1225118" y="2222018"/>
            <a:ext cx="168676" cy="426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AAF16E3-FD8B-77C6-05E3-83CCD5DDB83E}"/>
              </a:ext>
            </a:extLst>
          </p:cNvPr>
          <p:cNvSpPr/>
          <p:nvPr/>
        </p:nvSpPr>
        <p:spPr>
          <a:xfrm>
            <a:off x="1225118" y="3746377"/>
            <a:ext cx="168676" cy="410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E85B65F-19EE-CCD1-B8C2-E318DEBCE70A}"/>
              </a:ext>
            </a:extLst>
          </p:cNvPr>
          <p:cNvSpPr txBox="1"/>
          <p:nvPr/>
        </p:nvSpPr>
        <p:spPr>
          <a:xfrm>
            <a:off x="2505905" y="5366297"/>
            <a:ext cx="1983484" cy="523220"/>
          </a:xfrm>
          <a:prstGeom prst="rect">
            <a:avLst/>
          </a:prstGeom>
          <a:noFill/>
        </p:spPr>
        <p:txBody>
          <a:bodyPr wrap="square" rtlCol="0">
            <a:spAutoFit/>
          </a:bodyPr>
          <a:lstStyle/>
          <a:p>
            <a:r>
              <a:rPr lang="en-US" sz="1400"/>
              <a:t>4. Loading data from VM to HDFS</a:t>
            </a:r>
          </a:p>
        </p:txBody>
      </p:sp>
      <p:sp>
        <p:nvSpPr>
          <p:cNvPr id="33" name="TextBox 32">
            <a:extLst>
              <a:ext uri="{FF2B5EF4-FFF2-40B4-BE49-F238E27FC236}">
                <a16:creationId xmlns:a16="http://schemas.microsoft.com/office/drawing/2014/main" id="{690B7E1C-DD23-B926-AAB2-F71FED7763F7}"/>
              </a:ext>
            </a:extLst>
          </p:cNvPr>
          <p:cNvSpPr txBox="1"/>
          <p:nvPr/>
        </p:nvSpPr>
        <p:spPr>
          <a:xfrm>
            <a:off x="4897488" y="5344522"/>
            <a:ext cx="2520783" cy="492443"/>
          </a:xfrm>
          <a:prstGeom prst="rect">
            <a:avLst/>
          </a:prstGeom>
          <a:noFill/>
        </p:spPr>
        <p:txBody>
          <a:bodyPr wrap="square" rtlCol="0">
            <a:spAutoFit/>
          </a:bodyPr>
          <a:lstStyle/>
          <a:p>
            <a:r>
              <a:rPr lang="en-US" sz="1300"/>
              <a:t>5. Import data in HIVE/IMPALA by Using DDL and Pig script</a:t>
            </a:r>
          </a:p>
        </p:txBody>
      </p:sp>
      <p:sp>
        <p:nvSpPr>
          <p:cNvPr id="34" name="TextBox 33">
            <a:extLst>
              <a:ext uri="{FF2B5EF4-FFF2-40B4-BE49-F238E27FC236}">
                <a16:creationId xmlns:a16="http://schemas.microsoft.com/office/drawing/2014/main" id="{7F3E3180-60A8-3ED8-85EE-CA481CE9383B}"/>
              </a:ext>
            </a:extLst>
          </p:cNvPr>
          <p:cNvSpPr txBox="1"/>
          <p:nvPr/>
        </p:nvSpPr>
        <p:spPr>
          <a:xfrm>
            <a:off x="7041040" y="4387404"/>
            <a:ext cx="1597981" cy="307777"/>
          </a:xfrm>
          <a:prstGeom prst="rect">
            <a:avLst/>
          </a:prstGeom>
          <a:noFill/>
        </p:spPr>
        <p:txBody>
          <a:bodyPr wrap="square" rtlCol="0">
            <a:spAutoFit/>
          </a:bodyPr>
          <a:lstStyle/>
          <a:p>
            <a:r>
              <a:rPr lang="en-US" sz="1400"/>
              <a:t>ODBC Connector</a:t>
            </a:r>
          </a:p>
        </p:txBody>
      </p:sp>
      <p:sp>
        <p:nvSpPr>
          <p:cNvPr id="35" name="TextBox 34">
            <a:extLst>
              <a:ext uri="{FF2B5EF4-FFF2-40B4-BE49-F238E27FC236}">
                <a16:creationId xmlns:a16="http://schemas.microsoft.com/office/drawing/2014/main" id="{BE85DFF7-A94A-2DCF-2F16-128CFCBD3BAA}"/>
              </a:ext>
            </a:extLst>
          </p:cNvPr>
          <p:cNvSpPr txBox="1"/>
          <p:nvPr/>
        </p:nvSpPr>
        <p:spPr>
          <a:xfrm>
            <a:off x="7840030" y="5344522"/>
            <a:ext cx="2600682" cy="492443"/>
          </a:xfrm>
          <a:prstGeom prst="rect">
            <a:avLst/>
          </a:prstGeom>
          <a:noFill/>
        </p:spPr>
        <p:txBody>
          <a:bodyPr wrap="square" rtlCol="0">
            <a:spAutoFit/>
          </a:bodyPr>
          <a:lstStyle/>
          <a:p>
            <a:r>
              <a:rPr lang="en-US" sz="1300"/>
              <a:t>6. Integrate Hive/Impala with Tableau via ODBC drivers</a:t>
            </a:r>
          </a:p>
        </p:txBody>
      </p:sp>
      <p:sp>
        <p:nvSpPr>
          <p:cNvPr id="36" name="Arrow: Right 35">
            <a:extLst>
              <a:ext uri="{FF2B5EF4-FFF2-40B4-BE49-F238E27FC236}">
                <a16:creationId xmlns:a16="http://schemas.microsoft.com/office/drawing/2014/main" id="{3B2D704F-8E1F-58C0-A14C-C61111E14488}"/>
              </a:ext>
            </a:extLst>
          </p:cNvPr>
          <p:cNvSpPr/>
          <p:nvPr/>
        </p:nvSpPr>
        <p:spPr>
          <a:xfrm>
            <a:off x="7229766" y="4692588"/>
            <a:ext cx="923514" cy="139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99105E9-F28D-2FCB-3FD3-3229B20E4F6F}"/>
              </a:ext>
            </a:extLst>
          </p:cNvPr>
          <p:cNvSpPr/>
          <p:nvPr/>
        </p:nvSpPr>
        <p:spPr>
          <a:xfrm>
            <a:off x="9722840" y="4660980"/>
            <a:ext cx="923514" cy="139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python image">
            <a:extLst>
              <a:ext uri="{FF2B5EF4-FFF2-40B4-BE49-F238E27FC236}">
                <a16:creationId xmlns:a16="http://schemas.microsoft.com/office/drawing/2014/main" id="{57B7CE99-892A-E176-5A60-687EBAC104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2941" y="4258198"/>
            <a:ext cx="738956" cy="814104"/>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2AAA5C24-783B-726A-11CB-8D6C77E4E94A}"/>
              </a:ext>
            </a:extLst>
          </p:cNvPr>
          <p:cNvSpPr txBox="1"/>
          <p:nvPr/>
        </p:nvSpPr>
        <p:spPr>
          <a:xfrm>
            <a:off x="10324901" y="5344522"/>
            <a:ext cx="2600682" cy="292388"/>
          </a:xfrm>
          <a:prstGeom prst="rect">
            <a:avLst/>
          </a:prstGeom>
          <a:noFill/>
        </p:spPr>
        <p:txBody>
          <a:bodyPr wrap="square" rtlCol="0">
            <a:spAutoFit/>
          </a:bodyPr>
          <a:lstStyle/>
          <a:p>
            <a:r>
              <a:rPr lang="en-US" sz="1300"/>
              <a:t>7. Regression Analysis</a:t>
            </a:r>
          </a:p>
        </p:txBody>
      </p:sp>
    </p:spTree>
    <p:extLst>
      <p:ext uri="{BB962C8B-B14F-4D97-AF65-F5344CB8AC3E}">
        <p14:creationId xmlns:p14="http://schemas.microsoft.com/office/powerpoint/2010/main" val="343233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316C6AE-21E0-BF23-4435-39300FD74F40}"/>
              </a:ext>
            </a:extLst>
          </p:cNvPr>
          <p:cNvSpPr>
            <a:spLocks noGrp="1"/>
          </p:cNvSpPr>
          <p:nvPr>
            <p:ph type="title"/>
          </p:nvPr>
        </p:nvSpPr>
        <p:spPr>
          <a:xfrm>
            <a:off x="3336822" y="71930"/>
            <a:ext cx="8421688" cy="1321145"/>
          </a:xfrm>
        </p:spPr>
        <p:txBody>
          <a:bodyPr/>
          <a:lstStyle/>
          <a:p>
            <a:r>
              <a:rPr lang="en-US" sz="2800" kern="1200" spc="150" baseline="0">
                <a:latin typeface="+mj-lt"/>
                <a:ea typeface="+mj-ea"/>
                <a:cs typeface="+mj-cs"/>
              </a:rPr>
              <a:t>Drivers with high and low risk factor</a:t>
            </a:r>
            <a:br>
              <a:rPr lang="en-US" sz="2800" kern="1200" spc="150" baseline="0">
                <a:latin typeface="+mj-lt"/>
                <a:ea typeface="+mj-ea"/>
                <a:cs typeface="+mj-cs"/>
              </a:rPr>
            </a:br>
            <a:endParaRPr lang="en-US"/>
          </a:p>
        </p:txBody>
      </p:sp>
      <p:sp>
        <p:nvSpPr>
          <p:cNvPr id="7" name="TextBox 6">
            <a:extLst>
              <a:ext uri="{FF2B5EF4-FFF2-40B4-BE49-F238E27FC236}">
                <a16:creationId xmlns:a16="http://schemas.microsoft.com/office/drawing/2014/main" id="{43533AEB-63ED-BA6E-C99B-E5070568B617}"/>
              </a:ext>
            </a:extLst>
          </p:cNvPr>
          <p:cNvSpPr txBox="1"/>
          <p:nvPr/>
        </p:nvSpPr>
        <p:spPr>
          <a:xfrm>
            <a:off x="2933700" y="2776936"/>
            <a:ext cx="3924300" cy="823912"/>
          </a:xfrm>
          <a:prstGeom prst="rect">
            <a:avLst/>
          </a:prstGeom>
        </p:spPr>
        <p:txBody>
          <a:bodyPr vert="horz" lIns="91440" tIns="45720" rIns="91440" bIns="45720" rtlCol="0" anchor="b">
            <a:normAutofit/>
          </a:bodyPr>
          <a:lstStyle/>
          <a:p>
            <a:pPr>
              <a:lnSpc>
                <a:spcPct val="90000"/>
              </a:lnSpc>
              <a:spcBef>
                <a:spcPts val="1000"/>
              </a:spcBef>
            </a:pPr>
            <a:endParaRPr lang="en-US" sz="2000" kern="1200" spc="150" baseline="0">
              <a:latin typeface="+mj-lt"/>
              <a:ea typeface="+mj-ea"/>
              <a:cs typeface="+mj-cs"/>
            </a:endParaRPr>
          </a:p>
        </p:txBody>
      </p:sp>
      <p:pic>
        <p:nvPicPr>
          <p:cNvPr id="8" name="Picture 7" descr="Table&#10;&#10;Description automatically generated">
            <a:extLst>
              <a:ext uri="{FF2B5EF4-FFF2-40B4-BE49-F238E27FC236}">
                <a16:creationId xmlns:a16="http://schemas.microsoft.com/office/drawing/2014/main" id="{4D4835F6-B5DB-5E8B-3AFB-827E85DF2BF8}"/>
              </a:ext>
            </a:extLst>
          </p:cNvPr>
          <p:cNvPicPr>
            <a:picLocks noChangeAspect="1"/>
          </p:cNvPicPr>
          <p:nvPr/>
        </p:nvPicPr>
        <p:blipFill>
          <a:blip r:embed="rId2"/>
          <a:stretch>
            <a:fillRect/>
          </a:stretch>
        </p:blipFill>
        <p:spPr>
          <a:xfrm>
            <a:off x="-1" y="838782"/>
            <a:ext cx="7428384" cy="6019217"/>
          </a:xfrm>
          <a:prstGeom prst="rect">
            <a:avLst/>
          </a:prstGeom>
          <a:noFill/>
        </p:spPr>
      </p:pic>
      <p:sp>
        <p:nvSpPr>
          <p:cNvPr id="17" name="Content Placeholder 5">
            <a:extLst>
              <a:ext uri="{FF2B5EF4-FFF2-40B4-BE49-F238E27FC236}">
                <a16:creationId xmlns:a16="http://schemas.microsoft.com/office/drawing/2014/main" id="{033A82F7-AFD2-A860-860A-82B3FCC8BEF2}"/>
              </a:ext>
            </a:extLst>
          </p:cNvPr>
          <p:cNvSpPr>
            <a:spLocks noGrp="1"/>
          </p:cNvSpPr>
          <p:nvPr>
            <p:ph sz="quarter" idx="4"/>
          </p:nvPr>
        </p:nvSpPr>
        <p:spPr>
          <a:xfrm>
            <a:off x="7749227" y="1396762"/>
            <a:ext cx="4126265" cy="4738761"/>
          </a:xfrm>
        </p:spPr>
        <p:txBody>
          <a:bodyPr vert="horz" lIns="91440" tIns="45720" rIns="91440" bIns="45720" rtlCol="0" anchor="t">
            <a:noAutofit/>
          </a:bodyPr>
          <a:lstStyle/>
          <a:p>
            <a:pPr algn="l">
              <a:buFont typeface="Arial" panose="020B0604020202020204" pitchFamily="34" charset="0"/>
              <a:buChar char="•"/>
            </a:pPr>
            <a:endParaRPr lang="en-US" sz="1600" b="0" i="0">
              <a:effectLst/>
              <a:latin typeface="Calibri" panose="020F0502020204030204" pitchFamily="34" charset="0"/>
              <a:ea typeface="Calibri" panose="020F0502020204030204" pitchFamily="34" charset="0"/>
              <a:cs typeface="Calibri" panose="020F0502020204030204" pitchFamily="34" charset="0"/>
            </a:endParaRPr>
          </a:p>
          <a:p>
            <a:pPr algn="l"/>
            <a:endParaRPr lang="en-US" sz="1600" b="0" i="0">
              <a:effectLst/>
              <a:latin typeface="Calibri" panose="020F0502020204030204" pitchFamily="34" charset="0"/>
              <a:ea typeface="Calibri" panose="020F0502020204030204" pitchFamily="34" charset="0"/>
              <a:cs typeface="Calibri" panose="020F0502020204030204" pitchFamily="34" charset="0"/>
            </a:endParaRPr>
          </a:p>
          <a:p>
            <a:r>
              <a:rPr lang="en-US" sz="1600" b="1">
                <a:latin typeface="Calibri"/>
                <a:ea typeface="Calibri" panose="020F0502020204030204" pitchFamily="34" charset="0"/>
                <a:cs typeface="Calibri"/>
              </a:rPr>
              <a:t>Identify drivers</a:t>
            </a:r>
            <a:r>
              <a:rPr lang="en-US" sz="1600">
                <a:latin typeface="Calibri"/>
                <a:ea typeface="Calibri" panose="020F0502020204030204" pitchFamily="34" charset="0"/>
                <a:cs typeface="Calibri"/>
              </a:rPr>
              <a:t>: The</a:t>
            </a:r>
            <a:r>
              <a:rPr lang="en-US" sz="1600" b="0" i="0">
                <a:effectLst/>
                <a:latin typeface="Calibri"/>
                <a:ea typeface="Calibri" panose="020F0502020204030204" pitchFamily="34" charset="0"/>
                <a:cs typeface="Calibri"/>
              </a:rPr>
              <a:t> charts can be used to quickly identify drivers who may need additional training or support to improve their driving behaviors and reduce the risk of incidents.</a:t>
            </a:r>
            <a:endParaRPr lang="en-US" sz="1600" b="0" i="0">
              <a:effectLst/>
              <a:latin typeface="Calibri" panose="020F0502020204030204" pitchFamily="34" charset="0"/>
              <a:ea typeface="Calibri" panose="020F0502020204030204" pitchFamily="34" charset="0"/>
              <a:cs typeface="Calibri"/>
            </a:endParaRPr>
          </a:p>
          <a:p>
            <a:r>
              <a:rPr lang="en-US" sz="1600" b="1">
                <a:latin typeface="Calibri"/>
                <a:ea typeface="Calibri" panose="020F0502020204030204" pitchFamily="34" charset="0"/>
                <a:cs typeface="Calibri"/>
              </a:rPr>
              <a:t>Risk profiles:</a:t>
            </a:r>
            <a:r>
              <a:rPr lang="en-US" sz="1600">
                <a:latin typeface="Calibri"/>
                <a:ea typeface="Calibri" panose="020F0502020204030204" pitchFamily="34" charset="0"/>
                <a:cs typeface="Calibri"/>
              </a:rPr>
              <a:t> The</a:t>
            </a:r>
            <a:r>
              <a:rPr lang="en-US" sz="1600" b="0" i="0">
                <a:effectLst/>
                <a:latin typeface="Calibri"/>
                <a:ea typeface="Calibri" panose="020F0502020204030204" pitchFamily="34" charset="0"/>
                <a:cs typeface="Calibri"/>
              </a:rPr>
              <a:t> visualization provides a clear and concise way for fleet managers and other stakeholders to gain insights into the risk profiles of their drivers and take appropriate actions to improve overall fleet safety.</a:t>
            </a:r>
          </a:p>
        </p:txBody>
      </p:sp>
    </p:spTree>
    <p:extLst>
      <p:ext uri="{BB962C8B-B14F-4D97-AF65-F5344CB8AC3E}">
        <p14:creationId xmlns:p14="http://schemas.microsoft.com/office/powerpoint/2010/main" val="37243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0A2B-DF39-3DDA-873D-D5E986B08713}"/>
              </a:ext>
            </a:extLst>
          </p:cNvPr>
          <p:cNvSpPr>
            <a:spLocks noGrp="1"/>
          </p:cNvSpPr>
          <p:nvPr>
            <p:ph type="title"/>
          </p:nvPr>
        </p:nvSpPr>
        <p:spPr>
          <a:xfrm>
            <a:off x="3209570" y="136525"/>
            <a:ext cx="8421688" cy="1325563"/>
          </a:xfrm>
        </p:spPr>
        <p:txBody>
          <a:bodyPr/>
          <a:lstStyle/>
          <a:p>
            <a:r>
              <a:rPr lang="en-US"/>
              <a:t>EVENTS AND MODELS</a:t>
            </a:r>
          </a:p>
        </p:txBody>
      </p:sp>
      <p:pic>
        <p:nvPicPr>
          <p:cNvPr id="11" name="Content Placeholder 10" descr="Chart, bubble chart&#10;&#10;Description automatically generated">
            <a:extLst>
              <a:ext uri="{FF2B5EF4-FFF2-40B4-BE49-F238E27FC236}">
                <a16:creationId xmlns:a16="http://schemas.microsoft.com/office/drawing/2014/main" id="{B6D78BF5-8D21-BC68-A049-8619D739789B}"/>
              </a:ext>
            </a:extLst>
          </p:cNvPr>
          <p:cNvPicPr>
            <a:picLocks noGrp="1" noChangeAspect="1"/>
          </p:cNvPicPr>
          <p:nvPr>
            <p:ph sz="quarter" idx="4"/>
          </p:nvPr>
        </p:nvPicPr>
        <p:blipFill>
          <a:blip r:embed="rId2"/>
          <a:stretch>
            <a:fillRect/>
          </a:stretch>
        </p:blipFill>
        <p:spPr>
          <a:xfrm>
            <a:off x="0" y="1009687"/>
            <a:ext cx="6970570" cy="5799065"/>
          </a:xfrm>
        </p:spPr>
      </p:pic>
      <p:sp>
        <p:nvSpPr>
          <p:cNvPr id="7" name="Date Placeholder 6">
            <a:extLst>
              <a:ext uri="{FF2B5EF4-FFF2-40B4-BE49-F238E27FC236}">
                <a16:creationId xmlns:a16="http://schemas.microsoft.com/office/drawing/2014/main" id="{483AFAED-48D3-8701-F3BB-4A2116EF378B}"/>
              </a:ext>
            </a:extLst>
          </p:cNvPr>
          <p:cNvSpPr>
            <a:spLocks noGrp="1"/>
          </p:cNvSpPr>
          <p:nvPr>
            <p:ph type="dt" sz="half" idx="10"/>
          </p:nvPr>
        </p:nvSpPr>
        <p:spPr/>
        <p:txBody>
          <a:bodyPr/>
          <a:lstStyle/>
          <a:p>
            <a:r>
              <a:rPr lang="en-US"/>
              <a:t>20XX</a:t>
            </a:r>
          </a:p>
        </p:txBody>
      </p:sp>
      <p:sp>
        <p:nvSpPr>
          <p:cNvPr id="9" name="Slide Number Placeholder 8">
            <a:extLst>
              <a:ext uri="{FF2B5EF4-FFF2-40B4-BE49-F238E27FC236}">
                <a16:creationId xmlns:a16="http://schemas.microsoft.com/office/drawing/2014/main" id="{911E8772-7643-331B-8086-87A9C700B34D}"/>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12" name="TextBox 11">
            <a:extLst>
              <a:ext uri="{FF2B5EF4-FFF2-40B4-BE49-F238E27FC236}">
                <a16:creationId xmlns:a16="http://schemas.microsoft.com/office/drawing/2014/main" id="{17D1A081-F3EA-92FA-1DDB-8A91B176E8D2}"/>
              </a:ext>
            </a:extLst>
          </p:cNvPr>
          <p:cNvSpPr txBox="1"/>
          <p:nvPr/>
        </p:nvSpPr>
        <p:spPr>
          <a:xfrm>
            <a:off x="7015918" y="1462678"/>
            <a:ext cx="4916129" cy="4298613"/>
          </a:xfrm>
          <a:prstGeom prst="rect">
            <a:avLst/>
          </a:prstGeom>
          <a:noFill/>
        </p:spPr>
        <p:txBody>
          <a:bodyPr wrap="square" lIns="91440" tIns="45720" rIns="91440" bIns="45720" rtlCol="0" anchor="t">
            <a:spAutoFit/>
          </a:bodyPr>
          <a:lstStyle/>
          <a:p>
            <a:pPr>
              <a:spcBef>
                <a:spcPts val="1000"/>
              </a:spcBef>
              <a:buFont typeface="Arial" panose="020B0604020202020204" pitchFamily="34" charset="0"/>
              <a:buChar char="•"/>
            </a:pPr>
            <a:endParaRPr lang="en-US" sz="1600" spc="50">
              <a:latin typeface="Calibri" panose="020F0502020204030204" pitchFamily="34" charset="0"/>
              <a:ea typeface="Calibri" panose="020F0502020204030204" pitchFamily="34" charset="0"/>
              <a:cs typeface="Calibri" panose="020F0502020204030204" pitchFamily="34" charset="0"/>
            </a:endParaRPr>
          </a:p>
          <a:p>
            <a:pPr>
              <a:spcBef>
                <a:spcPts val="1000"/>
              </a:spcBef>
              <a:buFont typeface="Arial" panose="020B0604020202020204" pitchFamily="34" charset="0"/>
              <a:buChar char="•"/>
            </a:pPr>
            <a:r>
              <a:rPr lang="en-US" sz="1600" spc="50">
                <a:latin typeface="Calibri"/>
                <a:ea typeface="Calibri" panose="020F0502020204030204" pitchFamily="34" charset="0"/>
                <a:cs typeface="Calibri"/>
              </a:rPr>
              <a:t>The bubble chart displays various truck models and their associated count of events, with the size of each bubble representing the number of events.</a:t>
            </a:r>
          </a:p>
          <a:p>
            <a:pPr>
              <a:spcBef>
                <a:spcPts val="1000"/>
              </a:spcBef>
              <a:buFont typeface="Arial" panose="020B0604020202020204" pitchFamily="34" charset="0"/>
              <a:buChar char="•"/>
            </a:pPr>
            <a:r>
              <a:rPr lang="en-US" sz="1600" spc="50">
                <a:latin typeface="Calibri"/>
                <a:ea typeface="Calibri" panose="020F0502020204030204" pitchFamily="34" charset="0"/>
                <a:cs typeface="Calibri"/>
              </a:rPr>
              <a:t>The bar chart arranges all truck models according to their high average risk factors, allowing fleet managers to identify models that may need additional attention to reduce risk.</a:t>
            </a:r>
          </a:p>
          <a:p>
            <a:pPr>
              <a:spcBef>
                <a:spcPts val="1000"/>
              </a:spcBef>
              <a:buFont typeface="Arial" panose="020B0604020202020204" pitchFamily="34" charset="0"/>
              <a:buChar char="•"/>
            </a:pPr>
            <a:r>
              <a:rPr lang="en-US" sz="1600" spc="50">
                <a:latin typeface="Calibri"/>
                <a:ea typeface="Calibri" panose="020F0502020204030204" pitchFamily="34" charset="0"/>
                <a:cs typeface="Calibri"/>
              </a:rPr>
              <a:t>The pie chart displays the count of events by truck model, providing a clear visual representation of the relative frequency of events across different models.</a:t>
            </a:r>
          </a:p>
          <a:p>
            <a:pPr>
              <a:spcBef>
                <a:spcPts val="1000"/>
              </a:spcBef>
              <a:buFont typeface="Arial" panose="020B0604020202020204" pitchFamily="34" charset="0"/>
              <a:buChar char="•"/>
            </a:pPr>
            <a:r>
              <a:rPr lang="en-US" sz="1600" spc="50">
                <a:latin typeface="Calibri"/>
                <a:ea typeface="Calibri" panose="020F0502020204030204" pitchFamily="34" charset="0"/>
                <a:cs typeface="Calibri"/>
              </a:rPr>
              <a:t>These charts offer a comprehensive view of the risk profiles of different truck models and can inform data-driven decisions to improve overall fleet safety.</a:t>
            </a:r>
          </a:p>
          <a:p>
            <a:endParaRPr lang="en-US"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455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36B0410-C95D-A27C-8B78-B1F986D944E4}"/>
              </a:ext>
            </a:extLst>
          </p:cNvPr>
          <p:cNvSpPr>
            <a:spLocks noGrp="1"/>
          </p:cNvSpPr>
          <p:nvPr>
            <p:ph type="title"/>
          </p:nvPr>
        </p:nvSpPr>
        <p:spPr>
          <a:xfrm>
            <a:off x="2638733" y="362745"/>
            <a:ext cx="8421688" cy="1325563"/>
          </a:xfrm>
        </p:spPr>
        <p:txBody>
          <a:bodyPr/>
          <a:lstStyle/>
          <a:p>
            <a:r>
              <a:rPr lang="en-US"/>
              <a:t>Geographic analysis – Incidents across the U.S</a:t>
            </a:r>
          </a:p>
        </p:txBody>
      </p:sp>
      <p:sp>
        <p:nvSpPr>
          <p:cNvPr id="17" name="Content Placeholder 5">
            <a:extLst>
              <a:ext uri="{FF2B5EF4-FFF2-40B4-BE49-F238E27FC236}">
                <a16:creationId xmlns:a16="http://schemas.microsoft.com/office/drawing/2014/main" id="{85E12660-A844-590A-ECBD-7CB3754748CC}"/>
              </a:ext>
            </a:extLst>
          </p:cNvPr>
          <p:cNvSpPr>
            <a:spLocks noGrp="1"/>
          </p:cNvSpPr>
          <p:nvPr>
            <p:ph sz="quarter" idx="4"/>
          </p:nvPr>
        </p:nvSpPr>
        <p:spPr>
          <a:xfrm>
            <a:off x="8139189" y="2654735"/>
            <a:ext cx="3943627" cy="3293781"/>
          </a:xfrm>
        </p:spPr>
        <p:txBody>
          <a:bodyPr vert="horz" lIns="91440" tIns="45720" rIns="91440" bIns="45720" rtlCol="0" anchor="t">
            <a:normAutofit lnSpcReduction="10000"/>
          </a:bodyPr>
          <a:lstStyle/>
          <a:p>
            <a:r>
              <a:rPr lang="en-US" sz="1600" dirty="0">
                <a:latin typeface="Calibri"/>
                <a:ea typeface="Calibri" panose="020F0502020204030204" pitchFamily="34" charset="0"/>
                <a:cs typeface="Calibri"/>
              </a:rPr>
              <a:t>Summary statistics for Large Trucks in United States based on the MCMIS data source covering Calendar Year(s) 2018-2022 for all crash events.</a:t>
            </a:r>
          </a:p>
          <a:p>
            <a:endParaRPr lang="en-US" sz="1600" dirty="0">
              <a:latin typeface="Calibri"/>
              <a:ea typeface="+mn-lt"/>
              <a:cs typeface="Calibri"/>
            </a:endParaRPr>
          </a:p>
          <a:p>
            <a:r>
              <a:rPr lang="en-US" sz="1600" dirty="0">
                <a:latin typeface="Calibri"/>
                <a:ea typeface="+mn-lt"/>
                <a:cs typeface="+mn-lt"/>
              </a:rPr>
              <a:t>California experienced the second-highest number of crash events in the United States, with a total of 62,427 crashes, out of which 1,973 were fatal and 60,454 were non-fatal.</a:t>
            </a:r>
          </a:p>
          <a:p>
            <a:r>
              <a:rPr lang="en-US" sz="1600" dirty="0">
                <a:latin typeface="Calibri"/>
                <a:ea typeface="+mn-lt"/>
                <a:cs typeface="+mn-lt"/>
              </a:rPr>
              <a:t>California had 3.16% fatalities while the US national average was 2.6% fatalities.</a:t>
            </a:r>
          </a:p>
          <a:p>
            <a:endParaRPr lang="en-US" sz="1600" dirty="0">
              <a:latin typeface="Calibri"/>
              <a:ea typeface="+mn-lt"/>
              <a:cs typeface="+mn-lt"/>
            </a:endParaRPr>
          </a:p>
          <a:p>
            <a:endParaRPr lang="en-US" dirty="0">
              <a:latin typeface="Calibri"/>
            </a:endParaRPr>
          </a:p>
          <a:p>
            <a:endParaRPr lang="en-US" sz="1600" dirty="0">
              <a:latin typeface="Calibri" panose="020F0502020204030204" pitchFamily="34" charset="0"/>
              <a:cs typeface="Calibri" panose="020F0502020204030204" pitchFamily="34" charset="0"/>
            </a:endParaRPr>
          </a:p>
          <a:p>
            <a:endParaRPr lang="en-US" sz="1600" dirty="0">
              <a:latin typeface="Calibri"/>
              <a:cs typeface="Calibri"/>
            </a:endParaRP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9</a:t>
            </a:fld>
            <a:endParaRPr lang="en-US"/>
          </a:p>
        </p:txBody>
      </p:sp>
      <p:sp>
        <p:nvSpPr>
          <p:cNvPr id="7" name="Content Placeholder 5">
            <a:extLst>
              <a:ext uri="{FF2B5EF4-FFF2-40B4-BE49-F238E27FC236}">
                <a16:creationId xmlns:a16="http://schemas.microsoft.com/office/drawing/2014/main" id="{30790649-82F7-AC92-FA8A-014230876475}"/>
              </a:ext>
            </a:extLst>
          </p:cNvPr>
          <p:cNvSpPr txBox="1">
            <a:spLocks/>
          </p:cNvSpPr>
          <p:nvPr/>
        </p:nvSpPr>
        <p:spPr>
          <a:xfrm>
            <a:off x="285815" y="6538912"/>
            <a:ext cx="6197877" cy="1997867"/>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https://ai.fmcsa.dot.gov/EnforcementPrograms/Inspections</a:t>
            </a:r>
            <a:endParaRPr lang="en-US"/>
          </a:p>
        </p:txBody>
      </p:sp>
      <p:pic>
        <p:nvPicPr>
          <p:cNvPr id="1028" name="Picture 4" descr="image">
            <a:extLst>
              <a:ext uri="{FF2B5EF4-FFF2-40B4-BE49-F238E27FC236}">
                <a16:creationId xmlns:a16="http://schemas.microsoft.com/office/drawing/2014/main" id="{C61C8DE3-D322-C4C3-538D-E30F00F12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4" y="1824039"/>
            <a:ext cx="8005815" cy="4579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77140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3905a49-fc93-473a-8b54-6d5b6c9d89a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D6CDDBA3C6FC4BBE6C8887EEF9A08F" ma:contentTypeVersion="6" ma:contentTypeDescription="Create a new document." ma:contentTypeScope="" ma:versionID="515dd039afd9da040aee8d79918b055a">
  <xsd:schema xmlns:xsd="http://www.w3.org/2001/XMLSchema" xmlns:xs="http://www.w3.org/2001/XMLSchema" xmlns:p="http://schemas.microsoft.com/office/2006/metadata/properties" xmlns:ns3="d1ac4ad7-f964-473f-a22f-0f8c01ea159e" xmlns:ns4="23905a49-fc93-473a-8b54-6d5b6c9d89a3" targetNamespace="http://schemas.microsoft.com/office/2006/metadata/properties" ma:root="true" ma:fieldsID="66bc37a31fa940f88479e73f888337f5" ns3:_="" ns4:_="">
    <xsd:import namespace="d1ac4ad7-f964-473f-a22f-0f8c01ea159e"/>
    <xsd:import namespace="23905a49-fc93-473a-8b54-6d5b6c9d89a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ac4ad7-f964-473f-a22f-0f8c01ea15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905a49-fc93-473a-8b54-6d5b6c9d89a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23905a49-fc93-473a-8b54-6d5b6c9d89a3"/>
    <ds:schemaRef ds:uri="d1ac4ad7-f964-473f-a22f-0f8c01ea159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B878823E-6C4C-4251-AF0F-5A1788D855E3}">
  <ds:schemaRefs>
    <ds:schemaRef ds:uri="23905a49-fc93-473a-8b54-6d5b6c9d89a3"/>
    <ds:schemaRef ds:uri="d1ac4ad7-f964-473f-a22f-0f8c01ea159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Retrospect</Template>
  <TotalTime>97</TotalTime>
  <Words>1789</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 UI</vt:lpstr>
      <vt:lpstr>Tenorite</vt:lpstr>
      <vt:lpstr>Wingdings</vt:lpstr>
      <vt:lpstr>Office Theme</vt:lpstr>
      <vt:lpstr>Truck fleet RISK MITIGATION -  reporting and Analytics</vt:lpstr>
      <vt:lpstr>AGENDA</vt:lpstr>
      <vt:lpstr>Problem statement</vt:lpstr>
      <vt:lpstr>BUSINESS OBJECTIVE</vt:lpstr>
      <vt:lpstr>PRIMARY GOALS</vt:lpstr>
      <vt:lpstr>PROCESS Diagram</vt:lpstr>
      <vt:lpstr>Drivers with high and low risk factor </vt:lpstr>
      <vt:lpstr>EVENTS AND MODELS</vt:lpstr>
      <vt:lpstr>Geographic analysis – Incidents across the U.S</vt:lpstr>
      <vt:lpstr>Geographical Analysis: Events across cities </vt:lpstr>
      <vt:lpstr>Drivers driving at high speed </vt:lpstr>
      <vt:lpstr>AVERAGE MILEAGE FOR EACH MODEL</vt:lpstr>
      <vt:lpstr>Road inspections and percentage of violations</vt:lpstr>
      <vt:lpstr>Logistic Regression</vt:lpstr>
      <vt:lpstr>Logistic Regression</vt:lpstr>
      <vt:lpstr>Challenges</vt:lpstr>
      <vt:lpstr>SUMMARY &amp;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 trucks data analysis</dc:title>
  <dc:creator>Samanthula, Suma Harshini</dc:creator>
  <cp:lastModifiedBy>Rohit Patil</cp:lastModifiedBy>
  <cp:revision>5</cp:revision>
  <dcterms:created xsi:type="dcterms:W3CDTF">2023-04-23T15:23:09Z</dcterms:created>
  <dcterms:modified xsi:type="dcterms:W3CDTF">2023-09-08T20:59:44Z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0x010100FCD6CDDBA3C6FC4BBE6C8887EEF9A08F</vt:lpwstr>
  </property>
</Properties>
</file>