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21"/>
  </p:notesMasterIdLst>
  <p:handoutMasterIdLst>
    <p:handoutMasterId r:id="rId22"/>
  </p:handoutMasterIdLst>
  <p:sldIdLst>
    <p:sldId id="289" r:id="rId5"/>
    <p:sldId id="288" r:id="rId6"/>
    <p:sldId id="276" r:id="rId7"/>
    <p:sldId id="283" r:id="rId8"/>
    <p:sldId id="295" r:id="rId9"/>
    <p:sldId id="290" r:id="rId10"/>
    <p:sldId id="261" r:id="rId11"/>
    <p:sldId id="257" r:id="rId12"/>
    <p:sldId id="264" r:id="rId13"/>
    <p:sldId id="265" r:id="rId14"/>
    <p:sldId id="291" r:id="rId15"/>
    <p:sldId id="292" r:id="rId16"/>
    <p:sldId id="293" r:id="rId17"/>
    <p:sldId id="263" r:id="rId18"/>
    <p:sldId id="294" r:id="rId19"/>
    <p:sldId id="262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/>
            <a:fld id="{CC5DA344-5FA2-43F7-9D95-CA56C82B080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65887"/>
              <a:t>11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2310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/>
            <a:fld id="{CC5DA344-5FA2-43F7-9D95-CA56C82B080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65887"/>
              <a:t>12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997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/>
            <a:fld id="{CC5DA344-5FA2-43F7-9D95-CA56C82B080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65887"/>
              <a:t>13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6517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21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90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10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79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1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52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92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353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8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9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4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6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51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22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CGRT/covid-policy-dataset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machinelearningmastery.com/elastic-net-regression-in-python/" TargetMode="External"/><Relationship Id="rId5" Type="http://schemas.openxmlformats.org/officeDocument/2006/relationships/hyperlink" Target="https://www.statsmodels.org/stable/examples/notebooks/generated/statespace_sarimax_stata.html" TargetMode="External"/><Relationship Id="rId4" Type="http://schemas.openxmlformats.org/officeDocument/2006/relationships/hyperlink" Target="https://data.cdc.gov/Public-Health-Surveillance/Weekly-United-States-COVID-19-Hospitalization-%20%20%20%20Metr/akn2-qxic/about_dat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hyperlink" Target="mailto:Roland.depratti@my.ccs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811539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EBEBEB"/>
                </a:solidFill>
              </a:rPr>
              <a:t>The impact of Virginia public  policy on  Weekly cases, </a:t>
            </a:r>
            <a:br>
              <a:rPr lang="en-US" sz="4000" dirty="0">
                <a:solidFill>
                  <a:srgbClr val="EBEBEB"/>
                </a:solidFill>
              </a:rPr>
            </a:br>
            <a:r>
              <a:rPr lang="en-US" sz="4000" dirty="0">
                <a:solidFill>
                  <a:srgbClr val="EBEBEB"/>
                </a:solidFill>
              </a:rPr>
              <a:t>hospitalizations and deaths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7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A65A1-6BA0-6FAC-4DE8-1945A3DF39A3}"/>
              </a:ext>
            </a:extLst>
          </p:cNvPr>
          <p:cNvSpPr txBox="1"/>
          <p:nvPr/>
        </p:nvSpPr>
        <p:spPr>
          <a:xfrm>
            <a:off x="4591050" y="546735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CIC Working Group</a:t>
            </a:r>
          </a:p>
          <a:p>
            <a:r>
              <a:rPr lang="en-US" sz="1400" dirty="0"/>
              <a:t>Roland DePratti</a:t>
            </a:r>
          </a:p>
          <a:p>
            <a:r>
              <a:rPr lang="en-US" sz="1400" dirty="0"/>
              <a:t>Central CT State </a:t>
            </a:r>
            <a:r>
              <a:rPr lang="en-US" sz="1400" dirty="0" err="1"/>
              <a:t>Unversity</a:t>
            </a:r>
            <a:r>
              <a:rPr lang="en-US" sz="1400" dirty="0"/>
              <a:t> </a:t>
            </a:r>
          </a:p>
          <a:p>
            <a:r>
              <a:rPr lang="en-US" sz="1400" dirty="0"/>
              <a:t>4/03/2024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68" y="360384"/>
            <a:ext cx="6211889" cy="685617"/>
          </a:xfrm>
          <a:noFill/>
        </p:spPr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Elasticnet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9127" y="1322204"/>
            <a:ext cx="10590243" cy="4067492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2000" dirty="0"/>
              <a:t>ElasticNet is a linear regression algorithm </a:t>
            </a:r>
          </a:p>
          <a:p>
            <a:pPr lvl="1"/>
            <a:r>
              <a:rPr lang="en-US" sz="2000" dirty="0"/>
              <a:t>It filters out the correlation between predictors (high coefficients)</a:t>
            </a:r>
          </a:p>
          <a:p>
            <a:pPr lvl="1"/>
            <a:r>
              <a:rPr lang="en-US" sz="2000" dirty="0"/>
              <a:t>It can eliminate predictors that are already represented in other predictors </a:t>
            </a:r>
          </a:p>
          <a:p>
            <a:pPr lvl="1" indent="0">
              <a:buNone/>
            </a:pPr>
            <a:r>
              <a:rPr lang="en-US" sz="2000" dirty="0"/>
              <a:t>           (feature selection)</a:t>
            </a:r>
          </a:p>
          <a:p>
            <a:pPr lvl="1"/>
            <a:r>
              <a:rPr lang="en-US" sz="2000" dirty="0"/>
              <a:t>I supplied the algorithm with all the predictors and let it select the important ones</a:t>
            </a:r>
          </a:p>
          <a:p>
            <a:pPr lvl="1"/>
            <a:r>
              <a:rPr lang="en-US" sz="2000" dirty="0"/>
              <a:t>I then asked it to weigh predictors on importance (Very Important Features)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77" y="152638"/>
            <a:ext cx="8880055" cy="685617"/>
          </a:xfrm>
          <a:noFill/>
        </p:spPr>
        <p:txBody>
          <a:bodyPr/>
          <a:lstStyle/>
          <a:p>
            <a:r>
              <a:rPr lang="en-US" dirty="0"/>
              <a:t>ElasticNet Weekly New Cases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05775" y="1322204"/>
            <a:ext cx="3193595" cy="4354696"/>
          </a:xfrm>
          <a:noFill/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000" dirty="0"/>
              <a:t>Decreased Cases/Best Policy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Policy</a:t>
            </a:r>
          </a:p>
          <a:p>
            <a:r>
              <a:rPr lang="en-US" dirty="0"/>
              <a:t>        - 1 week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Vaccination Policy</a:t>
            </a:r>
          </a:p>
          <a:p>
            <a:pPr marL="514350" lvl="2" indent="0">
              <a:buNone/>
            </a:pPr>
            <a:r>
              <a:rPr lang="en-US" dirty="0"/>
              <a:t>- current</a:t>
            </a:r>
          </a:p>
          <a:p>
            <a:pPr lvl="1" indent="0">
              <a:buNone/>
            </a:pPr>
            <a:r>
              <a:rPr lang="en-US" dirty="0"/>
              <a:t>         - 2 weeks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 Closing</a:t>
            </a:r>
          </a:p>
          <a:p>
            <a:pPr marL="514350" lvl="2" indent="0">
              <a:buNone/>
            </a:pPr>
            <a:r>
              <a:rPr lang="en-US" dirty="0"/>
              <a:t>- current</a:t>
            </a:r>
          </a:p>
          <a:p>
            <a:pPr marL="514350" lvl="2" indent="0">
              <a:buNone/>
            </a:pPr>
            <a:r>
              <a:rPr lang="en-US" dirty="0"/>
              <a:t>- 2,3 week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F5CBA-F61F-9431-6CE2-88F1F2A46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81" y="1382483"/>
            <a:ext cx="7024090" cy="4093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53487-A761-F05E-AC7A-BF0CF146F239}"/>
              </a:ext>
            </a:extLst>
          </p:cNvPr>
          <p:cNvSpPr txBox="1"/>
          <p:nvPr/>
        </p:nvSpPr>
        <p:spPr>
          <a:xfrm>
            <a:off x="771525" y="5924550"/>
            <a:ext cx="10742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ElasticNet model is much more predictive than </a:t>
            </a:r>
            <a:r>
              <a:rPr lang="en-US" sz="2000" dirty="0" err="1"/>
              <a:t>Sarimax</a:t>
            </a:r>
            <a:r>
              <a:rPr lang="en-US" sz="2000" dirty="0"/>
              <a:t>     (RMSE   7,721  vs  22,865)   </a:t>
            </a:r>
          </a:p>
        </p:txBody>
      </p:sp>
    </p:spTree>
    <p:extLst>
      <p:ext uri="{BB962C8B-B14F-4D97-AF65-F5344CB8AC3E}">
        <p14:creationId xmlns:p14="http://schemas.microsoft.com/office/powerpoint/2010/main" val="248384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2" y="152638"/>
            <a:ext cx="10478277" cy="685617"/>
          </a:xfrm>
          <a:noFill/>
        </p:spPr>
        <p:txBody>
          <a:bodyPr/>
          <a:lstStyle/>
          <a:p>
            <a:r>
              <a:rPr lang="en-US" dirty="0"/>
              <a:t>ElasticNet Weekly New Hospitalizations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05775" y="1322203"/>
            <a:ext cx="3653240" cy="4826669"/>
          </a:xfrm>
          <a:noFill/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000" dirty="0"/>
              <a:t>Decreased Hosp/Best Policy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Vaccination Policy</a:t>
            </a:r>
          </a:p>
          <a:p>
            <a:pPr marL="514350" lvl="2" indent="0">
              <a:buNone/>
            </a:pPr>
            <a:r>
              <a:rPr lang="en-US" dirty="0"/>
              <a:t>- 2 weeks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 Closing</a:t>
            </a:r>
          </a:p>
          <a:p>
            <a:pPr marL="514350" lvl="2" indent="0">
              <a:buNone/>
            </a:pPr>
            <a:r>
              <a:rPr lang="en-US" dirty="0"/>
              <a:t>- current</a:t>
            </a:r>
          </a:p>
          <a:p>
            <a:pPr marL="514350" lvl="2" indent="0">
              <a:buNone/>
            </a:pPr>
            <a:r>
              <a:rPr lang="en-US" dirty="0"/>
              <a:t>- 1,3 week prior</a:t>
            </a:r>
          </a:p>
          <a:p>
            <a:endParaRPr lang="en-US" dirty="0"/>
          </a:p>
          <a:p>
            <a:r>
              <a:rPr lang="en-US" dirty="0"/>
              <a:t>Increase Hosp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Vaccination Policy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53487-A761-F05E-AC7A-BF0CF146F239}"/>
              </a:ext>
            </a:extLst>
          </p:cNvPr>
          <p:cNvSpPr txBox="1"/>
          <p:nvPr/>
        </p:nvSpPr>
        <p:spPr>
          <a:xfrm>
            <a:off x="432985" y="6148872"/>
            <a:ext cx="1142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ElasticNet model is much more predictive than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Sarimax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r>
              <a:rPr lang="en-US" sz="2000" dirty="0"/>
              <a:t> (RMSE   164  vs  684)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352CC-FE50-64A8-8472-0E9A9E08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5" y="1226891"/>
            <a:ext cx="7301315" cy="43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017" y="152638"/>
            <a:ext cx="8012309" cy="685617"/>
          </a:xfrm>
          <a:noFill/>
        </p:spPr>
        <p:txBody>
          <a:bodyPr/>
          <a:lstStyle/>
          <a:p>
            <a:r>
              <a:rPr lang="en-US" dirty="0" err="1"/>
              <a:t>Elasticnet</a:t>
            </a:r>
            <a:r>
              <a:rPr lang="en-US" dirty="0"/>
              <a:t> Weekly Deaths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05775" y="1322203"/>
            <a:ext cx="3653240" cy="4826669"/>
          </a:xfrm>
          <a:noFill/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000" dirty="0"/>
              <a:t>Decreased Hosp/Best Policy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Deaths 2 weeks ago (lag2)</a:t>
            </a:r>
          </a:p>
          <a:p>
            <a:endParaRPr lang="en-US" dirty="0"/>
          </a:p>
          <a:p>
            <a:r>
              <a:rPr lang="en-US" dirty="0"/>
              <a:t>Increase Hosp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Policy</a:t>
            </a:r>
          </a:p>
          <a:p>
            <a:r>
              <a:rPr lang="en-US" dirty="0"/>
              <a:t>      - 2, 3 weeks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Deaths </a:t>
            </a:r>
          </a:p>
          <a:p>
            <a:r>
              <a:rPr lang="en-US" dirty="0"/>
              <a:t>      - 1 week prior (lag1)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53487-A761-F05E-AC7A-BF0CF146F239}"/>
              </a:ext>
            </a:extLst>
          </p:cNvPr>
          <p:cNvSpPr txBox="1"/>
          <p:nvPr/>
        </p:nvSpPr>
        <p:spPr>
          <a:xfrm>
            <a:off x="771525" y="5924550"/>
            <a:ext cx="1063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Elasticnet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model is much more predictive than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Sarimax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r>
              <a:rPr lang="en-US" sz="1800" dirty="0"/>
              <a:t> (RMSE   82  vs  132)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77F0C-9E2B-5EAB-3D24-0195B7046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5" y="996136"/>
            <a:ext cx="7357015" cy="44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241" y="193675"/>
            <a:ext cx="3133726" cy="577267"/>
          </a:xfrm>
          <a:noFill/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141" y="942392"/>
            <a:ext cx="7354079" cy="562985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ElasticNet models did a much better job  predicting new cases, hospitalizations, and deaths than the SAMIRAX models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Mask, vaccination, and school closing policies had a high association with decreased new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 weeks’ vaccination and school closing policies had a high association with decreased hospitalizations, but current mask and vaccination policy had a high association with increased hospitalizations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 2 and 3-week mask policy was associated with increased deaths.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8350897" y="-22860"/>
            <a:ext cx="3841101" cy="6903720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241" y="193675"/>
            <a:ext cx="3133726" cy="577267"/>
          </a:xfrm>
          <a:noFill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141" y="942392"/>
            <a:ext cx="7354079" cy="562985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My GitHub Site</a:t>
            </a:r>
          </a:p>
          <a:p>
            <a:r>
              <a:rPr lang="en-US" sz="1600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https://github.com/rdpratti/Analyzing-Pandemic-Response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Oxford Data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 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https://github.com/OxCGRT/covid-policy-dataset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CDC Hospitalization Data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https://data.cdc.gov/Public-Health-Surveillance/Weekly-United-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States-COVID-19-Hospitalization-    </a:t>
            </a:r>
            <a:r>
              <a:rPr lang="en-US" b="1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Metr</a:t>
            </a:r>
            <a:r>
              <a:rPr lang="en-US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/akn2-qxic/</a:t>
            </a:r>
            <a:r>
              <a:rPr lang="en-US" b="1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about_data</a:t>
            </a:r>
            <a:endParaRPr lang="en-US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SARIMAX Time Series Modeling</a:t>
            </a:r>
          </a:p>
          <a:p>
            <a:pPr marL="457200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https://www.statsmodels.org/stable/examples/notebooks/generated/statespace_sarimax_stata.html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ElasticNet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https://machinelearningmastery.com/elastic-net-regression-in-python/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8350897" y="-22860"/>
            <a:ext cx="3841101" cy="6903720"/>
          </a:xfrm>
        </p:spPr>
      </p:pic>
    </p:spTree>
    <p:extLst>
      <p:ext uri="{BB962C8B-B14F-4D97-AF65-F5344CB8AC3E}">
        <p14:creationId xmlns:p14="http://schemas.microsoft.com/office/powerpoint/2010/main" val="428339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Roland DePratti</a:t>
            </a:r>
          </a:p>
          <a:p>
            <a:r>
              <a:rPr lang="en-US" dirty="0">
                <a:solidFill>
                  <a:schemeClr val="bg1"/>
                </a:solidFill>
              </a:rPr>
              <a:t>860-578-7315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roland.depratti@my.ccsu.edu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GitHub: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480BB-C01D-7AAB-B8C1-E790CEC29301}"/>
              </a:ext>
            </a:extLst>
          </p:cNvPr>
          <p:cNvSpPr txBox="1"/>
          <p:nvPr/>
        </p:nvSpPr>
        <p:spPr>
          <a:xfrm>
            <a:off x="5822303" y="1982450"/>
            <a:ext cx="61861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123" y="620403"/>
            <a:ext cx="4702628" cy="5617194"/>
          </a:xfrm>
          <a:noFill/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of 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Series Analysis with SARIMAX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Series Analysis with ElasticNet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 Conclusions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9000173" y="-22860"/>
            <a:ext cx="3200400" cy="6903720"/>
          </a:xfr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5725F0-0084-E7EA-1D34-8DA97866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817" y="361116"/>
            <a:ext cx="9144000" cy="851864"/>
          </a:xfrm>
        </p:spPr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AF1D5-E89F-059A-4DBC-05D0377D0F55}"/>
              </a:ext>
            </a:extLst>
          </p:cNvPr>
          <p:cNvSpPr txBox="1"/>
          <p:nvPr/>
        </p:nvSpPr>
        <p:spPr>
          <a:xfrm>
            <a:off x="410547" y="1950098"/>
            <a:ext cx="6400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Oxford Covid US Regional Data</a:t>
            </a:r>
            <a:br>
              <a:rPr lang="en-US" sz="2400" dirty="0"/>
            </a:br>
            <a:r>
              <a:rPr lang="en-US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1800" dirty="0"/>
              <a:t>OxCGRT_compact_subnational_v1.csv</a:t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  <a:p>
            <a:r>
              <a:rPr lang="en-US" sz="2400" dirty="0"/>
              <a:t>2.  CDC Weekly Hospitalization State Data</a:t>
            </a:r>
          </a:p>
          <a:p>
            <a:endParaRPr lang="en-US" sz="2400" dirty="0"/>
          </a:p>
          <a:p>
            <a:r>
              <a:rPr lang="en-US" dirty="0"/>
              <a:t>		Virginia-Weekly-Hospitalizations.csv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88FD2-B96E-91D7-0278-9E802F88FF6B}"/>
              </a:ext>
            </a:extLst>
          </p:cNvPr>
          <p:cNvSpPr txBox="1"/>
          <p:nvPr/>
        </p:nvSpPr>
        <p:spPr>
          <a:xfrm>
            <a:off x="6876661" y="1754155"/>
            <a:ext cx="4904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State:   </a:t>
            </a:r>
            <a:r>
              <a:rPr lang="en-US" dirty="0" err="1"/>
              <a:t>RegionName</a:t>
            </a:r>
            <a:r>
              <a:rPr lang="en-US" dirty="0"/>
              <a:t>/State (1,2)</a:t>
            </a:r>
          </a:p>
          <a:p>
            <a:r>
              <a:rPr lang="en-US" dirty="0"/>
              <a:t>Date:  Date  (1,2)</a:t>
            </a:r>
          </a:p>
          <a:p>
            <a:endParaRPr lang="en-US" dirty="0"/>
          </a:p>
          <a:p>
            <a:r>
              <a:rPr lang="en-US" u="sng" dirty="0"/>
              <a:t>Predictors:</a:t>
            </a:r>
          </a:p>
          <a:p>
            <a:endParaRPr lang="en-US" dirty="0"/>
          </a:p>
          <a:p>
            <a:r>
              <a:rPr lang="en-US" dirty="0"/>
              <a:t>School Policy    :  C1M_School.closing (1) Mask Policy       : H6M_Facial.Coverings (1)</a:t>
            </a:r>
          </a:p>
          <a:p>
            <a:r>
              <a:rPr lang="en-US" dirty="0"/>
              <a:t>Vaccine Policy : H7_Vaccination.policy (1)</a:t>
            </a:r>
          </a:p>
          <a:p>
            <a:endParaRPr lang="en-US" dirty="0"/>
          </a:p>
          <a:p>
            <a:r>
              <a:rPr lang="en-US" u="sng" dirty="0"/>
              <a:t>Response Measures</a:t>
            </a:r>
          </a:p>
          <a:p>
            <a:endParaRPr lang="en-US" dirty="0"/>
          </a:p>
          <a:p>
            <a:r>
              <a:rPr lang="en-US" dirty="0"/>
              <a:t>New Cases:               </a:t>
            </a:r>
            <a:r>
              <a:rPr lang="en-US" dirty="0" err="1"/>
              <a:t>ConfirmedCases</a:t>
            </a:r>
            <a:r>
              <a:rPr lang="en-US" dirty="0"/>
              <a:t>  (1)</a:t>
            </a:r>
          </a:p>
          <a:p>
            <a:r>
              <a:rPr lang="en-US" dirty="0"/>
              <a:t>New </a:t>
            </a:r>
            <a:r>
              <a:rPr lang="en-US" dirty="0" err="1"/>
              <a:t>Hospitaliztions</a:t>
            </a:r>
            <a:r>
              <a:rPr lang="en-US" dirty="0"/>
              <a:t>: Hospitalizations     (2)</a:t>
            </a:r>
          </a:p>
          <a:p>
            <a:r>
              <a:rPr lang="en-US" dirty="0"/>
              <a:t>New Deaths:            </a:t>
            </a:r>
            <a:r>
              <a:rPr lang="en-US" dirty="0" err="1"/>
              <a:t>ConfirmedDeaths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D585C1E-BAB4-7AB2-F420-D80D9153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889933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2C0DB-F67F-3C45-053A-15514C1E1F08}"/>
              </a:ext>
            </a:extLst>
          </p:cNvPr>
          <p:cNvSpPr txBox="1"/>
          <p:nvPr/>
        </p:nvSpPr>
        <p:spPr>
          <a:xfrm>
            <a:off x="961053" y="1838131"/>
            <a:ext cx="7212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New Cases and New Deaths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Subtract total cases and deaths from successive da</a:t>
            </a:r>
          </a:p>
          <a:p>
            <a:endParaRPr lang="en-US" dirty="0"/>
          </a:p>
          <a:p>
            <a:r>
              <a:rPr lang="en-US" dirty="0"/>
              <a:t>Examine Correlation Across Predictors and Responses</a:t>
            </a:r>
          </a:p>
          <a:p>
            <a:endParaRPr lang="en-US" dirty="0"/>
          </a:p>
          <a:p>
            <a:r>
              <a:rPr lang="en-US" dirty="0"/>
              <a:t>Replace Daily Negative Differences with Zero</a:t>
            </a:r>
          </a:p>
          <a:p>
            <a:r>
              <a:rPr lang="en-US" dirty="0"/>
              <a:t>     Assumption corrections applied randomly to prior days</a:t>
            </a:r>
          </a:p>
          <a:p>
            <a:endParaRPr lang="en-US" dirty="0"/>
          </a:p>
          <a:p>
            <a:r>
              <a:rPr lang="en-US" dirty="0"/>
              <a:t>Generate Weekly Summaries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 Response Counts,  Use Max Policy Indicators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Join Oxford and Hospitalization Data  </a:t>
            </a: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85C1E-BAB4-7AB2-F420-D80D9153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170" y="316455"/>
            <a:ext cx="10595929" cy="557530"/>
          </a:xfrm>
        </p:spPr>
        <p:txBody>
          <a:bodyPr/>
          <a:lstStyle/>
          <a:p>
            <a:r>
              <a:rPr lang="en-US" sz="3200" dirty="0"/>
              <a:t>COVID-19 Strains, School Closings, and Outcomes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5794E-4922-D791-16BC-A4C38494E2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graph of a patient&#10;&#10;Description automatically generated with medium confidence">
            <a:extLst>
              <a:ext uri="{FF2B5EF4-FFF2-40B4-BE49-F238E27FC236}">
                <a16:creationId xmlns:a16="http://schemas.microsoft.com/office/drawing/2014/main" id="{35358F8C-1C98-5305-25E1-CF18A4E6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208" y="1174791"/>
            <a:ext cx="6596269" cy="2315892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CF8DF68-7261-09DE-CB33-04DE25CC3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274" y="4233418"/>
            <a:ext cx="6643204" cy="23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1A38-4783-D85A-C248-924BABAF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221846"/>
            <a:ext cx="9020610" cy="675329"/>
          </a:xfrm>
        </p:spPr>
        <p:txBody>
          <a:bodyPr/>
          <a:lstStyle/>
          <a:p>
            <a:r>
              <a:rPr lang="en-US" sz="3200" dirty="0"/>
              <a:t>Correlation Across Predictors and Responses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44FBCE-7AFD-7434-082A-0319F8CB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04" y="1143762"/>
            <a:ext cx="9736532" cy="52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8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SARIMAX Time Series Analysis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SARIMAX accounts for seasonality in Time Series Analysis</a:t>
            </a:r>
          </a:p>
          <a:p>
            <a:r>
              <a:rPr lang="en-US" dirty="0"/>
              <a:t>It also allows the user to submit additional predictors besides time.</a:t>
            </a:r>
          </a:p>
          <a:p>
            <a:r>
              <a:rPr lang="en-US" dirty="0"/>
              <a:t>Statistical analysis shows that all response variables exhibited stationality: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F488C1-8380-0D03-5889-436943185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76479"/>
              </p:ext>
            </p:extLst>
          </p:nvPr>
        </p:nvGraphicFramePr>
        <p:xfrm>
          <a:off x="3705873" y="4531804"/>
          <a:ext cx="8128000" cy="186505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23327">
                  <a:extLst>
                    <a:ext uri="{9D8B030D-6E8A-4147-A177-3AD203B41FA5}">
                      <a16:colId xmlns:a16="http://schemas.microsoft.com/office/drawing/2014/main" val="2260918035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810820981"/>
                    </a:ext>
                  </a:extLst>
                </a:gridCol>
                <a:gridCol w="2477148">
                  <a:extLst>
                    <a:ext uri="{9D8B030D-6E8A-4147-A177-3AD203B41FA5}">
                      <a16:colId xmlns:a16="http://schemas.microsoft.com/office/drawing/2014/main" val="16522696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5196180"/>
                    </a:ext>
                  </a:extLst>
                </a:gridCol>
              </a:tblGrid>
              <a:tr h="58489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New Cases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New Deaths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Hospitalizations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54455"/>
                  </a:ext>
                </a:extLst>
              </a:tr>
              <a:tr h="584899">
                <a:tc>
                  <a:txBody>
                    <a:bodyPr/>
                    <a:lstStyle/>
                    <a:p>
                      <a:r>
                        <a:rPr lang="en-US" dirty="0"/>
                        <a:t>ACF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Stat: -4.0477, </a:t>
                      </a:r>
                    </a:p>
                    <a:p>
                      <a:r>
                        <a:rPr lang="en-US" dirty="0"/>
                        <a:t>p-value: 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Stat: -4.1561</a:t>
                      </a:r>
                    </a:p>
                    <a:p>
                      <a:r>
                        <a:rPr lang="en-US" dirty="0"/>
                        <a:t>p-value: 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Stat: -3.7402</a:t>
                      </a:r>
                    </a:p>
                    <a:p>
                      <a:r>
                        <a:rPr lang="en-US" dirty="0"/>
                        <a:t>p-value: 0.0035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86774"/>
                  </a:ext>
                </a:extLst>
              </a:tr>
              <a:tr h="584899">
                <a:tc>
                  <a:txBody>
                    <a:bodyPr/>
                    <a:lstStyle/>
                    <a:p>
                      <a:r>
                        <a:rPr lang="en-US" dirty="0"/>
                        <a:t>KPSS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Stat: 0.2979, </a:t>
                      </a:r>
                    </a:p>
                    <a:p>
                      <a:r>
                        <a:rPr lang="en-US" dirty="0"/>
                        <a:t>p-value: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Stat: .14309</a:t>
                      </a:r>
                    </a:p>
                    <a:p>
                      <a:r>
                        <a:rPr lang="en-US" dirty="0"/>
                        <a:t>p-value: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Statistic: 0.362</a:t>
                      </a:r>
                    </a:p>
                    <a:p>
                      <a:r>
                        <a:rPr lang="en-US" dirty="0"/>
                        <a:t>p-value: 0.0931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04" y="-95250"/>
            <a:ext cx="9144000" cy="1647825"/>
          </a:xfrm>
          <a:noFill/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Adjusting Predictors For Time Series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D5FBE-5264-FFC7-7B3A-4A6FA7A22DB1}"/>
              </a:ext>
            </a:extLst>
          </p:cNvPr>
          <p:cNvSpPr txBox="1"/>
          <p:nvPr/>
        </p:nvSpPr>
        <p:spPr>
          <a:xfrm>
            <a:off x="152400" y="2124075"/>
            <a:ext cx="7858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A)  Policy changes take a while to impact response.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 Add 1, 2, and 3-week Prior Predictors each week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B)  The COVID policy predictors are on an ordinal scale.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97614-6E5C-A2AD-5D1C-99516D5507A8}"/>
              </a:ext>
            </a:extLst>
          </p:cNvPr>
          <p:cNvSpPr txBox="1"/>
          <p:nvPr/>
        </p:nvSpPr>
        <p:spPr>
          <a:xfrm>
            <a:off x="7934325" y="1743075"/>
            <a:ext cx="3867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r>
              <a:rPr lang="en-US" dirty="0"/>
              <a:t>Prior Predictors</a:t>
            </a:r>
          </a:p>
          <a:p>
            <a:endParaRPr lang="en-US" dirty="0"/>
          </a:p>
          <a:p>
            <a:r>
              <a:rPr lang="en-US" dirty="0"/>
              <a:t>P1W_C1M</a:t>
            </a:r>
          </a:p>
          <a:p>
            <a:r>
              <a:rPr lang="en-US" dirty="0"/>
              <a:t>P2W_C1M</a:t>
            </a:r>
          </a:p>
          <a:p>
            <a:r>
              <a:rPr lang="en-US" dirty="0"/>
              <a:t>P3W_C1M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3350"/>
            <a:ext cx="10065432" cy="809625"/>
          </a:xfrm>
          <a:noFill/>
        </p:spPr>
        <p:txBody>
          <a:bodyPr/>
          <a:lstStyle/>
          <a:p>
            <a:r>
              <a:rPr lang="en-US" sz="3200" dirty="0"/>
              <a:t>SARIMAX Time Series Actual vs Predicted Results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883029-C737-FA57-45C4-1645BFC3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2" y="1811685"/>
            <a:ext cx="7018628" cy="1617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30718B-004C-1DA1-2684-D41D540C6094}"/>
              </a:ext>
            </a:extLst>
          </p:cNvPr>
          <p:cNvSpPr txBox="1"/>
          <p:nvPr/>
        </p:nvSpPr>
        <p:spPr>
          <a:xfrm>
            <a:off x="1483568" y="1143000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Model without Additional Predictors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FFFBAC-6F94-1830-74DB-EA926FE21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4280986"/>
            <a:ext cx="6988146" cy="1434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537FB4-6DFC-D7FB-E6FC-5F021E4B6553}"/>
              </a:ext>
            </a:extLst>
          </p:cNvPr>
          <p:cNvSpPr txBox="1"/>
          <p:nvPr/>
        </p:nvSpPr>
        <p:spPr>
          <a:xfrm>
            <a:off x="1362269" y="3670327"/>
            <a:ext cx="51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Model with Additional Predictors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0FDC5-5449-076F-A420-0053FD5E936E}"/>
              </a:ext>
            </a:extLst>
          </p:cNvPr>
          <p:cNvSpPr txBox="1"/>
          <p:nvPr/>
        </p:nvSpPr>
        <p:spPr>
          <a:xfrm>
            <a:off x="8149952" y="1811685"/>
            <a:ext cx="3801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Blue line is the actual,  </a:t>
            </a:r>
          </a:p>
          <a:p>
            <a:r>
              <a:rPr lang="en-US" sz="2400" dirty="0"/>
              <a:t>orange line is predicted.</a:t>
            </a:r>
          </a:p>
          <a:p>
            <a:endParaRPr lang="en-US" sz="2400" dirty="0"/>
          </a:p>
          <a:p>
            <a:r>
              <a:rPr lang="en-US" sz="2400" dirty="0"/>
              <a:t>Predictions not very accurate.</a:t>
            </a:r>
          </a:p>
          <a:p>
            <a:endParaRPr lang="en-US" sz="2400" dirty="0"/>
          </a:p>
          <a:p>
            <a:r>
              <a:rPr lang="en-US" sz="2400" dirty="0"/>
              <a:t>Shikhar recommended a different library that I am following up on.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elements/1.1/"/>
    <ds:schemaRef ds:uri="http://purl.org/dc/dcmitype/"/>
    <ds:schemaRef ds:uri="230e9df3-be65-4c73-a93b-d1236ebd677e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12058</TotalTime>
  <Words>808</Words>
  <Application>Microsoft Office PowerPoint</Application>
  <PresentationFormat>Widescreen</PresentationFormat>
  <Paragraphs>176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Century Gothic</vt:lpstr>
      <vt:lpstr>Times New Roman</vt:lpstr>
      <vt:lpstr>Wingdings 3</vt:lpstr>
      <vt:lpstr>Ion</vt:lpstr>
      <vt:lpstr>The impact of Virginia public  policy on  Weekly cases,  hospitalizations and deaths</vt:lpstr>
      <vt:lpstr>PowerPoint Presentation</vt:lpstr>
      <vt:lpstr>Data of Interest</vt:lpstr>
      <vt:lpstr>Preprocessing</vt:lpstr>
      <vt:lpstr>COVID-19 Strains, School Closings, and Outcomes</vt:lpstr>
      <vt:lpstr>Correlation Across Predictors and Responses</vt:lpstr>
      <vt:lpstr>SARIMAX Time Series Analysis</vt:lpstr>
      <vt:lpstr>Adjusting Predictors For Time Series Analysis</vt:lpstr>
      <vt:lpstr>SARIMAX Time Series Actual vs Predicted Results </vt:lpstr>
      <vt:lpstr>Apply Elasticnet Algorithm</vt:lpstr>
      <vt:lpstr>ElasticNet Weekly New Cases Model</vt:lpstr>
      <vt:lpstr>ElasticNet Weekly New Hospitalizations Model</vt:lpstr>
      <vt:lpstr>Elasticnet Weekly Deaths Model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public  policy on  Weekly cases,  hospitalizations and deaths</dc:title>
  <dc:creator>Depratti, Roland A</dc:creator>
  <cp:lastModifiedBy>Depratti, Roland A</cp:lastModifiedBy>
  <cp:revision>11</cp:revision>
  <cp:lastPrinted>2024-04-03T18:13:19Z</cp:lastPrinted>
  <dcterms:created xsi:type="dcterms:W3CDTF">2024-03-22T19:24:48Z</dcterms:created>
  <dcterms:modified xsi:type="dcterms:W3CDTF">2024-04-03T22:20:44Z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