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72" r:id="rId13"/>
    <p:sldId id="273" r:id="rId14"/>
    <p:sldId id="265" r:id="rId15"/>
    <p:sldId id="266" r:id="rId16"/>
    <p:sldId id="277" r:id="rId17"/>
    <p:sldId id="278" r:id="rId18"/>
    <p:sldId id="281" r:id="rId19"/>
    <p:sldId id="269" r:id="rId20"/>
    <p:sldId id="276" r:id="rId21"/>
    <p:sldId id="279" r:id="rId22"/>
    <p:sldId id="282" r:id="rId23"/>
    <p:sldId id="283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9">
          <p15:clr>
            <a:srgbClr val="A4A3A4"/>
          </p15:clr>
        </p15:guide>
        <p15:guide id="2" orient="horz" pos="2182">
          <p15:clr>
            <a:srgbClr val="A4A3A4"/>
          </p15:clr>
        </p15:guide>
        <p15:guide id="3" orient="horz" pos="605">
          <p15:clr>
            <a:srgbClr val="A4A3A4"/>
          </p15:clr>
        </p15:guide>
        <p15:guide id="4" orient="horz" pos="655">
          <p15:clr>
            <a:srgbClr val="A4A3A4"/>
          </p15:clr>
        </p15:guide>
        <p15:guide id="5" orient="horz" pos="4239">
          <p15:clr>
            <a:srgbClr val="A4A3A4"/>
          </p15:clr>
        </p15:guide>
        <p15:guide id="6" orient="horz" pos="4055">
          <p15:clr>
            <a:srgbClr val="A4A3A4"/>
          </p15:clr>
        </p15:guide>
        <p15:guide id="7" pos="2880">
          <p15:clr>
            <a:srgbClr val="A4A3A4"/>
          </p15:clr>
        </p15:guide>
        <p15:guide id="8" pos="5617">
          <p15:clr>
            <a:srgbClr val="A4A3A4"/>
          </p15:clr>
        </p15:guide>
        <p15:guide id="9" pos="3238">
          <p15:clr>
            <a:srgbClr val="A4A3A4"/>
          </p15:clr>
        </p15:guide>
        <p15:guide id="10" pos="149">
          <p15:clr>
            <a:srgbClr val="A4A3A4"/>
          </p15:clr>
        </p15:guide>
        <p15:guide id="11" pos="47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22" y="96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7/21/2017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47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1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6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89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4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1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28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8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5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4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64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1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5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Raytheon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1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2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3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39813"/>
            <a:ext cx="42592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39813"/>
            <a:ext cx="43322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22A-2CDA-45E0-AD6E-1642B6DA8D34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Line 28"/>
          <p:cNvSpPr>
            <a:spLocks noChangeShapeType="1"/>
          </p:cNvSpPr>
          <p:nvPr userDrawn="1"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1450" y="205418"/>
            <a:ext cx="1123157" cy="221047"/>
          </a:xfrm>
          <a:prstGeom prst="rect">
            <a:avLst/>
          </a:prstGeom>
        </p:spPr>
      </p:pic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74638"/>
            <a:ext cx="7227887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38" y="1039813"/>
            <a:ext cx="8667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5400" y="6356350"/>
            <a:ext cx="21336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7E42FB2E-ABA8-41CA-9C7C-28F5EB525474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400" y="6356350"/>
            <a:ext cx="42068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49" r:id="rId3"/>
    <p:sldLayoutId id="2147483661" r:id="rId4"/>
    <p:sldLayoutId id="2147483650" r:id="rId5"/>
    <p:sldLayoutId id="2147483652" r:id="rId6"/>
    <p:sldLayoutId id="2147483654" r:id="rId7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61963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4213" indent="-2222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14400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4588" indent="-230188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Bike Works Learning</a:t>
            </a:r>
          </a:p>
          <a:p>
            <a:r>
              <a:rPr lang="en-US" dirty="0" smtClean="0"/>
              <a:t>Robotics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Uzma Nishat</a:t>
            </a:r>
          </a:p>
          <a:p>
            <a:r>
              <a:rPr lang="en-US" dirty="0" smtClean="0"/>
              <a:t>Sr. Systems Engineer</a:t>
            </a:r>
          </a:p>
          <a:p>
            <a:fld id="{06668A7F-5448-4D42-AE3F-E79FE312906D}" type="datetime1">
              <a:rPr lang="en-US" smtClean="0"/>
              <a:t>7/21/2017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Actuators (Most Common)</a:t>
            </a:r>
          </a:p>
          <a:p>
            <a:pPr lvl="1"/>
            <a:r>
              <a:rPr lang="en-US" dirty="0" smtClean="0"/>
              <a:t>DC motor</a:t>
            </a:r>
          </a:p>
          <a:p>
            <a:pPr lvl="2"/>
            <a:r>
              <a:rPr lang="en-US" dirty="0" smtClean="0"/>
              <a:t>Direct Current Motor</a:t>
            </a:r>
          </a:p>
          <a:p>
            <a:pPr lvl="1"/>
            <a:r>
              <a:rPr lang="en-US" dirty="0" smtClean="0"/>
              <a:t>BLDC motor</a:t>
            </a:r>
          </a:p>
          <a:p>
            <a:pPr lvl="2"/>
            <a:r>
              <a:rPr lang="en-US" dirty="0" smtClean="0"/>
              <a:t>Brushless DC motor </a:t>
            </a:r>
          </a:p>
          <a:p>
            <a:pPr lvl="1"/>
            <a:r>
              <a:rPr lang="en-US" dirty="0" smtClean="0"/>
              <a:t>Servo</a:t>
            </a:r>
          </a:p>
          <a:p>
            <a:pPr lvl="2"/>
            <a:r>
              <a:rPr lang="en-US" dirty="0" smtClean="0"/>
              <a:t>Geared Motor usually utilizes a DC motor with Custom Driver board</a:t>
            </a:r>
          </a:p>
          <a:p>
            <a:pPr lvl="1"/>
            <a:r>
              <a:rPr lang="en-US" dirty="0" smtClean="0"/>
              <a:t>Stepper motor</a:t>
            </a:r>
          </a:p>
          <a:p>
            <a:pPr lvl="2"/>
            <a:r>
              <a:rPr lang="en-US" dirty="0" smtClean="0"/>
              <a:t>BLDC motor with multiple coils that will allow discrete steps when energized.</a:t>
            </a:r>
          </a:p>
          <a:p>
            <a:pPr lvl="1"/>
            <a:r>
              <a:rPr lang="en-US" dirty="0" smtClean="0"/>
              <a:t>Linear Actuators / Motors</a:t>
            </a:r>
          </a:p>
          <a:p>
            <a:pPr lvl="2"/>
            <a:r>
              <a:rPr lang="en-US" dirty="0" smtClean="0"/>
              <a:t>May or may not have position feedback, DC or BLDC motor with gear train to translate rotation of motor into linear movement.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1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will cover the Servo with labs</a:t>
            </a:r>
          </a:p>
          <a:p>
            <a:pPr lvl="1"/>
            <a:r>
              <a:rPr lang="en-US" dirty="0" smtClean="0"/>
              <a:t>Due to time constraints we can’t cover all with a lab as some are just to wiring intensive, or just not possible with our kits.</a:t>
            </a:r>
          </a:p>
          <a:p>
            <a:pPr lvl="1"/>
            <a:r>
              <a:rPr lang="en-US" dirty="0" smtClean="0"/>
              <a:t>The Robot arm that we are using only uses the Servos for motion so that will be our emphasis.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0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Servo?</a:t>
            </a:r>
          </a:p>
          <a:p>
            <a:pPr lvl="1"/>
            <a:r>
              <a:rPr lang="en-US" dirty="0" smtClean="0"/>
              <a:t>A servo is a motor that can be driven to a give position based on some sort of input.  Usually a PWM but could be some other form of input (serial, analog…)</a:t>
            </a:r>
          </a:p>
          <a:p>
            <a:r>
              <a:rPr lang="en-US" dirty="0" smtClean="0"/>
              <a:t>How do they work</a:t>
            </a:r>
          </a:p>
          <a:p>
            <a:pPr lvl="2"/>
            <a:r>
              <a:rPr lang="en-US" dirty="0" smtClean="0"/>
              <a:t>The servos we will be working with use PWM as input signals</a:t>
            </a:r>
          </a:p>
          <a:p>
            <a:pPr lvl="3"/>
            <a:r>
              <a:rPr lang="en-US" dirty="0" smtClean="0"/>
              <a:t>PWM – Pulse Width Modulated</a:t>
            </a:r>
          </a:p>
          <a:p>
            <a:pPr lvl="4"/>
            <a:r>
              <a:rPr lang="en-US" dirty="0" smtClean="0"/>
              <a:t>Standard Hobby Servos will recognize a PWM in the 900uS – 2.1mS range at 50Hz.</a:t>
            </a:r>
            <a:endParaRPr lang="en-US" dirty="0"/>
          </a:p>
          <a:p>
            <a:pPr lvl="4"/>
            <a:r>
              <a:rPr lang="en-US" dirty="0" smtClean="0"/>
              <a:t>Some can operate at higher Frequencies and wider PWM range</a:t>
            </a:r>
          </a:p>
          <a:p>
            <a:r>
              <a:rPr lang="en-US" dirty="0" smtClean="0"/>
              <a:t>Why do we need them?</a:t>
            </a:r>
          </a:p>
          <a:p>
            <a:pPr lvl="1"/>
            <a:r>
              <a:rPr lang="en-US" dirty="0" smtClean="0"/>
              <a:t>They are an easy way to make things move.  Robotics usually involves making something move in some sort of fashion.</a:t>
            </a:r>
          </a:p>
          <a:p>
            <a:pPr lvl="1"/>
            <a:r>
              <a:rPr lang="en-US" dirty="0" smtClean="0"/>
              <a:t>So an easy way to accomplish this is with a servo.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8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39814"/>
            <a:ext cx="8667750" cy="25374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do I make it do what I want?</a:t>
            </a:r>
          </a:p>
          <a:p>
            <a:pPr lvl="1"/>
            <a:r>
              <a:rPr lang="en-US" dirty="0" smtClean="0"/>
              <a:t>There are many ways to do this.</a:t>
            </a:r>
          </a:p>
          <a:p>
            <a:pPr lvl="2"/>
            <a:r>
              <a:rPr lang="en-US" dirty="0" smtClean="0"/>
              <a:t>In simplest terms, using the servos provided, we will generate a PWM signal that will command the servo to a specific position, or angle.  Some are Continuous rotation, so 1.5ms will be no movement, and the closer to the extents the faster it will rotate.</a:t>
            </a:r>
            <a:endParaRPr lang="en-US" dirty="0"/>
          </a:p>
          <a:p>
            <a:pPr lvl="1"/>
            <a:r>
              <a:rPr lang="en-US" dirty="0" smtClean="0"/>
              <a:t>What is the PWM – Pulse Width Modulated signal.</a:t>
            </a:r>
          </a:p>
          <a:p>
            <a:pPr lvl="2"/>
            <a:r>
              <a:rPr lang="en-US" dirty="0" smtClean="0"/>
              <a:t>It is the amount of time within the 50hz update rate that we have a High going pulse.</a:t>
            </a:r>
          </a:p>
          <a:p>
            <a:pPr lvl="2"/>
            <a:r>
              <a:rPr lang="en-US" dirty="0" smtClean="0"/>
              <a:t>A 1.5ms pulse will Center the Servo and anything lower or high will move the servo towards the extents of its movement.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33500" y="3567112"/>
            <a:ext cx="5455920" cy="2285048"/>
            <a:chOff x="1333500" y="3567112"/>
            <a:chExt cx="2615461" cy="10773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10211" y="4318503"/>
              <a:ext cx="0" cy="325925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6522" y="4318503"/>
              <a:ext cx="0" cy="325925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10211" y="4380873"/>
              <a:ext cx="280564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776538" y="4379575"/>
              <a:ext cx="199984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1333500" y="3567112"/>
              <a:ext cx="2615461" cy="647701"/>
              <a:chOff x="1333500" y="3567112"/>
              <a:chExt cx="2615461" cy="64770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333500" y="3571875"/>
                <a:ext cx="871538" cy="642938"/>
                <a:chOff x="1333500" y="3571875"/>
                <a:chExt cx="871538" cy="642938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333500" y="4210050"/>
                  <a:ext cx="776711" cy="4763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110211" y="3571875"/>
                  <a:ext cx="0" cy="642938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10211" y="3571875"/>
                  <a:ext cx="94827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5038" y="3571875"/>
                  <a:ext cx="0" cy="638175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2200699" y="3567112"/>
                <a:ext cx="871538" cy="642938"/>
                <a:chOff x="1333500" y="3571875"/>
                <a:chExt cx="871538" cy="642938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333500" y="4210050"/>
                  <a:ext cx="776711" cy="4763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10211" y="3571875"/>
                  <a:ext cx="0" cy="642938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10211" y="3571875"/>
                  <a:ext cx="94827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05038" y="3571875"/>
                  <a:ext cx="0" cy="638175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3077423" y="3567112"/>
                <a:ext cx="871538" cy="642938"/>
                <a:chOff x="1333500" y="3571875"/>
                <a:chExt cx="871538" cy="642938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1333500" y="4210050"/>
                  <a:ext cx="776711" cy="4763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110211" y="3571875"/>
                  <a:ext cx="0" cy="642938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110211" y="3571875"/>
                  <a:ext cx="94827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205038" y="3571875"/>
                  <a:ext cx="0" cy="638175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TextBox 53"/>
          <p:cNvSpPr txBox="1"/>
          <p:nvPr/>
        </p:nvSpPr>
        <p:spPr>
          <a:xfrm>
            <a:off x="3464948" y="5046924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20ms / 50hz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151551" y="5440680"/>
            <a:ext cx="0" cy="411480"/>
          </a:xfrm>
          <a:prstGeom prst="line">
            <a:avLst/>
          </a:prstGeom>
          <a:ln w="127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773680" y="5646420"/>
            <a:ext cx="180059" cy="0"/>
          </a:xfrm>
          <a:prstGeom prst="line">
            <a:avLst/>
          </a:prstGeom>
          <a:ln w="127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51551" y="5646420"/>
            <a:ext cx="170769" cy="0"/>
          </a:xfrm>
          <a:prstGeom prst="line">
            <a:avLst/>
          </a:prstGeom>
          <a:ln w="127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71021" y="585216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PWM – (0.9ms – 2.1ms)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4.5% - 10.5%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052645" y="3577215"/>
            <a:ext cx="0" cy="1353604"/>
          </a:xfrm>
          <a:prstGeom prst="line">
            <a:avLst/>
          </a:prstGeom>
          <a:ln w="12700">
            <a:solidFill>
              <a:srgbClr val="B5B5B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58636" y="3577215"/>
            <a:ext cx="0" cy="1353604"/>
          </a:xfrm>
          <a:prstGeom prst="line">
            <a:avLst/>
          </a:prstGeom>
          <a:ln w="12700">
            <a:solidFill>
              <a:srgbClr val="B5B5B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151551" y="3577215"/>
            <a:ext cx="107085" cy="0"/>
          </a:xfrm>
          <a:prstGeom prst="line">
            <a:avLst/>
          </a:prstGeom>
          <a:ln w="12700">
            <a:solidFill>
              <a:srgbClr val="B5B5B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052645" y="4930819"/>
            <a:ext cx="107085" cy="0"/>
          </a:xfrm>
          <a:prstGeom prst="line">
            <a:avLst/>
          </a:prstGeom>
          <a:ln w="12700">
            <a:solidFill>
              <a:srgbClr val="B5B5B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14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characterize the servo with the PWM to correlate a PWM to actual servo angle to use in controls.</a:t>
            </a:r>
          </a:p>
          <a:p>
            <a:r>
              <a:rPr lang="en-US" dirty="0" smtClean="0"/>
              <a:t>So if a servo has 90* of movement over the standard range of 0.9mS to 2.1mS that is a total of 1.2mS or 1200uS.</a:t>
            </a:r>
          </a:p>
          <a:p>
            <a:endParaRPr lang="en-US" dirty="0" smtClean="0"/>
          </a:p>
          <a:p>
            <a:r>
              <a:rPr lang="en-US" dirty="0" smtClean="0"/>
              <a:t>Ex. 1200 / 90 = 13.333uS / </a:t>
            </a:r>
            <a:r>
              <a:rPr lang="en-US" dirty="0" err="1" smtClean="0"/>
              <a:t>Deg</a:t>
            </a:r>
            <a:r>
              <a:rPr lang="en-US" dirty="0" smtClean="0"/>
              <a:t>  </a:t>
            </a:r>
          </a:p>
          <a:p>
            <a:pPr marL="461963" lvl="2" indent="0">
              <a:buNone/>
            </a:pPr>
            <a:r>
              <a:rPr lang="en-US" dirty="0" smtClean="0"/>
              <a:t>	or a resolution of 0.075*/ 1uS</a:t>
            </a:r>
          </a:p>
          <a:p>
            <a:pPr marL="461963" lvl="2" indent="0">
              <a:buNone/>
            </a:pPr>
            <a:endParaRPr lang="en-US" dirty="0"/>
          </a:p>
          <a:p>
            <a:pPr marL="461963" lvl="2" indent="0">
              <a:buNone/>
            </a:pPr>
            <a:r>
              <a:rPr lang="en-US" dirty="0" smtClean="0"/>
              <a:t>So we want to move to 60* we 60 * 13.333uS = 799.999 plus our offset of 900uS = 1699.999 0r 1700uS = 1.7mS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8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Lab.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538" y="1039813"/>
            <a:ext cx="8667750" cy="4525963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61963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684213" indent="-2222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</a:t>
            </a:r>
            <a:r>
              <a:rPr lang="en-US" smtClean="0"/>
              <a:t>the BASIC_SERVO.INO </a:t>
            </a:r>
            <a:r>
              <a:rPr lang="en-US" dirty="0" smtClean="0"/>
              <a:t>from the course material folder</a:t>
            </a:r>
          </a:p>
          <a:p>
            <a:r>
              <a:rPr lang="en-US" dirty="0" smtClean="0"/>
              <a:t>Learning objectives:</a:t>
            </a:r>
          </a:p>
          <a:p>
            <a:pPr lvl="1"/>
            <a:r>
              <a:rPr lang="en-US" dirty="0" smtClean="0"/>
              <a:t>How to define a servo object</a:t>
            </a:r>
          </a:p>
          <a:p>
            <a:pPr lvl="1"/>
            <a:r>
              <a:rPr lang="en-US" dirty="0" smtClean="0"/>
              <a:t>Setting up limits</a:t>
            </a:r>
          </a:p>
          <a:p>
            <a:pPr marL="23018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MyServo.attach</a:t>
            </a:r>
            <a:r>
              <a:rPr lang="en-US" dirty="0" smtClean="0"/>
              <a:t>();</a:t>
            </a:r>
          </a:p>
          <a:p>
            <a:pPr marL="23018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MyServo.write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7230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BASIC_SERVO Guide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56" y="1533525"/>
            <a:ext cx="4136193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1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28720"/>
          </a:xfrm>
        </p:spPr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Sensors can be anything that gets feedback or senses the environment.</a:t>
            </a:r>
          </a:p>
          <a:p>
            <a:pPr lvl="2"/>
            <a:r>
              <a:rPr lang="en-US" dirty="0" smtClean="0"/>
              <a:t>Potentiometer, Accelerometer, ultrasonic range finder, Gyro, Light Sensor,</a:t>
            </a:r>
          </a:p>
          <a:p>
            <a:pPr marL="461963" lvl="2" indent="0">
              <a:buNone/>
            </a:pPr>
            <a:r>
              <a:rPr lang="en-US" dirty="0" smtClean="0"/>
              <a:t>Encoders….</a:t>
            </a:r>
          </a:p>
          <a:p>
            <a:endParaRPr lang="en-US" dirty="0" smtClean="0"/>
          </a:p>
          <a:p>
            <a:r>
              <a:rPr lang="en-US" dirty="0" smtClean="0"/>
              <a:t>What do I do with them?</a:t>
            </a:r>
          </a:p>
          <a:p>
            <a:pPr lvl="1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Can use a POT to adjust the speed or volume of something.</a:t>
            </a:r>
          </a:p>
          <a:p>
            <a:pPr lvl="2"/>
            <a:r>
              <a:rPr lang="en-US" dirty="0" err="1" smtClean="0"/>
              <a:t>Accels</a:t>
            </a:r>
            <a:r>
              <a:rPr lang="en-US" dirty="0" smtClean="0"/>
              <a:t> can be used to sense Accelerations in different directions</a:t>
            </a:r>
          </a:p>
          <a:p>
            <a:pPr lvl="2"/>
            <a:r>
              <a:rPr lang="en-US" dirty="0" smtClean="0"/>
              <a:t>Range finder could be used for obstacle </a:t>
            </a:r>
            <a:r>
              <a:rPr lang="en-US" dirty="0" err="1" smtClean="0"/>
              <a:t>advoidance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Encoders, we are using to sense wheel movement</a:t>
            </a:r>
          </a:p>
          <a:p>
            <a:pPr marL="461963" lvl="2" indent="0">
              <a:buNone/>
            </a:pPr>
            <a:endParaRPr lang="en-US" dirty="0" smtClean="0"/>
          </a:p>
          <a:p>
            <a:pPr marL="461963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4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Cont. Reading a 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360987"/>
          </a:xfrm>
        </p:spPr>
        <p:txBody>
          <a:bodyPr>
            <a:normAutofit/>
          </a:bodyPr>
          <a:lstStyle/>
          <a:p>
            <a:r>
              <a:rPr lang="en-US" dirty="0" smtClean="0"/>
              <a:t>How do I use them?</a:t>
            </a:r>
          </a:p>
          <a:p>
            <a:pPr lvl="1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POT (very </a:t>
            </a:r>
            <a:r>
              <a:rPr lang="en-US" dirty="0" err="1" smtClean="0"/>
              <a:t>usefull</a:t>
            </a:r>
            <a:r>
              <a:rPr lang="en-US" dirty="0" smtClean="0"/>
              <a:t> sensor)</a:t>
            </a:r>
          </a:p>
          <a:p>
            <a:pPr lvl="3"/>
            <a:r>
              <a:rPr lang="en-US" dirty="0" smtClean="0"/>
              <a:t>Can be used for position feedback or for user input to control </a:t>
            </a:r>
            <a:r>
              <a:rPr lang="en-US" dirty="0" err="1" smtClean="0"/>
              <a:t>Volue</a:t>
            </a:r>
            <a:r>
              <a:rPr lang="en-US" dirty="0" smtClean="0"/>
              <a:t>, speed, brightness so on……</a:t>
            </a:r>
          </a:p>
          <a:p>
            <a:pPr lvl="4"/>
            <a:r>
              <a:rPr lang="en-US" dirty="0" smtClean="0"/>
              <a:t>LAB exercise – </a:t>
            </a:r>
            <a:r>
              <a:rPr lang="en-US" dirty="0" err="1" smtClean="0"/>
              <a:t>BASIC_POT.ino</a:t>
            </a:r>
            <a:endParaRPr lang="en-US" dirty="0"/>
          </a:p>
          <a:p>
            <a:pPr lvl="5"/>
            <a:r>
              <a:rPr lang="en-US" dirty="0" smtClean="0"/>
              <a:t>In this lab we will read in a Potentiometer and display the value on the Serial Monitor Window. </a:t>
            </a:r>
          </a:p>
          <a:p>
            <a:pPr lvl="2"/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-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different calls </a:t>
            </a:r>
            <a:r>
              <a:rPr lang="en-US" dirty="0" err="1" smtClean="0"/>
              <a:t>Serial.begin</a:t>
            </a:r>
            <a:r>
              <a:rPr lang="en-US" dirty="0"/>
              <a:t>();</a:t>
            </a:r>
          </a:p>
          <a:p>
            <a:pPr lvl="4"/>
            <a:r>
              <a:rPr lang="en-US" dirty="0" err="1" smtClean="0"/>
              <a:t>pinMode</a:t>
            </a:r>
            <a:r>
              <a:rPr lang="en-US" dirty="0" smtClean="0"/>
              <a:t>();</a:t>
            </a:r>
            <a:endParaRPr lang="en-US" dirty="0"/>
          </a:p>
          <a:p>
            <a:pPr lvl="4"/>
            <a:r>
              <a:rPr lang="en-US" dirty="0" err="1" smtClean="0"/>
              <a:t>analogRead</a:t>
            </a:r>
            <a:r>
              <a:rPr lang="en-US" dirty="0" smtClean="0"/>
              <a:t>();</a:t>
            </a:r>
            <a:endParaRPr lang="en-US" dirty="0"/>
          </a:p>
          <a:p>
            <a:pPr lvl="4"/>
            <a:r>
              <a:rPr lang="en-US" dirty="0" err="1" smtClean="0"/>
              <a:t>digitalRead</a:t>
            </a:r>
            <a:r>
              <a:rPr lang="en-US" dirty="0" smtClean="0"/>
              <a:t>();</a:t>
            </a:r>
            <a:endParaRPr lang="en-US" dirty="0"/>
          </a:p>
          <a:p>
            <a:pPr lvl="4"/>
            <a:r>
              <a:rPr lang="en-US" dirty="0" err="1"/>
              <a:t>Serial.write</a:t>
            </a:r>
            <a:r>
              <a:rPr lang="en-US" dirty="0"/>
              <a:t>();</a:t>
            </a:r>
          </a:p>
          <a:p>
            <a:pPr lvl="4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2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Sensors Cont. Reading a Pot and moving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360987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Pot position to motion of a servo</a:t>
            </a:r>
          </a:p>
          <a:p>
            <a:pPr lvl="2"/>
            <a:r>
              <a:rPr lang="en-US" dirty="0" smtClean="0"/>
              <a:t>LAB exercise – </a:t>
            </a:r>
            <a:r>
              <a:rPr lang="en-US" dirty="0" err="1" smtClean="0"/>
              <a:t>ADVANCED_POT.ino</a:t>
            </a:r>
            <a:endParaRPr lang="en-US" dirty="0"/>
          </a:p>
          <a:p>
            <a:pPr lvl="5"/>
            <a:r>
              <a:rPr lang="en-US" dirty="0" smtClean="0"/>
              <a:t>In this lab we will read in a Potentiometer and display the value on the Serial Monitor Window. </a:t>
            </a:r>
          </a:p>
          <a:p>
            <a:pPr lvl="2"/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-</a:t>
            </a:r>
          </a:p>
          <a:p>
            <a:pPr lvl="3"/>
            <a:r>
              <a:rPr lang="en-US" dirty="0" smtClean="0"/>
              <a:t>How to map a pot </a:t>
            </a:r>
            <a:r>
              <a:rPr lang="en-US" dirty="0" err="1" smtClean="0"/>
              <a:t>Pos</a:t>
            </a:r>
            <a:r>
              <a:rPr lang="en-US" dirty="0" smtClean="0"/>
              <a:t> to a servo </a:t>
            </a:r>
            <a:r>
              <a:rPr lang="en-US" smtClean="0"/>
              <a:t>PWM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6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BikeWorks</a:t>
            </a:r>
            <a:r>
              <a:rPr lang="en-US" dirty="0" smtClean="0"/>
              <a:t> Robotics Basics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ADVANCED_POT Guide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0" y="1164431"/>
            <a:ext cx="6791325" cy="4276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Basics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6240" y="1049876"/>
            <a:ext cx="3752960" cy="53064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97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all together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so lets make a Robot Arm!!!   </a:t>
            </a:r>
          </a:p>
          <a:p>
            <a:pPr lvl="1"/>
            <a:r>
              <a:rPr lang="en-US" dirty="0" smtClean="0"/>
              <a:t>By now we should have covered enough to put together our Robot Arm and make it move.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Rover Bots to play with.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6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Instructor: </a:t>
            </a:r>
            <a:r>
              <a:rPr lang="en-US" smtClean="0"/>
              <a:t>Uzma Nishat</a:t>
            </a:r>
          </a:p>
          <a:p>
            <a:pPr lvl="2"/>
            <a:r>
              <a:rPr lang="en-US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Students?</a:t>
            </a:r>
          </a:p>
          <a:p>
            <a:pPr lvl="1"/>
            <a:endParaRPr lang="en-US" dirty="0"/>
          </a:p>
          <a:p>
            <a:pPr marL="23018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 Robotics Basics Course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066" y="1422400"/>
            <a:ext cx="8868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purpose of this  course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will help to provide a basic understanding of the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Arduino Platform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basic Sensor, motor and communications.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Arduino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open source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platform will be used as it is readily available, low cost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very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intuitive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the beginner.  This is a very basic information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course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used to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teach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one how to use a particular piece of hardware or software and not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in-depth discussion on the theory of anything.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70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Hardware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9467" y="1363133"/>
            <a:ext cx="8365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Arduino Hardware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What is it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Which one do I need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How do I use it and why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862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456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cs typeface="Arial" pitchFamily="34" charset="0"/>
              </a:rPr>
              <a:t>The Arduino </a:t>
            </a:r>
            <a:r>
              <a:rPr lang="en-US" sz="1200" dirty="0" smtClean="0">
                <a:cs typeface="Arial" pitchFamily="34" charset="0"/>
              </a:rPr>
              <a:t>Hardware</a:t>
            </a:r>
            <a:endParaRPr lang="en-US" sz="1200" dirty="0">
              <a:cs typeface="Arial" pitchFamily="34" charset="0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200" dirty="0">
                <a:cs typeface="Arial" pitchFamily="34" charset="0"/>
              </a:rPr>
              <a:t>What is </a:t>
            </a:r>
            <a:r>
              <a:rPr lang="en-US" sz="1200" dirty="0" smtClean="0">
                <a:cs typeface="Arial" pitchFamily="34" charset="0"/>
              </a:rPr>
              <a:t>it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000" dirty="0"/>
              <a:t>Arduino is a tool for making computers that can sense and control more of the physical world than your desktop computer. It's an open-source physical computing platform based on a simple microcontroller board, and a development environment for writing software for the board. </a:t>
            </a:r>
            <a:r>
              <a:rPr lang="en-US" sz="1000" dirty="0" smtClean="0"/>
              <a:t>The boards are primarily based on the Atmel </a:t>
            </a:r>
            <a:r>
              <a:rPr lang="en-US" sz="1000" dirty="0" err="1" smtClean="0"/>
              <a:t>Atmega</a:t>
            </a:r>
            <a:r>
              <a:rPr lang="en-US" sz="1000" dirty="0" smtClean="0"/>
              <a:t> Processors, but not all.</a:t>
            </a:r>
            <a:endParaRPr lang="en-US" sz="1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000" dirty="0"/>
              <a:t>Arduino can be used to develop interactive objects, taking inputs from a variety of switches or sensors, and controlling a variety of lights, motors, and other physical outputs. Arduino projects can be stand-alone, or they can communicate with software running on your computer (e.g. Flash, Processing, </a:t>
            </a:r>
            <a:r>
              <a:rPr lang="en-US" sz="1000" dirty="0" err="1"/>
              <a:t>MaxMSP</a:t>
            </a:r>
            <a:r>
              <a:rPr lang="en-US" sz="1000" dirty="0"/>
              <a:t>.) The boards can be assembled by hand or purchased preassembled; the open-source IDE can be downloaded for free.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000" dirty="0"/>
              <a:t>The Arduino programming language is an implementation of Wiring, a similar physical computing platform, which is based on the </a:t>
            </a:r>
            <a:r>
              <a:rPr lang="en-US" sz="1000" dirty="0" smtClean="0"/>
              <a:t>Processing multimedia </a:t>
            </a:r>
            <a:r>
              <a:rPr lang="en-US" sz="1000" dirty="0"/>
              <a:t>programming environment. </a:t>
            </a:r>
          </a:p>
          <a:p>
            <a:pPr marL="908050" lvl="2" indent="-228600">
              <a:buFont typeface="Wingdings" panose="05000000000000000000" pitchFamily="2" charset="2"/>
              <a:buChar char="Ø"/>
            </a:pPr>
            <a:endParaRPr lang="en-US" sz="1200" dirty="0">
              <a:cs typeface="Arial" pitchFamily="34" charset="0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200" dirty="0">
                <a:cs typeface="Arial" pitchFamily="34" charset="0"/>
              </a:rPr>
              <a:t>Which one do I </a:t>
            </a:r>
            <a:r>
              <a:rPr lang="en-US" sz="1200" dirty="0" smtClean="0">
                <a:cs typeface="Arial" pitchFamily="34" charset="0"/>
              </a:rPr>
              <a:t>need</a:t>
            </a:r>
          </a:p>
          <a:p>
            <a:pPr marL="850900" lvl="2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There are a lot of different boards on the market today.  Too many to list.  The one we will be using in this class is the Arduino UNO R3</a:t>
            </a:r>
          </a:p>
          <a:p>
            <a:pPr marL="850900" lvl="2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Some different Popular boards</a:t>
            </a:r>
          </a:p>
          <a:p>
            <a:pPr marL="1081087" lvl="3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Uno </a:t>
            </a:r>
          </a:p>
          <a:p>
            <a:pPr marL="1081087" lvl="3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Mega</a:t>
            </a:r>
          </a:p>
          <a:p>
            <a:pPr marL="1081087" lvl="3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Mega2560</a:t>
            </a:r>
          </a:p>
          <a:p>
            <a:pPr marL="1081087" lvl="3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Mini</a:t>
            </a:r>
          </a:p>
          <a:p>
            <a:pPr marL="1081087" lvl="3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cs typeface="Arial" pitchFamily="34" charset="0"/>
              </a:rPr>
              <a:t>LillyPad</a:t>
            </a:r>
            <a:endParaRPr lang="en-US" sz="1000" dirty="0" smtClean="0">
              <a:cs typeface="Arial" pitchFamily="34" charset="0"/>
            </a:endParaRPr>
          </a:p>
          <a:p>
            <a:pPr marL="1081087" lvl="3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And the list goes on</a:t>
            </a:r>
          </a:p>
          <a:p>
            <a:pPr marL="850900" lvl="2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The one you need depends on what you want to do. Low I/O then the UNO, Mini or </a:t>
            </a:r>
            <a:r>
              <a:rPr lang="en-US" sz="1000" dirty="0" err="1" smtClean="0">
                <a:cs typeface="Arial" pitchFamily="34" charset="0"/>
              </a:rPr>
              <a:t>LillyPad</a:t>
            </a:r>
            <a:r>
              <a:rPr lang="en-US" sz="1000" dirty="0" smtClean="0">
                <a:cs typeface="Arial" pitchFamily="34" charset="0"/>
              </a:rPr>
              <a:t> may be fine.  More I/O needed then a Mega might be the right choice. </a:t>
            </a:r>
          </a:p>
          <a:p>
            <a:pPr marL="850900" lvl="2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Arial" pitchFamily="34" charset="0"/>
              </a:rPr>
              <a:t>In general the bigger the processor the more internal memory and I/O the </a:t>
            </a:r>
            <a:r>
              <a:rPr lang="en-US" sz="1000" dirty="0" err="1" smtClean="0">
                <a:cs typeface="Arial" pitchFamily="34" charset="0"/>
              </a:rPr>
              <a:t>uProcessor</a:t>
            </a:r>
            <a:r>
              <a:rPr lang="en-US" sz="1000" dirty="0" smtClean="0">
                <a:cs typeface="Arial" pitchFamily="34" charset="0"/>
              </a:rPr>
              <a:t> has. </a:t>
            </a:r>
          </a:p>
          <a:p>
            <a:pPr marL="1081087" lvl="3" indent="-171450">
              <a:buFont typeface="Arial" panose="020B0604020202020204" pitchFamily="34" charset="0"/>
              <a:buChar char="•"/>
            </a:pPr>
            <a:endParaRPr lang="en-US" sz="1000" dirty="0">
              <a:cs typeface="Arial" pitchFamily="34" charset="0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200" dirty="0">
                <a:cs typeface="Arial" pitchFamily="34" charset="0"/>
              </a:rPr>
              <a:t>How do I use it and </a:t>
            </a:r>
            <a:r>
              <a:rPr lang="en-US" sz="1200" dirty="0" smtClean="0">
                <a:cs typeface="Arial" pitchFamily="34" charset="0"/>
              </a:rPr>
              <a:t>why</a:t>
            </a:r>
          </a:p>
          <a:p>
            <a:pPr marL="85090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cs typeface="Arial" pitchFamily="34" charset="0"/>
              </a:rPr>
              <a:t>How the boards will be used is entirely up to you, the possibilities are endless…..Mostly.</a:t>
            </a:r>
          </a:p>
          <a:p>
            <a:pPr marL="85090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cs typeface="Arial" pitchFamily="34" charset="0"/>
              </a:rPr>
              <a:t>It can be used for robotics, to add simple I/O to a computer, as a stand alone controller for something….</a:t>
            </a:r>
            <a:endParaRPr lang="en-US" sz="1200" dirty="0"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>
                <a:cs typeface="Arial" pitchFamily="34" charset="0"/>
              </a:rPr>
              <a:t>Resources </a:t>
            </a:r>
            <a:r>
              <a:rPr lang="en-US" sz="1200" dirty="0">
                <a:cs typeface="Arial" pitchFamily="34" charset="0"/>
              </a:rPr>
              <a:t>http://arduino.cc/en/guide/introduction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3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Arduino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302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Arduino IDE</a:t>
            </a:r>
          </a:p>
          <a:p>
            <a:pPr lvl="1"/>
            <a:r>
              <a:rPr lang="en-US" dirty="0" smtClean="0"/>
              <a:t>IDE – Integrated Development Environment</a:t>
            </a:r>
          </a:p>
          <a:p>
            <a:pPr lvl="2"/>
            <a:r>
              <a:rPr lang="en-US" dirty="0" smtClean="0"/>
              <a:t>A single place where you can develop code, compile and load to the target</a:t>
            </a:r>
          </a:p>
          <a:p>
            <a:pPr lvl="1"/>
            <a:r>
              <a:rPr lang="en-US" dirty="0" smtClean="0"/>
              <a:t>Where do I get it?</a:t>
            </a:r>
          </a:p>
          <a:p>
            <a:pPr lvl="2"/>
            <a:r>
              <a:rPr lang="en-US" dirty="0" smtClean="0"/>
              <a:t>The Arduino IDE is a free download.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arduino.cc/en/Main/Software</a:t>
            </a:r>
            <a:r>
              <a:rPr lang="en-US" dirty="0" smtClean="0"/>
              <a:t> download the latest version  1.6.8</a:t>
            </a:r>
            <a:endParaRPr lang="en-US" dirty="0"/>
          </a:p>
          <a:p>
            <a:pPr lvl="1"/>
            <a:r>
              <a:rPr lang="en-US" dirty="0" smtClean="0"/>
              <a:t>How to use?</a:t>
            </a:r>
          </a:p>
          <a:p>
            <a:pPr lvl="2"/>
            <a:r>
              <a:rPr lang="en-US" dirty="0" smtClean="0"/>
              <a:t>Lab Exercise – load the example program BASIC_SERIAL.INO under the course material folder</a:t>
            </a:r>
          </a:p>
          <a:p>
            <a:pPr lvl="2"/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 -</a:t>
            </a:r>
          </a:p>
          <a:p>
            <a:pPr lvl="3"/>
            <a:r>
              <a:rPr lang="en-US" dirty="0" smtClean="0"/>
              <a:t>Intent to learn how to use the IDE</a:t>
            </a:r>
          </a:p>
          <a:p>
            <a:pPr lvl="3"/>
            <a:r>
              <a:rPr lang="en-US" dirty="0" smtClean="0"/>
              <a:t>How to open the Serial port</a:t>
            </a:r>
          </a:p>
          <a:p>
            <a:pPr lvl="3"/>
            <a:r>
              <a:rPr lang="en-US" dirty="0" smtClean="0"/>
              <a:t>The different calls to the Serial Lib </a:t>
            </a:r>
          </a:p>
          <a:p>
            <a:pPr lvl="4"/>
            <a:r>
              <a:rPr lang="en-US" dirty="0" err="1" smtClean="0"/>
              <a:t>Serial.begin</a:t>
            </a:r>
            <a:r>
              <a:rPr lang="en-US" dirty="0" smtClean="0"/>
              <a:t>();</a:t>
            </a:r>
          </a:p>
          <a:p>
            <a:pPr lvl="4"/>
            <a:r>
              <a:rPr lang="en-US" dirty="0" err="1" smtClean="0"/>
              <a:t>Serial.Print</a:t>
            </a:r>
            <a:r>
              <a:rPr lang="en-US" dirty="0" smtClean="0"/>
              <a:t>();</a:t>
            </a:r>
          </a:p>
          <a:p>
            <a:pPr lvl="4"/>
            <a:r>
              <a:rPr lang="en-US" dirty="0" err="1" smtClean="0"/>
              <a:t>Serial.available</a:t>
            </a:r>
            <a:r>
              <a:rPr lang="en-US" dirty="0" smtClean="0"/>
              <a:t>();</a:t>
            </a:r>
          </a:p>
          <a:p>
            <a:pPr lvl="4"/>
            <a:r>
              <a:rPr lang="en-US" dirty="0" err="1" smtClean="0"/>
              <a:t>Serial.read</a:t>
            </a:r>
            <a:r>
              <a:rPr lang="en-US" dirty="0" smtClean="0"/>
              <a:t>();</a:t>
            </a:r>
          </a:p>
          <a:p>
            <a:pPr lvl="4"/>
            <a:r>
              <a:rPr lang="en-US" dirty="0" err="1" smtClean="0"/>
              <a:t>Serial.write</a:t>
            </a:r>
            <a:r>
              <a:rPr lang="en-US" dirty="0" smtClean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3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572654"/>
          </a:xfrm>
        </p:spPr>
        <p:txBody>
          <a:bodyPr/>
          <a:lstStyle/>
          <a:p>
            <a:r>
              <a:rPr lang="en-US" dirty="0" smtClean="0"/>
              <a:t>We covered the basics of communications to and from your </a:t>
            </a:r>
            <a:r>
              <a:rPr lang="en-US" dirty="0" err="1" smtClean="0"/>
              <a:t>arduino</a:t>
            </a:r>
            <a:r>
              <a:rPr lang="en-US" dirty="0" smtClean="0"/>
              <a:t> board.</a:t>
            </a:r>
          </a:p>
          <a:p>
            <a:pPr lvl="1"/>
            <a:r>
              <a:rPr lang="en-US" dirty="0" smtClean="0"/>
              <a:t>Why do we need to do this?</a:t>
            </a:r>
          </a:p>
          <a:p>
            <a:pPr lvl="2"/>
            <a:r>
              <a:rPr lang="en-US" dirty="0" smtClean="0"/>
              <a:t>Well most of the time we want to either send a command or receive feedback</a:t>
            </a:r>
          </a:p>
          <a:p>
            <a:pPr lvl="2"/>
            <a:r>
              <a:rPr lang="en-US" dirty="0" smtClean="0"/>
              <a:t>Sometimes we don’t care as in a stand alone application</a:t>
            </a:r>
          </a:p>
          <a:p>
            <a:pPr lvl="1"/>
            <a:r>
              <a:rPr lang="en-US" dirty="0" smtClean="0"/>
              <a:t>Types of Communication</a:t>
            </a:r>
          </a:p>
          <a:p>
            <a:pPr lvl="2"/>
            <a:r>
              <a:rPr lang="en-US" dirty="0" smtClean="0"/>
              <a:t>Serial </a:t>
            </a:r>
          </a:p>
          <a:p>
            <a:pPr lvl="3"/>
            <a:r>
              <a:rPr lang="en-US" dirty="0" smtClean="0"/>
              <a:t>RS232, RS422, RS485, I2C, SPI are very common there are many others</a:t>
            </a:r>
            <a:endParaRPr lang="en-US" dirty="0"/>
          </a:p>
          <a:p>
            <a:pPr lvl="3"/>
            <a:r>
              <a:rPr lang="en-US" dirty="0" smtClean="0"/>
              <a:t>We will be using RS232-TTL</a:t>
            </a:r>
          </a:p>
          <a:p>
            <a:pPr lvl="3"/>
            <a:r>
              <a:rPr lang="en-US" dirty="0" smtClean="0"/>
              <a:t>Uses less IO than Parallel</a:t>
            </a:r>
          </a:p>
          <a:p>
            <a:pPr lvl="2"/>
            <a:r>
              <a:rPr lang="en-US" dirty="0" smtClean="0"/>
              <a:t>Parallel</a:t>
            </a:r>
          </a:p>
          <a:p>
            <a:pPr lvl="3"/>
            <a:r>
              <a:rPr lang="en-US" dirty="0" smtClean="0"/>
              <a:t>Some devices use a Parallel bus of Data and/or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7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BASIC_SERIAL Guide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7425" y="6340475"/>
            <a:ext cx="420688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02" y="1294351"/>
            <a:ext cx="6116023" cy="49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4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aytheon Corporate">
      <a:dk1>
        <a:srgbClr val="000000"/>
      </a:dk1>
      <a:lt1>
        <a:srgbClr val="FFFFFF"/>
      </a:lt1>
      <a:dk2>
        <a:srgbClr val="000000"/>
      </a:dk2>
      <a:lt2>
        <a:srgbClr val="B5B5B5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AC9F89"/>
      </a:accent5>
      <a:accent6>
        <a:srgbClr val="666465"/>
      </a:accent6>
      <a:hlink>
        <a:srgbClr val="7C96A1"/>
      </a:hlink>
      <a:folHlink>
        <a:srgbClr val="666465"/>
      </a:folHlink>
    </a:clrScheme>
    <a:fontScheme name="Raytheo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anchor="ctr"/>
      <a:lstStyle>
        <a:defPPr>
          <a:defRPr dirty="0" err="1" smtClean="0"/>
        </a:defPPr>
      </a:lstStyle>
    </a:spDef>
    <a:lnDef>
      <a:spPr>
        <a:ln w="12700">
          <a:solidFill>
            <a:srgbClr val="B5B5B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IwMTU5PC9Vc2VyTmFtZT48RGF0ZVRpbWU+My8zMS8yMDE3IDQ6NDY6NTggQU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F57A4626-23FD-4B71-A5ED-D3808D9587B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EC6695C-416D-4F4E-886F-C5B184AE0FF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11493</TotalTime>
  <Words>1477</Words>
  <Application>Microsoft Office PowerPoint</Application>
  <PresentationFormat>On-screen Show (4:3)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blank</vt:lpstr>
      <vt:lpstr>PowerPoint Presentation</vt:lpstr>
      <vt:lpstr>BikeWorks Robotics Basics</vt:lpstr>
      <vt:lpstr>Introduction</vt:lpstr>
      <vt:lpstr>Objective: Robotics Basics Course</vt:lpstr>
      <vt:lpstr>Getting Started: Hardware</vt:lpstr>
      <vt:lpstr>Getting Started: Hardware</vt:lpstr>
      <vt:lpstr>The Arduino IDE</vt:lpstr>
      <vt:lpstr>Communications </vt:lpstr>
      <vt:lpstr>BASIC_SERIAL Guide</vt:lpstr>
      <vt:lpstr>Actuators</vt:lpstr>
      <vt:lpstr>Actuators – Cont.</vt:lpstr>
      <vt:lpstr>The Servo</vt:lpstr>
      <vt:lpstr>The Servo Cont.</vt:lpstr>
      <vt:lpstr>The Servo Cont.</vt:lpstr>
      <vt:lpstr>Servo Lab.</vt:lpstr>
      <vt:lpstr>BASIC_SERVO Guide</vt:lpstr>
      <vt:lpstr>Sensors</vt:lpstr>
      <vt:lpstr>Sensors Cont. Reading a Pot</vt:lpstr>
      <vt:lpstr>Sensors Cont. Reading a Pot and moving stuff</vt:lpstr>
      <vt:lpstr>ADVANCED_POT Guide</vt:lpstr>
      <vt:lpstr>Breadboard Basics</vt:lpstr>
      <vt:lpstr>Putting it all together 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Event Name</dc:subject>
  <dc:creator>Thomas, Scott D</dc:creator>
  <cp:keywords>[rtnipcontrolcode:rtnipcontrolcodenone||rtnexportcontrolcountry:rtnexportcontrolcountrynone|rtnexportcontrolcode:rtnexportcontrolcodenone||]</cp:keywords>
  <dc:description>Template: Mark Johnson, Silver Fox Productions
Formatting:
Event Date:
Event Location:
Audience Type: Internal</dc:description>
  <cp:lastModifiedBy>Uzma Nishat</cp:lastModifiedBy>
  <cp:revision>51</cp:revision>
  <dcterms:created xsi:type="dcterms:W3CDTF">2015-03-25T23:12:47Z</dcterms:created>
  <dcterms:modified xsi:type="dcterms:W3CDTF">2017-07-21T12:54:05Z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3f7c823c-ee2a-4465-87fd-dcb81070dc5f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Iz75B7SO2V6p6v6XyEfspyJUch+8fkep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{F57A4626-23FD-4B71-A5ED-D3808D9587BC}</vt:lpwstr>
  </property>
</Properties>
</file>