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81687"/>
  </p:normalViewPr>
  <p:slideViewPr>
    <p:cSldViewPr snapToGrid="0">
      <p:cViewPr>
        <p:scale>
          <a:sx n="80" d="100"/>
          <a:sy n="80" d="100"/>
        </p:scale>
        <p:origin x="-2184" y="-424"/>
      </p:cViewPr>
      <p:guideLst>
        <p:guide orient="horz" pos="3048"/>
        <p:guide pos="464"/>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notesMaster" Target="notesMasters/notes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smtClean="0">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smtClean="0">
              <a:latin typeface="Courier New" charset="0"/>
              <a:ea typeface="Courier New" charset="0"/>
              <a:cs typeface="Courier New" charset="0"/>
            </a:rPr>
            <a:t>libraries/</a:t>
          </a:r>
          <a:endParaRPr lang="en-US" b="1" dirty="0">
            <a:latin typeface="Courier New" charset="0"/>
            <a:ea typeface="Courier New" charset="0"/>
            <a:cs typeface="Courier New" charset="0"/>
          </a:endParaRP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1930" tIns="201930" rIns="201930" bIns="1762871" numCol="1" spcCol="1270" anchor="t" anchorCtr="0">
          <a:noAutofit/>
        </a:bodyPr>
        <a:lstStyle/>
        <a:p>
          <a:pPr lvl="0" algn="l" defTabSz="2355850">
            <a:lnSpc>
              <a:spcPct val="90000"/>
            </a:lnSpc>
            <a:spcBef>
              <a:spcPct val="0"/>
            </a:spcBef>
            <a:spcAft>
              <a:spcPct val="35000"/>
            </a:spcAft>
          </a:pPr>
          <a:r>
            <a:rPr lang="en-US" sz="5300" b="1" kern="1200" dirty="0" err="1" smtClean="0">
              <a:latin typeface="Courier New" charset="0"/>
              <a:ea typeface="Courier New" charset="0"/>
              <a:cs typeface="Courier New" charset="0"/>
            </a:rPr>
            <a:t>my_cookbook</a:t>
          </a:r>
          <a:endParaRPr lang="en-US" sz="53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b="1" kern="1200" dirty="0" smtClean="0">
              <a:latin typeface="Courier New" charset="0"/>
              <a:ea typeface="Courier New" charset="0"/>
              <a:cs typeface="Courier New" charset="0"/>
            </a:rPr>
            <a:t>libraries/</a:t>
          </a:r>
          <a:endParaRPr lang="en-US" sz="2300" b="1" kern="1200" dirty="0">
            <a:latin typeface="Courier New" charset="0"/>
            <a:ea typeface="Courier New" charset="0"/>
            <a:cs typeface="Courier New" charset="0"/>
          </a:endParaRPr>
        </a:p>
        <a:p>
          <a:pPr marL="171450" lvl="1" indent="-171450" algn="l" defTabSz="800100">
            <a:lnSpc>
              <a:spcPct val="90000"/>
            </a:lnSpc>
            <a:spcBef>
              <a:spcPct val="0"/>
            </a:spcBef>
            <a:spcAft>
              <a:spcPct val="15000"/>
            </a:spcAft>
            <a:buChar char="••"/>
          </a:pPr>
          <a:r>
            <a:rPr lang="en-US" sz="1800" b="1" kern="1200" dirty="0" smtClean="0">
              <a:latin typeface="Courier New" charset="0"/>
              <a:ea typeface="Courier New" charset="0"/>
              <a:cs typeface="Courier New" charset="0"/>
            </a:rPr>
            <a:t>[</a:t>
          </a:r>
          <a:r>
            <a:rPr lang="en-US" sz="1800" b="1" kern="1200" dirty="0" err="1" smtClean="0">
              <a:latin typeface="Courier New" charset="0"/>
              <a:ea typeface="Courier New" charset="0"/>
              <a:cs typeface="Courier New" charset="0"/>
            </a:rPr>
            <a:t>my_custom_resource</a:t>
          </a:r>
          <a:r>
            <a:rPr lang="en-US" sz="1800" b="1" kern="1200" dirty="0" smtClean="0">
              <a:latin typeface="Courier New" charset="0"/>
              <a:ea typeface="Courier New" charset="0"/>
              <a:cs typeface="Courier New" charset="0"/>
            </a:rPr>
            <a:t>]_</a:t>
          </a:r>
          <a:r>
            <a:rPr lang="en-US" sz="1800" b="1" kern="1200" dirty="0" err="1" smtClean="0">
              <a:latin typeface="Courier New" charset="0"/>
              <a:ea typeface="Courier New" charset="0"/>
              <a:cs typeface="Courier New" charset="0"/>
            </a:rPr>
            <a:t>resource.rb</a:t>
          </a:r>
          <a:endParaRPr lang="en-US" sz="1800" b="1" kern="1200" dirty="0">
            <a:latin typeface="Courier New" charset="0"/>
            <a:ea typeface="Courier New" charset="0"/>
            <a:cs typeface="Courier New" charset="0"/>
          </a:endParaRPr>
        </a:p>
        <a:p>
          <a:pPr marL="171450" lvl="1" indent="-171450" algn="l" defTabSz="800100">
            <a:lnSpc>
              <a:spcPct val="90000"/>
            </a:lnSpc>
            <a:spcBef>
              <a:spcPct val="0"/>
            </a:spcBef>
            <a:spcAft>
              <a:spcPct val="15000"/>
            </a:spcAft>
            <a:buChar char="••"/>
          </a:pPr>
          <a:r>
            <a:rPr lang="en-US" sz="1800" b="1" kern="1200" dirty="0" smtClean="0">
              <a:latin typeface="Courier New" charset="0"/>
              <a:ea typeface="Courier New" charset="0"/>
              <a:cs typeface="Courier New" charset="0"/>
            </a:rPr>
            <a:t>[</a:t>
          </a:r>
          <a:r>
            <a:rPr lang="en-US" sz="1800" b="1" kern="1200" dirty="0" err="1" smtClean="0">
              <a:latin typeface="Courier New" charset="0"/>
              <a:ea typeface="Courier New" charset="0"/>
              <a:cs typeface="Courier New" charset="0"/>
            </a:rPr>
            <a:t>my_custom_resource</a:t>
          </a:r>
          <a:r>
            <a:rPr lang="en-US" sz="1800" b="1" kern="1200" dirty="0" smtClean="0">
              <a:latin typeface="Courier New" charset="0"/>
              <a:ea typeface="Courier New" charset="0"/>
              <a:cs typeface="Courier New" charset="0"/>
            </a:rPr>
            <a:t>]_</a:t>
          </a:r>
          <a:r>
            <a:rPr lang="en-US" sz="1800" b="1" kern="1200" dirty="0" err="1" smtClean="0">
              <a:latin typeface="Courier New" charset="0"/>
              <a:ea typeface="Courier New" charset="0"/>
              <a:cs typeface="Courier New" charset="0"/>
            </a:rPr>
            <a:t>provider.rb</a:t>
          </a:r>
          <a:endParaRPr lang="en-US" sz="18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10/12/16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10/12/16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in some of the earliest versions of Chef and are still supported today. However, as of Chef 12.5 it is strongly recommended that you choose a solution built with custom resources.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Chef. The resource and the provider is parsed and converted into Ruby objects.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resources file you specify the available actions, the default action, and the supported attributes that can be used when specifying the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smtClean="0"/>
              <a:t>new_resource</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Otherwise this is the same results as the one defined by the HWRP.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smtClean="0"/>
              <a:t>new_resource</a:t>
            </a:r>
            <a:r>
              <a:rPr lang="en-US" baseline="0" dirty="0" smtClean="0"/>
              <a:t>' local variable or method. The default action is assumed to be the first action defined in this file: create.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default action is determined by the first action listed in the custom resource definition.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questions can we answer for you?</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smtClean="0"/>
              <a:t>Available in some of the earliest versions of Chef</a:t>
            </a:r>
          </a:p>
          <a:p>
            <a:pPr marL="457200" indent="-457200">
              <a:buFont typeface="Arial" charset="0"/>
              <a:buChar char="•"/>
            </a:pPr>
            <a:r>
              <a:rPr lang="en-US" dirty="0" smtClean="0"/>
              <a:t>Allows for extremely flexible and powerful resource implementations</a:t>
            </a:r>
          </a:p>
          <a:p>
            <a:pPr marL="457200" indent="-457200">
              <a:buFont typeface="Arial" charset="0"/>
              <a:buChar char="•"/>
            </a:pPr>
            <a:r>
              <a:rPr lang="en-US" dirty="0" smtClean="0"/>
              <a:t>Requires knowledge of Ruby</a:t>
            </a:r>
          </a:p>
          <a:p>
            <a:pPr marL="457200" indent="-457200">
              <a:buFont typeface="Arial" charset="0"/>
              <a:buChar char="•"/>
            </a:pPr>
            <a:r>
              <a:rPr lang="en-US" dirty="0" smtClean="0"/>
              <a:t>Requires knowledge of Object-Oriented Programming techniques</a:t>
            </a:r>
          </a:p>
          <a:p>
            <a:pPr marL="457200" indent="-457200">
              <a:buFont typeface="Arial" charset="0"/>
              <a:buChar char="•"/>
            </a:pPr>
            <a:endParaRPr lang="en-US" dirty="0" smtClean="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'admins'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'admins'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smtClean="0">
                <a:latin typeface="Courier New" charset="0"/>
                <a:ea typeface="Courier New" charset="0"/>
                <a:cs typeface="Courier New" charset="0"/>
              </a:rPr>
              <a:t>define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'default' do</a:t>
            </a:r>
          </a:p>
          <a:p>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'users'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'users'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admins_site.rb</a:t>
            </a:r>
            <a:endParaRPr lang="en-US" b="1" dirty="0" smtClean="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users_site.rb</a:t>
            </a:r>
            <a:endParaRPr lang="en-US" b="1" dirty="0" smtClean="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smtClean="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dogs_site.rb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'default',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80 </a:t>
            </a:r>
            <a:r>
              <a:rPr lang="en-US" sz="2000" b="1" dirty="0">
                <a:latin typeface="Courier New" charset="0"/>
                <a:ea typeface="Courier New" charset="0"/>
                <a:cs typeface="Courier New" charset="0"/>
              </a:rPr>
              <a:t>do</a:t>
            </a:r>
          </a:p>
          <a:p>
            <a:r>
              <a:rPr lang="en-US" sz="2000" b="1" dirty="0" smtClean="0">
                <a:latin typeface="Courier New" charset="0"/>
                <a:ea typeface="Courier New" charset="0"/>
                <a:cs typeface="Courier New" charset="0"/>
              </a:rPr>
              <a:t>  directory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templates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source '</a:t>
            </a:r>
            <a:r>
              <a:rPr lang="en-US" sz="2000" b="1" dirty="0" err="1" smtClean="0">
                <a:latin typeface="Courier New" charset="0"/>
                <a:ea typeface="Courier New" charset="0"/>
                <a:cs typeface="Courier New" charset="0"/>
              </a:rPr>
              <a:t>conf.erb</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variables(</a:t>
            </a:r>
            <a:r>
              <a:rPr lang="en-US" sz="2000" b="1" dirty="0" err="1" smtClean="0">
                <a:latin typeface="Courier New" charset="0"/>
                <a:ea typeface="Courier New" charset="0"/>
                <a:cs typeface="Courier New" charset="0"/>
              </a:rPr>
              <a:t>document_root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port: </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notifies :restart, 'service[</a:t>
            </a:r>
            <a:r>
              <a:rPr lang="en-US" sz="2000" b="1" dirty="0" err="1" smtClean="0">
                <a:latin typeface="Courier New" charset="0"/>
                <a:ea typeface="Courier New" charset="0"/>
                <a:cs typeface="Courier New" charset="0"/>
              </a:rPr>
              <a:t>httpd</a:t>
            </a:r>
            <a:r>
              <a:rPr lang="en-US" sz="2000" b="1" dirty="0" smtClean="0">
                <a:latin typeface="Courier New" charset="0"/>
                <a:ea typeface="Courier New" charset="0"/>
                <a:cs typeface="Courier New" charset="0"/>
              </a:rPr>
              <a:t>]'</a:t>
            </a: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 remaining resources ...</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smtClean="0"/>
              <a:t>Allows for code re-use within recipes</a:t>
            </a:r>
          </a:p>
          <a:p>
            <a:pPr marL="457200" indent="-457200">
              <a:buFont typeface="Arial" charset="0"/>
              <a:buChar char="•"/>
            </a:pPr>
            <a:r>
              <a:rPr lang="en-US" dirty="0" smtClean="0"/>
              <a:t>Definition usage could be mistaken for a true resource</a:t>
            </a:r>
          </a:p>
          <a:p>
            <a:pPr marL="457200" indent="-457200">
              <a:buFont typeface="Arial" charset="0"/>
              <a:buChar char="•"/>
            </a:pPr>
            <a:r>
              <a:rPr lang="en-US" dirty="0" smtClean="0"/>
              <a:t>Definitions do not support notifications (</a:t>
            </a:r>
            <a:r>
              <a:rPr lang="en-US" dirty="0" smtClean="0">
                <a:latin typeface="Courier New" charset="0"/>
                <a:ea typeface="Courier New" charset="0"/>
                <a:cs typeface="Courier New" charset="0"/>
              </a:rPr>
              <a:t>subscribes</a:t>
            </a:r>
            <a:r>
              <a:rPr lang="en-US" dirty="0" smtClean="0"/>
              <a:t> and </a:t>
            </a:r>
            <a:r>
              <a:rPr lang="en-US" dirty="0" smtClean="0">
                <a:latin typeface="Courier New" charset="0"/>
                <a:ea typeface="Courier New" charset="0"/>
                <a:cs typeface="Courier New" charset="0"/>
              </a:rPr>
              <a:t>notifies</a:t>
            </a:r>
            <a:r>
              <a:rPr lang="en-US" dirty="0" smtClean="0"/>
              <a:t>) </a:t>
            </a:r>
          </a:p>
          <a:p>
            <a:endParaRPr lang="en-US" dirty="0"/>
          </a:p>
        </p:txBody>
      </p:sp>
    </p:spTree>
    <p:extLst>
      <p:ext uri="{BB962C8B-B14F-4D97-AF65-F5344CB8AC3E}">
        <p14:creationId xmlns:p14="http://schemas.microsoft.com/office/powerpoint/2010/main" val="21440948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mtClean="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a:p>
              <a:pPr lvl="0" defTabSz="1066800">
                <a:lnSpc>
                  <a:spcPct val="90000"/>
                </a:lnSpc>
                <a:spcAft>
                  <a:spcPct val="35000"/>
                </a:spcAft>
              </a:pPr>
              <a:r>
                <a:rPr lang="en-US" b="1" dirty="0" smtClean="0">
                  <a:latin typeface="Courier New" charset="0"/>
                  <a:ea typeface="Courier New" charset="0"/>
                  <a:cs typeface="Courier New" charset="0"/>
                </a:rPr>
                <a:t>providers/</a:t>
              </a:r>
              <a:endParaRPr lang="en-US" b="1" dirty="0">
                <a:latin typeface="Courier New" charset="0"/>
                <a:ea typeface="Courier New" charset="0"/>
                <a:cs typeface="Courier New" charset="0"/>
              </a:endParaRP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smtClean="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a:t>
            </a:r>
            <a:r>
              <a:rPr lang="en-US" dirty="0" smtClean="0"/>
              <a:t>name is combined with the file name to create the name of the resource.</a:t>
            </a:r>
          </a:p>
        </p:txBody>
      </p:sp>
    </p:spTree>
    <p:extLst>
      <p:ext uri="{BB962C8B-B14F-4D97-AF65-F5344CB8AC3E}">
        <p14:creationId xmlns:p14="http://schemas.microsoft.com/office/powerpoint/2010/main" val="8828709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default_action</a:t>
            </a:r>
            <a:r>
              <a:rPr lang="en-US" sz="2000" b="1" dirty="0" smtClean="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String, </a:t>
            </a:r>
            <a:r>
              <a:rPr lang="en-US" sz="2000" b="1" dirty="0" err="1" smtClean="0">
                <a:latin typeface="Courier New" charset="0"/>
                <a:ea typeface="Courier New" charset="0"/>
                <a:cs typeface="Courier New" charset="0"/>
              </a:rPr>
              <a:t>name_attribute</a:t>
            </a:r>
            <a:r>
              <a:rPr lang="en-US" sz="2000" b="1" dirty="0" smtClean="0">
                <a:latin typeface="Courier New" charset="0"/>
                <a:ea typeface="Courier New" charset="0"/>
                <a:cs typeface="Courier New" charset="0"/>
              </a:rPr>
              <a:t>: true</a:t>
            </a: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directory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variables(</a:t>
            </a:r>
            <a:r>
              <a:rPr lang="en-US" sz="2000" b="1" dirty="0" err="1" smtClean="0">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a:t>
            </a:r>
          </a:p>
          <a:p>
            <a:r>
              <a:rPr lang="en-US" sz="2000" b="1" dirty="0" smtClean="0">
                <a:latin typeface="Courier New" charset="0"/>
                <a:ea typeface="Courier New" charset="0"/>
                <a:cs typeface="Courier New" charset="0"/>
              </a:rPr>
              <a:t>              port</a:t>
            </a:r>
            <a:r>
              <a:rPr lang="en-US" sz="2000" b="1" dirty="0">
                <a:latin typeface="Courier New" charset="0"/>
                <a:ea typeface="Courier New" charset="0"/>
                <a:cs typeface="Courier New" charset="0"/>
              </a:rPr>
              <a:t>: </a:t>
            </a:r>
            <a:r>
              <a:rPr lang="en-US" sz="2000" b="1" dirty="0" err="1" smtClean="0">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providers/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between:</a:t>
            </a:r>
          </a:p>
          <a:p>
            <a:pPr marL="1296988" lvl="3" indent="-457200">
              <a:buFont typeface="Arial"/>
              <a:buChar char="•"/>
            </a:pPr>
            <a:r>
              <a:rPr lang="en-US" sz="2800" dirty="0" smtClean="0"/>
              <a:t>Custom Resources</a:t>
            </a:r>
            <a:endParaRPr lang="en-US" sz="2800" dirty="0"/>
          </a:p>
          <a:p>
            <a:pPr marL="1296988" lvl="3" indent="-457200">
              <a:buFont typeface="Arial"/>
              <a:buChar char="•"/>
            </a:pPr>
            <a:r>
              <a:rPr lang="en-US" sz="2800" dirty="0" smtClean="0"/>
              <a:t>Definitions</a:t>
            </a:r>
          </a:p>
          <a:p>
            <a:pPr marL="1296988" lvl="3" indent="-457200">
              <a:buFont typeface="Arial"/>
              <a:buChar char="•"/>
            </a:pPr>
            <a:r>
              <a:rPr lang="en-US" sz="2800" dirty="0" smtClean="0"/>
              <a:t>Heavy</a:t>
            </a:r>
            <a:r>
              <a:rPr lang="en-US" sz="2800" dirty="0"/>
              <a:t>-Weight Resource-</a:t>
            </a:r>
            <a:r>
              <a:rPr lang="en-US" sz="2800" dirty="0" smtClean="0"/>
              <a:t>Providers</a:t>
            </a:r>
          </a:p>
          <a:p>
            <a:pPr marL="1296988" lvl="3" indent="-457200">
              <a:buFont typeface="Arial"/>
              <a:buChar char="•"/>
            </a:pPr>
            <a:r>
              <a:rPr lang="en-US" sz="2800" dirty="0" smtClean="0"/>
              <a:t>Light-Weight Resource-Providers</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0.7.12 version of Chef</a:t>
            </a:r>
          </a:p>
          <a:p>
            <a:pPr marL="457200" indent="-457200">
              <a:buFont typeface="Arial" charset="0"/>
              <a:buChar char="•"/>
            </a:pPr>
            <a:r>
              <a:rPr lang="en-US" dirty="0" smtClean="0"/>
              <a:t>Allows for a real resource definition without understanding Ruby (vs. HWRP)</a:t>
            </a:r>
            <a:endParaRPr lang="en-US" dirty="0"/>
          </a:p>
          <a:p>
            <a:pPr marL="457200" indent="-457200">
              <a:buFont typeface="Arial" charset="0"/>
              <a:buChar char="•"/>
            </a:pPr>
            <a:r>
              <a:rPr lang="en-US" dirty="0" smtClean="0"/>
              <a:t>Resource and provider implementation require learning a new DSL</a:t>
            </a:r>
          </a:p>
          <a:p>
            <a:pPr marL="457200" indent="-457200">
              <a:buFont typeface="Arial" charset="0"/>
              <a:buChar char="•"/>
            </a:pPr>
            <a:r>
              <a:rPr lang="en-US" dirty="0" smtClean="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Custom Resource DSL</a:t>
            </a: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apache_vhost</a:t>
            </a:r>
            <a:endParaRPr lang="en-US" sz="2000" b="1" dirty="0" smtClean="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property :</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a:t>
            </a:r>
            <a:r>
              <a:rPr lang="en-US" sz="2000" b="1" dirty="0" smtClean="0">
                <a:latin typeface="Courier New" charset="0"/>
                <a:ea typeface="Courier New" charset="0"/>
                <a:cs typeface="Courier New" charset="0"/>
              </a:rPr>
              <a:t>80</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remaining actions ...</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12.5.0 version of Chef</a:t>
            </a:r>
          </a:p>
          <a:p>
            <a:pPr marL="457200" indent="-457200">
              <a:buFont typeface="Arial" charset="0"/>
              <a:buChar char="•"/>
            </a:pPr>
            <a:r>
              <a:rPr lang="en-US" dirty="0" smtClean="0"/>
              <a:t>Allows for a real resource definition without understanding Ruby (vs. HWRP)</a:t>
            </a:r>
          </a:p>
          <a:p>
            <a:pPr marL="457200" indent="-457200">
              <a:buFont typeface="Arial" charset="0"/>
              <a:buChar char="•"/>
            </a:pPr>
            <a:r>
              <a:rPr lang="en-US" dirty="0"/>
              <a:t>Complete resource definition is defined in a single file (vs. LWRP</a:t>
            </a:r>
            <a:r>
              <a:rPr lang="en-US" dirty="0" smtClean="0"/>
              <a:t>)</a:t>
            </a:r>
            <a:endParaRPr lang="en-US" dirty="0"/>
          </a:p>
          <a:p>
            <a:pPr marL="457200" indent="-457200">
              <a:buFont typeface="Arial" charset="0"/>
              <a:buChar char="•"/>
            </a:pPr>
            <a:r>
              <a:rPr lang="en-US" dirty="0" smtClean="0"/>
              <a:t>Custom resource implementation require learning a new DSL</a:t>
            </a:r>
          </a:p>
        </p:txBody>
      </p:sp>
    </p:spTree>
    <p:extLst>
      <p:ext uri="{BB962C8B-B14F-4D97-AF65-F5344CB8AC3E}">
        <p14:creationId xmlns:p14="http://schemas.microsoft.com/office/powerpoint/2010/main" val="1880142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version prior to 12.5.0, which approach would </a:t>
            </a:r>
            <a:r>
              <a:rPr lang="en-US" dirty="0" smtClean="0"/>
              <a:t>you </a:t>
            </a:r>
            <a:r>
              <a:rPr lang="en-US" dirty="0" smtClean="0"/>
              <a:t>choose?</a:t>
            </a:r>
            <a:endParaRPr lang="en-US" dirty="0"/>
          </a:p>
        </p:txBody>
      </p:sp>
    </p:spTree>
    <p:extLst>
      <p:ext uri="{BB962C8B-B14F-4D97-AF65-F5344CB8AC3E}">
        <p14:creationId xmlns:p14="http://schemas.microsoft.com/office/powerpoint/2010/main" val="7027053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smtClean="0"/>
              <a:t>File and Folder Structure</a:t>
            </a:r>
            <a:endParaRPr lang="en-US" sz="3600" dirty="0"/>
          </a:p>
          <a:p>
            <a:pPr marL="571500" indent="-571500">
              <a:lnSpc>
                <a:spcPct val="150000"/>
              </a:lnSpc>
              <a:buFont typeface="Courier New" charset="0"/>
              <a:buChar char="o"/>
            </a:pPr>
            <a:r>
              <a:rPr lang="en-US" sz="3600" dirty="0"/>
              <a:t>Implementation </a:t>
            </a:r>
            <a:r>
              <a:rPr lang="en-US" sz="3600" dirty="0" smtClean="0"/>
              <a:t>Language &amp; Usage</a:t>
            </a:r>
            <a:endParaRPr lang="en-US" sz="3600" dirty="0"/>
          </a:p>
          <a:p>
            <a:pPr marL="571500" indent="-571500">
              <a:lnSpc>
                <a:spcPct val="150000"/>
              </a:lnSpc>
              <a:buFont typeface="Courier New" charset="0"/>
              <a:buChar char="o"/>
            </a:pPr>
            <a:r>
              <a:rPr lang="en-US" sz="3600" dirty="0" smtClean="0"/>
              <a:t>Benefits &amp; Drawbacks</a:t>
            </a:r>
            <a:endParaRPr lang="en-US" sz="3600" dirty="0"/>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16282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Resource</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Chef::Resource</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initialize(name, </a:t>
            </a:r>
            <a:r>
              <a:rPr lang="en-US" sz="2000" b="1" dirty="0" err="1" smtClean="0">
                <a:latin typeface="Courier New" charset="0"/>
                <a:ea typeface="Courier New" charset="0"/>
                <a:cs typeface="Courier New" charset="0"/>
              </a:rPr>
              <a:t>run_context</a:t>
            </a:r>
            <a:r>
              <a:rPr lang="en-US" sz="2000" b="1" dirty="0" smtClean="0">
                <a:latin typeface="Courier New" charset="0"/>
                <a:ea typeface="Courier New" charset="0"/>
                <a:cs typeface="Courier New" charset="0"/>
              </a:rPr>
              <a:t>=nil)</a:t>
            </a:r>
          </a:p>
          <a:p>
            <a:r>
              <a:rPr lang="en-US" sz="2000" b="1" dirty="0" smtClean="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 Defining the resource name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@provider = Chef::Provider::</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 Specifying which Provider to use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allowed_actions</a:t>
            </a:r>
            <a:r>
              <a:rPr lang="en-US" sz="2000" b="1" dirty="0" smtClean="0">
                <a:latin typeface="Courier New" charset="0"/>
                <a:ea typeface="Courier New" charset="0"/>
                <a:cs typeface="Courier New" charset="0"/>
              </a:rPr>
              <a:t> = [:create, :remove]    # Setting the list of actions</a:t>
            </a:r>
          </a:p>
          <a:p>
            <a:r>
              <a:rPr lang="en-US" sz="2000" b="1" dirty="0" smtClean="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set_or_return</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kind_of</a:t>
            </a:r>
            <a:r>
              <a:rPr lang="en-US" sz="2000" b="1" dirty="0" smtClean="0">
                <a:latin typeface="Courier New" charset="0"/>
                <a:ea typeface="Courier New" charset="0"/>
                <a:cs typeface="Courier New" charset="0"/>
              </a:rPr>
              <a:t> =&gt; String)</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apache_vhost_resource.rb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Provider</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Chef::Provider</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load_current_resource</a:t>
            </a:r>
            <a:endParaRPr lang="en-US" sz="2000" b="1" dirty="0" smtClean="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r>
              <a:rPr lang="en-US" sz="2000" b="1" dirty="0" smtClean="0">
                <a:latin typeface="Courier New" charset="0"/>
                <a:ea typeface="Courier New" charset="0"/>
                <a:cs typeface="Courier New" charset="0"/>
              </a:rPr>
              <a:t> ||= Chef::Resource::</a:t>
            </a:r>
            <a:r>
              <a:rPr lang="en-US" sz="2000" b="1" dirty="0" err="1" smtClean="0">
                <a:latin typeface="Courier New" charset="0"/>
                <a:ea typeface="Courier New" charset="0"/>
                <a:cs typeface="Courier New" charset="0"/>
              </a:rPr>
              <a:t>ApacheVhost.new</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action_create</a:t>
            </a:r>
            <a:endParaRPr lang="en-US" sz="2000" b="1" dirty="0" smtClean="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apache_vhost_provider.rb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'welcome' do</a:t>
            </a:r>
          </a:p>
          <a:p>
            <a:r>
              <a:rPr lang="en-US" sz="2000" b="1" dirty="0" smtClean="0">
                <a:latin typeface="Courier New" charset="0"/>
                <a:ea typeface="Courier New" charset="0"/>
                <a:cs typeface="Courier New" charset="0"/>
              </a:rPr>
              <a:t>  action :delete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16447</TotalTime>
  <Words>3509</Words>
  <Application>Microsoft Macintosh PowerPoint</Application>
  <PresentationFormat>Custom</PresentationFormat>
  <Paragraphs>405</Paragraphs>
  <Slides>29</Slides>
  <Notes>28</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2244</cp:revision>
  <cp:lastPrinted>2015-02-07T23:49:10Z</cp:lastPrinted>
  <dcterms:created xsi:type="dcterms:W3CDTF">2012-09-13T17:36:07Z</dcterms:created>
  <dcterms:modified xsi:type="dcterms:W3CDTF">2016-10-12T17:53:19Z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