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72"/>
  </p:notesMasterIdLst>
  <p:handoutMasterIdLst>
    <p:handoutMasterId r:id="rId73"/>
  </p:handoutMasterIdLst>
  <p:sldIdLst>
    <p:sldId id="256" r:id="rId7"/>
    <p:sldId id="257" r:id="rId8"/>
    <p:sldId id="341" r:id="rId9"/>
    <p:sldId id="267" r:id="rId10"/>
    <p:sldId id="269" r:id="rId11"/>
    <p:sldId id="299" r:id="rId12"/>
    <p:sldId id="268" r:id="rId13"/>
    <p:sldId id="271" r:id="rId14"/>
    <p:sldId id="270" r:id="rId15"/>
    <p:sldId id="272" r:id="rId16"/>
    <p:sldId id="337" r:id="rId17"/>
    <p:sldId id="273" r:id="rId18"/>
    <p:sldId id="300" r:id="rId19"/>
    <p:sldId id="274" r:id="rId20"/>
    <p:sldId id="275" r:id="rId21"/>
    <p:sldId id="277" r:id="rId22"/>
    <p:sldId id="301" r:id="rId23"/>
    <p:sldId id="278" r:id="rId24"/>
    <p:sldId id="279" r:id="rId25"/>
    <p:sldId id="280" r:id="rId26"/>
    <p:sldId id="281" r:id="rId27"/>
    <p:sldId id="282" r:id="rId28"/>
    <p:sldId id="288" r:id="rId29"/>
    <p:sldId id="290" r:id="rId30"/>
    <p:sldId id="289" r:id="rId31"/>
    <p:sldId id="284" r:id="rId32"/>
    <p:sldId id="344" r:id="rId33"/>
    <p:sldId id="345" r:id="rId34"/>
    <p:sldId id="283" r:id="rId35"/>
    <p:sldId id="285" r:id="rId36"/>
    <p:sldId id="286" r:id="rId37"/>
    <p:sldId id="293" r:id="rId38"/>
    <p:sldId id="338" r:id="rId39"/>
    <p:sldId id="302" r:id="rId40"/>
    <p:sldId id="347" r:id="rId41"/>
    <p:sldId id="346" r:id="rId42"/>
    <p:sldId id="304" r:id="rId43"/>
    <p:sldId id="315" r:id="rId44"/>
    <p:sldId id="305" r:id="rId45"/>
    <p:sldId id="316" r:id="rId46"/>
    <p:sldId id="317" r:id="rId47"/>
    <p:sldId id="303" r:id="rId48"/>
    <p:sldId id="309" r:id="rId49"/>
    <p:sldId id="311" r:id="rId50"/>
    <p:sldId id="324" r:id="rId51"/>
    <p:sldId id="339" r:id="rId52"/>
    <p:sldId id="340" r:id="rId53"/>
    <p:sldId id="310" r:id="rId54"/>
    <p:sldId id="348" r:id="rId55"/>
    <p:sldId id="342" r:id="rId56"/>
    <p:sldId id="329" r:id="rId57"/>
    <p:sldId id="331" r:id="rId58"/>
    <p:sldId id="343" r:id="rId59"/>
    <p:sldId id="296" r:id="rId60"/>
    <p:sldId id="330" r:id="rId61"/>
    <p:sldId id="334" r:id="rId62"/>
    <p:sldId id="325" r:id="rId63"/>
    <p:sldId id="335" r:id="rId64"/>
    <p:sldId id="327" r:id="rId65"/>
    <p:sldId id="326" r:id="rId66"/>
    <p:sldId id="328" r:id="rId67"/>
    <p:sldId id="349" r:id="rId68"/>
    <p:sldId id="264" r:id="rId69"/>
    <p:sldId id="266" r:id="rId70"/>
    <p:sldId id="265" r:id="rId71"/>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1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868C"/>
    <a:srgbClr val="808000"/>
    <a:srgbClr val="F0F0F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79691" autoAdjust="0"/>
  </p:normalViewPr>
  <p:slideViewPr>
    <p:cSldViewPr snapToGrid="0">
      <p:cViewPr>
        <p:scale>
          <a:sx n="89" d="100"/>
          <a:sy n="89" d="100"/>
        </p:scale>
        <p:origin x="1816" y="536"/>
      </p:cViewPr>
      <p:guideLst>
        <p:guide orient="horz" pos="894"/>
        <p:guide pos="5120"/>
      </p:guideLst>
    </p:cSldViewPr>
  </p:slideViewPr>
  <p:outlineViewPr>
    <p:cViewPr>
      <p:scale>
        <a:sx n="33" d="100"/>
        <a:sy n="33" d="100"/>
      </p:scale>
      <p:origin x="0" y="-792"/>
    </p:cViewPr>
  </p:outlin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notesMaster" Target="notesMasters/notesMaster1.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73" Type="http://schemas.openxmlformats.org/officeDocument/2006/relationships/handoutMaster" Target="handoutMasters/handoutMaster1.xml"/><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2016-10-23</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2016-10-23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97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admin site we ensure that the site directory is created, a configuration file is written, and that the home page displays a welcoming message to the admins visiting the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70144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end of the file showing the remaining 'end' keywords necessary to properly close the blocks that were opened (with the do keyword) above. Comments follow each one to show their matching 'do' in the file above.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73708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reviewing the expectations it is important to execute them to ensure that all of them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13925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it is time to review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4929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see that</a:t>
            </a:r>
            <a:r>
              <a:rPr lang="en-US" baseline="0" dirty="0" smtClean="0"/>
              <a:t> the recipe installs the necessary packages to install the web server. An html page is written out for the default site to contain the appropriate welcome message.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6191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three resources setup the admin site. First creating the directory for the admin site to store the html it will display. A configuration file is written to ensure the webserver will find the new site that we have defined. Last an index html file is added to the admin site with a welcoming message.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3769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webserver to work correctly with the default</a:t>
            </a:r>
            <a:r>
              <a:rPr lang="en-US" baseline="0" dirty="0" smtClean="0"/>
              <a:t> site and the admin site the service needs to be started. We also enable the service to ensure the web server will start again if the instance this is being executed on happens to reboot.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41428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Reviewing the integration tests, unit tests, and recipe gives us a good understanding of what this cookbook accomplishes.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21112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 working cookbook it is time</a:t>
            </a:r>
            <a:r>
              <a:rPr lang="en-US" baseline="0" dirty="0" smtClean="0"/>
              <a:t> to refactor it to use custom resources. A custom resource will help make the recipe we define express our intentions more clearly and allow us to hide some of the implementation details that make it harder for us to at-a-glance understand what a recipe is accomplishing. It will also assist us if we wanted to support multiple different sites for other roles that have yet been defined.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3912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chef command-line</a:t>
            </a:r>
            <a:r>
              <a:rPr lang="en-US" baseline="0" dirty="0" smtClean="0"/>
              <a:t> tool allows you to generate some initial directories and resource file. While we are developing a Custom Resource the former name for them was called Light Weight Resource Provider or LWRP. The chef command still uses the acronym </a:t>
            </a:r>
            <a:r>
              <a:rPr lang="en-US" baseline="0" dirty="0" err="1" smtClean="0"/>
              <a:t>lwrp</a:t>
            </a:r>
            <a:r>
              <a:rPr lang="en-US" baseline="0" dirty="0" smtClean="0"/>
              <a:t> as the generate sub-command.</a:t>
            </a:r>
          </a:p>
          <a:p>
            <a:endParaRPr lang="en-US" baseline="0" dirty="0" smtClean="0"/>
          </a:p>
          <a:p>
            <a:r>
              <a:rPr lang="en-US" baseline="0" dirty="0" smtClean="0"/>
              <a:t>We call these multiple different sites, available on different ports, a virtual host. This is often abbreviated as '</a:t>
            </a:r>
            <a:r>
              <a:rPr lang="en-US" baseline="0" dirty="0" err="1" smtClean="0"/>
              <a:t>vhost</a:t>
            </a:r>
            <a:r>
              <a:rPr lang="en-US" baseline="0" dirty="0" smtClean="0"/>
              <a:t>'. Create a custom resource with the name '</a:t>
            </a:r>
            <a:r>
              <a:rPr lang="en-US" baseline="0" dirty="0" err="1" smtClean="0"/>
              <a:t>vhost</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877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completing this module you should be able to: create a custom resource file; define a custom resource action; and extract Chef resources into a custom resource action implementation.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45408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LWRP</a:t>
            </a:r>
            <a:r>
              <a:rPr lang="en-US" baseline="0" dirty="0" smtClean="0"/>
              <a:t> (light-weight resource provider) requires two directories. A resources directory and a provider directory. The custom resource implementation requires only the resources directory.</a:t>
            </a:r>
          </a:p>
          <a:p>
            <a:endParaRPr lang="en-US" baseline="0" dirty="0" smtClean="0"/>
          </a:p>
          <a:p>
            <a:r>
              <a:rPr lang="en-US" baseline="0" dirty="0" smtClean="0"/>
              <a:t>The providers directory is not needed so it should be removed.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3723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resources</a:t>
            </a:r>
            <a:r>
              <a:rPr lang="en-US" baseline="0" dirty="0" smtClean="0"/>
              <a:t> directory a file named '</a:t>
            </a:r>
            <a:r>
              <a:rPr lang="en-US" baseline="0" dirty="0" err="1" smtClean="0"/>
              <a:t>vhost</a:t>
            </a:r>
            <a:r>
              <a:rPr lang="en-US" baseline="0" dirty="0" smtClean="0"/>
              <a:t>' should exist. Within it we are simply going to define an action with the name :create. This create action is where we will define the resources necessary to create a new </a:t>
            </a:r>
            <a:r>
              <a:rPr lang="en-US" baseline="0" dirty="0" err="1" smtClean="0"/>
              <a:t>vhost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12496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create a new virtual host we need to generate a directory, add a configuration file, and define an html file. This is similar to the exact same resources that we defined for the admin site in the default recipe.</a:t>
            </a:r>
          </a:p>
          <a:p>
            <a:endParaRPr lang="en-US" baseline="0" dirty="0" smtClean="0"/>
          </a:p>
          <a:p>
            <a:r>
              <a:rPr lang="en-US" baseline="0" dirty="0" smtClean="0"/>
              <a:t>Our first implementation for our custom resource will create the exact same admin site exactly as it is done in the default recipe. These values are hard-coded to the admin site which we will address after getting our implementation working.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3363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those three resources are defined within the custom resource we want to use it within our recipe. We can now remove the use of these three resources within the default recipe.</a:t>
            </a:r>
          </a:p>
          <a:p>
            <a:endParaRPr lang="en-US" baseline="0" dirty="0" smtClean="0"/>
          </a:p>
          <a:p>
            <a:r>
              <a:rPr lang="en-US" baseline="0" dirty="0" smtClean="0"/>
              <a:t>Remove the directory resource, the template resource, and the file resource that generate the admin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673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Remove the directory resource, the template resource, and the file resource that generate the admin site.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1956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insert</a:t>
            </a:r>
            <a:r>
              <a:rPr lang="en-US" baseline="0" dirty="0" smtClean="0"/>
              <a:t> the custom resource that is create for us. The full name of the custom resource comes from the name of the cookbook joined with an underscore to the name of the ruby file defined within the resources directory.</a:t>
            </a:r>
          </a:p>
          <a:p>
            <a:endParaRPr lang="en-US" baseline="0" dirty="0" smtClean="0"/>
          </a:p>
          <a:p>
            <a:r>
              <a:rPr lang="en-US" baseline="0" dirty="0" smtClean="0"/>
              <a:t>In this instance the cookbook's name is '</a:t>
            </a:r>
            <a:r>
              <a:rPr lang="en-US" baseline="0" dirty="0" err="1" smtClean="0"/>
              <a:t>httpd</a:t>
            </a:r>
            <a:r>
              <a:rPr lang="en-US" baseline="0" dirty="0" smtClean="0"/>
              <a:t>' and the ruby file is named '</a:t>
            </a:r>
            <a:r>
              <a:rPr lang="en-US" baseline="0" dirty="0" err="1" smtClean="0"/>
              <a:t>vhost</a:t>
            </a:r>
            <a:r>
              <a:rPr lang="en-US" baseline="0" dirty="0" smtClean="0"/>
              <a:t>' so the default name for the resource is '</a:t>
            </a:r>
            <a:r>
              <a:rPr lang="en-US" baseline="0" dirty="0" err="1" smtClean="0"/>
              <a:t>httpd_vhost</a:t>
            </a:r>
            <a:r>
              <a:rPr lang="en-US" baseline="0" dirty="0" smtClean="0"/>
              <a:t>'. We inform the resource that we want to generate the site for admins, though the name of the resource is not used in any way in our definition. We explicitly state that the resource will use the create action.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98231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custom resource defined now within the default recipe it is time to run our unit tests to ensure that we have not broken our implementation.</a:t>
            </a:r>
          </a:p>
          <a:p>
            <a:endParaRPr lang="en-US" baseline="0" dirty="0" smtClean="0"/>
          </a:p>
          <a:p>
            <a:r>
              <a:rPr lang="en-US" baseline="0" dirty="0" smtClean="0"/>
              <a:t>When executing the tests you will see three failures. These three failures will instruct you that it does not see the following resources created: the directory for the admin site; the configuration file built from the template; and the html file.</a:t>
            </a:r>
          </a:p>
          <a:p>
            <a:endParaRPr lang="en-US" baseline="0" dirty="0" smtClean="0"/>
          </a:p>
          <a:p>
            <a:r>
              <a:rPr lang="en-US" baseline="0" dirty="0" smtClean="0"/>
              <a:t>This does not seem right. The resources defined within the custom resource do just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01590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the</a:t>
            </a:r>
            <a:r>
              <a:rPr lang="en-US" baseline="0" dirty="0" smtClean="0"/>
              <a:t> </a:t>
            </a:r>
            <a:r>
              <a:rPr lang="en-US" dirty="0" err="1" smtClean="0"/>
              <a:t>ChefSpec</a:t>
            </a:r>
            <a:r>
              <a:rPr lang="en-US" baseline="0" dirty="0" smtClean="0"/>
              <a:t> expectations are validating the contents of the state of the resource collection.</a:t>
            </a:r>
          </a:p>
          <a:p>
            <a:endParaRPr lang="en-US" baseline="0" dirty="0" smtClean="0"/>
          </a:p>
          <a:p>
            <a:r>
              <a:rPr lang="en-US" baseline="0" dirty="0" smtClean="0"/>
              <a:t>When we created this custom resource we moved the three resources within the recipe into the action we defined. This changed the state of the resource collection and caused the failures we see when we execute the test suite.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1721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custom resource created a resource collection within our resource collection; a sub-resource collection. </a:t>
            </a:r>
            <a:r>
              <a:rPr lang="en-US" baseline="0" dirty="0" err="1" smtClean="0"/>
              <a:t>ChefSpec</a:t>
            </a:r>
            <a:r>
              <a:rPr lang="en-US" baseline="0" dirty="0" smtClean="0"/>
              <a:t> by default does not step into this sub-resource collection. We can however enable that behavior if we modify our test setup to explicitly state we are interested in evaluating the contents of this sub-resource collection.</a:t>
            </a:r>
          </a:p>
          <a:p>
            <a:endParaRPr lang="en-US" baseline="0" dirty="0" smtClean="0"/>
          </a:p>
          <a:p>
            <a:r>
              <a:rPr lang="en-US" baseline="0" dirty="0" smtClean="0"/>
              <a:t>We will discuss more about the implications of having a sub-resource collection in the follow-up module.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79980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a:t>
            </a:r>
            <a:r>
              <a:rPr lang="en-US" baseline="0" dirty="0" smtClean="0"/>
              <a:t> tests fail because the resources defined within the custom resource are now no longer placed onto the resource collection. This is because the custom resource is placed on the resource collection and the resources internally within it are placed on a secondary resource collection that the custom resource owns.</a:t>
            </a:r>
          </a:p>
          <a:p>
            <a:endParaRPr lang="en-US" baseline="0" dirty="0" smtClean="0"/>
          </a:p>
          <a:p>
            <a:r>
              <a:rPr lang="en-US" baseline="0" dirty="0" smtClean="0"/>
              <a:t>To ask our unit tests to verify the resources defined within our custom resource we need to explicitly ask the </a:t>
            </a:r>
            <a:r>
              <a:rPr lang="en-US" baseline="0" dirty="0" err="1" smtClean="0"/>
              <a:t>ChefSpec</a:t>
            </a:r>
            <a:r>
              <a:rPr lang="en-US" baseline="0" dirty="0" smtClean="0"/>
              <a:t> runner to step into the resource and examine the resources it uses to accomplish it's work.</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4621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begin creating this custom resource it is important to review the cookbook. We will start looking at the integration tests defined.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50066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the unit tests again should show all the expectations have been met.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61589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also important</a:t>
            </a:r>
            <a:r>
              <a:rPr lang="en-US" baseline="0" dirty="0" smtClean="0"/>
              <a:t> to execute the integration tests defined. First converging the test instance to ensure the recipe is defined correctly and converges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7691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finally we verify that the state of the system is still hosting our two sites.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6726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made changes</a:t>
            </a:r>
            <a:r>
              <a:rPr lang="en-US" baseline="0" dirty="0" smtClean="0"/>
              <a:t> to the recipe and then used kitchen to converge this recipe against the test instance. This ensured that our recipe will successfully converge against a system that has already been configured and not raise any errors.</a:t>
            </a:r>
          </a:p>
          <a:p>
            <a:endParaRPr lang="en-US" baseline="0" dirty="0" smtClean="0"/>
          </a:p>
          <a:p>
            <a:r>
              <a:rPr lang="en-US" baseline="0" dirty="0" smtClean="0"/>
              <a:t>However, we still need to ensure that the recipe will converge successfully on a brand new instance so it is important to ask Test Kitchen to destroy the instance, converge a new instance, and verify the results. This can be done with the 'kitchen test' command.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75354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implementation of the custom resource has been created and we have verified that it works by running our two test suites.</a:t>
            </a:r>
          </a:p>
          <a:p>
            <a:endParaRPr lang="en-US" baseline="0" dirty="0" smtClean="0"/>
          </a:p>
          <a:p>
            <a:r>
              <a:rPr lang="en-US" baseline="0" dirty="0" smtClean="0"/>
              <a:t>Now it is time to address the problem with the implementation having hard-coded values specific to the admin site. We want to make it more generic so that it can deploy a different, custom site for us if needed.</a:t>
            </a:r>
          </a:p>
          <a:p>
            <a:endParaRPr lang="en-US" baseline="0" dirty="0" smtClean="0"/>
          </a:p>
          <a:p>
            <a:r>
              <a:rPr lang="en-US" baseline="0" dirty="0" smtClean="0"/>
              <a:t>This can be done through properties that you defined on the custom resource.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1014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Properties are defined in the</a:t>
            </a:r>
            <a:r>
              <a:rPr lang="en-US" baseline="0" dirty="0" smtClean="0"/>
              <a:t> same file as you define the resource actions. Generally these are defined at the top of the file to make them immediately visible. A property is defined by specifying a method named property with two required parameters and a third set of optional parameters. The name of the property is defined as a Ruby Symbol. The type is a Ruby class name. This type enforces what kind of values are supported by this property; typically it is a String for text and a </a:t>
            </a:r>
            <a:r>
              <a:rPr lang="en-US" baseline="0" dirty="0" err="1" smtClean="0"/>
              <a:t>Fixnum</a:t>
            </a:r>
            <a:r>
              <a:rPr lang="en-US" baseline="0" dirty="0" smtClean="0"/>
              <a:t> for numbers. The optional parameters are defined as a Hash. We will explore defining a property with these parameters in the next module.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745963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property that you define within</a:t>
            </a:r>
            <a:r>
              <a:rPr lang="en-US" baseline="0" dirty="0" smtClean="0"/>
              <a:t> the custom resource definition becomes part of how you can describe the resource within the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96151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start by defining a property named '</a:t>
            </a:r>
            <a:r>
              <a:rPr lang="en-US" baseline="0" dirty="0" err="1" smtClean="0"/>
              <a:t>site_name</a:t>
            </a:r>
            <a:r>
              <a:rPr lang="en-US" baseline="0" dirty="0" smtClean="0"/>
              <a:t>' that will contain the name of the site we want to create. The name of the site will be used to create the directory for our index page, the configuration file details, and the message we send out to the visitor.</a:t>
            </a:r>
          </a:p>
          <a:p>
            <a:endParaRPr lang="en-US" baseline="0" dirty="0" smtClean="0"/>
          </a:p>
          <a:p>
            <a:r>
              <a:rPr lang="en-US" baseline="0" dirty="0" smtClean="0"/>
              <a:t>The '</a:t>
            </a:r>
            <a:r>
              <a:rPr lang="en-US" baseline="0" dirty="0" err="1" smtClean="0"/>
              <a:t>site_name</a:t>
            </a:r>
            <a:r>
              <a:rPr lang="en-US" baseline="0" dirty="0" smtClean="0"/>
              <a:t>' is going to be a text so we specify the type as String.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23681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action implementation we want to remove the</a:t>
            </a:r>
            <a:r>
              <a:rPr lang="en-US" baseline="0" dirty="0" smtClean="0"/>
              <a:t> mention of 'admin' and replace it with the value found within the '</a:t>
            </a:r>
            <a:r>
              <a:rPr lang="en-US" baseline="0" dirty="0" err="1" smtClean="0"/>
              <a:t>site_name</a:t>
            </a:r>
            <a:r>
              <a:rPr lang="en-US" baseline="0" dirty="0" smtClean="0"/>
              <a:t>' custom property. A resource property creates a method with the same name as the property.</a:t>
            </a:r>
          </a:p>
          <a:p>
            <a:endParaRPr lang="en-US" baseline="0" dirty="0" smtClean="0"/>
          </a:p>
          <a:p>
            <a:r>
              <a:rPr lang="en-US" baseline="0" dirty="0" smtClean="0"/>
              <a:t>Now we need to replace the 'admin' text with the result of the property. This requires us to update a number of our resources to use String interpolation to express the directory created, the configuration path, and then default html page.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24916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property is not automatically defined and does not contain a default value so we must add this </a:t>
            </a:r>
            <a:r>
              <a:rPr lang="en-US" baseline="0" dirty="0" err="1" smtClean="0"/>
              <a:t>propery</a:t>
            </a:r>
            <a:r>
              <a:rPr lang="en-US" baseline="0" dirty="0" smtClean="0"/>
              <a:t> to the custom resource implementation with the default recipe. In this case we are adding '</a:t>
            </a:r>
            <a:r>
              <a:rPr lang="en-US" baseline="0" dirty="0" err="1" smtClean="0"/>
              <a:t>site_name</a:t>
            </a:r>
            <a:r>
              <a:rPr lang="en-US" baseline="0" dirty="0" smtClean="0"/>
              <a:t>' and specifying the value is 'admins'.</a:t>
            </a:r>
          </a:p>
          <a:p>
            <a:endParaRPr lang="en-US" baseline="0" dirty="0" smtClean="0"/>
          </a:p>
          <a:p>
            <a:r>
              <a:rPr lang="en-US" baseline="0" dirty="0" smtClean="0"/>
              <a:t>This means our implementation should be exactly the same as before but the details are now configurable through this property instead of being hard-coded to 'admin'.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2320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tests</a:t>
            </a:r>
            <a:r>
              <a:rPr lang="en-US" baseline="0" dirty="0" smtClean="0"/>
              <a:t> define that assert that the a default website is available on port 80 and a second website available on port 8080. Each of these websites cater to the different possible roles one could have with the website. The standard user visits the sit on port 80 where admins visit the site on port 8080.</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62228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 tests</a:t>
            </a:r>
            <a:r>
              <a:rPr lang="en-US" baseline="0" dirty="0" smtClean="0"/>
              <a:t>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980762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integration</a:t>
            </a:r>
            <a:r>
              <a:rPr lang="en-US" baseline="0" dirty="0" smtClean="0"/>
              <a:t> tests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34322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a custom resource implementation that has helped express our intentions more clearly in the default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74503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custom resource still needs a little more work to make it configurable. The create action is still hard-coded to specify the port 8080 for all sites that are created.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During this exercise you will define a new property within the custom resource that allows a port to be specified for the site. Replace any hard-coded port values within the resource action implementation and then add the new property to the implementation of the custom resource in the default recipe.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dirty="0" smtClean="0"/>
              <a:t>Instructor</a:t>
            </a:r>
            <a:r>
              <a:rPr lang="en-US" baseline="0" dirty="0" smtClean="0"/>
              <a:t> Note: Allow 10 minutes to complete this exercise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17658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property is defined near the top of the resource file. A port is generally a whole number so we want that reflected in the type.</a:t>
            </a:r>
          </a:p>
          <a:p>
            <a:endParaRPr lang="en-US" baseline="0" dirty="0" smtClean="0"/>
          </a:p>
          <a:p>
            <a:r>
              <a:rPr lang="en-US" baseline="0" dirty="0" smtClean="0"/>
              <a:t>A </a:t>
            </a:r>
            <a:r>
              <a:rPr lang="en-US" baseline="0" dirty="0" err="1" smtClean="0"/>
              <a:t>Fixnum</a:t>
            </a:r>
            <a:r>
              <a:rPr lang="en-US" baseline="0" dirty="0" smtClean="0"/>
              <a:t> can contain negative integers and floating point numbers so this type does not perfectly represent the domain of acceptable values. Later we may explore ways to ensure better restrictions on the values provided to properties.</a:t>
            </a:r>
          </a:p>
          <a:p>
            <a:endParaRPr lang="en-US" baseline="0" dirty="0" smtClean="0"/>
          </a:p>
          <a:p>
            <a:r>
              <a:rPr lang="en-US" baseline="0" dirty="0" smtClean="0"/>
              <a:t>Within the action implementation the 8080 value should be replaced with the value found in '</a:t>
            </a:r>
            <a:r>
              <a:rPr lang="en-US" baseline="0" dirty="0" err="1" smtClean="0"/>
              <a:t>site_port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27371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default</a:t>
            </a:r>
            <a:r>
              <a:rPr lang="en-US" baseline="0" dirty="0" smtClean="0"/>
              <a:t> recipe, within the '</a:t>
            </a:r>
            <a:r>
              <a:rPr lang="en-US" baseline="0" dirty="0" err="1" smtClean="0"/>
              <a:t>httpd_vhost</a:t>
            </a:r>
            <a:r>
              <a:rPr lang="en-US" baseline="0" dirty="0" smtClean="0"/>
              <a:t>' resource, we must define a value for this </a:t>
            </a:r>
            <a:r>
              <a:rPr lang="en-US" baseline="0" dirty="0" err="1" smtClean="0"/>
              <a:t>site_port</a:t>
            </a:r>
            <a:r>
              <a:rPr lang="en-US" baseline="0" dirty="0" smtClean="0"/>
              <a:t>. Similar to before we simply define the value that was previously hard-coded here as a property.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15530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 tests</a:t>
            </a:r>
            <a:r>
              <a:rPr lang="en-US" baseline="0" dirty="0" smtClean="0"/>
              <a:t>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119398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integration</a:t>
            </a:r>
            <a:r>
              <a:rPr lang="en-US" baseline="0" dirty="0" smtClean="0"/>
              <a:t> tests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74293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a:t>
            </a:r>
            <a:r>
              <a:rPr lang="en-US" dirty="0" err="1" smtClean="0"/>
              <a:t>site_port</a:t>
            </a:r>
            <a:r>
              <a:rPr lang="en-US" baseline="0" dirty="0" smtClean="0"/>
              <a:t> property developed the '</a:t>
            </a:r>
            <a:r>
              <a:rPr lang="en-US" baseline="0" dirty="0" err="1" smtClean="0"/>
              <a:t>httpd_vhost</a:t>
            </a:r>
            <a:r>
              <a:rPr lang="en-US" baseline="0" dirty="0" smtClean="0"/>
              <a:t>' custom resource is now capable of being used to create more sites if needed for different roles on different ports for our web server.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61318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default Apache creates a welcome configuration file within the same directory we are creating our new virtual hosts. We want to delete this configuration file but we want to create a resource that will also cleanup any html files that our resource might create as well. This will allow us to create and remove sites as we want.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3012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refactoring the cookbook it is important that you verify that the cookbook is in a known good state. To do that you would want to use Test Kitchen to execute the two test are defined.</a:t>
            </a:r>
          </a:p>
          <a:p>
            <a:endParaRPr lang="en-US" baseline="0" dirty="0" smtClean="0"/>
          </a:p>
          <a:p>
            <a:r>
              <a:rPr lang="en-US" baseline="0" dirty="0" smtClean="0"/>
              <a:t>Each example should pass without failure.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005198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next lab exercise challenges you to create the remove action for the custom resource, use that remove action to remove the default site that ships with the webserver, and deploy a new site instead which welcomes users.</a:t>
            </a:r>
          </a:p>
          <a:p>
            <a:endParaRPr lang="en-US" baseline="0" dirty="0" smtClean="0"/>
          </a:p>
          <a:p>
            <a:r>
              <a:rPr lang="en-US" baseline="0" dirty="0" smtClean="0"/>
              <a:t>Instructor Note: Allow 15 minutes to complete this exercise</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385916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remove action asks that you remove the directory</a:t>
            </a:r>
            <a:r>
              <a:rPr lang="en-US" baseline="0" dirty="0" smtClean="0"/>
              <a:t> that may or may not exist at the location dependent on the </a:t>
            </a:r>
            <a:r>
              <a:rPr lang="en-US" baseline="0" dirty="0" err="1" smtClean="0"/>
              <a:t>site_name</a:t>
            </a:r>
            <a:r>
              <a:rPr lang="en-US" baseline="0" dirty="0" smtClean="0"/>
              <a:t> provided as a property. We also want it to remove the configuration file from the webserver's default configuration directory.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5957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t>
            </a:r>
            <a:r>
              <a:rPr lang="en-US" dirty="0" err="1" smtClean="0"/>
              <a:t>httpd</a:t>
            </a:r>
            <a:r>
              <a:rPr lang="en-US" dirty="0" smtClean="0"/>
              <a:t> initial</a:t>
            </a:r>
            <a:r>
              <a:rPr lang="en-US" baseline="0" dirty="0" smtClean="0"/>
              <a:t> sets itself up it deploys the first, default site, with a welcome configuration file that we want to remove. While the 'welcome' directory does not exist the configuration file does and so we want that removed from the system.</a:t>
            </a:r>
          </a:p>
          <a:p>
            <a:endParaRPr lang="en-US" baseline="0" dirty="0" smtClean="0"/>
          </a:p>
          <a:p>
            <a:r>
              <a:rPr lang="en-US" baseline="0" dirty="0" smtClean="0"/>
              <a:t>This will ensure the default site that is deployed on port 80 is no longer deployed.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156468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resource now has two actions and we have removed the initial welcome site.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385916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next lab exercise challenges you to create the remove action for the custom resource, use that remove action to remove the default site that ships with the webserver, and deploy a new site instead which welcomes users.</a:t>
            </a:r>
          </a:p>
          <a:p>
            <a:endParaRPr lang="en-US" baseline="0" dirty="0" smtClean="0"/>
          </a:p>
          <a:p>
            <a:r>
              <a:rPr lang="en-US" baseline="0" dirty="0" smtClean="0"/>
              <a:t>Instructor Note: Allow 15 minutes to complete this exercise</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385916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file resource within the default recipe modifies a</a:t>
            </a:r>
            <a:r>
              <a:rPr lang="en-US" baseline="0" dirty="0" smtClean="0"/>
              <a:t> generic files that </a:t>
            </a:r>
            <a:r>
              <a:rPr lang="en-US" baseline="0" dirty="0" err="1" smtClean="0"/>
              <a:t>httpd</a:t>
            </a:r>
            <a:r>
              <a:rPr lang="en-US" baseline="0" dirty="0" smtClean="0"/>
              <a:t> deploys. Manipulating this resource is no longer important so we want to remove this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058790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want to add in our users site with our custom resource. We define a </a:t>
            </a:r>
            <a:r>
              <a:rPr lang="en-US" baseline="0" dirty="0" err="1" smtClean="0"/>
              <a:t>site_port</a:t>
            </a:r>
            <a:r>
              <a:rPr lang="en-US" baseline="0" dirty="0" smtClean="0"/>
              <a:t> and and </a:t>
            </a:r>
            <a:r>
              <a:rPr lang="en-US" baseline="0" dirty="0" err="1" smtClean="0"/>
              <a:t>site_name</a:t>
            </a:r>
            <a:r>
              <a:rPr lang="en-US" baseline="0" dirty="0" smtClean="0"/>
              <a:t> to ensure we receive the correct message on the correct port.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098480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changes our default</a:t>
            </a:r>
            <a:r>
              <a:rPr lang="en-US" baseline="0" dirty="0" smtClean="0"/>
              <a:t> expectations that the site will say welcome home so we want to remove that content from our unit test.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32890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add a new series of expectations</a:t>
            </a:r>
            <a:r>
              <a:rPr lang="en-US" baseline="0" dirty="0" smtClean="0"/>
              <a:t> that are very similar to the admins site. We want to ensure that the following are created: a directory to store the html; a configuration file for users; and a new html file that contains a message for the users.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06151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unit tests we should see all these brand new expectations passing.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47117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examine the unit tests that are defined within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712039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want to change the integration test</a:t>
            </a:r>
            <a:r>
              <a:rPr lang="en-US" baseline="0" dirty="0" smtClean="0"/>
              <a:t> to verify the message on port 80 to welcome users and not to welcome visitors home.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17342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integration</a:t>
            </a:r>
            <a:r>
              <a:rPr lang="en-US" baseline="0" dirty="0" smtClean="0"/>
              <a:t> tests should result in all examples passing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46061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file resource has now been removed and we are creating a new apache virtual host on port 80 for our users' site. We have also updated all the expectations to correctly verify the state of the run list. Finally we also updated the tests that were executed on the virtual </a:t>
            </a:r>
            <a:r>
              <a:rPr lang="en-US" baseline="0" dirty="0" smtClean="0"/>
              <a:t>machine</a:t>
            </a:r>
          </a:p>
          <a:p>
            <a:endParaRPr lang="en-US" baseline="0" dirty="0" smtClean="0"/>
          </a:p>
          <a:p>
            <a:r>
              <a:rPr lang="en-US" baseline="0" dirty="0" smtClean="0"/>
              <a:t>Congratulations! </a:t>
            </a:r>
            <a:r>
              <a:rPr lang="en-US" dirty="0" smtClean="0"/>
              <a:t>The</a:t>
            </a:r>
            <a:r>
              <a:rPr lang="en-US" baseline="0" dirty="0" smtClean="0"/>
              <a:t> custom resource now is able to create sites and remove them. There are still more things to learn about custom resources that we will explore in the next module.</a:t>
            </a:r>
            <a:endParaRPr lang="en-US" dirty="0" smtClean="0"/>
          </a:p>
          <a:p>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554201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Let's finish this module with a discussion.</a:t>
            </a:r>
            <a:r>
              <a:rPr lang="en-US" baseline="0" dirty="0" smtClean="0"/>
              <a:t> </a:t>
            </a:r>
            <a:r>
              <a:rPr lang="en-US" dirty="0" smtClean="0"/>
              <a:t>Answer these questions.</a:t>
            </a:r>
            <a:r>
              <a:rPr lang="en-US" baseline="0" dirty="0" smtClean="0"/>
              <a:t> </a:t>
            </a:r>
            <a:r>
              <a:rPr lang="en-US" dirty="0" smtClean="0"/>
              <a:t>Remember that the answer "I don't know! That's why I'm here!" is a great answer.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9090" rtl="0" eaLnBrk="1" fontAlgn="auto" latinLnBrk="0" hangingPunct="1">
              <a:lnSpc>
                <a:spcPct val="90000"/>
              </a:lnSpc>
              <a:spcBef>
                <a:spcPts val="0"/>
              </a:spcBef>
              <a:spcAft>
                <a:spcPts val="444"/>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16429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What questions can we answer for you?</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9065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single specification</a:t>
            </a:r>
            <a:r>
              <a:rPr lang="en-US" baseline="0" dirty="0" smtClean="0"/>
              <a:t> file defined for the default recipe. The first expectation defined is the generic one that assures us that the chef run should converge without raising an error.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4734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few expectations ensure</a:t>
            </a:r>
            <a:r>
              <a:rPr lang="en-US" baseline="0" dirty="0" smtClean="0"/>
              <a:t> that the necessary packages are installed and the services are started and enabled.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68027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expectation ensures</a:t>
            </a:r>
            <a:r>
              <a:rPr lang="en-US" baseline="0" dirty="0" smtClean="0"/>
              <a:t> that the default site has an html page that is written out and contains a small amount of content that we assume should be present within that file to ensure our guests are welcome to the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1144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 Custom Resource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r>
              <a:rPr lang="en-US" sz="2000" dirty="0" smtClean="0"/>
              <a:t>.</a:t>
            </a:r>
          </a:p>
          <a:p>
            <a:r>
              <a:rPr lang="en-US" sz="2000" dirty="0" smtClean="0"/>
              <a:t>  describe </a:t>
            </a:r>
            <a:r>
              <a:rPr lang="en-US" sz="2000" dirty="0"/>
              <a:t>'for the admin site' do</a:t>
            </a:r>
          </a:p>
          <a:p>
            <a:r>
              <a:rPr lang="en-US" sz="2000" dirty="0" smtClean="0"/>
              <a:t>    it </a:t>
            </a:r>
            <a:r>
              <a:rPr lang="en-US" sz="2000" dirty="0"/>
              <a:t>'creates the </a:t>
            </a:r>
            <a:r>
              <a:rPr lang="en-US" sz="2000" dirty="0" smtClean="0"/>
              <a:t>directory</a:t>
            </a:r>
            <a:r>
              <a:rPr lang="en-US" sz="2000" dirty="0"/>
              <a:t>' do</a:t>
            </a:r>
          </a:p>
          <a:p>
            <a:r>
              <a:rPr lang="en-US" sz="2000" dirty="0" smtClean="0"/>
              <a:t>      expect</a:t>
            </a:r>
            <a:r>
              <a:rPr lang="en-US" sz="2000" dirty="0"/>
              <a:t>(</a:t>
            </a:r>
            <a:r>
              <a:rPr lang="en-US" sz="2000" dirty="0" err="1"/>
              <a:t>chef_run</a:t>
            </a:r>
            <a:r>
              <a:rPr lang="en-US" sz="2000" dirty="0"/>
              <a:t>).to </a:t>
            </a:r>
            <a:r>
              <a:rPr lang="en-US" sz="2000" dirty="0" err="1"/>
              <a:t>create_directory</a:t>
            </a:r>
            <a:r>
              <a:rPr lang="en-US" sz="2000" dirty="0" smtClean="0"/>
              <a:t>('/</a:t>
            </a:r>
            <a:r>
              <a:rPr lang="en-US" sz="2000" dirty="0" err="1" smtClean="0"/>
              <a:t>srv</a:t>
            </a:r>
            <a:r>
              <a:rPr lang="en-US" sz="2000" dirty="0" smtClean="0"/>
              <a:t>/apache/admins/html')</a:t>
            </a:r>
            <a:endParaRPr lang="en-US" sz="2000" dirty="0"/>
          </a:p>
          <a:p>
            <a:r>
              <a:rPr lang="en-US" sz="2000" dirty="0" smtClean="0"/>
              <a:t>    end</a:t>
            </a:r>
            <a:endParaRPr lang="en-US" sz="2000" dirty="0"/>
          </a:p>
          <a:p>
            <a:endParaRPr lang="en-US" sz="2000" dirty="0"/>
          </a:p>
          <a:p>
            <a:r>
              <a:rPr lang="en-US" sz="2000" dirty="0" smtClean="0"/>
              <a:t>    it </a:t>
            </a:r>
            <a:r>
              <a:rPr lang="en-US" sz="2000" dirty="0"/>
              <a:t>'creates </a:t>
            </a:r>
            <a:r>
              <a:rPr lang="en-US" sz="2000" dirty="0" smtClean="0"/>
              <a:t>the configuration</a:t>
            </a:r>
            <a:r>
              <a:rPr lang="en-US" sz="2000" dirty="0"/>
              <a:t>'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a:t>
            </a:r>
          </a:p>
          <a:p>
            <a:r>
              <a:rPr lang="en-US" sz="2000" dirty="0"/>
              <a:t> </a:t>
            </a:r>
            <a:r>
              <a:rPr lang="en-US" sz="2000" dirty="0" smtClean="0"/>
              <a:t>   end</a:t>
            </a:r>
            <a:endParaRPr lang="en-US" sz="2000" dirty="0"/>
          </a:p>
          <a:p>
            <a:endParaRPr lang="en-US" sz="2000" dirty="0"/>
          </a:p>
          <a:p>
            <a:r>
              <a:rPr lang="en-US" sz="2000" dirty="0" smtClean="0"/>
              <a:t>    it </a:t>
            </a:r>
            <a:r>
              <a:rPr lang="en-US" sz="2000" dirty="0"/>
              <a:t>'creates a new home page' do</a:t>
            </a:r>
          </a:p>
          <a:p>
            <a:r>
              <a:rPr lang="en-US" sz="2000" dirty="0" smtClean="0"/>
              <a:t>      expect(</a:t>
            </a:r>
            <a:r>
              <a:rPr lang="en-US" sz="2000" dirty="0" err="1" smtClean="0"/>
              <a:t>chef_run</a:t>
            </a:r>
            <a:r>
              <a:rPr lang="en-US" sz="2000" dirty="0"/>
              <a:t>).to </a:t>
            </a:r>
            <a:r>
              <a:rPr lang="en-US" sz="2000" dirty="0" err="1"/>
              <a:t>render_file</a:t>
            </a:r>
            <a:r>
              <a:rPr lang="en-US" sz="2000" dirty="0" smtClean="0"/>
              <a:t>('/</a:t>
            </a:r>
            <a:r>
              <a:rPr lang="en-US" sz="2000" dirty="0" err="1" smtClean="0"/>
              <a:t>srv</a:t>
            </a:r>
            <a:r>
              <a:rPr lang="en-US" sz="2000" dirty="0" smtClean="0"/>
              <a:t>/apache/admins/html/</a:t>
            </a:r>
            <a:r>
              <a:rPr lang="en-US" sz="2000" dirty="0" err="1" smtClean="0"/>
              <a:t>index.html</a:t>
            </a:r>
            <a:r>
              <a:rPr lang="en-US" sz="2000" dirty="0"/>
              <a:t>').</a:t>
            </a:r>
            <a:r>
              <a:rPr lang="en-US" sz="2000" dirty="0" smtClean="0"/>
              <a:t>wit ('&lt;h1...h1</a:t>
            </a:r>
            <a:r>
              <a:rPr lang="en-US" sz="2000" dirty="0"/>
              <a:t>&gt;')</a:t>
            </a:r>
          </a:p>
          <a:p>
            <a:r>
              <a:rPr lang="en-US" sz="2000" dirty="0" smtClean="0"/>
              <a:t>    end</a:t>
            </a:r>
          </a:p>
          <a:p>
            <a:r>
              <a:rPr lang="en-US" sz="2000" dirty="0"/>
              <a:t># ... CONTINUES ON THE NEXT SLIDE ...</a:t>
            </a:r>
          </a:p>
          <a:p>
            <a:endParaRPr lang="en-US" sz="2000"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21185834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r>
              <a:rPr lang="en-US" sz="2000" dirty="0" smtClean="0"/>
              <a:t>...</a:t>
            </a:r>
          </a:p>
          <a:p>
            <a:r>
              <a:rPr lang="en-US" sz="2000" dirty="0" smtClean="0"/>
              <a:t>    end # describe admin site</a:t>
            </a:r>
          </a:p>
          <a:p>
            <a:r>
              <a:rPr lang="en-US" sz="2000" dirty="0"/>
              <a:t> </a:t>
            </a:r>
            <a:r>
              <a:rPr lang="en-US" sz="2000" dirty="0" smtClean="0"/>
              <a:t> end # context</a:t>
            </a:r>
          </a:p>
          <a:p>
            <a:r>
              <a:rPr lang="en-US" sz="2000" dirty="0" smtClean="0"/>
              <a:t>end # describe '</a:t>
            </a:r>
            <a:r>
              <a:rPr lang="en-US" sz="2000" dirty="0" err="1" smtClean="0"/>
              <a:t>httpd</a:t>
            </a:r>
            <a:r>
              <a:rPr lang="en-US" sz="2000" dirty="0" smtClean="0"/>
              <a:t>::default</a:t>
            </a:r>
            <a:r>
              <a:rPr lang="en-US" sz="2000" dirty="0"/>
              <a:t>'</a:t>
            </a:r>
            <a:endParaRPr lang="en-US" sz="2000"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1042151351"/>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0.92866 seconds (files took 2.76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Existing Unit Tests</a:t>
            </a:r>
            <a:endParaRPr lang="en-US" dirty="0"/>
          </a:p>
        </p:txBody>
      </p:sp>
    </p:spTree>
    <p:extLst>
      <p:ext uri="{BB962C8B-B14F-4D97-AF65-F5344CB8AC3E}">
        <p14:creationId xmlns:p14="http://schemas.microsoft.com/office/powerpoint/2010/main" val="385103613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execute the integration tests</a:t>
            </a:r>
          </a:p>
          <a:p>
            <a:pPr marL="342900" indent="-342900">
              <a:buFont typeface="Wingdings" charset="2"/>
              <a:buChar char="ü"/>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413869531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rmAutofit/>
          </a:bodyPr>
          <a:lstStyle/>
          <a:p>
            <a:pPr>
              <a:lnSpc>
                <a:spcPct val="80000"/>
              </a:lnSpc>
            </a:pPr>
            <a:r>
              <a:rPr lang="en-US" sz="2400" dirty="0"/>
              <a:t>#</a:t>
            </a:r>
          </a:p>
          <a:p>
            <a:pPr>
              <a:lnSpc>
                <a:spcPct val="80000"/>
              </a:lnSpc>
            </a:pPr>
            <a:r>
              <a:rPr lang="en-US" sz="2400" dirty="0"/>
              <a:t># Cookbook Name:: </a:t>
            </a:r>
            <a:r>
              <a:rPr lang="en-US" sz="2400" dirty="0" err="1" smtClean="0"/>
              <a:t>httpd</a:t>
            </a:r>
            <a:endParaRPr lang="en-US" sz="2400" dirty="0"/>
          </a:p>
          <a:p>
            <a:pPr>
              <a:lnSpc>
                <a:spcPct val="80000"/>
              </a:lnSpc>
            </a:pPr>
            <a:r>
              <a:rPr lang="en-US" sz="2400" dirty="0"/>
              <a:t># Recipe:: default</a:t>
            </a:r>
          </a:p>
          <a:p>
            <a:pPr>
              <a:lnSpc>
                <a:spcPct val="80000"/>
              </a:lnSpc>
            </a:pPr>
            <a:r>
              <a:rPr lang="en-US" sz="2400" dirty="0"/>
              <a:t>#</a:t>
            </a:r>
          </a:p>
          <a:p>
            <a:pPr>
              <a:lnSpc>
                <a:spcPct val="80000"/>
              </a:lnSpc>
            </a:pPr>
            <a:r>
              <a:rPr lang="en-US" sz="2400" dirty="0"/>
              <a:t># Copyright (c) 2016 The Authors, All Rights Reserved.</a:t>
            </a:r>
          </a:p>
          <a:p>
            <a:pPr>
              <a:lnSpc>
                <a:spcPct val="80000"/>
              </a:lnSpc>
            </a:pPr>
            <a:r>
              <a:rPr lang="en-US" sz="2400" dirty="0"/>
              <a:t>package '</a:t>
            </a:r>
            <a:r>
              <a:rPr lang="en-US" sz="2400" dirty="0" err="1"/>
              <a:t>httpd</a:t>
            </a:r>
            <a:r>
              <a:rPr lang="en-US" sz="2400" dirty="0" smtClean="0"/>
              <a:t>'</a:t>
            </a:r>
          </a:p>
          <a:p>
            <a:pPr>
              <a:lnSpc>
                <a:spcPct val="80000"/>
              </a:lnSpc>
            </a:pPr>
            <a:endParaRPr lang="en-US" sz="2400" dirty="0" smtClean="0"/>
          </a:p>
          <a:p>
            <a:pPr>
              <a:lnSpc>
                <a:spcPct val="80000"/>
              </a:lnSpc>
            </a:pPr>
            <a:r>
              <a:rPr lang="en-US" sz="2400" dirty="0"/>
              <a:t>file '/</a:t>
            </a:r>
            <a:r>
              <a:rPr lang="en-US" sz="2400" dirty="0" err="1"/>
              <a:t>var</a:t>
            </a:r>
            <a:r>
              <a:rPr lang="en-US" sz="2400" dirty="0"/>
              <a:t>/www/html/</a:t>
            </a:r>
            <a:r>
              <a:rPr lang="en-US" sz="2400" dirty="0" err="1"/>
              <a:t>index.html</a:t>
            </a:r>
            <a:r>
              <a:rPr lang="en-US" sz="2400" dirty="0"/>
              <a:t>' do</a:t>
            </a:r>
          </a:p>
          <a:p>
            <a:pPr>
              <a:lnSpc>
                <a:spcPct val="80000"/>
              </a:lnSpc>
            </a:pPr>
            <a:r>
              <a:rPr lang="en-US" sz="2400" dirty="0"/>
              <a:t>  content '&lt;</a:t>
            </a:r>
            <a:r>
              <a:rPr lang="en-US" sz="2400" dirty="0" smtClean="0"/>
              <a:t>h1&gt;Welcome home!&lt;/</a:t>
            </a:r>
            <a:r>
              <a:rPr lang="en-US" sz="2400" dirty="0"/>
              <a:t>h1&gt;'</a:t>
            </a:r>
          </a:p>
          <a:p>
            <a:pPr>
              <a:lnSpc>
                <a:spcPct val="80000"/>
              </a:lnSpc>
            </a:pPr>
            <a:r>
              <a:rPr lang="en-US" sz="2400" dirty="0"/>
              <a:t>end</a:t>
            </a:r>
          </a:p>
          <a:p>
            <a:pPr>
              <a:lnSpc>
                <a:spcPct val="80000"/>
              </a:lnSpc>
            </a:pPr>
            <a:endParaRPr lang="en-US" sz="2400" dirty="0"/>
          </a:p>
          <a:p>
            <a:pPr>
              <a:lnSpc>
                <a:spcPct val="80000"/>
              </a:lnSpc>
            </a:pPr>
            <a:r>
              <a:rPr lang="en-US" sz="2400" dirty="0" smtClean="0"/>
              <a:t># ... CONTINUES ON THE NEXT SLIDE ...</a:t>
            </a:r>
            <a:endParaRPr lang="en-US" sz="24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Tree>
    <p:extLst>
      <p:ext uri="{BB962C8B-B14F-4D97-AF65-F5344CB8AC3E}">
        <p14:creationId xmlns:p14="http://schemas.microsoft.com/office/powerpoint/2010/main" val="62325069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r>
              <a:rPr lang="en-US" sz="2000" dirty="0" smtClean="0"/>
              <a:t>.</a:t>
            </a:r>
          </a:p>
          <a:p>
            <a:pPr>
              <a:lnSpc>
                <a:spcPct val="80000"/>
              </a:lnSpc>
            </a:pPr>
            <a:r>
              <a:rPr lang="en-US" sz="2000" dirty="0"/>
              <a:t>directory </a:t>
            </a:r>
            <a:r>
              <a:rPr lang="en-US" sz="2000" dirty="0" smtClean="0"/>
              <a:t>'/</a:t>
            </a:r>
            <a:r>
              <a:rPr lang="en-US" sz="2000" dirty="0" err="1" smtClean="0"/>
              <a:t>srv</a:t>
            </a:r>
            <a:r>
              <a:rPr lang="en-US" sz="2000" dirty="0" smtClean="0"/>
              <a:t>/apache/admins/html'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smtClean="0"/>
              <a:t>end</a:t>
            </a:r>
            <a:endParaRPr lang="en-US" sz="2000" dirty="0"/>
          </a:p>
          <a:p>
            <a:pPr>
              <a:lnSpc>
                <a:spcPct val="80000"/>
              </a:lnSpc>
            </a:pPr>
            <a:endParaRPr lang="en-US" sz="2000" dirty="0" smtClean="0"/>
          </a:p>
          <a:p>
            <a:pPr>
              <a:lnSpc>
                <a:spcPct val="80000"/>
              </a:lnSpc>
            </a:pPr>
            <a:r>
              <a:rPr lang="en-US" sz="2000" dirty="0" smtClean="0"/>
              <a:t>template </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a:t>:</a:t>
            </a:r>
            <a:r>
              <a:rPr lang="en-US" sz="2000" dirty="0" smtClean="0"/>
              <a:t>'/</a:t>
            </a:r>
            <a:r>
              <a:rPr lang="en-US" sz="2000" dirty="0" err="1" smtClean="0"/>
              <a:t>srv</a:t>
            </a:r>
            <a:r>
              <a:rPr lang="en-US" sz="2000" dirty="0" smtClean="0"/>
              <a:t>/apache/admins/html', port: 8080)</a:t>
            </a:r>
            <a:endParaRPr lang="en-US" sz="2000" dirty="0"/>
          </a:p>
          <a:p>
            <a:pPr>
              <a:lnSpc>
                <a:spcPct val="80000"/>
              </a:lnSpc>
            </a:pPr>
            <a:r>
              <a:rPr lang="en-US" sz="2000" dirty="0"/>
              <a:t>  notifies :restart, 'service[</a:t>
            </a:r>
            <a:r>
              <a:rPr lang="en-US" sz="2000" dirty="0" err="1"/>
              <a:t>httpd</a:t>
            </a:r>
            <a:r>
              <a:rPr lang="en-US" sz="2000" dirty="0"/>
              <a:t>]'</a:t>
            </a:r>
          </a:p>
          <a:p>
            <a:pPr>
              <a:lnSpc>
                <a:spcPct val="80000"/>
              </a:lnSpc>
            </a:pPr>
            <a:r>
              <a:rPr lang="en-US" sz="2000" dirty="0" smtClean="0"/>
              <a:t>end</a:t>
            </a:r>
            <a:endParaRPr lang="en-US" sz="2000" dirty="0"/>
          </a:p>
          <a:p>
            <a:pPr>
              <a:lnSpc>
                <a:spcPct val="80000"/>
              </a:lnSpc>
            </a:pPr>
            <a:endParaRPr lang="en-US" sz="2000" dirty="0" smtClean="0"/>
          </a:p>
          <a:p>
            <a:pPr>
              <a:lnSpc>
                <a:spcPct val="80000"/>
              </a:lnSpc>
            </a:pPr>
            <a:r>
              <a:rPr lang="en-US" sz="2000" dirty="0" smtClean="0"/>
              <a:t>file '/</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end</a:t>
            </a:r>
          </a:p>
          <a:p>
            <a:pPr>
              <a:lnSpc>
                <a:spcPct val="80000"/>
              </a:lnSpc>
            </a:pPr>
            <a:r>
              <a:rPr lang="en-US" sz="2000" dirty="0" smtClean="0"/>
              <a:t># </a:t>
            </a:r>
            <a:r>
              <a:rPr lang="en-US" sz="2000" dirty="0"/>
              <a:t>... CONTINUES ON THE NEXT SLIDE ..</a:t>
            </a:r>
            <a:r>
              <a:rPr lang="en-US" sz="2000" dirty="0" smtClean="0"/>
              <a:t>.</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Tree>
    <p:extLst>
      <p:ext uri="{BB962C8B-B14F-4D97-AF65-F5344CB8AC3E}">
        <p14:creationId xmlns:p14="http://schemas.microsoft.com/office/powerpoint/2010/main" val="328066453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r>
              <a:rPr lang="en-US" sz="2000" dirty="0" smtClean="0"/>
              <a:t>.</a:t>
            </a:r>
          </a:p>
          <a:p>
            <a:pPr>
              <a:lnSpc>
                <a:spcPct val="80000"/>
              </a:lnSpc>
            </a:pPr>
            <a:endParaRPr lang="en-US" sz="2000" dirty="0" smtClean="0"/>
          </a:p>
          <a:p>
            <a:pPr>
              <a:lnSpc>
                <a:spcPct val="80000"/>
              </a:lnSpc>
            </a:pPr>
            <a:r>
              <a:rPr lang="en-US" sz="2000" dirty="0" smtClean="0"/>
              <a:t>service </a:t>
            </a:r>
            <a:r>
              <a:rPr lang="en-US" sz="2000" dirty="0"/>
              <a:t>'</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a:p>
            <a:pPr>
              <a:lnSpc>
                <a:spcPct val="80000"/>
              </a:lnSpc>
            </a:pPr>
            <a:endParaRPr lang="en-US" sz="2000"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Tree>
    <p:extLst>
      <p:ext uri="{BB962C8B-B14F-4D97-AF65-F5344CB8AC3E}">
        <p14:creationId xmlns:p14="http://schemas.microsoft.com/office/powerpoint/2010/main" val="812999881"/>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execute the integration tests</a:t>
            </a:r>
          </a:p>
          <a:p>
            <a:pPr marL="342900" indent="-342900">
              <a:buFont typeface="Wingdings" charset="2"/>
              <a:buChar char="ü"/>
            </a:pPr>
            <a:r>
              <a:rPr lang="en-US" dirty="0" smtClean="0"/>
              <a:t>Review and execute the unit tests</a:t>
            </a:r>
          </a:p>
          <a:p>
            <a:pPr marL="342900" indent="-342900">
              <a:buFont typeface="Wingdings" charset="2"/>
              <a:buChar char="ü"/>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3085003782"/>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smtClean="0"/>
              <a:t>This will make our recipe much cleaner.</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smtClean="0"/>
          </a:p>
        </p:txBody>
      </p:sp>
    </p:spTree>
    <p:extLst>
      <p:ext uri="{BB962C8B-B14F-4D97-AF65-F5344CB8AC3E}">
        <p14:creationId xmlns:p14="http://schemas.microsoft.com/office/powerpoint/2010/main" val="310611270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Compiling Cookbooks...</a:t>
            </a:r>
          </a:p>
          <a:p>
            <a:r>
              <a:rPr lang="en-US" sz="2000" dirty="0"/>
              <a:t>Recipe: </a:t>
            </a:r>
            <a:r>
              <a:rPr lang="en-US" sz="2000" dirty="0" err="1"/>
              <a:t>code_generator</a:t>
            </a:r>
            <a:r>
              <a:rPr lang="en-US" sz="2000" dirty="0"/>
              <a:t>::</a:t>
            </a:r>
            <a:r>
              <a:rPr lang="en-US" sz="2000" dirty="0" err="1"/>
              <a:t>lwrp</a:t>
            </a:r>
            <a:endParaRPr lang="en-US" sz="2000" dirty="0"/>
          </a:p>
          <a:p>
            <a:r>
              <a:rPr lang="en-US" sz="2000" dirty="0"/>
              <a:t>  * directory[/Users/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 action create</a:t>
            </a:r>
          </a:p>
          <a:p>
            <a:r>
              <a:rPr lang="en-US" sz="2000" dirty="0"/>
              <a:t>    - create new directory /Users/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p>
          <a:p>
            <a:r>
              <a:rPr lang="en-US" sz="2000" dirty="0"/>
              <a:t>  * template[/Users/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r>
              <a:rPr lang="en-US" sz="2000" dirty="0" err="1"/>
              <a:t>vhost.rb</a:t>
            </a:r>
            <a:r>
              <a:rPr lang="en-US" sz="2000" dirty="0"/>
              <a:t>] action create</a:t>
            </a:r>
          </a:p>
          <a:p>
            <a:r>
              <a:rPr lang="en-US" sz="2000" dirty="0"/>
              <a:t>    - create new file /Users/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r>
              <a:rPr lang="en-US" sz="2000" dirty="0" err="1"/>
              <a:t>vhost.rb</a:t>
            </a:r>
            <a:endParaRPr lang="en-US" sz="2000" dirty="0"/>
          </a:p>
          <a:p>
            <a:r>
              <a:rPr lang="en-US" sz="2000" dirty="0"/>
              <a:t>    - update content in file /Users/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r>
              <a:rPr lang="en-US" sz="2000" dirty="0" err="1"/>
              <a:t>vhost.rb</a:t>
            </a:r>
            <a:r>
              <a:rPr lang="en-US" sz="2000" dirty="0"/>
              <a:t> from none to e3b0c4</a:t>
            </a:r>
          </a:p>
          <a:p>
            <a:r>
              <a:rPr lang="en-US" sz="2000" dirty="0"/>
              <a:t>    (diff output suppressed by </a:t>
            </a:r>
            <a:r>
              <a:rPr lang="en-US" sz="2000" dirty="0" err="1"/>
              <a:t>config</a:t>
            </a:r>
            <a:r>
              <a:rPr lang="en-US" sz="2000" dirty="0"/>
              <a:t>)</a:t>
            </a:r>
          </a:p>
          <a:p>
            <a:r>
              <a:rPr lang="en-US" sz="2000" dirty="0"/>
              <a:t>  * directory[/Users/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providers] action </a:t>
            </a:r>
            <a:r>
              <a:rPr lang="en-US" sz="2000" dirty="0" smtClean="0"/>
              <a:t>create</a:t>
            </a:r>
            <a:endParaRPr lang="en-US" sz="2000" dirty="0"/>
          </a:p>
        </p:txBody>
      </p:sp>
      <p:sp>
        <p:nvSpPr>
          <p:cNvPr id="3" name="Text Placeholder 2"/>
          <p:cNvSpPr>
            <a:spLocks noGrp="1"/>
          </p:cNvSpPr>
          <p:nvPr>
            <p:ph type="body" sz="quarter" idx="11"/>
          </p:nvPr>
        </p:nvSpPr>
        <p:spPr/>
        <p:txBody>
          <a:bodyPr/>
          <a:lstStyle/>
          <a:p>
            <a:r>
              <a:rPr lang="en-US" dirty="0" smtClean="0"/>
              <a:t>&gt; chef generate </a:t>
            </a:r>
            <a:r>
              <a:rPr lang="en-US" dirty="0" err="1" smtClean="0"/>
              <a:t>lwrp</a:t>
            </a:r>
            <a:r>
              <a:rPr lang="en-US" dirty="0" smtClean="0"/>
              <a:t> </a:t>
            </a:r>
            <a:r>
              <a:rPr lang="en-US" dirty="0" err="1" smtClean="0"/>
              <a:t>vhost</a:t>
            </a:r>
            <a:endParaRPr lang="en-US" dirty="0"/>
          </a:p>
        </p:txBody>
      </p:sp>
      <p:sp>
        <p:nvSpPr>
          <p:cNvPr id="5" name="Title 4"/>
          <p:cNvSpPr>
            <a:spLocks noGrp="1"/>
          </p:cNvSpPr>
          <p:nvPr>
            <p:ph type="title"/>
          </p:nvPr>
        </p:nvSpPr>
        <p:spPr/>
        <p:txBody>
          <a:bodyPr/>
          <a:lstStyle/>
          <a:p>
            <a:r>
              <a:rPr lang="en-US" dirty="0" smtClean="0"/>
              <a:t>Generating a Custom Resource</a:t>
            </a:r>
            <a:endParaRPr lang="en-US" dirty="0"/>
          </a:p>
        </p:txBody>
      </p:sp>
    </p:spTree>
    <p:extLst>
      <p:ext uri="{BB962C8B-B14F-4D97-AF65-F5344CB8AC3E}">
        <p14:creationId xmlns:p14="http://schemas.microsoft.com/office/powerpoint/2010/main" val="268078511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Create a custom resource file</a:t>
            </a:r>
          </a:p>
          <a:p>
            <a:pPr marL="457200" indent="-457200">
              <a:buFont typeface="Wingdings" charset="2"/>
              <a:buChar char="Ø"/>
            </a:pPr>
            <a:r>
              <a:rPr lang="en-US" dirty="0" smtClean="0"/>
              <a:t>Define a custom resource action</a:t>
            </a:r>
          </a:p>
          <a:p>
            <a:pPr marL="457200" indent="-457200">
              <a:buFont typeface="Wingdings" charset="2"/>
              <a:buChar char="Ø"/>
            </a:pPr>
            <a:r>
              <a:rPr lang="en-US" dirty="0"/>
              <a:t>Extract Chef resources into a custom resource action </a:t>
            </a:r>
            <a:r>
              <a:rPr lang="en-US" dirty="0" smtClean="0"/>
              <a:t>implementation</a:t>
            </a:r>
          </a:p>
          <a:p>
            <a:pPr marL="457200" indent="-457200">
              <a:buFont typeface="Wingdings" charset="2"/>
              <a:buChar char="Ø"/>
            </a:pPr>
            <a:r>
              <a:rPr lang="en-US"/>
              <a:t>Create custom resource </a:t>
            </a:r>
            <a:r>
              <a:rPr lang="en-US" smtClean="0"/>
              <a:t>properties</a:t>
            </a:r>
            <a:endParaRPr lang="en-US"/>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a:t>
            </a:r>
            <a:r>
              <a:rPr lang="en-US" dirty="0" err="1" smtClean="0"/>
              <a:t>rf</a:t>
            </a:r>
            <a:r>
              <a:rPr lang="en-US" dirty="0" smtClean="0"/>
              <a:t> providers</a:t>
            </a:r>
            <a:endParaRPr lang="en-US" dirty="0"/>
          </a:p>
        </p:txBody>
      </p:sp>
      <p:sp>
        <p:nvSpPr>
          <p:cNvPr id="5" name="Title 4"/>
          <p:cNvSpPr>
            <a:spLocks noGrp="1"/>
          </p:cNvSpPr>
          <p:nvPr>
            <p:ph type="title"/>
          </p:nvPr>
        </p:nvSpPr>
        <p:spPr/>
        <p:txBody>
          <a:bodyPr/>
          <a:lstStyle/>
          <a:p>
            <a:r>
              <a:rPr lang="en-US" dirty="0" smtClean="0"/>
              <a:t>Removing an un-needed Directory</a:t>
            </a:r>
            <a:endParaRPr lang="en-US" dirty="0"/>
          </a:p>
        </p:txBody>
      </p:sp>
    </p:spTree>
    <p:extLst>
      <p:ext uri="{BB962C8B-B14F-4D97-AF65-F5344CB8AC3E}">
        <p14:creationId xmlns:p14="http://schemas.microsoft.com/office/powerpoint/2010/main" val="3087246376"/>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Create Action</a:t>
            </a:r>
            <a:endParaRPr lang="en-US" dirty="0"/>
          </a:p>
        </p:txBody>
      </p:sp>
      <p:sp>
        <p:nvSpPr>
          <p:cNvPr id="3" name="Content Placeholder 2"/>
          <p:cNvSpPr>
            <a:spLocks noGrp="1"/>
          </p:cNvSpPr>
          <p:nvPr>
            <p:ph sz="quarter" idx="10"/>
          </p:nvPr>
        </p:nvSpPr>
        <p:spPr/>
        <p:txBody>
          <a:bodyPr/>
          <a:lstStyle/>
          <a:p>
            <a:r>
              <a:rPr lang="en-US" dirty="0" smtClean="0"/>
              <a:t>action :create do</a:t>
            </a:r>
          </a:p>
          <a:p>
            <a:endParaRPr lang="en-US" dirty="0"/>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/resources/</a:t>
            </a:r>
            <a:r>
              <a:rPr lang="en-US" dirty="0" err="1" smtClean="0"/>
              <a:t>vhost.rb</a:t>
            </a:r>
            <a:endParaRPr lang="en-US" dirty="0"/>
          </a:p>
        </p:txBody>
      </p:sp>
      <p:sp>
        <p:nvSpPr>
          <p:cNvPr id="6" name="Text Placeholder 5"/>
          <p:cNvSpPr>
            <a:spLocks noGrp="1"/>
          </p:cNvSpPr>
          <p:nvPr>
            <p:ph type="body" sz="quarter" idx="13"/>
          </p:nvPr>
        </p:nvSpPr>
        <p:spPr>
          <a:xfrm>
            <a:off x="1135042" y="2126190"/>
            <a:ext cx="14404273" cy="1603022"/>
          </a:xfrm>
        </p:spPr>
        <p:txBody>
          <a:bodyPr/>
          <a:lstStyle/>
          <a:p>
            <a:endParaRPr lang="en-US" dirty="0"/>
          </a:p>
        </p:txBody>
      </p:sp>
    </p:spTree>
    <p:extLst>
      <p:ext uri="{BB962C8B-B14F-4D97-AF65-F5344CB8AC3E}">
        <p14:creationId xmlns:p14="http://schemas.microsoft.com/office/powerpoint/2010/main" val="436050069"/>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the Create Action</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action :create do</a:t>
            </a:r>
          </a:p>
          <a:p>
            <a:pPr>
              <a:lnSpc>
                <a:spcPct val="80000"/>
              </a:lnSpc>
            </a:pPr>
            <a:r>
              <a:rPr lang="en-US" sz="2000" dirty="0"/>
              <a:t> </a:t>
            </a:r>
            <a:r>
              <a:rPr lang="en-US" sz="2000" dirty="0" smtClean="0"/>
              <a:t> directory '/</a:t>
            </a:r>
            <a:r>
              <a:rPr lang="en-US" sz="2000" dirty="0" err="1" smtClean="0"/>
              <a:t>srv</a:t>
            </a:r>
            <a:r>
              <a:rPr lang="en-US" sz="2000" dirty="0" smtClean="0"/>
              <a:t>/apache/admins/html'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err="1" smtClean="0"/>
              <a:t>srv</a:t>
            </a:r>
            <a:r>
              <a:rPr lang="en-US" sz="2000" dirty="0" smtClean="0"/>
              <a:t>/apache/admins/</a:t>
            </a:r>
            <a:r>
              <a:rPr lang="en-US" sz="2000" dirty="0" err="1" smtClean="0"/>
              <a:t>html',port</a:t>
            </a:r>
            <a:r>
              <a:rPr lang="en-US" sz="2000" dirty="0" smtClean="0"/>
              <a:t>: 8080)</a:t>
            </a:r>
            <a:endParaRPr lang="en-US" sz="2000" dirty="0"/>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a:t>  file </a:t>
            </a:r>
            <a:r>
              <a:rPr lang="en-US" sz="2000" dirty="0" smtClean="0"/>
              <a:t>'/</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  </a:t>
            </a:r>
            <a:r>
              <a:rPr lang="en-US" sz="2000" dirty="0" smtClean="0"/>
              <a:t>end</a:t>
            </a:r>
            <a:endParaRPr lang="en-US" sz="2000" dirty="0"/>
          </a:p>
          <a:p>
            <a:pPr>
              <a:lnSpc>
                <a:spcPct val="80000"/>
              </a:lnSpc>
            </a:pPr>
            <a:r>
              <a:rPr lang="en-US" sz="2000" dirty="0" smtClean="0"/>
              <a:t>end</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/resources/</a:t>
            </a:r>
            <a:r>
              <a:rPr lang="en-US" dirty="0" err="1" smtClean="0"/>
              <a:t>vhost.rb</a:t>
            </a:r>
            <a:endParaRPr lang="en-US" dirty="0"/>
          </a:p>
        </p:txBody>
      </p:sp>
      <p:sp>
        <p:nvSpPr>
          <p:cNvPr id="6" name="Text Placeholder 5"/>
          <p:cNvSpPr>
            <a:spLocks noGrp="1"/>
          </p:cNvSpPr>
          <p:nvPr>
            <p:ph type="body" sz="quarter" idx="13"/>
          </p:nvPr>
        </p:nvSpPr>
        <p:spPr>
          <a:xfrm>
            <a:off x="1135042" y="2432096"/>
            <a:ext cx="14404273" cy="5161444"/>
          </a:xfrm>
        </p:spPr>
        <p:txBody>
          <a:bodyPr/>
          <a:lstStyle/>
          <a:p>
            <a:endParaRPr lang="en-US" dirty="0"/>
          </a:p>
        </p:txBody>
      </p:sp>
    </p:spTree>
    <p:extLst>
      <p:ext uri="{BB962C8B-B14F-4D97-AF65-F5344CB8AC3E}">
        <p14:creationId xmlns:p14="http://schemas.microsoft.com/office/powerpoint/2010/main" val="3695058557"/>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Refactoring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t>
            </a:r>
          </a:p>
          <a:p>
            <a:pPr>
              <a:lnSpc>
                <a:spcPct val="80000"/>
              </a:lnSpc>
            </a:pPr>
            <a:r>
              <a:rPr lang="en-US" sz="2000" dirty="0" smtClean="0"/>
              <a:t># Cookbook Name:: </a:t>
            </a:r>
            <a:r>
              <a:rPr lang="en-US" sz="2000" dirty="0" err="1" smtClean="0"/>
              <a:t>httpd</a:t>
            </a:r>
            <a:endParaRPr lang="en-US" sz="2000" dirty="0" smtClean="0"/>
          </a:p>
          <a:p>
            <a:pPr>
              <a:lnSpc>
                <a:spcPct val="80000"/>
              </a:lnSpc>
            </a:pPr>
            <a:r>
              <a:rPr lang="en-US" sz="2000" dirty="0" smtClean="0"/>
              <a:t># Recipe:: default</a:t>
            </a:r>
          </a:p>
          <a:p>
            <a:pPr>
              <a:lnSpc>
                <a:spcPct val="80000"/>
              </a:lnSpc>
            </a:pPr>
            <a:r>
              <a:rPr lang="en-US" sz="2000" dirty="0" smtClean="0"/>
              <a:t>#</a:t>
            </a:r>
          </a:p>
          <a:p>
            <a:pPr>
              <a:lnSpc>
                <a:spcPct val="80000"/>
              </a:lnSpc>
            </a:pPr>
            <a:r>
              <a:rPr lang="en-US" sz="2000" dirty="0" smtClean="0"/>
              <a:t># Copyright (c) 2016 The Authors, All Rights Reserved.</a:t>
            </a:r>
          </a:p>
          <a:p>
            <a:pPr>
              <a:lnSpc>
                <a:spcPct val="80000"/>
              </a:lnSpc>
            </a:pPr>
            <a:r>
              <a:rPr lang="en-US" sz="2000" dirty="0" smtClean="0"/>
              <a:t>package '</a:t>
            </a:r>
            <a:r>
              <a:rPr lang="en-US" sz="2000" dirty="0" err="1" smtClean="0"/>
              <a:t>httpd</a:t>
            </a:r>
            <a:r>
              <a:rPr lang="en-US" sz="2000" dirty="0" smtClean="0"/>
              <a:t>'</a:t>
            </a:r>
          </a:p>
          <a:p>
            <a:pPr>
              <a:lnSpc>
                <a:spcPct val="80000"/>
              </a:lnSpc>
            </a:pPr>
            <a:endParaRPr lang="en-US" sz="2000" dirty="0" smtClean="0"/>
          </a:p>
          <a:p>
            <a:pPr>
              <a:lnSpc>
                <a:spcPct val="80000"/>
              </a:lnSpc>
            </a:pPr>
            <a:r>
              <a:rPr lang="en-US" sz="2000" dirty="0" smtClean="0"/>
              <a:t>file '/</a:t>
            </a:r>
            <a:r>
              <a:rPr lang="en-US" sz="2000" dirty="0" err="1" smtClean="0"/>
              <a:t>var</a:t>
            </a:r>
            <a:r>
              <a:rPr lang="en-US" sz="2000" dirty="0" smtClean="0"/>
              <a:t>/www/html/</a:t>
            </a:r>
            <a:r>
              <a:rPr lang="en-US" sz="2000" dirty="0" err="1" smtClean="0"/>
              <a:t>index.html</a:t>
            </a:r>
            <a:r>
              <a:rPr lang="en-US" sz="2000" dirty="0" smtClean="0"/>
              <a:t>' do</a:t>
            </a:r>
          </a:p>
          <a:p>
            <a:pPr>
              <a:lnSpc>
                <a:spcPct val="80000"/>
              </a:lnSpc>
            </a:pPr>
            <a:r>
              <a:rPr lang="en-US" sz="2000" dirty="0" smtClean="0"/>
              <a:t>  content '&lt;h1&gt;Welcome home!&lt;/h1&gt;'</a:t>
            </a:r>
          </a:p>
          <a:p>
            <a:pPr>
              <a:lnSpc>
                <a:spcPct val="80000"/>
              </a:lnSpc>
            </a:pPr>
            <a:r>
              <a:rPr lang="en-US" sz="2000" dirty="0" smtClean="0"/>
              <a:t>end</a:t>
            </a:r>
          </a:p>
          <a:p>
            <a:pPr>
              <a:lnSpc>
                <a:spcPct val="80000"/>
              </a:lnSpc>
            </a:pPr>
            <a:endParaRPr lang="en-US" sz="2000" dirty="0" smtClean="0"/>
          </a:p>
          <a:p>
            <a:pPr>
              <a:lnSpc>
                <a:spcPct val="80000"/>
              </a:lnSpc>
            </a:pPr>
            <a:r>
              <a:rPr lang="en-US" sz="2000" dirty="0" smtClean="0"/>
              <a:t>directory '/</a:t>
            </a:r>
            <a:r>
              <a:rPr lang="en-US" sz="2000" dirty="0" err="1" smtClean="0"/>
              <a:t>srv</a:t>
            </a:r>
            <a:r>
              <a:rPr lang="en-US" sz="2000" dirty="0" smtClean="0"/>
              <a:t>/apache/admins/html'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end</a:t>
            </a:r>
          </a:p>
          <a:p>
            <a:pPr>
              <a:lnSpc>
                <a:spcPct val="80000"/>
              </a:lnSpc>
            </a:pPr>
            <a:endParaRPr lang="en-US" sz="2000" dirty="0"/>
          </a:p>
          <a:p>
            <a:pPr>
              <a:lnSpc>
                <a:spcPct val="80000"/>
              </a:lnSpc>
            </a:pPr>
            <a:r>
              <a:rPr lang="en-US" sz="2000" dirty="0"/>
              <a:t>template '/</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do</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2"/>
          </p:nvPr>
        </p:nvSpPr>
        <p:spPr>
          <a:xfrm>
            <a:off x="1124446" y="5727191"/>
            <a:ext cx="14404273" cy="2325744"/>
          </a:xfrm>
        </p:spPr>
        <p:txBody>
          <a:bodyPr/>
          <a:lstStyle/>
          <a:p>
            <a:endParaRPr lang="en-US" dirty="0"/>
          </a:p>
        </p:txBody>
      </p:sp>
    </p:spTree>
    <p:extLst>
      <p:ext uri="{BB962C8B-B14F-4D97-AF65-F5344CB8AC3E}">
        <p14:creationId xmlns:p14="http://schemas.microsoft.com/office/powerpoint/2010/main" val="66274625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Refactoring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template </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p>
          <a:p>
            <a:pPr>
              <a:lnSpc>
                <a:spcPct val="80000"/>
              </a:lnSpc>
            </a:pPr>
            <a:r>
              <a:rPr lang="en-US" sz="2000" dirty="0"/>
              <a:t>    </a:t>
            </a:r>
            <a:r>
              <a:rPr lang="en-US" sz="2000" dirty="0" err="1" smtClean="0"/>
              <a:t>document_root</a:t>
            </a:r>
            <a:r>
              <a:rPr lang="en-US" sz="2000" dirty="0" smtClean="0"/>
              <a:t>: '/</a:t>
            </a:r>
            <a:r>
              <a:rPr lang="en-US" sz="2000" dirty="0" err="1" smtClean="0"/>
              <a:t>srv</a:t>
            </a:r>
            <a:r>
              <a:rPr lang="en-US" sz="2000" dirty="0" smtClean="0"/>
              <a:t>/apache/admins/html',</a:t>
            </a:r>
            <a:endParaRPr lang="en-US" sz="2000" dirty="0"/>
          </a:p>
          <a:p>
            <a:pPr>
              <a:lnSpc>
                <a:spcPct val="80000"/>
              </a:lnSpc>
            </a:pPr>
            <a:r>
              <a:rPr lang="en-US" sz="2000" dirty="0"/>
              <a:t>    </a:t>
            </a:r>
            <a:r>
              <a:rPr lang="en-US" sz="2000" dirty="0" smtClean="0"/>
              <a:t>port: 8080</a:t>
            </a:r>
            <a:endParaRPr lang="en-US" sz="2000" dirty="0"/>
          </a:p>
          <a:p>
            <a:pPr>
              <a:lnSpc>
                <a:spcPct val="80000"/>
              </a:lnSpc>
            </a:pPr>
            <a:r>
              <a:rPr lang="en-US" sz="2000" dirty="0"/>
              <a:t>  )</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end</a:t>
            </a:r>
          </a:p>
          <a:p>
            <a:pPr>
              <a:lnSpc>
                <a:spcPct val="80000"/>
              </a:lnSpc>
            </a:pPr>
            <a:endParaRPr lang="en-US" sz="2000" dirty="0"/>
          </a:p>
          <a:p>
            <a:pPr>
              <a:lnSpc>
                <a:spcPct val="80000"/>
              </a:lnSpc>
            </a:pPr>
            <a:r>
              <a:rPr lang="en-US" sz="2000" dirty="0"/>
              <a:t>file </a:t>
            </a:r>
            <a:r>
              <a:rPr lang="en-US" sz="2000" dirty="0" smtClean="0"/>
              <a:t>'/</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2"/>
          </p:nvPr>
        </p:nvSpPr>
        <p:spPr>
          <a:xfrm>
            <a:off x="1124446" y="2133095"/>
            <a:ext cx="14404273" cy="4514629"/>
          </a:xfrm>
        </p:spPr>
        <p:txBody>
          <a:bodyPr/>
          <a:lstStyle/>
          <a:p>
            <a:endParaRPr lang="en-US" dirty="0"/>
          </a:p>
        </p:txBody>
      </p:sp>
    </p:spTree>
    <p:extLst>
      <p:ext uri="{BB962C8B-B14F-4D97-AF65-F5344CB8AC3E}">
        <p14:creationId xmlns:p14="http://schemas.microsoft.com/office/powerpoint/2010/main" val="176076465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New Custom Resource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a:t>
            </a:r>
            <a:r>
              <a:rPr lang="en-US" sz="2000" dirty="0" smtClean="0"/>
              <a:t>h1&gt;Welcome home!&lt;/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err="1" smtClean="0"/>
              <a:t>httpd_vhost</a:t>
            </a:r>
            <a:r>
              <a:rPr lang="en-US" sz="2000" dirty="0" smtClean="0"/>
              <a:t> 'admins' </a:t>
            </a:r>
            <a:r>
              <a:rPr lang="en-US" sz="2000" dirty="0"/>
              <a:t>do</a:t>
            </a:r>
          </a:p>
          <a:p>
            <a:pPr>
              <a:lnSpc>
                <a:spcPct val="80000"/>
              </a:lnSpc>
            </a:pPr>
            <a:r>
              <a:rPr lang="en-US" sz="2000" dirty="0"/>
              <a:t>  action :create</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88606"/>
            <a:ext cx="14404273" cy="1053909"/>
          </a:xfrm>
        </p:spPr>
        <p:txBody>
          <a:bodyPr/>
          <a:lstStyle/>
          <a:p>
            <a:endParaRPr lang="en-US" dirty="0"/>
          </a:p>
        </p:txBody>
      </p:sp>
    </p:spTree>
    <p:extLst>
      <p:ext uri="{BB962C8B-B14F-4D97-AF65-F5344CB8AC3E}">
        <p14:creationId xmlns:p14="http://schemas.microsoft.com/office/powerpoint/2010/main" val="2898257073"/>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Finished in 0.9673 seconds (files took 2.72 seconds to load)</a:t>
            </a:r>
          </a:p>
          <a:p>
            <a:r>
              <a:rPr lang="en-US" sz="2000" dirty="0"/>
              <a:t>8 examples, 3 failures</a:t>
            </a:r>
          </a:p>
          <a:p>
            <a:endParaRPr lang="en-US" sz="2000" dirty="0"/>
          </a:p>
          <a:p>
            <a:r>
              <a:rPr lang="en-US" sz="2000" dirty="0"/>
              <a:t>Failed examples:</a:t>
            </a:r>
          </a:p>
          <a:p>
            <a:endParaRPr lang="en-US" sz="2000" dirty="0"/>
          </a:p>
          <a:p>
            <a:r>
              <a:rPr lang="en-US" sz="2000" dirty="0" err="1"/>
              <a:t>rspec</a:t>
            </a:r>
            <a:r>
              <a:rPr lang="en-US" sz="2000" dirty="0"/>
              <a:t> ./spec/unit/recipes/default_spec.rb:39 # </a:t>
            </a:r>
            <a:r>
              <a:rPr lang="en-US" sz="2000" dirty="0" err="1"/>
              <a:t>httpd</a:t>
            </a:r>
            <a:r>
              <a:rPr lang="en-US" sz="2000" dirty="0"/>
              <a:t>::default When all attributes are default, on an unspecified platform for the admin site creates the directory</a:t>
            </a:r>
          </a:p>
          <a:p>
            <a:r>
              <a:rPr lang="en-US" sz="2000" dirty="0" err="1"/>
              <a:t>rspec</a:t>
            </a:r>
            <a:r>
              <a:rPr lang="en-US" sz="2000" dirty="0"/>
              <a:t> ./spec/unit/recipes/default_spec.rb:43 # </a:t>
            </a:r>
            <a:r>
              <a:rPr lang="en-US" sz="2000" dirty="0" err="1"/>
              <a:t>httpd</a:t>
            </a:r>
            <a:r>
              <a:rPr lang="en-US" sz="2000" dirty="0"/>
              <a:t>::default When all attributes are default, on an unspecified platform for the admin site </a:t>
            </a:r>
            <a:r>
              <a:rPr lang="en-US" sz="2000" dirty="0" err="1"/>
              <a:t>creats</a:t>
            </a:r>
            <a:r>
              <a:rPr lang="en-US" sz="2000" dirty="0"/>
              <a:t> the configuration</a:t>
            </a:r>
          </a:p>
          <a:p>
            <a:r>
              <a:rPr lang="en-US" sz="2000" dirty="0" err="1"/>
              <a:t>rspec</a:t>
            </a:r>
            <a:r>
              <a:rPr lang="en-US" sz="2000" dirty="0"/>
              <a:t> ./spec/unit/recipes/default_spec.rb:47 # </a:t>
            </a:r>
            <a:r>
              <a:rPr lang="en-US" sz="2000" dirty="0" err="1"/>
              <a:t>httpd</a:t>
            </a:r>
            <a:r>
              <a:rPr lang="en-US" sz="2000" dirty="0"/>
              <a:t>::default When all attributes are default, on an unspecified platform for the admin site creates a new home page</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2715073"/>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88475214"/>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Straight Arrow Connector 84"/>
          <p:cNvCxnSpPr/>
          <p:nvPr/>
        </p:nvCxnSpPr>
        <p:spPr>
          <a:xfrm>
            <a:off x="1805168" y="4473512"/>
            <a:ext cx="510329" cy="12156"/>
          </a:xfrm>
          <a:prstGeom prst="straightConnector1">
            <a:avLst/>
          </a:prstGeom>
          <a:ln w="101600">
            <a:solidFill>
              <a:schemeClr val="tx1"/>
            </a:solidFill>
            <a:prstDash val="sysDot"/>
            <a:tailEnd type="triangle"/>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ctrTitle"/>
          </p:nvPr>
        </p:nvSpPr>
        <p:spPr/>
        <p:txBody>
          <a:bodyPr>
            <a:normAutofit fontScale="90000"/>
          </a:bodyPr>
          <a:lstStyle/>
          <a:p>
            <a:r>
              <a:rPr lang="en-US" dirty="0" smtClean="0"/>
              <a:t>Resource Collection</a:t>
            </a:r>
            <a:endParaRPr lang="en-US" dirty="0"/>
          </a:p>
        </p:txBody>
      </p:sp>
      <p:sp>
        <p:nvSpPr>
          <p:cNvPr id="34" name="Folded Corner 33"/>
          <p:cNvSpPr/>
          <p:nvPr/>
        </p:nvSpPr>
        <p:spPr bwMode="auto">
          <a:xfrm>
            <a:off x="3114798" y="3351558"/>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grpSp>
        <p:nvGrpSpPr>
          <p:cNvPr id="70" name="Group 69"/>
          <p:cNvGrpSpPr/>
          <p:nvPr/>
        </p:nvGrpSpPr>
        <p:grpSpPr>
          <a:xfrm>
            <a:off x="3114798" y="4810368"/>
            <a:ext cx="4036423" cy="734123"/>
            <a:chOff x="6109789" y="4717604"/>
            <a:chExt cx="4036423" cy="734123"/>
          </a:xfrm>
        </p:grpSpPr>
        <p:sp>
          <p:nvSpPr>
            <p:cNvPr id="32" name="Rectangle 31"/>
            <p:cNvSpPr/>
            <p:nvPr/>
          </p:nvSpPr>
          <p:spPr bwMode="auto">
            <a:xfrm>
              <a:off x="6109789" y="4717604"/>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5" name="Diamond 34"/>
            <p:cNvSpPr/>
            <p:nvPr/>
          </p:nvSpPr>
          <p:spPr bwMode="auto">
            <a:xfrm>
              <a:off x="6415652" y="4799034"/>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8" name="TextBox 37"/>
            <p:cNvSpPr txBox="1"/>
            <p:nvPr/>
          </p:nvSpPr>
          <p:spPr bwMode="white">
            <a:xfrm>
              <a:off x="7270155" y="4799034"/>
              <a:ext cx="2572561" cy="548641"/>
            </a:xfrm>
            <a:prstGeom prst="rect">
              <a:avLst/>
            </a:prstGeom>
            <a:noFill/>
            <a:ln>
              <a:noFill/>
            </a:ln>
          </p:spPr>
          <p:txBody>
            <a:bodyPr vert="horz" wrap="square" lIns="91440" tIns="91440" rIns="91440" bIns="91440" rtlCol="0" anchor="ctr">
              <a:normAutofit fontScale="92500"/>
            </a:bodyPr>
            <a:lstStyle/>
            <a:p>
              <a:r>
                <a:rPr lang="en-US" b="1" dirty="0" smtClean="0">
                  <a:latin typeface="Courier New" charset="0"/>
                  <a:ea typeface="Courier New" charset="0"/>
                  <a:cs typeface="Courier New" charset="0"/>
                </a:rPr>
                <a:t>template '...'</a:t>
              </a:r>
            </a:p>
          </p:txBody>
        </p:sp>
      </p:grpSp>
      <p:grpSp>
        <p:nvGrpSpPr>
          <p:cNvPr id="57" name="Group 56"/>
          <p:cNvGrpSpPr/>
          <p:nvPr/>
        </p:nvGrpSpPr>
        <p:grpSpPr>
          <a:xfrm>
            <a:off x="3114798" y="5568483"/>
            <a:ext cx="4036423" cy="734123"/>
            <a:chOff x="6109789" y="5971019"/>
            <a:chExt cx="4036423" cy="734123"/>
          </a:xfrm>
        </p:grpSpPr>
        <p:sp>
          <p:nvSpPr>
            <p:cNvPr id="33" name="Rectangle 32"/>
            <p:cNvSpPr/>
            <p:nvPr/>
          </p:nvSpPr>
          <p:spPr bwMode="auto">
            <a:xfrm>
              <a:off x="6109789" y="597101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6" name="Regular Pentagon 35"/>
            <p:cNvSpPr/>
            <p:nvPr/>
          </p:nvSpPr>
          <p:spPr bwMode="auto">
            <a:xfrm>
              <a:off x="6405534" y="6054627"/>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9" name="TextBox 38"/>
            <p:cNvSpPr txBox="1"/>
            <p:nvPr/>
          </p:nvSpPr>
          <p:spPr bwMode="white">
            <a:xfrm>
              <a:off x="7270155" y="6066501"/>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directory '...'</a:t>
              </a:r>
            </a:p>
          </p:txBody>
        </p:sp>
      </p:grpSp>
      <p:grpSp>
        <p:nvGrpSpPr>
          <p:cNvPr id="54" name="Group 53"/>
          <p:cNvGrpSpPr/>
          <p:nvPr/>
        </p:nvGrpSpPr>
        <p:grpSpPr>
          <a:xfrm>
            <a:off x="3114798" y="6330628"/>
            <a:ext cx="4036423" cy="734123"/>
            <a:chOff x="6109789" y="6258151"/>
            <a:chExt cx="4036423" cy="734123"/>
          </a:xfrm>
        </p:grpSpPr>
        <p:sp>
          <p:nvSpPr>
            <p:cNvPr id="31" name="Rectangle 30"/>
            <p:cNvSpPr/>
            <p:nvPr/>
          </p:nvSpPr>
          <p:spPr bwMode="auto">
            <a:xfrm>
              <a:off x="6109789" y="6258151"/>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7" name="Oval 36"/>
            <p:cNvSpPr/>
            <p:nvPr/>
          </p:nvSpPr>
          <p:spPr bwMode="auto">
            <a:xfrm>
              <a:off x="6405534" y="6346159"/>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40" name="TextBox 39"/>
            <p:cNvSpPr txBox="1"/>
            <p:nvPr/>
          </p:nvSpPr>
          <p:spPr bwMode="white">
            <a:xfrm>
              <a:off x="7270155" y="6333815"/>
              <a:ext cx="2572561" cy="548641"/>
            </a:xfrm>
            <a:prstGeom prst="rect">
              <a:avLst/>
            </a:prstGeom>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file '...'</a:t>
              </a:r>
            </a:p>
          </p:txBody>
        </p:sp>
      </p:grpSp>
      <p:grpSp>
        <p:nvGrpSpPr>
          <p:cNvPr id="71" name="Group 70"/>
          <p:cNvGrpSpPr/>
          <p:nvPr/>
        </p:nvGrpSpPr>
        <p:grpSpPr>
          <a:xfrm>
            <a:off x="3114798" y="4089248"/>
            <a:ext cx="4036423" cy="734123"/>
            <a:chOff x="6109789" y="4089248"/>
            <a:chExt cx="4036423" cy="734123"/>
          </a:xfrm>
        </p:grpSpPr>
        <p:sp>
          <p:nvSpPr>
            <p:cNvPr id="55" name="Rectangle 54"/>
            <p:cNvSpPr/>
            <p:nvPr/>
          </p:nvSpPr>
          <p:spPr bwMode="auto">
            <a:xfrm>
              <a:off x="6109789" y="4089248"/>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58" name="TextBox 57"/>
            <p:cNvSpPr txBox="1"/>
            <p:nvPr/>
          </p:nvSpPr>
          <p:spPr bwMode="white">
            <a:xfrm>
              <a:off x="7270155" y="4214910"/>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smtClean="0">
                  <a:latin typeface="Courier New" charset="0"/>
                  <a:ea typeface="Courier New" charset="0"/>
                  <a:cs typeface="Courier New" charset="0"/>
                </a:rPr>
                <a:t>other resources ...</a:t>
              </a:r>
            </a:p>
          </p:txBody>
        </p:sp>
        <p:grpSp>
          <p:nvGrpSpPr>
            <p:cNvPr id="63" name="Group 62"/>
            <p:cNvGrpSpPr/>
            <p:nvPr/>
          </p:nvGrpSpPr>
          <p:grpSpPr>
            <a:xfrm>
              <a:off x="6399986" y="4166518"/>
              <a:ext cx="565180" cy="561428"/>
              <a:chOff x="6278492" y="4134548"/>
              <a:chExt cx="565180" cy="561428"/>
            </a:xfrm>
          </p:grpSpPr>
          <p:sp>
            <p:nvSpPr>
              <p:cNvPr id="59" name="Diamond 58"/>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0" name="Diamond 59"/>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1" name="Diamond 60"/>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2" name="Diamond 61"/>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grpSp>
      <p:grpSp>
        <p:nvGrpSpPr>
          <p:cNvPr id="73" name="Group 72"/>
          <p:cNvGrpSpPr/>
          <p:nvPr/>
        </p:nvGrpSpPr>
        <p:grpSpPr>
          <a:xfrm>
            <a:off x="3110094" y="7092773"/>
            <a:ext cx="4036423" cy="734123"/>
            <a:chOff x="6105085" y="7000009"/>
            <a:chExt cx="4036423" cy="734123"/>
          </a:xfrm>
        </p:grpSpPr>
        <p:sp>
          <p:nvSpPr>
            <p:cNvPr id="56" name="Rectangle 55"/>
            <p:cNvSpPr/>
            <p:nvPr/>
          </p:nvSpPr>
          <p:spPr bwMode="auto">
            <a:xfrm>
              <a:off x="6105085" y="700000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4" name="TextBox 63"/>
            <p:cNvSpPr txBox="1"/>
            <p:nvPr/>
          </p:nvSpPr>
          <p:spPr bwMode="white">
            <a:xfrm>
              <a:off x="7270155" y="7126746"/>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smtClean="0">
                  <a:latin typeface="Courier New" charset="0"/>
                  <a:ea typeface="Courier New" charset="0"/>
                  <a:cs typeface="Courier New" charset="0"/>
                </a:rPr>
                <a:t>other resources ...</a:t>
              </a:r>
            </a:p>
          </p:txBody>
        </p:sp>
        <p:grpSp>
          <p:nvGrpSpPr>
            <p:cNvPr id="65" name="Group 64"/>
            <p:cNvGrpSpPr/>
            <p:nvPr/>
          </p:nvGrpSpPr>
          <p:grpSpPr>
            <a:xfrm>
              <a:off x="6399986" y="7078354"/>
              <a:ext cx="565180" cy="561428"/>
              <a:chOff x="6278492" y="4134548"/>
              <a:chExt cx="565180" cy="561428"/>
            </a:xfrm>
          </p:grpSpPr>
          <p:sp>
            <p:nvSpPr>
              <p:cNvPr id="66" name="Diamond 65"/>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7" name="Diamond 66"/>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8" name="Diamond 67"/>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9" name="Diamond 68"/>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grpSp>
      <p:sp>
        <p:nvSpPr>
          <p:cNvPr id="74" name="Rectangle 73"/>
          <p:cNvSpPr/>
          <p:nvPr/>
        </p:nvSpPr>
        <p:spPr bwMode="auto">
          <a:xfrm>
            <a:off x="188980" y="4219077"/>
            <a:ext cx="1563757" cy="508869"/>
          </a:xfrm>
          <a:prstGeom prst="rect">
            <a:avLst/>
          </a:prstGeom>
          <a:solidFill>
            <a:schemeClr val="tx2"/>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latin typeface="Courier New" charset="0"/>
                <a:ea typeface="Courier New" charset="0"/>
                <a:cs typeface="Courier New" charset="0"/>
              </a:rPr>
              <a:t>&gt; </a:t>
            </a:r>
            <a:r>
              <a:rPr lang="en-US" sz="2400" b="1" dirty="0" err="1" smtClean="0">
                <a:gradFill>
                  <a:gsLst>
                    <a:gs pos="0">
                      <a:srgbClr val="FFFFFF"/>
                    </a:gs>
                    <a:gs pos="100000">
                      <a:srgbClr val="FFFFFF"/>
                    </a:gs>
                  </a:gsLst>
                  <a:lin ang="5400000" scaled="0"/>
                </a:gradFill>
                <a:latin typeface="Courier New" charset="0"/>
                <a:ea typeface="Courier New" charset="0"/>
                <a:cs typeface="Courier New" charset="0"/>
              </a:rPr>
              <a:t>rspec</a:t>
            </a:r>
            <a:endParaRPr lang="en-US" sz="2400" b="1" dirty="0" smtClean="0">
              <a:gradFill>
                <a:gsLst>
                  <a:gs pos="0">
                    <a:srgbClr val="FFFFFF"/>
                  </a:gs>
                  <a:gs pos="100000">
                    <a:srgbClr val="FFFFFF"/>
                  </a:gs>
                </a:gsLst>
                <a:lin ang="5400000" scaled="0"/>
              </a:gradFill>
              <a:latin typeface="Courier New" charset="0"/>
              <a:ea typeface="Courier New" charset="0"/>
              <a:cs typeface="Courier New" charset="0"/>
            </a:endParaRPr>
          </a:p>
        </p:txBody>
      </p:sp>
      <p:sp>
        <p:nvSpPr>
          <p:cNvPr id="76" name="Oval 75"/>
          <p:cNvSpPr/>
          <p:nvPr/>
        </p:nvSpPr>
        <p:spPr bwMode="auto">
          <a:xfrm>
            <a:off x="2465033" y="4277096"/>
            <a:ext cx="424268" cy="424268"/>
          </a:xfrm>
          <a:prstGeom prst="ellipse">
            <a:avLst/>
          </a:prstGeom>
          <a:solidFill>
            <a:srgbClr val="00B05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7" name="Oval 76"/>
          <p:cNvSpPr/>
          <p:nvPr/>
        </p:nvSpPr>
        <p:spPr bwMode="auto">
          <a:xfrm>
            <a:off x="2460329" y="7281696"/>
            <a:ext cx="424268" cy="424268"/>
          </a:xfrm>
          <a:prstGeom prst="ellipse">
            <a:avLst/>
          </a:prstGeom>
          <a:solidFill>
            <a:srgbClr val="00B05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8" name="Oval 77"/>
          <p:cNvSpPr/>
          <p:nvPr/>
        </p:nvSpPr>
        <p:spPr bwMode="auto">
          <a:xfrm>
            <a:off x="2460329" y="4991017"/>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9" name="Oval 78"/>
          <p:cNvSpPr/>
          <p:nvPr/>
        </p:nvSpPr>
        <p:spPr bwMode="auto">
          <a:xfrm>
            <a:off x="2458474" y="5737951"/>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0" name="Oval 79"/>
          <p:cNvSpPr/>
          <p:nvPr/>
        </p:nvSpPr>
        <p:spPr bwMode="auto">
          <a:xfrm>
            <a:off x="2458474" y="6509823"/>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3" name="Content Placeholder 1"/>
          <p:cNvSpPr txBox="1">
            <a:spLocks/>
          </p:cNvSpPr>
          <p:nvPr/>
        </p:nvSpPr>
        <p:spPr>
          <a:xfrm>
            <a:off x="7457084" y="4823371"/>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solidFill>
                  <a:schemeClr val="bg1"/>
                </a:solidFill>
                <a:latin typeface="Courier New" charset="0"/>
                <a:ea typeface="Courier New" charset="0"/>
                <a:cs typeface="Courier New" charset="0"/>
              </a:rPr>
              <a:t>This resource is missing from the resource collection.</a:t>
            </a:r>
          </a:p>
        </p:txBody>
      </p:sp>
      <p:sp>
        <p:nvSpPr>
          <p:cNvPr id="94" name="Content Placeholder 1"/>
          <p:cNvSpPr txBox="1">
            <a:spLocks/>
          </p:cNvSpPr>
          <p:nvPr/>
        </p:nvSpPr>
        <p:spPr>
          <a:xfrm>
            <a:off x="7457084" y="5568483"/>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a:solidFill>
                  <a:schemeClr val="bg1"/>
                </a:solidFill>
                <a:latin typeface="Courier New" charset="0"/>
                <a:ea typeface="Courier New" charset="0"/>
                <a:cs typeface="Courier New" charset="0"/>
              </a:rPr>
              <a:t>This resource is missing from the resource </a:t>
            </a:r>
            <a:r>
              <a:rPr lang="en-US" sz="2000" b="1" dirty="0" smtClean="0">
                <a:solidFill>
                  <a:schemeClr val="bg1"/>
                </a:solidFill>
                <a:latin typeface="Courier New" charset="0"/>
                <a:ea typeface="Courier New" charset="0"/>
                <a:cs typeface="Courier New" charset="0"/>
              </a:rPr>
              <a:t>collection.</a:t>
            </a:r>
            <a:endParaRPr lang="en-US" sz="2000" b="1" dirty="0">
              <a:solidFill>
                <a:schemeClr val="bg1"/>
              </a:solidFill>
              <a:latin typeface="Courier New" charset="0"/>
              <a:ea typeface="Courier New" charset="0"/>
              <a:cs typeface="Courier New" charset="0"/>
            </a:endParaRPr>
          </a:p>
        </p:txBody>
      </p:sp>
      <p:sp>
        <p:nvSpPr>
          <p:cNvPr id="95" name="Content Placeholder 1"/>
          <p:cNvSpPr txBox="1">
            <a:spLocks/>
          </p:cNvSpPr>
          <p:nvPr/>
        </p:nvSpPr>
        <p:spPr>
          <a:xfrm>
            <a:off x="7451960" y="6320052"/>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a:solidFill>
                  <a:schemeClr val="bg1"/>
                </a:solidFill>
                <a:latin typeface="Courier New" charset="0"/>
                <a:ea typeface="Courier New" charset="0"/>
                <a:cs typeface="Courier New" charset="0"/>
              </a:rPr>
              <a:t>This resource is missing from the resource </a:t>
            </a:r>
            <a:r>
              <a:rPr lang="en-US" sz="2000" b="1" dirty="0" smtClean="0">
                <a:solidFill>
                  <a:schemeClr val="bg1"/>
                </a:solidFill>
                <a:latin typeface="Courier New" charset="0"/>
                <a:ea typeface="Courier New" charset="0"/>
                <a:cs typeface="Courier New" charset="0"/>
              </a:rPr>
              <a:t>collection.</a:t>
            </a:r>
            <a:endParaRPr lang="en-US" sz="2000" b="1"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586894967"/>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smtClean="0"/>
              <a:t>A Sub-Resource Collection</a:t>
            </a:r>
            <a:endParaRPr lang="en-US" sz="4000" dirty="0"/>
          </a:p>
        </p:txBody>
      </p:sp>
      <p:sp>
        <p:nvSpPr>
          <p:cNvPr id="86" name="Folded Corner 85"/>
          <p:cNvSpPr/>
          <p:nvPr/>
        </p:nvSpPr>
        <p:spPr bwMode="auto">
          <a:xfrm>
            <a:off x="3114798" y="3351558"/>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grpSp>
        <p:nvGrpSpPr>
          <p:cNvPr id="87" name="Group 86"/>
          <p:cNvGrpSpPr/>
          <p:nvPr/>
        </p:nvGrpSpPr>
        <p:grpSpPr>
          <a:xfrm>
            <a:off x="10853491" y="4810368"/>
            <a:ext cx="4036423" cy="734123"/>
            <a:chOff x="6109789" y="4717604"/>
            <a:chExt cx="4036423" cy="734123"/>
          </a:xfrm>
        </p:grpSpPr>
        <p:sp>
          <p:nvSpPr>
            <p:cNvPr id="88" name="Rectangle 87"/>
            <p:cNvSpPr/>
            <p:nvPr/>
          </p:nvSpPr>
          <p:spPr bwMode="auto">
            <a:xfrm>
              <a:off x="6109789" y="4717604"/>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9" name="Diamond 88"/>
            <p:cNvSpPr/>
            <p:nvPr/>
          </p:nvSpPr>
          <p:spPr bwMode="auto">
            <a:xfrm>
              <a:off x="6415652" y="4799034"/>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0" name="TextBox 89"/>
            <p:cNvSpPr txBox="1"/>
            <p:nvPr/>
          </p:nvSpPr>
          <p:spPr bwMode="white">
            <a:xfrm>
              <a:off x="7270155" y="4799034"/>
              <a:ext cx="2572561" cy="548641"/>
            </a:xfrm>
            <a:prstGeom prst="rect">
              <a:avLst/>
            </a:prstGeom>
            <a:noFill/>
            <a:ln>
              <a:noFill/>
            </a:ln>
          </p:spPr>
          <p:txBody>
            <a:bodyPr vert="horz" wrap="square" lIns="91440" tIns="91440" rIns="91440" bIns="91440" rtlCol="0" anchor="ctr">
              <a:normAutofit fontScale="92500"/>
            </a:bodyPr>
            <a:lstStyle/>
            <a:p>
              <a:r>
                <a:rPr lang="en-US" b="1" dirty="0" smtClean="0">
                  <a:latin typeface="Courier New" charset="0"/>
                  <a:ea typeface="Courier New" charset="0"/>
                  <a:cs typeface="Courier New" charset="0"/>
                </a:rPr>
                <a:t>template '...'</a:t>
              </a:r>
            </a:p>
          </p:txBody>
        </p:sp>
      </p:grpSp>
      <p:grpSp>
        <p:nvGrpSpPr>
          <p:cNvPr id="91" name="Group 90"/>
          <p:cNvGrpSpPr/>
          <p:nvPr/>
        </p:nvGrpSpPr>
        <p:grpSpPr>
          <a:xfrm>
            <a:off x="10853491" y="5568483"/>
            <a:ext cx="4036423" cy="734123"/>
            <a:chOff x="6109789" y="5971019"/>
            <a:chExt cx="4036423" cy="734123"/>
          </a:xfrm>
        </p:grpSpPr>
        <p:sp>
          <p:nvSpPr>
            <p:cNvPr id="92" name="Rectangle 91"/>
            <p:cNvSpPr/>
            <p:nvPr/>
          </p:nvSpPr>
          <p:spPr bwMode="auto">
            <a:xfrm>
              <a:off x="6109789" y="597101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3" name="Regular Pentagon 92"/>
            <p:cNvSpPr/>
            <p:nvPr/>
          </p:nvSpPr>
          <p:spPr bwMode="auto">
            <a:xfrm>
              <a:off x="6405534" y="6054627"/>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4" name="TextBox 93"/>
            <p:cNvSpPr txBox="1"/>
            <p:nvPr/>
          </p:nvSpPr>
          <p:spPr bwMode="white">
            <a:xfrm>
              <a:off x="7270155" y="6066501"/>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directory '...'</a:t>
              </a:r>
            </a:p>
          </p:txBody>
        </p:sp>
      </p:grpSp>
      <p:grpSp>
        <p:nvGrpSpPr>
          <p:cNvPr id="95" name="Group 94"/>
          <p:cNvGrpSpPr/>
          <p:nvPr/>
        </p:nvGrpSpPr>
        <p:grpSpPr>
          <a:xfrm>
            <a:off x="10853491" y="6330628"/>
            <a:ext cx="4036423" cy="734123"/>
            <a:chOff x="6109789" y="6258151"/>
            <a:chExt cx="4036423" cy="734123"/>
          </a:xfrm>
        </p:grpSpPr>
        <p:sp>
          <p:nvSpPr>
            <p:cNvPr id="96" name="Rectangle 95"/>
            <p:cNvSpPr/>
            <p:nvPr/>
          </p:nvSpPr>
          <p:spPr bwMode="auto">
            <a:xfrm>
              <a:off x="6109789" y="6258151"/>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7" name="Oval 96"/>
            <p:cNvSpPr/>
            <p:nvPr/>
          </p:nvSpPr>
          <p:spPr bwMode="auto">
            <a:xfrm>
              <a:off x="6405534" y="6346159"/>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8" name="TextBox 97"/>
            <p:cNvSpPr txBox="1"/>
            <p:nvPr/>
          </p:nvSpPr>
          <p:spPr bwMode="white">
            <a:xfrm>
              <a:off x="7270155" y="6333815"/>
              <a:ext cx="2572561" cy="548641"/>
            </a:xfrm>
            <a:prstGeom prst="rect">
              <a:avLst/>
            </a:prstGeom>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file '...'</a:t>
              </a:r>
            </a:p>
          </p:txBody>
        </p:sp>
      </p:grpSp>
      <p:grpSp>
        <p:nvGrpSpPr>
          <p:cNvPr id="99" name="Group 98"/>
          <p:cNvGrpSpPr/>
          <p:nvPr/>
        </p:nvGrpSpPr>
        <p:grpSpPr>
          <a:xfrm>
            <a:off x="3114798" y="4089248"/>
            <a:ext cx="4036423" cy="734123"/>
            <a:chOff x="6109789" y="4089248"/>
            <a:chExt cx="4036423" cy="734123"/>
          </a:xfrm>
        </p:grpSpPr>
        <p:sp>
          <p:nvSpPr>
            <p:cNvPr id="100" name="Rectangle 99"/>
            <p:cNvSpPr/>
            <p:nvPr/>
          </p:nvSpPr>
          <p:spPr bwMode="auto">
            <a:xfrm>
              <a:off x="6109789" y="4089248"/>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1" name="TextBox 100"/>
            <p:cNvSpPr txBox="1"/>
            <p:nvPr/>
          </p:nvSpPr>
          <p:spPr bwMode="white">
            <a:xfrm>
              <a:off x="7270155" y="4214910"/>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smtClean="0">
                  <a:latin typeface="Courier New" charset="0"/>
                  <a:ea typeface="Courier New" charset="0"/>
                  <a:cs typeface="Courier New" charset="0"/>
                </a:rPr>
                <a:t>other resources ...</a:t>
              </a:r>
            </a:p>
          </p:txBody>
        </p:sp>
        <p:grpSp>
          <p:nvGrpSpPr>
            <p:cNvPr id="102" name="Group 101"/>
            <p:cNvGrpSpPr/>
            <p:nvPr/>
          </p:nvGrpSpPr>
          <p:grpSpPr>
            <a:xfrm>
              <a:off x="6399986" y="4166518"/>
              <a:ext cx="565180" cy="561428"/>
              <a:chOff x="6278492" y="4134548"/>
              <a:chExt cx="565180" cy="561428"/>
            </a:xfrm>
          </p:grpSpPr>
          <p:sp>
            <p:nvSpPr>
              <p:cNvPr id="103" name="Diamond 102"/>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4" name="Diamond 103"/>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5" name="Diamond 104"/>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6" name="Diamond 105"/>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grpSp>
      <p:grpSp>
        <p:nvGrpSpPr>
          <p:cNvPr id="107" name="Group 106"/>
          <p:cNvGrpSpPr/>
          <p:nvPr/>
        </p:nvGrpSpPr>
        <p:grpSpPr>
          <a:xfrm>
            <a:off x="3110094" y="7092773"/>
            <a:ext cx="4036423" cy="734123"/>
            <a:chOff x="6105085" y="7000009"/>
            <a:chExt cx="4036423" cy="734123"/>
          </a:xfrm>
        </p:grpSpPr>
        <p:sp>
          <p:nvSpPr>
            <p:cNvPr id="108" name="Rectangle 107"/>
            <p:cNvSpPr/>
            <p:nvPr/>
          </p:nvSpPr>
          <p:spPr bwMode="auto">
            <a:xfrm>
              <a:off x="6105085" y="700000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9" name="TextBox 108"/>
            <p:cNvSpPr txBox="1"/>
            <p:nvPr/>
          </p:nvSpPr>
          <p:spPr bwMode="white">
            <a:xfrm>
              <a:off x="7270155" y="7126746"/>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smtClean="0">
                  <a:latin typeface="Courier New" charset="0"/>
                  <a:ea typeface="Courier New" charset="0"/>
                  <a:cs typeface="Courier New" charset="0"/>
                </a:rPr>
                <a:t>other resources ...</a:t>
              </a:r>
            </a:p>
          </p:txBody>
        </p:sp>
        <p:grpSp>
          <p:nvGrpSpPr>
            <p:cNvPr id="110" name="Group 109"/>
            <p:cNvGrpSpPr/>
            <p:nvPr/>
          </p:nvGrpSpPr>
          <p:grpSpPr>
            <a:xfrm>
              <a:off x="6399986" y="7078354"/>
              <a:ext cx="565180" cy="561428"/>
              <a:chOff x="6278492" y="4134548"/>
              <a:chExt cx="565180" cy="561428"/>
            </a:xfrm>
          </p:grpSpPr>
          <p:sp>
            <p:nvSpPr>
              <p:cNvPr id="111" name="Diamond 110"/>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2" name="Diamond 111"/>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3" name="Diamond 112"/>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4" name="Diamond 113"/>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grpSp>
      <p:sp>
        <p:nvSpPr>
          <p:cNvPr id="116" name="Rectangle 115"/>
          <p:cNvSpPr/>
          <p:nvPr/>
        </p:nvSpPr>
        <p:spPr bwMode="auto">
          <a:xfrm>
            <a:off x="3110093" y="4895650"/>
            <a:ext cx="4036423" cy="2101698"/>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7" name="Diamond 116"/>
          <p:cNvSpPr/>
          <p:nvPr/>
        </p:nvSpPr>
        <p:spPr bwMode="auto">
          <a:xfrm>
            <a:off x="3415956" y="5652091"/>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8" name="TextBox 117"/>
          <p:cNvSpPr txBox="1"/>
          <p:nvPr/>
        </p:nvSpPr>
        <p:spPr bwMode="white">
          <a:xfrm>
            <a:off x="4270459" y="5668247"/>
            <a:ext cx="2572561" cy="548641"/>
          </a:xfrm>
          <a:prstGeom prst="rect">
            <a:avLst/>
          </a:prstGeom>
          <a:noFill/>
          <a:ln>
            <a:noFill/>
          </a:ln>
        </p:spPr>
        <p:txBody>
          <a:bodyPr vert="horz" wrap="square" lIns="91440" tIns="91440" rIns="91440" bIns="91440" rtlCol="0" anchor="ctr">
            <a:normAutofit/>
          </a:bodyPr>
          <a:lstStyle/>
          <a:p>
            <a:r>
              <a:rPr lang="en-US" b="1" smtClean="0">
                <a:latin typeface="Courier New" charset="0"/>
                <a:ea typeface="Courier New" charset="0"/>
                <a:cs typeface="Courier New" charset="0"/>
              </a:rPr>
              <a:t>httpd_vhost</a:t>
            </a:r>
            <a:endParaRPr lang="en-US" b="1" dirty="0" smtClean="0">
              <a:latin typeface="Courier New" charset="0"/>
              <a:ea typeface="Courier New" charset="0"/>
              <a:cs typeface="Courier New" charset="0"/>
            </a:endParaRPr>
          </a:p>
        </p:txBody>
      </p:sp>
      <p:sp>
        <p:nvSpPr>
          <p:cNvPr id="6" name="Left Brace 5"/>
          <p:cNvSpPr/>
          <p:nvPr/>
        </p:nvSpPr>
        <p:spPr>
          <a:xfrm>
            <a:off x="9118444" y="4810368"/>
            <a:ext cx="1419066" cy="1991533"/>
          </a:xfrm>
          <a:prstGeom prst="leftBrace">
            <a:avLst>
              <a:gd name="adj1" fmla="val 8333"/>
              <a:gd name="adj2" fmla="val 52661"/>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9" name="Folded Corner 118"/>
          <p:cNvSpPr/>
          <p:nvPr/>
        </p:nvSpPr>
        <p:spPr bwMode="auto">
          <a:xfrm>
            <a:off x="10853491" y="3983371"/>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smtClean="0">
                <a:solidFill>
                  <a:schemeClr val="bg1"/>
                </a:solidFill>
              </a:rPr>
              <a:t>Sub-Resource </a:t>
            </a:r>
            <a:r>
              <a:rPr lang="en-US" b="1" dirty="0">
                <a:solidFill>
                  <a:schemeClr val="bg1"/>
                </a:solidFill>
              </a:rPr>
              <a:t>Collection</a:t>
            </a:r>
          </a:p>
        </p:txBody>
      </p:sp>
      <p:sp>
        <p:nvSpPr>
          <p:cNvPr id="7" name="Rectangle 6"/>
          <p:cNvSpPr/>
          <p:nvPr/>
        </p:nvSpPr>
        <p:spPr bwMode="auto">
          <a:xfrm>
            <a:off x="7341735" y="5568483"/>
            <a:ext cx="1581490" cy="56028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step into</a:t>
            </a:r>
          </a:p>
        </p:txBody>
      </p:sp>
    </p:spTree>
    <p:extLst>
      <p:ext uri="{BB962C8B-B14F-4D97-AF65-F5344CB8AC3E}">
        <p14:creationId xmlns:p14="http://schemas.microsoft.com/office/powerpoint/2010/main" val="384921089"/>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Updating the Unit Tests to Verify Custom Resource</a:t>
            </a:r>
            <a:endParaRPr lang="en-US" sz="4800" dirty="0"/>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dirty="0" smtClean="0"/>
              <a:t>'</a:t>
            </a:r>
            <a:r>
              <a:rPr lang="en-US" dirty="0" err="1" smtClean="0"/>
              <a:t>httpd</a:t>
            </a:r>
            <a:r>
              <a:rPr lang="en-US" dirty="0" smtClean="0"/>
              <a:t>:</a:t>
            </a:r>
            <a:r>
              <a:rPr lang="en-US" dirty="0"/>
              <a:t>:default' do</a:t>
            </a:r>
          </a:p>
          <a:p>
            <a:r>
              <a:rPr lang="en-US" dirty="0"/>
              <a:t>  context 'When all attributes are default, on an unspecified platform'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smtClean="0"/>
              <a:t>ServerRunner.new</a:t>
            </a:r>
            <a:r>
              <a:rPr lang="en-US" dirty="0" smtClean="0"/>
              <a:t>(</a:t>
            </a:r>
            <a:r>
              <a:rPr lang="en-US" dirty="0" err="1" smtClean="0"/>
              <a:t>step_into</a:t>
            </a:r>
            <a:r>
              <a:rPr lang="en-US" dirty="0" smtClean="0"/>
              <a:t>: ['</a:t>
            </a:r>
            <a:r>
              <a:rPr lang="en-US" dirty="0" err="1" smtClean="0"/>
              <a:t>httpd_vhost</a:t>
            </a:r>
            <a:r>
              <a:rPr lang="en-US" dirty="0" smtClean="0"/>
              <a:t>'])</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r>
              <a:rPr lang="en-US" dirty="0"/>
              <a:t>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 CONTINUES ON THE NEXT SLIDE ...</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067004"/>
            <a:ext cx="14404273" cy="459396"/>
          </a:xfrm>
        </p:spPr>
        <p:txBody>
          <a:bodyPr/>
          <a:lstStyle/>
          <a:p>
            <a:endParaRPr lang="en-US" dirty="0"/>
          </a:p>
        </p:txBody>
      </p:sp>
    </p:spTree>
    <p:extLst>
      <p:ext uri="{BB962C8B-B14F-4D97-AF65-F5344CB8AC3E}">
        <p14:creationId xmlns:p14="http://schemas.microsoft.com/office/powerpoint/2010/main" val="18250600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Review and execute the integration tests</a:t>
            </a:r>
          </a:p>
          <a:p>
            <a:pPr marL="342900" indent="-342900">
              <a:buFont typeface="Wingdings" charset="2"/>
              <a:buChar char="q"/>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335401973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a:t>
            </a:r>
          </a:p>
          <a:p>
            <a:endParaRPr lang="en-US" sz="2000" dirty="0"/>
          </a:p>
          <a:p>
            <a:r>
              <a:rPr lang="en-US" sz="2000" dirty="0"/>
              <a:t>Finished in 0.98788 seconds (files took 2.95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1244356260"/>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        </a:t>
            </a:r>
            <a:r>
              <a:rPr lang="en-US" sz="2000" dirty="0"/>
              <a:t>(up to date)</a:t>
            </a:r>
          </a:p>
          <a:p>
            <a:r>
              <a:rPr lang="en-US" sz="2000" dirty="0"/>
              <a:t>        (up to date)</a:t>
            </a:r>
          </a:p>
          <a:p>
            <a:r>
              <a:rPr lang="en-US" sz="2000" dirty="0"/>
              <a:t>            (up to date)</a:t>
            </a:r>
          </a:p>
          <a:p>
            <a:r>
              <a:rPr lang="en-US" sz="2000" dirty="0"/>
              <a:t>        (up to date)</a:t>
            </a:r>
          </a:p>
          <a:p>
            <a:r>
              <a:rPr lang="en-US" sz="2000" dirty="0"/>
              <a:t>         * service[</a:t>
            </a:r>
            <a:r>
              <a:rPr lang="en-US" sz="2000" dirty="0" err="1"/>
              <a:t>httpd</a:t>
            </a:r>
            <a:r>
              <a:rPr lang="en-US" sz="2000" dirty="0"/>
              <a:t>] action start (up to date)</a:t>
            </a:r>
          </a:p>
          <a:p>
            <a:endParaRPr lang="en-US" sz="2000" dirty="0"/>
          </a:p>
          <a:p>
            <a:r>
              <a:rPr lang="en-US" sz="2000" dirty="0"/>
              <a:t>       Running handlers:</a:t>
            </a:r>
          </a:p>
          <a:p>
            <a:r>
              <a:rPr lang="en-US" sz="2000" dirty="0"/>
              <a:t>       Running handlers complete</a:t>
            </a:r>
          </a:p>
          <a:p>
            <a:r>
              <a:rPr lang="en-US" sz="2000" dirty="0"/>
              <a:t>       Chef Client finished, 0/8 resources updated in 05 seconds</a:t>
            </a:r>
          </a:p>
          <a:p>
            <a:r>
              <a:rPr lang="en-US" sz="2000" dirty="0"/>
              <a:t>       Finished converging &lt;default-centos-67&gt; (0m8.81s).</a:t>
            </a:r>
          </a:p>
          <a:p>
            <a:r>
              <a:rPr lang="en-US" sz="2000" dirty="0"/>
              <a:t>-----&gt; Kitchen is finished. (0m9.80s</a:t>
            </a:r>
            <a:r>
              <a:rPr lang="en-US" sz="2000" dirty="0" smtClean="0"/>
              <a:t>)</a:t>
            </a:r>
            <a:endParaRPr lang="en-US" sz="2000" dirty="0"/>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6" name="Content Placeholder 5"/>
          <p:cNvSpPr>
            <a:spLocks noGrp="1"/>
          </p:cNvSpPr>
          <p:nvPr>
            <p:ph sz="quarter" idx="12"/>
          </p:nvPr>
        </p:nvSpPr>
        <p:spPr>
          <a:xfrm>
            <a:off x="1127883" y="6322680"/>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Converging the Test Instance</a:t>
            </a:r>
            <a:endParaRPr lang="en-US" dirty="0"/>
          </a:p>
        </p:txBody>
      </p:sp>
    </p:spTree>
    <p:extLst>
      <p:ext uri="{BB962C8B-B14F-4D97-AF65-F5344CB8AC3E}">
        <p14:creationId xmlns:p14="http://schemas.microsoft.com/office/powerpoint/2010/main" val="906108529"/>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Starting Kitchen (v1.11.1)</a:t>
            </a:r>
          </a:p>
          <a:p>
            <a:pPr>
              <a:lnSpc>
                <a:spcPct val="80000"/>
              </a:lnSpc>
            </a:pPr>
            <a:r>
              <a:rPr lang="en-US" sz="2000" dirty="0"/>
              <a:t>-----&gt; Setting up &lt;default-centos-67&gt;...</a:t>
            </a:r>
          </a:p>
          <a:p>
            <a:pPr>
              <a:lnSpc>
                <a:spcPct val="80000"/>
              </a:lnSpc>
            </a:pPr>
            <a:r>
              <a:rPr lang="en-US" sz="2000" dirty="0"/>
              <a:t>       Finished setting up &lt;default-centos-67&gt; (0m0.00s).</a:t>
            </a:r>
          </a:p>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smtClean="0"/>
          </a:p>
          <a:p>
            <a:pPr>
              <a:lnSpc>
                <a:spcPct val="80000"/>
              </a:lnSpc>
            </a:pPr>
            <a:r>
              <a:rPr lang="en-US" sz="2000" dirty="0" smtClean="0"/>
              <a:t>Target</a:t>
            </a:r>
            <a:r>
              <a:rPr lang="en-US" sz="2000" dirty="0"/>
              <a: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(0m0.70s).</a:t>
            </a:r>
          </a:p>
          <a:p>
            <a:pPr>
              <a:lnSpc>
                <a:spcPct val="80000"/>
              </a:lnSpc>
            </a:pPr>
            <a:r>
              <a:rPr lang="en-US" sz="2000" dirty="0"/>
              <a:t>-----&gt; Kitchen is finished. (0m1.82s)</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4989179"/>
            <a:ext cx="14420850" cy="865511"/>
          </a:xfrm>
        </p:spPr>
        <p:txBody>
          <a:bodyPr/>
          <a:lstStyle/>
          <a:p>
            <a:endParaRPr lang="en-US" dirty="0"/>
          </a:p>
        </p:txBody>
      </p:sp>
      <p:sp>
        <p:nvSpPr>
          <p:cNvPr id="5" name="Title 4"/>
          <p:cNvSpPr>
            <a:spLocks noGrp="1"/>
          </p:cNvSpPr>
          <p:nvPr>
            <p:ph type="title"/>
          </p:nvPr>
        </p:nvSpPr>
        <p:spPr/>
        <p:txBody>
          <a:bodyPr/>
          <a:lstStyle/>
          <a:p>
            <a:r>
              <a:rPr lang="en-US" dirty="0" smtClean="0"/>
              <a:t>Verifying the Test Instance</a:t>
            </a:r>
            <a:endParaRPr lang="en-US" dirty="0"/>
          </a:p>
        </p:txBody>
      </p:sp>
    </p:spTree>
    <p:extLst>
      <p:ext uri="{BB962C8B-B14F-4D97-AF65-F5344CB8AC3E}">
        <p14:creationId xmlns:p14="http://schemas.microsoft.com/office/powerpoint/2010/main" val="3658916485"/>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smtClean="0"/>
              <a:t>Target</a:t>
            </a:r>
            <a:r>
              <a:rPr lang="en-US" sz="2000" dirty="0"/>
              <a: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a:t>
            </a:r>
            <a:r>
              <a:rPr lang="en-US" sz="2000" dirty="0" smtClean="0"/>
              <a:t>      Finished </a:t>
            </a:r>
            <a:r>
              <a:rPr lang="en-US" sz="2000" dirty="0"/>
              <a:t>verifying &lt;default-centos-67&gt; (0m0.70s).</a:t>
            </a:r>
          </a:p>
          <a:p>
            <a:pPr>
              <a:lnSpc>
                <a:spcPct val="80000"/>
              </a:lnSpc>
            </a:pPr>
            <a:r>
              <a:rPr lang="en-US" sz="2000" dirty="0"/>
              <a:t>-----&gt; Destroying &lt;default-centos-67&gt;...</a:t>
            </a:r>
          </a:p>
          <a:p>
            <a:pPr>
              <a:lnSpc>
                <a:spcPct val="80000"/>
              </a:lnSpc>
            </a:pPr>
            <a:r>
              <a:rPr lang="en-US" sz="2000" dirty="0"/>
              <a:t>       ==&gt; default: Forcing shutdown of VM...</a:t>
            </a:r>
          </a:p>
          <a:p>
            <a:pPr>
              <a:lnSpc>
                <a:spcPct val="80000"/>
              </a:lnSpc>
            </a:pPr>
            <a:r>
              <a:rPr lang="en-US" sz="2000" dirty="0"/>
              <a:t>       ==&gt; default: Destroying VM and associated drives...</a:t>
            </a:r>
          </a:p>
          <a:p>
            <a:pPr>
              <a:lnSpc>
                <a:spcPct val="80000"/>
              </a:lnSpc>
            </a:pPr>
            <a:r>
              <a:rPr lang="en-US" sz="2000" dirty="0"/>
              <a:t>       Vagrant instance &lt;default-centos-67&gt; destroyed.</a:t>
            </a:r>
          </a:p>
          <a:p>
            <a:pPr>
              <a:lnSpc>
                <a:spcPct val="80000"/>
              </a:lnSpc>
            </a:pPr>
            <a:r>
              <a:rPr lang="en-US" sz="2000" dirty="0"/>
              <a:t>       Finished destroying &lt;default-centos-67&gt; (0m4.09s).</a:t>
            </a:r>
          </a:p>
          <a:p>
            <a:pPr>
              <a:lnSpc>
                <a:spcPct val="80000"/>
              </a:lnSpc>
            </a:pPr>
            <a:r>
              <a:rPr lang="en-US" sz="2000" dirty="0"/>
              <a:t>       Finished testing &lt;default-centos-67&gt; (2m21.40s).</a:t>
            </a:r>
          </a:p>
          <a:p>
            <a:pPr>
              <a:lnSpc>
                <a:spcPct val="80000"/>
              </a:lnSpc>
            </a:pPr>
            <a:r>
              <a:rPr lang="en-US" sz="2000" dirty="0"/>
              <a:t>-----&gt; Kitchen is finished. (2m22.49s)</a:t>
            </a:r>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7883" y="2872513"/>
            <a:ext cx="14420850" cy="865511"/>
          </a:xfrm>
        </p:spPr>
        <p:txBody>
          <a:bodyPr/>
          <a:lstStyle/>
          <a:p>
            <a:endParaRPr lang="en-US" dirty="0"/>
          </a:p>
        </p:txBody>
      </p:sp>
      <p:sp>
        <p:nvSpPr>
          <p:cNvPr id="5" name="Title 4"/>
          <p:cNvSpPr>
            <a:spLocks noGrp="1"/>
          </p:cNvSpPr>
          <p:nvPr>
            <p:ph type="title"/>
          </p:nvPr>
        </p:nvSpPr>
        <p:spPr/>
        <p:txBody>
          <a:bodyPr/>
          <a:lstStyle/>
          <a:p>
            <a:r>
              <a:rPr lang="en-US" dirty="0" smtClean="0"/>
              <a:t>Run a Complete Test on the Test Instance</a:t>
            </a:r>
            <a:endParaRPr lang="en-US" dirty="0"/>
          </a:p>
        </p:txBody>
      </p:sp>
    </p:spTree>
    <p:extLst>
      <p:ext uri="{BB962C8B-B14F-4D97-AF65-F5344CB8AC3E}">
        <p14:creationId xmlns:p14="http://schemas.microsoft.com/office/powerpoint/2010/main" val="334545182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a:t>This will make our recipe much cleaner.</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smtClean="0"/>
          </a:p>
        </p:txBody>
      </p:sp>
    </p:spTree>
    <p:extLst>
      <p:ext uri="{BB962C8B-B14F-4D97-AF65-F5344CB8AC3E}">
        <p14:creationId xmlns:p14="http://schemas.microsoft.com/office/powerpoint/2010/main" val="1013413675"/>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Properties</a:t>
            </a:r>
            <a:endParaRPr lang="en-US" dirty="0"/>
          </a:p>
        </p:txBody>
      </p:sp>
      <p:sp>
        <p:nvSpPr>
          <p:cNvPr id="3" name="Subtitle 2"/>
          <p:cNvSpPr>
            <a:spLocks noGrp="1"/>
          </p:cNvSpPr>
          <p:nvPr>
            <p:ph type="subTitle" idx="1"/>
          </p:nvPr>
        </p:nvSpPr>
        <p:spPr>
          <a:xfrm>
            <a:off x="1671638" y="3271838"/>
            <a:ext cx="12319000" cy="1271587"/>
          </a:xfrm>
        </p:spPr>
        <p:txBody>
          <a:bodyPr/>
          <a:lstStyle/>
          <a:p>
            <a:r>
              <a:rPr lang="en-US" dirty="0" smtClean="0"/>
              <a:t>A property is defined with the following syntax.</a:t>
            </a:r>
            <a:endParaRPr lang="en-US" dirty="0"/>
          </a:p>
        </p:txBody>
      </p:sp>
      <p:sp>
        <p:nvSpPr>
          <p:cNvPr id="4" name="TextBox 3"/>
          <p:cNvSpPr txBox="1"/>
          <p:nvPr/>
        </p:nvSpPr>
        <p:spPr bwMode="white">
          <a:xfrm>
            <a:off x="1671638" y="5257799"/>
            <a:ext cx="12319000" cy="1743076"/>
          </a:xfrm>
          <a:prstGeom prst="rect">
            <a:avLst/>
          </a:prstGeom>
          <a:ln w="12700">
            <a:solidFill>
              <a:schemeClr val="tx2"/>
            </a:solidFill>
            <a:prstDash val="dash"/>
          </a:ln>
        </p:spPr>
        <p:txBody>
          <a:bodyPr vert="horz" wrap="square" lIns="91440" tIns="91440" rIns="91440" bIns="91440" rtlCol="0">
            <a:normAutofit/>
          </a:bodyPr>
          <a:lstStyle/>
          <a:p>
            <a:r>
              <a:rPr lang="en-US" b="1" dirty="0" smtClean="0">
                <a:latin typeface="Courier New" charset="0"/>
                <a:ea typeface="Courier New" charset="0"/>
                <a:cs typeface="Courier New" charset="0"/>
              </a:rPr>
              <a:t>property :</a:t>
            </a:r>
            <a:r>
              <a:rPr lang="en-US" b="1" dirty="0" err="1" smtClean="0">
                <a:latin typeface="Courier New" charset="0"/>
                <a:ea typeface="Courier New" charset="0"/>
                <a:cs typeface="Courier New" charset="0"/>
              </a:rPr>
              <a:t>site_name</a:t>
            </a:r>
            <a:r>
              <a:rPr lang="en-US" b="1" dirty="0" smtClean="0">
                <a:latin typeface="Courier New" charset="0"/>
                <a:ea typeface="Courier New" charset="0"/>
                <a:cs typeface="Courier New" charset="0"/>
              </a:rPr>
              <a:t>, String</a:t>
            </a:r>
          </a:p>
        </p:txBody>
      </p:sp>
      <p:sp>
        <p:nvSpPr>
          <p:cNvPr id="5" name="Content Placeholder 3"/>
          <p:cNvSpPr txBox="1">
            <a:spLocks/>
          </p:cNvSpPr>
          <p:nvPr/>
        </p:nvSpPr>
        <p:spPr bwMode="white">
          <a:xfrm>
            <a:off x="4986338" y="7200900"/>
            <a:ext cx="2798635"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name (symbol)</a:t>
            </a:r>
          </a:p>
        </p:txBody>
      </p:sp>
      <p:sp>
        <p:nvSpPr>
          <p:cNvPr id="6" name="Content Placeholder 3"/>
          <p:cNvSpPr txBox="1">
            <a:spLocks/>
          </p:cNvSpPr>
          <p:nvPr/>
        </p:nvSpPr>
        <p:spPr bwMode="white">
          <a:xfrm>
            <a:off x="1671638" y="7200901"/>
            <a:ext cx="3143250"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property method</a:t>
            </a:r>
          </a:p>
        </p:txBody>
      </p:sp>
      <p:sp>
        <p:nvSpPr>
          <p:cNvPr id="7" name="Content Placeholder 3"/>
          <p:cNvSpPr txBox="1">
            <a:spLocks/>
          </p:cNvSpPr>
          <p:nvPr/>
        </p:nvSpPr>
        <p:spPr bwMode="white">
          <a:xfrm>
            <a:off x="7956550" y="7200900"/>
            <a:ext cx="229254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type</a:t>
            </a:r>
          </a:p>
        </p:txBody>
      </p:sp>
      <p:sp>
        <p:nvSpPr>
          <p:cNvPr id="8" name="Content Placeholder 3"/>
          <p:cNvSpPr txBox="1">
            <a:spLocks/>
          </p:cNvSpPr>
          <p:nvPr/>
        </p:nvSpPr>
        <p:spPr bwMode="white">
          <a:xfrm>
            <a:off x="10420667" y="7200900"/>
            <a:ext cx="3569972" cy="588691"/>
          </a:xfrm>
          <a:prstGeom prst="rect">
            <a:avLst/>
          </a:prstGeom>
          <a:solidFill>
            <a:srgbClr val="7D868C"/>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smtClean="0">
                <a:solidFill>
                  <a:schemeClr val="bg1"/>
                </a:solidFill>
              </a:rPr>
              <a:t>Optional Parameters</a:t>
            </a:r>
            <a:endParaRPr lang="en-US" sz="2800" dirty="0" smtClean="0">
              <a:solidFill>
                <a:schemeClr val="bg1"/>
              </a:solidFill>
            </a:endParaRPr>
          </a:p>
        </p:txBody>
      </p:sp>
      <p:sp>
        <p:nvSpPr>
          <p:cNvPr id="9" name="TextBox 8"/>
          <p:cNvSpPr txBox="1"/>
          <p:nvPr/>
        </p:nvSpPr>
        <p:spPr bwMode="white">
          <a:xfrm>
            <a:off x="1671638" y="4650581"/>
            <a:ext cx="12319000"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/resources/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
        <p:nvSpPr>
          <p:cNvPr id="10" name="Oval 9"/>
          <p:cNvSpPr/>
          <p:nvPr/>
        </p:nvSpPr>
        <p:spPr bwMode="auto">
          <a:xfrm>
            <a:off x="4829049" y="6786563"/>
            <a:ext cx="628650" cy="628650"/>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1</a:t>
            </a:r>
          </a:p>
        </p:txBody>
      </p:sp>
      <p:sp>
        <p:nvSpPr>
          <p:cNvPr id="11" name="Oval 10"/>
          <p:cNvSpPr/>
          <p:nvPr/>
        </p:nvSpPr>
        <p:spPr bwMode="auto">
          <a:xfrm>
            <a:off x="7784973" y="6793706"/>
            <a:ext cx="628650" cy="628650"/>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
        <p:nvSpPr>
          <p:cNvPr id="12" name="Oval 11"/>
          <p:cNvSpPr/>
          <p:nvPr/>
        </p:nvSpPr>
        <p:spPr bwMode="auto">
          <a:xfrm>
            <a:off x="4024187" y="5815012"/>
            <a:ext cx="628650" cy="628650"/>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1</a:t>
            </a:r>
          </a:p>
        </p:txBody>
      </p:sp>
      <p:sp>
        <p:nvSpPr>
          <p:cNvPr id="13" name="Oval 12"/>
          <p:cNvSpPr/>
          <p:nvPr/>
        </p:nvSpPr>
        <p:spPr bwMode="auto">
          <a:xfrm>
            <a:off x="5865685" y="5815012"/>
            <a:ext cx="628650" cy="628650"/>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0900190"/>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Properties</a:t>
            </a:r>
            <a:endParaRPr lang="en-US" dirty="0"/>
          </a:p>
        </p:txBody>
      </p:sp>
      <p:sp>
        <p:nvSpPr>
          <p:cNvPr id="3" name="Subtitle 2"/>
          <p:cNvSpPr>
            <a:spLocks noGrp="1"/>
          </p:cNvSpPr>
          <p:nvPr>
            <p:ph type="subTitle" idx="1"/>
          </p:nvPr>
        </p:nvSpPr>
        <p:spPr>
          <a:xfrm>
            <a:off x="1671638" y="3271838"/>
            <a:ext cx="12319000" cy="1271587"/>
          </a:xfrm>
        </p:spPr>
        <p:txBody>
          <a:bodyPr/>
          <a:lstStyle/>
          <a:p>
            <a:r>
              <a:rPr lang="en-US" dirty="0" smtClean="0"/>
              <a:t>Properties are defined in the resource definition and then available within definition of the resource within the recipe.</a:t>
            </a:r>
            <a:endParaRPr lang="en-US" dirty="0"/>
          </a:p>
        </p:txBody>
      </p:sp>
      <p:sp>
        <p:nvSpPr>
          <p:cNvPr id="4" name="TextBox 3"/>
          <p:cNvSpPr txBox="1"/>
          <p:nvPr/>
        </p:nvSpPr>
        <p:spPr bwMode="white">
          <a:xfrm>
            <a:off x="1671638" y="5257800"/>
            <a:ext cx="6284912" cy="1743075"/>
          </a:xfrm>
          <a:prstGeom prst="rect">
            <a:avLst/>
          </a:prstGeom>
          <a:ln w="12700">
            <a:solidFill>
              <a:schemeClr val="tx2"/>
            </a:solidFill>
            <a:prstDash val="dash"/>
          </a:ln>
        </p:spPr>
        <p:txBody>
          <a:bodyPr vert="horz" wrap="square" lIns="91440" tIns="91440" rIns="91440" bIns="91440" rtlCol="0">
            <a:normAutofit/>
          </a:bodyPr>
          <a:lstStyle/>
          <a:p>
            <a:r>
              <a:rPr lang="en-US" b="1" dirty="0" smtClean="0">
                <a:latin typeface="Courier New" charset="0"/>
                <a:ea typeface="Courier New" charset="0"/>
                <a:cs typeface="Courier New" charset="0"/>
              </a:rPr>
              <a:t>property :</a:t>
            </a:r>
            <a:r>
              <a:rPr lang="en-US" b="1" dirty="0" err="1" smtClean="0">
                <a:latin typeface="Courier New" charset="0"/>
                <a:ea typeface="Courier New" charset="0"/>
                <a:cs typeface="Courier New" charset="0"/>
              </a:rPr>
              <a:t>site_name</a:t>
            </a:r>
            <a:r>
              <a:rPr lang="en-US" b="1" dirty="0" smtClean="0">
                <a:latin typeface="Courier New" charset="0"/>
                <a:ea typeface="Courier New" charset="0"/>
                <a:cs typeface="Courier New" charset="0"/>
              </a:rPr>
              <a:t>, String</a:t>
            </a:r>
          </a:p>
        </p:txBody>
      </p:sp>
      <p:sp>
        <p:nvSpPr>
          <p:cNvPr id="9" name="TextBox 8"/>
          <p:cNvSpPr txBox="1"/>
          <p:nvPr/>
        </p:nvSpPr>
        <p:spPr bwMode="white">
          <a:xfrm>
            <a:off x="8315324" y="5257800"/>
            <a:ext cx="6283325" cy="1743075"/>
          </a:xfrm>
          <a:prstGeom prst="rect">
            <a:avLst/>
          </a:prstGeom>
          <a:ln w="12700">
            <a:solidFill>
              <a:schemeClr val="tx2"/>
            </a:solidFill>
            <a:prstDash val="dash"/>
          </a:ln>
        </p:spPr>
        <p:txBody>
          <a:bodyPr vert="horz" wrap="square" lIns="91440" tIns="91440" rIns="91440" bIns="91440" rtlCol="0">
            <a:normAutofit/>
          </a:bodyPr>
          <a:lstStyle/>
          <a:p>
            <a:r>
              <a:rPr lang="en-US" b="1" dirty="0" err="1">
                <a:latin typeface="Courier New" charset="0"/>
                <a:ea typeface="Courier New" charset="0"/>
                <a:cs typeface="Courier New" charset="0"/>
              </a:rPr>
              <a:t>httpd_vhost</a:t>
            </a:r>
            <a:r>
              <a:rPr lang="en-US" b="1" dirty="0">
                <a:latin typeface="Courier New" charset="0"/>
                <a:ea typeface="Courier New" charset="0"/>
                <a:cs typeface="Courier New" charset="0"/>
              </a:rPr>
              <a:t> 'admins' do</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site_name</a:t>
            </a:r>
            <a:r>
              <a:rPr lang="en-US" b="1" dirty="0">
                <a:latin typeface="Courier New" charset="0"/>
                <a:ea typeface="Courier New" charset="0"/>
                <a:cs typeface="Courier New" charset="0"/>
              </a:rPr>
              <a:t> 'admins'</a:t>
            </a:r>
          </a:p>
          <a:p>
            <a:r>
              <a:rPr lang="en-US" b="1" dirty="0">
                <a:latin typeface="Courier New" charset="0"/>
                <a:ea typeface="Courier New" charset="0"/>
                <a:cs typeface="Courier New" charset="0"/>
              </a:rPr>
              <a:t>  action :create</a:t>
            </a:r>
          </a:p>
          <a:p>
            <a:r>
              <a:rPr lang="en-US" b="1" dirty="0">
                <a:latin typeface="Courier New" charset="0"/>
                <a:ea typeface="Courier New" charset="0"/>
                <a:cs typeface="Courier New" charset="0"/>
              </a:rPr>
              <a:t>end</a:t>
            </a:r>
          </a:p>
        </p:txBody>
      </p:sp>
      <p:sp>
        <p:nvSpPr>
          <p:cNvPr id="10" name="TextBox 9"/>
          <p:cNvSpPr txBox="1"/>
          <p:nvPr/>
        </p:nvSpPr>
        <p:spPr bwMode="white">
          <a:xfrm>
            <a:off x="1671638" y="4650581"/>
            <a:ext cx="6284912"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/resources/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
        <p:nvSpPr>
          <p:cNvPr id="11" name="TextBox 10"/>
          <p:cNvSpPr txBox="1"/>
          <p:nvPr/>
        </p:nvSpPr>
        <p:spPr bwMode="white">
          <a:xfrm>
            <a:off x="8326435" y="4650581"/>
            <a:ext cx="6272214"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smtClean="0">
              <a:latin typeface="Courier New" charset="0"/>
              <a:ea typeface="Courier New" charset="0"/>
              <a:cs typeface="Courier New" charset="0"/>
            </a:endParaRPr>
          </a:p>
        </p:txBody>
      </p:sp>
      <p:cxnSp>
        <p:nvCxnSpPr>
          <p:cNvPr id="13" name="Elbow Connector 12"/>
          <p:cNvCxnSpPr/>
          <p:nvPr/>
        </p:nvCxnSpPr>
        <p:spPr>
          <a:xfrm>
            <a:off x="3629025" y="5743575"/>
            <a:ext cx="4943475" cy="157163"/>
          </a:xfrm>
          <a:prstGeom prst="bentConnector3">
            <a:avLst>
              <a:gd name="adj1" fmla="val 3208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489831"/>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 Property to Manage the </a:t>
            </a:r>
            <a:r>
              <a:rPr lang="en-US" dirty="0" err="1" smtClean="0"/>
              <a:t>site_name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property </a:t>
            </a:r>
            <a:r>
              <a:rPr lang="en-US" sz="2000" dirty="0"/>
              <a:t>:</a:t>
            </a:r>
            <a:r>
              <a:rPr lang="en-US" sz="2000" dirty="0" err="1"/>
              <a:t>site_name</a:t>
            </a:r>
            <a:r>
              <a:rPr lang="en-US" sz="2000" dirty="0"/>
              <a:t>, String</a:t>
            </a:r>
          </a:p>
          <a:p>
            <a:pPr>
              <a:lnSpc>
                <a:spcPct val="80000"/>
              </a:lnSpc>
            </a:pPr>
            <a:endParaRPr lang="en-US" sz="2000" dirty="0"/>
          </a:p>
          <a:p>
            <a:pPr>
              <a:lnSpc>
                <a:spcPct val="80000"/>
              </a:lnSpc>
            </a:pPr>
            <a:r>
              <a:rPr lang="en-US" sz="2000" dirty="0"/>
              <a:t>action :create do</a:t>
            </a:r>
          </a:p>
          <a:p>
            <a:pPr>
              <a:lnSpc>
                <a:spcPct val="80000"/>
              </a:lnSpc>
            </a:pPr>
            <a:endParaRPr lang="en-US" sz="2000" dirty="0"/>
          </a:p>
          <a:p>
            <a:pPr>
              <a:lnSpc>
                <a:spcPct val="80000"/>
              </a:lnSpc>
            </a:pPr>
            <a:r>
              <a:rPr lang="en-US" sz="2000" dirty="0"/>
              <a:t>  directory "/</a:t>
            </a:r>
            <a:r>
              <a:rPr lang="en-US" sz="2000" dirty="0" err="1"/>
              <a:t>srv</a:t>
            </a:r>
            <a:r>
              <a:rPr lang="en-US" sz="2000" dirty="0"/>
              <a:t>/apache/#{</a:t>
            </a:r>
            <a:r>
              <a:rPr lang="en-US" sz="2000" dirty="0" err="1"/>
              <a:t>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a:t>"/</a:t>
            </a:r>
            <a:r>
              <a:rPr lang="en-US" sz="2000" dirty="0" err="1"/>
              <a:t>srv</a:t>
            </a:r>
            <a:r>
              <a:rPr lang="en-US" sz="2000" dirty="0"/>
              <a:t>/apache/#{</a:t>
            </a:r>
            <a:r>
              <a:rPr lang="en-US" sz="2000" dirty="0" err="1"/>
              <a:t>site_name</a:t>
            </a:r>
            <a:r>
              <a:rPr lang="en-US" sz="2000" dirty="0"/>
              <a:t>}/html"</a:t>
            </a:r>
            <a:r>
              <a:rPr lang="en-US" sz="2000" dirty="0" smtClean="0"/>
              <a:t>, port: 8080)</a:t>
            </a:r>
          </a:p>
          <a:p>
            <a:pPr>
              <a:lnSpc>
                <a:spcPct val="80000"/>
              </a:lnSpc>
            </a:pPr>
            <a:r>
              <a:rPr lang="en-US" sz="2000" dirty="0"/>
              <a:t> </a:t>
            </a:r>
            <a:r>
              <a:rPr lang="en-US" sz="2000" dirty="0" smtClean="0"/>
              <a:t>   notifies </a:t>
            </a:r>
            <a:r>
              <a:rPr lang="en-US" sz="2000" dirty="0"/>
              <a:t>:restart, 'service[</a:t>
            </a:r>
            <a:r>
              <a:rPr lang="en-US" sz="2000" dirty="0" err="1"/>
              <a:t>httpd</a:t>
            </a:r>
            <a:r>
              <a:rPr lang="en-US" sz="2000" dirty="0"/>
              <a:t>]'</a:t>
            </a:r>
          </a:p>
          <a:p>
            <a:pPr>
              <a:lnSpc>
                <a:spcPct val="80000"/>
              </a:lnSpc>
            </a:pPr>
            <a:r>
              <a:rPr lang="en-US" sz="2000" dirty="0"/>
              <a:t>  </a:t>
            </a:r>
            <a:r>
              <a:rPr lang="en-US" sz="2000" dirty="0" smtClean="0"/>
              <a:t>end</a:t>
            </a:r>
          </a:p>
          <a:p>
            <a:pPr>
              <a:lnSpc>
                <a:spcPct val="80000"/>
              </a:lnSpc>
            </a:pPr>
            <a:endParaRPr lang="en-US" sz="2000" dirty="0"/>
          </a:p>
          <a:p>
            <a:pPr>
              <a:lnSpc>
                <a:spcPct val="80000"/>
              </a:lnSpc>
            </a:pPr>
            <a:r>
              <a:rPr lang="en-US" sz="2000" dirty="0" smtClean="0"/>
              <a:t>  # ... CONTINUES ON THE NEXT SLIDE ...</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/resources/</a:t>
            </a:r>
            <a:r>
              <a:rPr lang="en-US" dirty="0" err="1" smtClean="0"/>
              <a:t>vhost.rb</a:t>
            </a:r>
            <a:endParaRPr lang="en-US" dirty="0"/>
          </a:p>
        </p:txBody>
      </p:sp>
      <p:sp>
        <p:nvSpPr>
          <p:cNvPr id="7" name="Text Placeholder 5"/>
          <p:cNvSpPr>
            <a:spLocks noGrp="1"/>
          </p:cNvSpPr>
          <p:nvPr>
            <p:ph type="body" sz="quarter" idx="13"/>
          </p:nvPr>
        </p:nvSpPr>
        <p:spPr>
          <a:xfrm>
            <a:off x="1135063" y="2125663"/>
            <a:ext cx="14404975" cy="495300"/>
          </a:xfrm>
        </p:spPr>
        <p:txBody>
          <a:bodyPr/>
          <a:lstStyle/>
          <a:p>
            <a:endParaRPr lang="en-US"/>
          </a:p>
        </p:txBody>
      </p:sp>
    </p:spTree>
    <p:extLst>
      <p:ext uri="{BB962C8B-B14F-4D97-AF65-F5344CB8AC3E}">
        <p14:creationId xmlns:p14="http://schemas.microsoft.com/office/powerpoint/2010/main" val="4030438893"/>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Action to use the Property</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action </a:t>
            </a:r>
            <a:r>
              <a:rPr lang="en-US" sz="2000" dirty="0"/>
              <a:t>:create </a:t>
            </a:r>
            <a:r>
              <a:rPr lang="en-US" sz="2000" dirty="0" smtClean="0"/>
              <a:t>do</a:t>
            </a:r>
            <a:endParaRPr lang="en-US" sz="2000" dirty="0"/>
          </a:p>
          <a:p>
            <a:pPr>
              <a:lnSpc>
                <a:spcPct val="80000"/>
              </a:lnSpc>
            </a:pPr>
            <a:r>
              <a:rPr lang="en-US" sz="2000" dirty="0"/>
              <a:t>  directory "/</a:t>
            </a:r>
            <a:r>
              <a:rPr lang="en-US" sz="2000" dirty="0" err="1"/>
              <a:t>srv</a:t>
            </a:r>
            <a:r>
              <a:rPr lang="en-US" sz="2000" dirty="0"/>
              <a:t>/apache/#{</a:t>
            </a:r>
            <a:r>
              <a:rPr lang="en-US" sz="2000" dirty="0" err="1"/>
              <a:t>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a:t>"/</a:t>
            </a:r>
            <a:r>
              <a:rPr lang="en-US" sz="2000" dirty="0" err="1"/>
              <a:t>srv</a:t>
            </a:r>
            <a:r>
              <a:rPr lang="en-US" sz="2000" dirty="0"/>
              <a:t>/apache/#{</a:t>
            </a:r>
            <a:r>
              <a:rPr lang="en-US" sz="2000" dirty="0" err="1"/>
              <a:t>site_name</a:t>
            </a:r>
            <a:r>
              <a:rPr lang="en-US" sz="2000" dirty="0"/>
              <a:t>}/html"</a:t>
            </a:r>
            <a:r>
              <a:rPr lang="en-US" sz="2000" dirty="0" smtClean="0"/>
              <a:t>, port: 8080)</a:t>
            </a:r>
          </a:p>
          <a:p>
            <a:pPr>
              <a:lnSpc>
                <a:spcPct val="80000"/>
              </a:lnSpc>
            </a:pPr>
            <a:r>
              <a:rPr lang="en-US" sz="2000" dirty="0"/>
              <a:t> </a:t>
            </a:r>
            <a:r>
              <a:rPr lang="en-US" sz="2000" dirty="0" smtClean="0"/>
              <a:t>   notifies :restart, "service[</a:t>
            </a:r>
            <a:r>
              <a:rPr lang="en-US" sz="2000" dirty="0" err="1" smtClean="0"/>
              <a:t>httpd</a:t>
            </a:r>
            <a:r>
              <a:rPr lang="en-US" sz="2000" dirty="0" smtClean="0"/>
              <a:t>]"</a:t>
            </a:r>
            <a:endParaRPr lang="en-US" sz="2000" dirty="0"/>
          </a:p>
          <a:p>
            <a:pPr>
              <a:lnSpc>
                <a:spcPct val="80000"/>
              </a:lnSpc>
            </a:pPr>
            <a:r>
              <a:rPr lang="en-US" sz="2000" dirty="0"/>
              <a:t>  end</a:t>
            </a:r>
          </a:p>
          <a:p>
            <a:pPr>
              <a:lnSpc>
                <a:spcPct val="80000"/>
              </a:lnSpc>
            </a:pPr>
            <a:endParaRPr lang="en-US" sz="2000" dirty="0"/>
          </a:p>
          <a:p>
            <a:pPr>
              <a:lnSpc>
                <a:spcPct val="80000"/>
              </a:lnSpc>
            </a:pPr>
            <a:r>
              <a:rPr lang="en-US" sz="2000" dirty="0" smtClean="0"/>
              <a:t>  file </a:t>
            </a:r>
            <a:r>
              <a:rPr lang="en-US" sz="2000" dirty="0"/>
              <a:t>"/</a:t>
            </a:r>
            <a:r>
              <a:rPr lang="en-US" sz="2000" dirty="0" err="1"/>
              <a:t>srv</a:t>
            </a:r>
            <a:r>
              <a:rPr lang="en-US" sz="2000" dirty="0"/>
              <a:t>/apache/#{</a:t>
            </a:r>
            <a:r>
              <a:rPr lang="en-US" sz="2000" dirty="0" err="1"/>
              <a:t>site_name</a:t>
            </a:r>
            <a:r>
              <a:rPr lang="en-US" sz="2000" dirty="0"/>
              <a:t>}/html/</a:t>
            </a:r>
            <a:r>
              <a:rPr lang="en-US" sz="2000" dirty="0" err="1"/>
              <a:t>index.html</a:t>
            </a:r>
            <a:r>
              <a:rPr lang="en-US" sz="2000" dirty="0"/>
              <a:t>" do</a:t>
            </a:r>
          </a:p>
          <a:p>
            <a:pPr>
              <a:lnSpc>
                <a:spcPct val="80000"/>
              </a:lnSpc>
            </a:pPr>
            <a:r>
              <a:rPr lang="en-US" sz="2000" dirty="0"/>
              <a:t>    content "&lt;h1&gt;Welcome </a:t>
            </a:r>
            <a:r>
              <a:rPr lang="en-US" sz="2000" dirty="0" smtClean="0"/>
              <a:t>#{</a:t>
            </a:r>
            <a:r>
              <a:rPr lang="en-US" sz="2000" dirty="0" err="1" smtClean="0"/>
              <a:t>site_name</a:t>
            </a:r>
            <a:r>
              <a:rPr lang="en-US" sz="2000" dirty="0" smtClean="0"/>
              <a:t>}!&lt;/</a:t>
            </a:r>
            <a:r>
              <a:rPr lang="en-US" sz="2000" dirty="0"/>
              <a:t>h1&gt;"</a:t>
            </a:r>
          </a:p>
          <a:p>
            <a:pPr>
              <a:lnSpc>
                <a:spcPct val="80000"/>
              </a:lnSpc>
            </a:pPr>
            <a:r>
              <a:rPr lang="en-US" sz="2000" dirty="0"/>
              <a:t>  </a:t>
            </a:r>
            <a:r>
              <a:rPr lang="en-US" sz="2000" dirty="0" smtClean="0"/>
              <a:t>end</a:t>
            </a:r>
          </a:p>
          <a:p>
            <a:pPr>
              <a:lnSpc>
                <a:spcPct val="80000"/>
              </a:lnSpc>
            </a:pPr>
            <a:r>
              <a:rPr lang="en-US" sz="2000" dirty="0" smtClean="0"/>
              <a:t>end</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a:t>
            </a:r>
            <a:r>
              <a:rPr lang="en-US" dirty="0" err="1" smtClean="0"/>
              <a:t>vhost.rb</a:t>
            </a:r>
            <a:endParaRPr lang="en-US" dirty="0"/>
          </a:p>
        </p:txBody>
      </p:sp>
      <p:sp>
        <p:nvSpPr>
          <p:cNvPr id="6" name="Text Placeholder 5"/>
          <p:cNvSpPr>
            <a:spLocks noGrp="1"/>
          </p:cNvSpPr>
          <p:nvPr>
            <p:ph type="body" sz="quarter" idx="13"/>
          </p:nvPr>
        </p:nvSpPr>
        <p:spPr>
          <a:xfrm>
            <a:off x="1135063" y="2760725"/>
            <a:ext cx="14404975" cy="455044"/>
          </a:xfrm>
        </p:spPr>
        <p:txBody>
          <a:bodyPr/>
          <a:lstStyle/>
          <a:p>
            <a:endParaRPr lang="en-US" dirty="0"/>
          </a:p>
        </p:txBody>
      </p:sp>
      <p:sp>
        <p:nvSpPr>
          <p:cNvPr id="8" name="Rectangle 7"/>
          <p:cNvSpPr/>
          <p:nvPr/>
        </p:nvSpPr>
        <p:spPr bwMode="auto">
          <a:xfrm>
            <a:off x="1111615" y="4476113"/>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 name="Rectangle 8"/>
          <p:cNvSpPr/>
          <p:nvPr/>
        </p:nvSpPr>
        <p:spPr bwMode="auto">
          <a:xfrm>
            <a:off x="1115404" y="5520281"/>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ectangle 9"/>
          <p:cNvSpPr/>
          <p:nvPr/>
        </p:nvSpPr>
        <p:spPr bwMode="auto">
          <a:xfrm>
            <a:off x="1105684" y="6891431"/>
            <a:ext cx="14442272" cy="81289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636261"/>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Resource to use the Property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a:t>
            </a:r>
            <a:r>
              <a:rPr lang="en-US" dirty="0" smtClean="0"/>
              <a:t>h1&gt;Welcome home!&lt;/</a:t>
            </a:r>
            <a:r>
              <a:rPr lang="en-US" dirty="0"/>
              <a:t>h1&gt;'</a:t>
            </a:r>
          </a:p>
          <a:p>
            <a:r>
              <a:rPr lang="en-US" dirty="0"/>
              <a:t>end</a:t>
            </a:r>
          </a:p>
          <a:p>
            <a:endParaRPr lang="en-US" dirty="0"/>
          </a:p>
          <a:p>
            <a:r>
              <a:rPr lang="en-US" dirty="0" err="1" smtClean="0"/>
              <a:t>httpd_vhost</a:t>
            </a:r>
            <a:r>
              <a:rPr lang="en-US" dirty="0" smtClean="0"/>
              <a:t> 'admins' </a:t>
            </a:r>
            <a:r>
              <a:rPr lang="en-US" dirty="0"/>
              <a:t>do</a:t>
            </a:r>
          </a:p>
          <a:p>
            <a:r>
              <a:rPr lang="en-US" dirty="0" smtClean="0"/>
              <a:t>  </a:t>
            </a:r>
            <a:r>
              <a:rPr lang="en-US" dirty="0" err="1" smtClean="0"/>
              <a:t>site_name</a:t>
            </a:r>
            <a:r>
              <a:rPr lang="en-US" dirty="0" smtClean="0"/>
              <a:t> 'admins'</a:t>
            </a:r>
            <a:endParaRPr lang="en-US" dirty="0"/>
          </a:p>
          <a:p>
            <a:r>
              <a:rPr lang="en-US" dirty="0"/>
              <a:t>  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817212"/>
            <a:ext cx="14404273" cy="496279"/>
          </a:xfrm>
        </p:spPr>
        <p:txBody>
          <a:bodyPr/>
          <a:lstStyle/>
          <a:p>
            <a:endParaRPr lang="en-US" dirty="0"/>
          </a:p>
        </p:txBody>
      </p:sp>
    </p:spTree>
    <p:extLst>
      <p:ext uri="{BB962C8B-B14F-4D97-AF65-F5344CB8AC3E}">
        <p14:creationId xmlns:p14="http://schemas.microsoft.com/office/powerpoint/2010/main" val="349260077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Integration Tests</a:t>
            </a:r>
            <a:endParaRPr lang="en-US" dirty="0"/>
          </a:p>
        </p:txBody>
      </p:sp>
      <p:sp>
        <p:nvSpPr>
          <p:cNvPr id="3" name="Content Placeholder 2"/>
          <p:cNvSpPr>
            <a:spLocks noGrp="1"/>
          </p:cNvSpPr>
          <p:nvPr>
            <p:ph sz="quarter" idx="10"/>
          </p:nvPr>
        </p:nvSpPr>
        <p:spPr/>
        <p:txBody>
          <a:bodyPr/>
          <a:lstStyle/>
          <a:p>
            <a:r>
              <a:rPr lang="en-US" dirty="0" smtClean="0"/>
              <a:t>describe </a:t>
            </a:r>
            <a:r>
              <a:rPr lang="en-US" dirty="0"/>
              <a:t>command('curl http://</a:t>
            </a:r>
            <a:r>
              <a:rPr lang="en-US" dirty="0" err="1"/>
              <a:t>localhost</a:t>
            </a:r>
            <a:r>
              <a:rPr lang="en-US" dirty="0"/>
              <a:t>') do</a:t>
            </a:r>
          </a:p>
          <a:p>
            <a:r>
              <a:rPr lang="en-US" dirty="0"/>
              <a:t>  </a:t>
            </a:r>
            <a:r>
              <a:rPr lang="en-US" dirty="0" smtClean="0"/>
              <a:t>its</a:t>
            </a:r>
            <a:r>
              <a:rPr lang="en-US" dirty="0"/>
              <a:t>(:</a:t>
            </a:r>
            <a:r>
              <a:rPr lang="en-US" dirty="0" err="1"/>
              <a:t>stdout</a:t>
            </a:r>
            <a:r>
              <a:rPr lang="en-US" dirty="0"/>
              <a:t>) { should match(/Welcome </a:t>
            </a:r>
            <a:r>
              <a:rPr lang="en-US" dirty="0" smtClean="0"/>
              <a:t>home</a:t>
            </a:r>
            <a:r>
              <a:rPr lang="en-US" dirty="0"/>
              <a:t>/) }</a:t>
            </a:r>
          </a:p>
          <a:p>
            <a:r>
              <a:rPr lang="en-US" dirty="0"/>
              <a:t> </a:t>
            </a:r>
            <a:r>
              <a:rPr lang="en-US" dirty="0" smtClean="0"/>
              <a:t>end</a:t>
            </a:r>
            <a:endParaRPr lang="en-US" dirty="0"/>
          </a:p>
          <a:p>
            <a:endParaRPr lang="en-US" dirty="0"/>
          </a:p>
          <a:p>
            <a:r>
              <a:rPr lang="en-US" dirty="0" smtClean="0"/>
              <a:t>describe </a:t>
            </a:r>
            <a:r>
              <a:rPr lang="en-US" dirty="0"/>
              <a:t>command('curl http://localhost:8080') do</a:t>
            </a:r>
          </a:p>
          <a:p>
            <a:r>
              <a:rPr lang="en-US" dirty="0"/>
              <a:t> </a:t>
            </a:r>
            <a:r>
              <a:rPr lang="en-US" dirty="0" smtClean="0"/>
              <a:t> </a:t>
            </a:r>
            <a:r>
              <a:rPr lang="en-US" dirty="0"/>
              <a:t>its(:</a:t>
            </a:r>
            <a:r>
              <a:rPr lang="en-US" dirty="0" err="1"/>
              <a:t>stdout</a:t>
            </a:r>
            <a:r>
              <a:rPr lang="en-US" dirty="0"/>
              <a:t>) { should match</a:t>
            </a:r>
            <a:r>
              <a:rPr lang="en-US" dirty="0" smtClean="0"/>
              <a:t>(/Welcome admins/) </a:t>
            </a:r>
            <a:r>
              <a:rPr lang="en-US" dirty="0"/>
              <a: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/test/recipes/</a:t>
            </a:r>
            <a:r>
              <a:rPr lang="en-US" dirty="0" err="1" smtClean="0"/>
              <a:t>default_test.rb</a:t>
            </a:r>
            <a:endParaRPr lang="en-US" dirty="0"/>
          </a:p>
        </p:txBody>
      </p:sp>
    </p:spTree>
    <p:extLst>
      <p:ext uri="{BB962C8B-B14F-4D97-AF65-F5344CB8AC3E}">
        <p14:creationId xmlns:p14="http://schemas.microsoft.com/office/powerpoint/2010/main" val="229266839"/>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a:t>
            </a:r>
            <a:endParaRPr lang="en-US" sz="2000" dirty="0"/>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9295597"/>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4" name="Content Placeholder 3"/>
          <p:cNvSpPr>
            <a:spLocks noGrp="1"/>
          </p:cNvSpPr>
          <p:nvPr>
            <p:ph sz="quarter" idx="12"/>
          </p:nvPr>
        </p:nvSpPr>
        <p:spPr>
          <a:xfrm>
            <a:off x="1127883" y="39943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2636401300"/>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smtClean="0"/>
              <a:t>That's much better.</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ü"/>
            </a:pPr>
            <a:r>
              <a:rPr lang="en-US" dirty="0"/>
              <a:t>Allow the custom resource to have configurable </a:t>
            </a:r>
            <a:r>
              <a:rPr lang="en-US" dirty="0" smtClean="0"/>
              <a:t>properties</a:t>
            </a:r>
          </a:p>
        </p:txBody>
      </p:sp>
    </p:spTree>
    <p:extLst>
      <p:ext uri="{BB962C8B-B14F-4D97-AF65-F5344CB8AC3E}">
        <p14:creationId xmlns:p14="http://schemas.microsoft.com/office/powerpoint/2010/main" val="146589368"/>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httpd_vhost</a:t>
            </a:r>
            <a:r>
              <a:rPr lang="en-US" dirty="0" smtClean="0"/>
              <a:t> - </a:t>
            </a:r>
            <a:r>
              <a:rPr lang="en-US" dirty="0" err="1"/>
              <a:t>site_port</a:t>
            </a:r>
            <a:r>
              <a:rPr lang="en-US" dirty="0"/>
              <a:t> </a:t>
            </a:r>
            <a:r>
              <a:rPr lang="en-US" dirty="0" smtClean="0"/>
              <a:t>Property</a:t>
            </a:r>
            <a:endParaRPr lang="en-US" dirty="0"/>
          </a:p>
        </p:txBody>
      </p:sp>
      <p:sp>
        <p:nvSpPr>
          <p:cNvPr id="3" name="Subtitle 2"/>
          <p:cNvSpPr>
            <a:spLocks noGrp="1"/>
          </p:cNvSpPr>
          <p:nvPr>
            <p:ph type="subTitle" idx="1"/>
          </p:nvPr>
        </p:nvSpPr>
        <p:spPr/>
        <p:txBody>
          <a:bodyPr/>
          <a:lstStyle/>
          <a:p>
            <a:pPr>
              <a:lnSpc>
                <a:spcPct val="120000"/>
              </a:lnSpc>
            </a:pPr>
            <a:r>
              <a:rPr lang="en-US" dirty="0"/>
              <a:t>C</a:t>
            </a:r>
            <a:r>
              <a:rPr lang="en-US" dirty="0" smtClean="0"/>
              <a:t>reate </a:t>
            </a:r>
            <a:r>
              <a:rPr lang="en-US" dirty="0"/>
              <a:t>a </a:t>
            </a:r>
            <a:r>
              <a:rPr lang="en-US" dirty="0" smtClean="0"/>
              <a:t>custom resource property named </a:t>
            </a:r>
            <a:r>
              <a:rPr lang="en-US" b="1" dirty="0" err="1" smtClean="0"/>
              <a:t>site_port</a:t>
            </a:r>
            <a:r>
              <a:rPr lang="en-US" dirty="0" smtClean="0"/>
              <a:t> that </a:t>
            </a:r>
            <a:r>
              <a:rPr lang="en-US" dirty="0"/>
              <a:t>is a </a:t>
            </a:r>
            <a:r>
              <a:rPr lang="en-US" i="1" dirty="0" err="1"/>
              <a:t>Fixnum</a:t>
            </a:r>
            <a:endParaRPr lang="en-US" i="1" dirty="0"/>
          </a:p>
          <a:p>
            <a:pPr>
              <a:lnSpc>
                <a:spcPct val="120000"/>
              </a:lnSpc>
            </a:pPr>
            <a:r>
              <a:rPr lang="en-US" dirty="0"/>
              <a:t>Within the </a:t>
            </a:r>
            <a:r>
              <a:rPr lang="en-US" dirty="0" err="1"/>
              <a:t>httpd_vhost's</a:t>
            </a:r>
            <a:r>
              <a:rPr lang="en-US" dirty="0"/>
              <a:t> create action replace the hard-coded value 8080 with the </a:t>
            </a:r>
            <a:r>
              <a:rPr lang="en-US" b="1" dirty="0" err="1"/>
              <a:t>site_port</a:t>
            </a:r>
            <a:r>
              <a:rPr lang="en-US" dirty="0"/>
              <a:t> property</a:t>
            </a:r>
          </a:p>
          <a:p>
            <a:pPr>
              <a:lnSpc>
                <a:spcPct val="120000"/>
              </a:lnSpc>
            </a:pPr>
            <a:r>
              <a:rPr lang="en-US" dirty="0" smtClean="0"/>
              <a:t>Within the default recipe set t</a:t>
            </a:r>
            <a:r>
              <a:rPr lang="en-US" dirty="0" smtClean="0">
                <a:solidFill>
                  <a:schemeClr val="tx1"/>
                </a:solidFill>
              </a:rPr>
              <a:t>he </a:t>
            </a:r>
            <a:r>
              <a:rPr lang="en-US" dirty="0" err="1" smtClean="0">
                <a:solidFill>
                  <a:schemeClr val="tx1"/>
                </a:solidFill>
              </a:rPr>
              <a:t>httpd_vhost</a:t>
            </a:r>
            <a:r>
              <a:rPr lang="en-US" dirty="0" smtClean="0">
                <a:solidFill>
                  <a:schemeClr val="tx1"/>
                </a:solidFill>
              </a:rPr>
              <a:t> resource named 'admins' to have a </a:t>
            </a:r>
            <a:r>
              <a:rPr lang="en-US" dirty="0" err="1" smtClean="0">
                <a:solidFill>
                  <a:schemeClr val="tx1"/>
                </a:solidFill>
              </a:rPr>
              <a:t>site_port</a:t>
            </a:r>
            <a:r>
              <a:rPr lang="en-US" dirty="0" smtClean="0">
                <a:solidFill>
                  <a:schemeClr val="tx1"/>
                </a:solidFill>
              </a:rPr>
              <a:t> 8080</a:t>
            </a:r>
            <a:endParaRPr lang="en-US" b="1" dirty="0">
              <a:solidFill>
                <a:schemeClr val="tx1"/>
              </a:solidFill>
            </a:endParaRPr>
          </a:p>
        </p:txBody>
      </p:sp>
    </p:spTree>
    <p:extLst>
      <p:ext uri="{BB962C8B-B14F-4D97-AF65-F5344CB8AC3E}">
        <p14:creationId xmlns:p14="http://schemas.microsoft.com/office/powerpoint/2010/main" val="1527521765"/>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Defining a Property to Manage the </a:t>
            </a:r>
            <a:r>
              <a:rPr lang="en-US" dirty="0" err="1" smtClean="0"/>
              <a:t>site_port</a:t>
            </a:r>
            <a:endParaRPr lang="en-US" dirty="0"/>
          </a:p>
        </p:txBody>
      </p:sp>
      <p:sp>
        <p:nvSpPr>
          <p:cNvPr id="3" name="Content Placeholder 2"/>
          <p:cNvSpPr>
            <a:spLocks noGrp="1"/>
          </p:cNvSpPr>
          <p:nvPr>
            <p:ph sz="quarter" idx="10"/>
          </p:nvPr>
        </p:nvSpPr>
        <p:spPr/>
        <p:txBody>
          <a:bodyPr>
            <a:noAutofit/>
          </a:bodyPr>
          <a:lstStyle/>
          <a:p>
            <a:r>
              <a:rPr lang="en-US" sz="2000" dirty="0" smtClean="0"/>
              <a:t>property </a:t>
            </a:r>
            <a:r>
              <a:rPr lang="en-US" sz="2000" dirty="0"/>
              <a:t>:</a:t>
            </a:r>
            <a:r>
              <a:rPr lang="en-US" sz="2000" dirty="0" err="1"/>
              <a:t>site_name</a:t>
            </a:r>
            <a:r>
              <a:rPr lang="en-US" sz="2000" dirty="0"/>
              <a:t>, </a:t>
            </a:r>
            <a:r>
              <a:rPr lang="en-US" sz="2000" dirty="0" smtClean="0"/>
              <a:t>String</a:t>
            </a:r>
          </a:p>
          <a:p>
            <a:r>
              <a:rPr lang="en-US" sz="2000" dirty="0" smtClean="0"/>
              <a:t>property :</a:t>
            </a:r>
            <a:r>
              <a:rPr lang="en-US" sz="2000" dirty="0" err="1" smtClean="0"/>
              <a:t>site_port</a:t>
            </a:r>
            <a:r>
              <a:rPr lang="en-US" sz="2000" dirty="0" smtClean="0"/>
              <a:t>, </a:t>
            </a:r>
            <a:r>
              <a:rPr lang="en-US" sz="2000" dirty="0" err="1" smtClean="0"/>
              <a:t>Fixnum</a:t>
            </a:r>
            <a:endParaRPr lang="en-US" sz="2000" dirty="0" smtClean="0"/>
          </a:p>
          <a:p>
            <a:endParaRPr lang="en-US" sz="2000" dirty="0" smtClean="0"/>
          </a:p>
          <a:p>
            <a:r>
              <a:rPr lang="en-US" sz="2000" dirty="0" smtClean="0"/>
              <a:t>action :create do</a:t>
            </a:r>
          </a:p>
          <a:p>
            <a:pPr>
              <a:lnSpc>
                <a:spcPct val="80000"/>
              </a:lnSpc>
            </a:pPr>
            <a:r>
              <a:rPr lang="en-US" sz="2000" dirty="0" smtClean="0"/>
              <a:t>  directory "/</a:t>
            </a:r>
            <a:r>
              <a:rPr lang="en-US" sz="2000" dirty="0" err="1" smtClean="0"/>
              <a:t>srv</a:t>
            </a:r>
            <a:r>
              <a:rPr lang="en-US" sz="2000" dirty="0" smtClean="0"/>
              <a:t>/apache/#{</a:t>
            </a:r>
            <a:r>
              <a:rPr lang="en-US" sz="2000" dirty="0" err="1" smtClean="0"/>
              <a:t>site_name</a:t>
            </a:r>
            <a:r>
              <a:rPr lang="en-US" sz="2000" dirty="0" smtClean="0"/>
              <a:t>}/html" do</a:t>
            </a:r>
            <a:endParaRPr lang="en-US" sz="2000" dirty="0"/>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err="1" smtClean="0"/>
              <a:t>srv</a:t>
            </a:r>
            <a:r>
              <a:rPr lang="en-US" sz="2000" dirty="0" smtClean="0"/>
              <a:t>/apache/#{</a:t>
            </a:r>
            <a:r>
              <a:rPr lang="en-US" sz="2000" dirty="0" err="1" smtClean="0"/>
              <a:t>site_name</a:t>
            </a:r>
            <a:r>
              <a:rPr lang="en-US" sz="2000" dirty="0" smtClean="0"/>
              <a:t>}/html", port: </a:t>
            </a:r>
            <a:r>
              <a:rPr lang="en-US" sz="2000" dirty="0" err="1" smtClean="0"/>
              <a:t>site_port</a:t>
            </a:r>
            <a:r>
              <a:rPr lang="en-US" sz="2000" dirty="0" smtClean="0"/>
              <a:t>)</a:t>
            </a:r>
          </a:p>
          <a:p>
            <a:pPr>
              <a:lnSpc>
                <a:spcPct val="80000"/>
              </a:lnSpc>
            </a:pPr>
            <a:r>
              <a:rPr lang="en-US" sz="2000" dirty="0" smtClean="0"/>
              <a:t>    </a:t>
            </a:r>
            <a:r>
              <a:rPr lang="en-US" sz="2000" dirty="0"/>
              <a:t>notifies :restart, 'service[</a:t>
            </a:r>
            <a:r>
              <a:rPr lang="en-US" sz="2000" dirty="0" err="1"/>
              <a:t>httpd</a:t>
            </a:r>
            <a:r>
              <a:rPr lang="en-US" sz="2000" dirty="0"/>
              <a:t>]'</a:t>
            </a:r>
          </a:p>
          <a:p>
            <a:pPr>
              <a:lnSpc>
                <a:spcPct val="80000"/>
              </a:lnSpc>
            </a:pPr>
            <a:r>
              <a:rPr lang="en-US" sz="2000" dirty="0"/>
              <a:t>  </a:t>
            </a:r>
            <a:r>
              <a:rPr lang="en-US" sz="2000" dirty="0" smtClean="0"/>
              <a:t>end</a:t>
            </a:r>
            <a:endParaRPr lang="en-US" sz="2000" dirty="0"/>
          </a:p>
          <a:p>
            <a:pPr>
              <a:lnSpc>
                <a:spcPct val="80000"/>
              </a:lnSpc>
            </a:pPr>
            <a:r>
              <a:rPr lang="en-US" sz="2000" dirty="0" smtClean="0"/>
              <a:t># ... REMAINDER OF CUSTOM RESOURCE ...</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a:t>
            </a:r>
            <a:r>
              <a:rPr lang="en-US" dirty="0" err="1" smtClean="0"/>
              <a:t>vhost.rb</a:t>
            </a:r>
            <a:endParaRPr lang="en-US" dirty="0"/>
          </a:p>
        </p:txBody>
      </p:sp>
      <p:sp>
        <p:nvSpPr>
          <p:cNvPr id="8" name="Text Placeholder 7"/>
          <p:cNvSpPr>
            <a:spLocks noGrp="1"/>
          </p:cNvSpPr>
          <p:nvPr>
            <p:ph type="body" sz="quarter" idx="13"/>
          </p:nvPr>
        </p:nvSpPr>
        <p:spPr>
          <a:xfrm>
            <a:off x="1135042" y="2518029"/>
            <a:ext cx="14404273" cy="454532"/>
          </a:xfrm>
        </p:spPr>
        <p:txBody>
          <a:bodyPr/>
          <a:lstStyle/>
          <a:p>
            <a:endParaRPr lang="en-US" dirty="0"/>
          </a:p>
        </p:txBody>
      </p:sp>
      <p:sp>
        <p:nvSpPr>
          <p:cNvPr id="9" name="Rectangle 8"/>
          <p:cNvSpPr/>
          <p:nvPr/>
        </p:nvSpPr>
        <p:spPr bwMode="auto">
          <a:xfrm>
            <a:off x="1111615" y="6428086"/>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93681105"/>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Resource to use the Property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a:t>
            </a:r>
            <a:r>
              <a:rPr lang="en-US" dirty="0" smtClean="0"/>
              <a:t>h1&gt;Welcome home!&lt;/</a:t>
            </a:r>
            <a:r>
              <a:rPr lang="en-US" dirty="0"/>
              <a:t>h1&gt;'</a:t>
            </a:r>
          </a:p>
          <a:p>
            <a:r>
              <a:rPr lang="en-US" dirty="0"/>
              <a:t>end</a:t>
            </a:r>
          </a:p>
          <a:p>
            <a:endParaRPr lang="en-US" dirty="0"/>
          </a:p>
          <a:p>
            <a:r>
              <a:rPr lang="en-US" dirty="0" err="1" smtClean="0"/>
              <a:t>httpd_vhost</a:t>
            </a:r>
            <a:r>
              <a:rPr lang="en-US" dirty="0" smtClean="0"/>
              <a:t> 'admins' </a:t>
            </a:r>
            <a:r>
              <a:rPr lang="en-US" dirty="0"/>
              <a:t>do</a:t>
            </a:r>
          </a:p>
          <a:p>
            <a:r>
              <a:rPr lang="en-US" dirty="0" smtClean="0"/>
              <a:t>  </a:t>
            </a:r>
            <a:r>
              <a:rPr lang="en-US" dirty="0" err="1" smtClean="0"/>
              <a:t>site_name</a:t>
            </a:r>
            <a:r>
              <a:rPr lang="en-US" dirty="0" smtClean="0"/>
              <a:t> 'admins'</a:t>
            </a:r>
            <a:endParaRPr lang="en-US" dirty="0"/>
          </a:p>
          <a:p>
            <a:r>
              <a:rPr lang="en-US" dirty="0"/>
              <a:t>  </a:t>
            </a:r>
            <a:r>
              <a:rPr lang="en-US" dirty="0" err="1" smtClean="0"/>
              <a:t>site_port</a:t>
            </a:r>
            <a:r>
              <a:rPr lang="en-US" dirty="0" smtClean="0"/>
              <a:t> 8080</a:t>
            </a:r>
          </a:p>
          <a:p>
            <a:r>
              <a:rPr lang="en-US" dirty="0" smtClean="0"/>
              <a:t>  </a:t>
            </a:r>
            <a:r>
              <a:rPr lang="en-US" dirty="0"/>
              <a:t>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3"/>
          </p:nvPr>
        </p:nvSpPr>
        <p:spPr>
          <a:xfrm>
            <a:off x="1135042" y="5226114"/>
            <a:ext cx="14404273" cy="468044"/>
          </a:xfrm>
        </p:spPr>
        <p:txBody>
          <a:bodyPr/>
          <a:lstStyle/>
          <a:p>
            <a:endParaRPr lang="en-US" dirty="0"/>
          </a:p>
        </p:txBody>
      </p:sp>
    </p:spTree>
    <p:extLst>
      <p:ext uri="{BB962C8B-B14F-4D97-AF65-F5344CB8AC3E}">
        <p14:creationId xmlns:p14="http://schemas.microsoft.com/office/powerpoint/2010/main" val="2451674425"/>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a:t>
            </a:r>
            <a:endParaRPr lang="en-US" sz="2000" dirty="0"/>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650030419"/>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4" name="Content Placeholder 3"/>
          <p:cNvSpPr>
            <a:spLocks noGrp="1"/>
          </p:cNvSpPr>
          <p:nvPr>
            <p:ph sz="quarter" idx="12"/>
          </p:nvPr>
        </p:nvSpPr>
        <p:spPr>
          <a:xfrm>
            <a:off x="1127883" y="39308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1161865070"/>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a:t>
            </a:r>
            <a:r>
              <a:rPr lang="en-US" dirty="0" err="1"/>
              <a:t>v</a:t>
            </a:r>
            <a:r>
              <a:rPr lang="en-US" dirty="0" err="1" smtClean="0"/>
              <a:t>host</a:t>
            </a:r>
            <a:r>
              <a:rPr lang="en-US" dirty="0" smtClean="0"/>
              <a:t> </a:t>
            </a:r>
            <a:r>
              <a:rPr lang="en-US" dirty="0"/>
              <a:t>- </a:t>
            </a:r>
            <a:r>
              <a:rPr lang="en-US" dirty="0" err="1" smtClean="0"/>
              <a:t>site_port</a:t>
            </a:r>
            <a:r>
              <a:rPr lang="en-US" dirty="0" smtClean="0"/>
              <a:t> </a:t>
            </a:r>
            <a:r>
              <a:rPr lang="en-US" dirty="0"/>
              <a:t>Property</a:t>
            </a:r>
          </a:p>
        </p:txBody>
      </p:sp>
      <p:sp>
        <p:nvSpPr>
          <p:cNvPr id="3" name="Subtitle 2"/>
          <p:cNvSpPr>
            <a:spLocks noGrp="1"/>
          </p:cNvSpPr>
          <p:nvPr>
            <p:ph type="subTitle" idx="1"/>
          </p:nvPr>
        </p:nvSpPr>
        <p:spPr/>
        <p:txBody>
          <a:bodyPr/>
          <a:lstStyle/>
          <a:p>
            <a:pPr>
              <a:lnSpc>
                <a:spcPct val="120000"/>
              </a:lnSpc>
              <a:buFont typeface="Wingdings" charset="2"/>
              <a:buChar char="ü"/>
            </a:pPr>
            <a:r>
              <a:rPr lang="en-US" dirty="0"/>
              <a:t>Create a custom resource property named </a:t>
            </a:r>
            <a:r>
              <a:rPr lang="en-US" b="1" dirty="0" err="1"/>
              <a:t>site_port</a:t>
            </a:r>
            <a:r>
              <a:rPr lang="en-US" dirty="0"/>
              <a:t> that is a </a:t>
            </a:r>
            <a:r>
              <a:rPr lang="en-US" i="1" dirty="0" err="1"/>
              <a:t>Fixnum</a:t>
            </a:r>
            <a:endParaRPr lang="en-US" i="1" dirty="0"/>
          </a:p>
          <a:p>
            <a:pPr>
              <a:lnSpc>
                <a:spcPct val="120000"/>
              </a:lnSpc>
              <a:buFont typeface="Wingdings" charset="2"/>
              <a:buChar char="ü"/>
            </a:pPr>
            <a:r>
              <a:rPr lang="en-US" dirty="0"/>
              <a:t>Within the </a:t>
            </a:r>
            <a:r>
              <a:rPr lang="en-US" dirty="0" err="1"/>
              <a:t>httpd_vhost's</a:t>
            </a:r>
            <a:r>
              <a:rPr lang="en-US" dirty="0"/>
              <a:t> create action replace the hard-coded value 8080 with the </a:t>
            </a:r>
            <a:r>
              <a:rPr lang="en-US" b="1" dirty="0" err="1"/>
              <a:t>site_port</a:t>
            </a:r>
            <a:r>
              <a:rPr lang="en-US" dirty="0"/>
              <a:t> property</a:t>
            </a:r>
          </a:p>
          <a:p>
            <a:pPr>
              <a:lnSpc>
                <a:spcPct val="120000"/>
              </a:lnSpc>
              <a:buFont typeface="Wingdings" charset="2"/>
              <a:buChar char="ü"/>
            </a:pPr>
            <a:r>
              <a:rPr lang="en-US" dirty="0"/>
              <a:t>Within the default recipe set t</a:t>
            </a:r>
            <a:r>
              <a:rPr lang="en-US" dirty="0">
                <a:solidFill>
                  <a:schemeClr val="tx1"/>
                </a:solidFill>
              </a:rPr>
              <a:t>he </a:t>
            </a:r>
            <a:r>
              <a:rPr lang="en-US" dirty="0" err="1">
                <a:solidFill>
                  <a:schemeClr val="tx1"/>
                </a:solidFill>
              </a:rPr>
              <a:t>httpd_vhost</a:t>
            </a:r>
            <a:r>
              <a:rPr lang="en-US" dirty="0">
                <a:solidFill>
                  <a:schemeClr val="tx1"/>
                </a:solidFill>
              </a:rPr>
              <a:t> resource named 'admins' to have a </a:t>
            </a:r>
            <a:r>
              <a:rPr lang="en-US" dirty="0" err="1">
                <a:solidFill>
                  <a:schemeClr val="tx1"/>
                </a:solidFill>
              </a:rPr>
              <a:t>site_port</a:t>
            </a:r>
            <a:r>
              <a:rPr lang="en-US" dirty="0">
                <a:solidFill>
                  <a:schemeClr val="tx1"/>
                </a:solidFill>
              </a:rPr>
              <a:t> 8080</a:t>
            </a:r>
            <a:endParaRPr lang="en-US" b="1" dirty="0">
              <a:solidFill>
                <a:schemeClr val="tx1"/>
              </a:solidFill>
            </a:endParaRPr>
          </a:p>
        </p:txBody>
      </p:sp>
    </p:spTree>
    <p:extLst>
      <p:ext uri="{BB962C8B-B14F-4D97-AF65-F5344CB8AC3E}">
        <p14:creationId xmlns:p14="http://schemas.microsoft.com/office/powerpoint/2010/main" val="409795792"/>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Remove the Welcome Site</a:t>
            </a:r>
            <a:endParaRPr lang="en-US" dirty="0"/>
          </a:p>
        </p:txBody>
      </p:sp>
      <p:sp>
        <p:nvSpPr>
          <p:cNvPr id="3" name="Subtitle 2"/>
          <p:cNvSpPr>
            <a:spLocks noGrp="1"/>
          </p:cNvSpPr>
          <p:nvPr>
            <p:ph type="subTitle" idx="1"/>
          </p:nvPr>
        </p:nvSpPr>
        <p:spPr/>
        <p:txBody>
          <a:bodyPr/>
          <a:lstStyle/>
          <a:p>
            <a:r>
              <a:rPr lang="en-US" dirty="0" smtClean="0"/>
              <a:t>When apache installs itself it defines a default site on port 80. Up until this point we have relied on this site. We now want to remove that initial welcome site but we want to do that we a new action we will define on the custom resource we are defining.</a:t>
            </a:r>
            <a:endParaRPr lang="en-US" dirty="0"/>
          </a:p>
        </p:txBody>
      </p:sp>
    </p:spTree>
    <p:extLst>
      <p:ext uri="{BB962C8B-B14F-4D97-AF65-F5344CB8AC3E}">
        <p14:creationId xmlns:p14="http://schemas.microsoft.com/office/powerpoint/2010/main" val="97071234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Target:  </a:t>
            </a:r>
            <a:r>
              <a:rPr lang="en-US" dirty="0" err="1"/>
              <a:t>ssh</a:t>
            </a:r>
            <a:r>
              <a:rPr lang="en-US" dirty="0"/>
              <a:t>://vagrant@127.0.0.1:2222</a:t>
            </a:r>
          </a:p>
          <a:p>
            <a:endParaRPr lang="en-US" dirty="0"/>
          </a:p>
          <a:p>
            <a:r>
              <a:rPr lang="en-US" dirty="0"/>
              <a:t>  ✔  Command curl http://</a:t>
            </a:r>
            <a:r>
              <a:rPr lang="en-US" dirty="0" err="1"/>
              <a:t>localhost</a:t>
            </a:r>
            <a:r>
              <a:rPr lang="en-US" dirty="0"/>
              <a:t> </a:t>
            </a:r>
            <a:r>
              <a:rPr lang="en-US" dirty="0" err="1"/>
              <a:t>stdout</a:t>
            </a:r>
            <a:r>
              <a:rPr lang="en-US" dirty="0"/>
              <a:t> should match /Welcome home/</a:t>
            </a:r>
          </a:p>
          <a:p>
            <a:r>
              <a:rPr lang="en-US" dirty="0"/>
              <a:t>  ✔  Command curl http://localhost:8080 </a:t>
            </a:r>
            <a:r>
              <a:rPr lang="en-US" dirty="0" err="1"/>
              <a:t>stdout</a:t>
            </a:r>
            <a:r>
              <a:rPr lang="en-US" dirty="0"/>
              <a:t> should match /Welcome admins/</a:t>
            </a:r>
          </a:p>
          <a:p>
            <a:endParaRPr lang="en-US" dirty="0"/>
          </a:p>
          <a:p>
            <a:r>
              <a:rPr lang="en-US" dirty="0"/>
              <a:t>Summary: 2 successful, 0 failures, 0 skipped</a:t>
            </a:r>
          </a:p>
          <a:p>
            <a:r>
              <a:rPr lang="en-US" dirty="0"/>
              <a:t>       Finished verifying &lt;default-centos-67&gt; (0m0.74s).</a:t>
            </a:r>
          </a:p>
          <a:p>
            <a:r>
              <a:rPr lang="en-US" dirty="0"/>
              <a:t>-----&gt; Kitchen is finished. (0m7.37s)</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5" name="Title 4"/>
          <p:cNvSpPr>
            <a:spLocks noGrp="1"/>
          </p:cNvSpPr>
          <p:nvPr>
            <p:ph type="title"/>
          </p:nvPr>
        </p:nvSpPr>
        <p:spPr/>
        <p:txBody>
          <a:bodyPr/>
          <a:lstStyle/>
          <a:p>
            <a:r>
              <a:rPr lang="en-US" dirty="0" smtClean="0"/>
              <a:t>Executing the Existing Integration Tests</a:t>
            </a:r>
            <a:endParaRPr lang="en-US" dirty="0"/>
          </a:p>
        </p:txBody>
      </p:sp>
    </p:spTree>
    <p:extLst>
      <p:ext uri="{BB962C8B-B14F-4D97-AF65-F5344CB8AC3E}">
        <p14:creationId xmlns:p14="http://schemas.microsoft.com/office/powerpoint/2010/main" val="3228032972"/>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a:t>
            </a:r>
            <a:r>
              <a:rPr lang="en-US" dirty="0" err="1"/>
              <a:t>v</a:t>
            </a:r>
            <a:r>
              <a:rPr lang="en-US" dirty="0" err="1" smtClean="0"/>
              <a:t>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pPr>
            <a:r>
              <a:rPr lang="en-US" dirty="0" smtClean="0"/>
              <a:t>Define the 'remove' action for </a:t>
            </a:r>
            <a:r>
              <a:rPr lang="en-US" dirty="0" err="1" smtClean="0"/>
              <a:t>httpd_vhost</a:t>
            </a:r>
            <a:r>
              <a:rPr lang="en-US" dirty="0" smtClean="0"/>
              <a:t> that defines the policy:</a:t>
            </a:r>
          </a:p>
          <a:p>
            <a:pPr lvl="1" algn="l">
              <a:lnSpc>
                <a:spcPct val="150000"/>
              </a:lnSpc>
            </a:pPr>
            <a:r>
              <a:rPr lang="en-US" sz="2400" b="1" dirty="0" smtClean="0">
                <a:solidFill>
                  <a:srgbClr val="3E4346"/>
                </a:solidFill>
              </a:rPr>
              <a:t>	A directory named </a:t>
            </a:r>
            <a:r>
              <a:rPr lang="en-US" sz="2400" b="1" dirty="0">
                <a:solidFill>
                  <a:srgbClr val="3E4346"/>
                </a:solidFill>
              </a:rPr>
              <a:t>"/</a:t>
            </a:r>
            <a:r>
              <a:rPr lang="en-US" sz="2400" b="1" dirty="0" err="1">
                <a:solidFill>
                  <a:srgbClr val="3E4346"/>
                </a:solidFill>
              </a:rPr>
              <a:t>srv</a:t>
            </a:r>
            <a:r>
              <a:rPr lang="en-US" sz="2400" b="1" dirty="0">
                <a:solidFill>
                  <a:srgbClr val="3E4346"/>
                </a:solidFill>
              </a:rPr>
              <a:t>/apache/#{</a:t>
            </a:r>
            <a:r>
              <a:rPr lang="en-US" sz="2400" b="1" dirty="0" err="1">
                <a:solidFill>
                  <a:srgbClr val="3E4346"/>
                </a:solidFill>
              </a:rPr>
              <a:t>site_name</a:t>
            </a:r>
            <a:r>
              <a:rPr lang="en-US" sz="2400" b="1" dirty="0">
                <a:solidFill>
                  <a:srgbClr val="3E4346"/>
                </a:solidFill>
              </a:rPr>
              <a:t>}/html</a:t>
            </a:r>
            <a:r>
              <a:rPr lang="en-US" sz="2400" b="1" dirty="0" smtClean="0">
                <a:solidFill>
                  <a:srgbClr val="3E4346"/>
                </a:solidFill>
              </a:rPr>
              <a:t>" is deleted</a:t>
            </a:r>
          </a:p>
          <a:p>
            <a:pPr lvl="1" algn="l">
              <a:lnSpc>
                <a:spcPct val="150000"/>
              </a:lnSpc>
            </a:pPr>
            <a:r>
              <a:rPr lang="en-US" sz="2400" b="1" dirty="0">
                <a:solidFill>
                  <a:schemeClr val="tx1"/>
                </a:solidFill>
              </a:rPr>
              <a:t>	</a:t>
            </a:r>
            <a:r>
              <a:rPr lang="en-US" sz="2400" b="1" dirty="0" smtClean="0">
                <a:solidFill>
                  <a:srgbClr val="3E4346"/>
                </a:solidFill>
              </a:rPr>
              <a:t>A file named </a:t>
            </a:r>
            <a:r>
              <a:rPr lang="en-US" sz="2400" b="1" dirty="0">
                <a:solidFill>
                  <a:srgbClr val="3E4346"/>
                </a:solidFill>
              </a:rPr>
              <a:t>"</a:t>
            </a:r>
            <a:r>
              <a:rPr lang="en-US" sz="2400" b="1" dirty="0" smtClean="0">
                <a:solidFill>
                  <a:srgbClr val="3E4346"/>
                </a:solidFill>
              </a:rPr>
              <a:t>/</a:t>
            </a:r>
            <a:r>
              <a:rPr lang="en-US" sz="2400" b="1" dirty="0" err="1">
                <a:solidFill>
                  <a:srgbClr val="3E4346"/>
                </a:solidFill>
              </a:rPr>
              <a:t>etc</a:t>
            </a:r>
            <a:r>
              <a:rPr lang="en-US" sz="2400" b="1" dirty="0">
                <a:solidFill>
                  <a:srgbClr val="3E4346"/>
                </a:solidFill>
              </a:rPr>
              <a:t>/</a:t>
            </a:r>
            <a:r>
              <a:rPr lang="en-US" sz="2400" b="1" dirty="0" err="1">
                <a:solidFill>
                  <a:srgbClr val="3E4346"/>
                </a:solidFill>
              </a:rPr>
              <a:t>httpd</a:t>
            </a:r>
            <a:r>
              <a:rPr lang="en-US" sz="2400" b="1" dirty="0">
                <a:solidFill>
                  <a:srgbClr val="3E4346"/>
                </a:solidFill>
              </a:rPr>
              <a:t>/</a:t>
            </a:r>
            <a:r>
              <a:rPr lang="en-US" sz="2400" b="1" dirty="0" err="1">
                <a:solidFill>
                  <a:srgbClr val="3E4346"/>
                </a:solidFill>
              </a:rPr>
              <a:t>conf.d</a:t>
            </a:r>
            <a:r>
              <a:rPr lang="en-US" sz="2400" b="1" dirty="0">
                <a:solidFill>
                  <a:srgbClr val="3E4346"/>
                </a:solidFill>
              </a:rPr>
              <a:t>/#{</a:t>
            </a:r>
            <a:r>
              <a:rPr lang="en-US" sz="2400" b="1" dirty="0" err="1">
                <a:solidFill>
                  <a:srgbClr val="3E4346"/>
                </a:solidFill>
              </a:rPr>
              <a:t>site_name</a:t>
            </a:r>
            <a:r>
              <a:rPr lang="en-US" sz="2400" b="1" dirty="0">
                <a:solidFill>
                  <a:srgbClr val="3E4346"/>
                </a:solidFill>
              </a:rPr>
              <a:t>}.</a:t>
            </a:r>
            <a:r>
              <a:rPr lang="en-US" sz="2400" b="1" dirty="0" err="1">
                <a:solidFill>
                  <a:srgbClr val="3E4346"/>
                </a:solidFill>
              </a:rPr>
              <a:t>conf</a:t>
            </a:r>
            <a:r>
              <a:rPr lang="en-US" sz="2400" b="1" dirty="0" smtClean="0">
                <a:solidFill>
                  <a:srgbClr val="3E4346"/>
                </a:solidFill>
              </a:rPr>
              <a:t>" is deleted</a:t>
            </a:r>
          </a:p>
          <a:p>
            <a:pPr>
              <a:lnSpc>
                <a:spcPct val="150000"/>
              </a:lnSpc>
            </a:pPr>
            <a:r>
              <a:rPr lang="en-US" dirty="0" smtClean="0"/>
              <a:t>Update the default recipe's policy to include a new resource:</a:t>
            </a:r>
          </a:p>
          <a:p>
            <a:pPr lvl="1" algn="l">
              <a:lnSpc>
                <a:spcPct val="150000"/>
              </a:lnSpc>
            </a:pPr>
            <a:r>
              <a:rPr lang="en-US" sz="2400" b="1" dirty="0">
                <a:solidFill>
                  <a:srgbClr val="3E4346"/>
                </a:solidFill>
              </a:rPr>
              <a:t>	</a:t>
            </a:r>
            <a:r>
              <a:rPr lang="en-US" sz="2400" b="1" dirty="0" smtClean="0">
                <a:solidFill>
                  <a:srgbClr val="3E4346"/>
                </a:solidFill>
              </a:rPr>
              <a:t>An </a:t>
            </a:r>
            <a:r>
              <a:rPr lang="en-US" sz="2400" b="1" dirty="0" err="1" smtClean="0">
                <a:solidFill>
                  <a:srgbClr val="3E4346"/>
                </a:solidFill>
              </a:rPr>
              <a:t>httpd_vhost</a:t>
            </a:r>
            <a:r>
              <a:rPr lang="en-US" sz="2400" b="1" dirty="0" smtClean="0">
                <a:solidFill>
                  <a:srgbClr val="3E4346"/>
                </a:solidFill>
              </a:rPr>
              <a:t> resource named 'welcome' is removed</a:t>
            </a:r>
          </a:p>
        </p:txBody>
      </p:sp>
    </p:spTree>
    <p:extLst>
      <p:ext uri="{BB962C8B-B14F-4D97-AF65-F5344CB8AC3E}">
        <p14:creationId xmlns:p14="http://schemas.microsoft.com/office/powerpoint/2010/main" val="146498925"/>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Resource's Remove Action</a:t>
            </a:r>
            <a:endParaRPr lang="en-US" dirty="0"/>
          </a:p>
        </p:txBody>
      </p:sp>
      <p:sp>
        <p:nvSpPr>
          <p:cNvPr id="3" name="Content Placeholder 2"/>
          <p:cNvSpPr>
            <a:spLocks noGrp="1"/>
          </p:cNvSpPr>
          <p:nvPr>
            <p:ph sz="quarter" idx="10"/>
          </p:nvPr>
        </p:nvSpPr>
        <p:spPr/>
        <p:txBody>
          <a:bodyPr>
            <a:normAutofit/>
          </a:bodyPr>
          <a:lstStyle/>
          <a:p>
            <a:r>
              <a:rPr lang="en-US" dirty="0" smtClean="0"/>
              <a:t># ... CREATE ACTION ...</a:t>
            </a:r>
          </a:p>
          <a:p>
            <a:endParaRPr lang="en-US" dirty="0"/>
          </a:p>
          <a:p>
            <a:r>
              <a:rPr lang="en-US" dirty="0" smtClean="0"/>
              <a:t>action </a:t>
            </a:r>
            <a:r>
              <a:rPr lang="en-US" dirty="0"/>
              <a:t>:remove </a:t>
            </a:r>
            <a:r>
              <a:rPr lang="en-US" dirty="0" smtClean="0"/>
              <a:t>do</a:t>
            </a:r>
            <a:endParaRPr lang="en-US" dirty="0"/>
          </a:p>
          <a:p>
            <a:r>
              <a:rPr lang="en-US" dirty="0"/>
              <a:t>  directory </a:t>
            </a:r>
            <a:r>
              <a:rPr lang="en-US" dirty="0" smtClean="0"/>
              <a:t>"/</a:t>
            </a:r>
            <a:r>
              <a:rPr lang="en-US" dirty="0" err="1" smtClean="0"/>
              <a:t>srv</a:t>
            </a:r>
            <a:r>
              <a:rPr lang="en-US" dirty="0" smtClean="0"/>
              <a:t>/apache/#{</a:t>
            </a:r>
            <a:r>
              <a:rPr lang="en-US" dirty="0" err="1" smtClean="0"/>
              <a:t>site_name</a:t>
            </a:r>
            <a:r>
              <a:rPr lang="en-US" dirty="0" smtClean="0"/>
              <a:t>}/html" </a:t>
            </a:r>
            <a:r>
              <a:rPr lang="en-US" dirty="0"/>
              <a:t>do</a:t>
            </a:r>
          </a:p>
          <a:p>
            <a:r>
              <a:rPr lang="en-US" dirty="0"/>
              <a:t>    action :delete</a:t>
            </a:r>
          </a:p>
          <a:p>
            <a:r>
              <a:rPr lang="en-US" dirty="0"/>
              <a:t>  end</a:t>
            </a:r>
          </a:p>
          <a:p>
            <a:endParaRPr lang="en-US" dirty="0"/>
          </a:p>
          <a:p>
            <a:r>
              <a:rPr lang="en-US" dirty="0"/>
              <a:t>  file "/</a:t>
            </a:r>
            <a:r>
              <a:rPr lang="en-US" dirty="0" err="1"/>
              <a:t>etc</a:t>
            </a:r>
            <a:r>
              <a:rPr lang="en-US" dirty="0"/>
              <a:t>/</a:t>
            </a:r>
            <a:r>
              <a:rPr lang="en-US" dirty="0" err="1"/>
              <a:t>httpd</a:t>
            </a:r>
            <a:r>
              <a:rPr lang="en-US" dirty="0"/>
              <a:t>/</a:t>
            </a:r>
            <a:r>
              <a:rPr lang="en-US" dirty="0" err="1"/>
              <a:t>conf.d</a:t>
            </a:r>
            <a:r>
              <a:rPr lang="en-US" dirty="0"/>
              <a:t>/#{</a:t>
            </a:r>
            <a:r>
              <a:rPr lang="en-US" dirty="0" err="1"/>
              <a:t>site_name</a:t>
            </a:r>
            <a:r>
              <a:rPr lang="en-US" dirty="0"/>
              <a:t>}.</a:t>
            </a:r>
            <a:r>
              <a:rPr lang="en-US" dirty="0" err="1"/>
              <a:t>conf</a:t>
            </a:r>
            <a:r>
              <a:rPr lang="en-US" dirty="0"/>
              <a:t>" do</a:t>
            </a:r>
          </a:p>
          <a:p>
            <a:r>
              <a:rPr lang="en-US" dirty="0"/>
              <a:t>    action :delete</a:t>
            </a:r>
          </a:p>
          <a:p>
            <a:r>
              <a:rPr lang="en-US" dirty="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/resources/</a:t>
            </a:r>
            <a:r>
              <a:rPr lang="en-US" dirty="0" err="1" smtClean="0"/>
              <a:t>vhost.rb</a:t>
            </a:r>
            <a:endParaRPr lang="en-US" dirty="0"/>
          </a:p>
        </p:txBody>
      </p:sp>
      <p:sp>
        <p:nvSpPr>
          <p:cNvPr id="6" name="Text Placeholder 5"/>
          <p:cNvSpPr>
            <a:spLocks noGrp="1"/>
          </p:cNvSpPr>
          <p:nvPr>
            <p:ph type="body" sz="quarter" idx="13"/>
          </p:nvPr>
        </p:nvSpPr>
        <p:spPr>
          <a:xfrm>
            <a:off x="1135042" y="3040118"/>
            <a:ext cx="14404273" cy="4958771"/>
          </a:xfrm>
        </p:spPr>
        <p:txBody>
          <a:bodyPr/>
          <a:lstStyle/>
          <a:p>
            <a:endParaRPr lang="en-US" dirty="0"/>
          </a:p>
        </p:txBody>
      </p:sp>
    </p:spTree>
    <p:extLst>
      <p:ext uri="{BB962C8B-B14F-4D97-AF65-F5344CB8AC3E}">
        <p14:creationId xmlns:p14="http://schemas.microsoft.com/office/powerpoint/2010/main" val="4228508691"/>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Adding the Resource with Remove Action to the Recipe</a:t>
            </a:r>
            <a:endParaRPr lang="en-US" sz="4400"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err="1" smtClean="0"/>
              <a:t>httpd_vhost</a:t>
            </a:r>
            <a:r>
              <a:rPr lang="en-US" sz="2000" dirty="0" smtClean="0"/>
              <a:t> </a:t>
            </a:r>
            <a:r>
              <a:rPr lang="en-US" sz="2000" dirty="0"/>
              <a:t>'welcome' </a:t>
            </a:r>
            <a:r>
              <a:rPr lang="en-US" sz="2000" dirty="0" smtClean="0"/>
              <a:t>do</a:t>
            </a:r>
          </a:p>
          <a:p>
            <a:pPr>
              <a:lnSpc>
                <a:spcPct val="80000"/>
              </a:lnSpc>
            </a:pPr>
            <a:r>
              <a:rPr lang="en-US" sz="2000" dirty="0" smtClean="0"/>
              <a:t>  </a:t>
            </a:r>
            <a:r>
              <a:rPr lang="en-US" sz="2000" dirty="0" err="1" smtClean="0"/>
              <a:t>site_name</a:t>
            </a:r>
            <a:r>
              <a:rPr lang="en-US" sz="2000" dirty="0" smtClean="0"/>
              <a:t> 'welcome'</a:t>
            </a:r>
            <a:endParaRPr lang="en-US" sz="2000" dirty="0"/>
          </a:p>
          <a:p>
            <a:pPr>
              <a:lnSpc>
                <a:spcPct val="80000"/>
              </a:lnSpc>
            </a:pPr>
            <a:r>
              <a:rPr lang="en-US" sz="2000" dirty="0"/>
              <a:t>  action :remove</a:t>
            </a:r>
          </a:p>
          <a:p>
            <a:pPr>
              <a:lnSpc>
                <a:spcPct val="80000"/>
              </a:lnSpc>
            </a:pPr>
            <a:r>
              <a:rPr lang="en-US" sz="2000" dirty="0"/>
              <a:t>end</a:t>
            </a:r>
          </a:p>
          <a:p>
            <a:pPr>
              <a:lnSpc>
                <a:spcPct val="80000"/>
              </a:lnSpc>
            </a:pPr>
            <a:endParaRPr lang="en-US" sz="2000" dirty="0" smtClean="0"/>
          </a:p>
          <a:p>
            <a:pPr>
              <a:lnSpc>
                <a:spcPct val="80000"/>
              </a:lnSpc>
            </a:pPr>
            <a:r>
              <a:rPr lang="en-US" sz="2000" dirty="0" err="1" smtClean="0"/>
              <a:t>httpd_vhost</a:t>
            </a:r>
            <a:r>
              <a:rPr lang="en-US" sz="2000" dirty="0" smtClean="0"/>
              <a:t> 'admins' </a:t>
            </a:r>
            <a:r>
              <a:rPr lang="en-US" sz="2000" dirty="0"/>
              <a:t>do</a:t>
            </a:r>
          </a:p>
          <a:p>
            <a:pPr>
              <a:lnSpc>
                <a:spcPct val="80000"/>
              </a:lnSpc>
            </a:pPr>
            <a:r>
              <a:rPr lang="en-US" sz="2000" dirty="0" smtClean="0"/>
              <a:t>  </a:t>
            </a:r>
            <a:r>
              <a:rPr lang="en-US" sz="2000" dirty="0" err="1" smtClean="0"/>
              <a:t>site_port</a:t>
            </a:r>
            <a:r>
              <a:rPr lang="en-US" sz="2000" dirty="0" smtClean="0"/>
              <a:t> 8080</a:t>
            </a:r>
          </a:p>
          <a:p>
            <a:pPr>
              <a:lnSpc>
                <a:spcPct val="80000"/>
              </a:lnSpc>
            </a:pPr>
            <a:r>
              <a:rPr lang="en-US" sz="2000" dirty="0"/>
              <a:t> </a:t>
            </a:r>
            <a:r>
              <a:rPr lang="en-US" sz="2000" dirty="0" smtClean="0"/>
              <a:t> </a:t>
            </a:r>
            <a:r>
              <a:rPr lang="en-US" sz="2000" dirty="0" err="1" smtClean="0"/>
              <a:t>site_name</a:t>
            </a:r>
            <a:r>
              <a:rPr lang="en-US" sz="2000" dirty="0" smtClean="0"/>
              <a:t> 'admins'</a:t>
            </a:r>
            <a:endParaRPr lang="en-US" sz="2000" dirty="0"/>
          </a:p>
          <a:p>
            <a:pPr>
              <a:lnSpc>
                <a:spcPct val="80000"/>
              </a:lnSpc>
            </a:pPr>
            <a:r>
              <a:rPr lang="en-US" sz="2000" dirty="0"/>
              <a:t>  action :create</a:t>
            </a:r>
          </a:p>
          <a:p>
            <a:pPr>
              <a:lnSpc>
                <a:spcPct val="80000"/>
              </a:lnSpc>
            </a:pPr>
            <a:r>
              <a:rPr lang="en-US" sz="2000" dirty="0" smtClean="0"/>
              <a:t>end</a:t>
            </a:r>
          </a:p>
          <a:p>
            <a:pPr>
              <a:lnSpc>
                <a:spcPct val="80000"/>
              </a:lnSpc>
            </a:pPr>
            <a:endParaRPr lang="en-US" sz="2000" dirty="0" smtClean="0"/>
          </a:p>
          <a:p>
            <a:pPr>
              <a:lnSpc>
                <a:spcPct val="80000"/>
              </a:lnSpc>
            </a:pPr>
            <a:r>
              <a:rPr lang="en-US" sz="2000" dirty="0" smtClean="0"/>
              <a:t>service '</a:t>
            </a:r>
            <a:r>
              <a:rPr lang="en-US" sz="2000" dirty="0" err="1" smtClean="0"/>
              <a:t>httpd</a:t>
            </a:r>
            <a:r>
              <a:rPr lang="en-US" sz="2000" dirty="0" smtClean="0"/>
              <a:t>' do</a:t>
            </a:r>
          </a:p>
          <a:p>
            <a:pPr>
              <a:lnSpc>
                <a:spcPct val="80000"/>
              </a:lnSpc>
            </a:pPr>
            <a:r>
              <a:rPr lang="en-US" sz="2000" dirty="0" smtClean="0"/>
              <a:t>  action [:enable, :start]</a:t>
            </a:r>
          </a:p>
          <a:p>
            <a:pPr>
              <a:lnSpc>
                <a:spcPct val="80000"/>
              </a:lnSpc>
            </a:pPr>
            <a:r>
              <a:rPr lang="en-US" sz="2000" dirty="0" smtClean="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8" name="Text Placeholder 7"/>
          <p:cNvSpPr>
            <a:spLocks noGrp="1"/>
          </p:cNvSpPr>
          <p:nvPr>
            <p:ph type="body" sz="quarter" idx="13"/>
          </p:nvPr>
        </p:nvSpPr>
        <p:spPr>
          <a:xfrm>
            <a:off x="1135042" y="2729013"/>
            <a:ext cx="14404273" cy="1524010"/>
          </a:xfrm>
        </p:spPr>
        <p:txBody>
          <a:bodyPr/>
          <a:lstStyle/>
          <a:p>
            <a:r>
              <a:rPr lang="en-US" dirty="0" smtClean="0"/>
              <a:t>`</a:t>
            </a:r>
            <a:endParaRPr lang="en-US" dirty="0"/>
          </a:p>
        </p:txBody>
      </p:sp>
    </p:spTree>
    <p:extLst>
      <p:ext uri="{BB962C8B-B14F-4D97-AF65-F5344CB8AC3E}">
        <p14:creationId xmlns:p14="http://schemas.microsoft.com/office/powerpoint/2010/main" val="3679050562"/>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a:t>
            </a:r>
            <a:r>
              <a:rPr lang="en-US" dirty="0" err="1"/>
              <a:t>v</a:t>
            </a:r>
            <a:r>
              <a:rPr lang="en-US" dirty="0" err="1" smtClean="0"/>
              <a:t>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buFont typeface="Wingdings" charset="2"/>
              <a:buChar char="ü"/>
            </a:pPr>
            <a:r>
              <a:rPr lang="en-US" dirty="0"/>
              <a:t>Define the 'remove' action for </a:t>
            </a:r>
            <a:r>
              <a:rPr lang="en-US" dirty="0" err="1"/>
              <a:t>httpd_vhost</a:t>
            </a:r>
            <a:r>
              <a:rPr lang="en-US" dirty="0"/>
              <a:t> that defines the policy:</a:t>
            </a:r>
          </a:p>
          <a:p>
            <a:pPr lvl="1" algn="l">
              <a:lnSpc>
                <a:spcPct val="150000"/>
              </a:lnSpc>
            </a:pPr>
            <a:r>
              <a:rPr lang="en-US" sz="2400" b="1" dirty="0" smtClean="0">
                <a:solidFill>
                  <a:srgbClr val="3E4346"/>
                </a:solidFill>
              </a:rPr>
              <a:t>	A directory named </a:t>
            </a:r>
            <a:r>
              <a:rPr lang="en-US" sz="2400" b="1" dirty="0">
                <a:solidFill>
                  <a:srgbClr val="3E4346"/>
                </a:solidFill>
              </a:rPr>
              <a:t>"/</a:t>
            </a:r>
            <a:r>
              <a:rPr lang="en-US" sz="2400" b="1" dirty="0" err="1">
                <a:solidFill>
                  <a:srgbClr val="3E4346"/>
                </a:solidFill>
              </a:rPr>
              <a:t>srv</a:t>
            </a:r>
            <a:r>
              <a:rPr lang="en-US" sz="2400" b="1" dirty="0">
                <a:solidFill>
                  <a:srgbClr val="3E4346"/>
                </a:solidFill>
              </a:rPr>
              <a:t>/apache/#{</a:t>
            </a:r>
            <a:r>
              <a:rPr lang="en-US" sz="2400" b="1" dirty="0" err="1">
                <a:solidFill>
                  <a:srgbClr val="3E4346"/>
                </a:solidFill>
              </a:rPr>
              <a:t>site_name</a:t>
            </a:r>
            <a:r>
              <a:rPr lang="en-US" sz="2400" b="1" dirty="0">
                <a:solidFill>
                  <a:srgbClr val="3E4346"/>
                </a:solidFill>
              </a:rPr>
              <a:t>}/html</a:t>
            </a:r>
            <a:r>
              <a:rPr lang="en-US" sz="2400" b="1" dirty="0" smtClean="0">
                <a:solidFill>
                  <a:srgbClr val="3E4346"/>
                </a:solidFill>
              </a:rPr>
              <a:t>" is deleted</a:t>
            </a:r>
          </a:p>
          <a:p>
            <a:pPr lvl="1" algn="l">
              <a:lnSpc>
                <a:spcPct val="150000"/>
              </a:lnSpc>
            </a:pPr>
            <a:r>
              <a:rPr lang="en-US" sz="2400" b="1" dirty="0">
                <a:solidFill>
                  <a:schemeClr val="tx1"/>
                </a:solidFill>
              </a:rPr>
              <a:t>	</a:t>
            </a:r>
            <a:r>
              <a:rPr lang="en-US" sz="2400" b="1" dirty="0" smtClean="0">
                <a:solidFill>
                  <a:srgbClr val="3E4346"/>
                </a:solidFill>
              </a:rPr>
              <a:t>A file named </a:t>
            </a:r>
            <a:r>
              <a:rPr lang="en-US" sz="2400" b="1" dirty="0">
                <a:solidFill>
                  <a:srgbClr val="3E4346"/>
                </a:solidFill>
              </a:rPr>
              <a:t>"</a:t>
            </a:r>
            <a:r>
              <a:rPr lang="en-US" sz="2400" b="1" dirty="0" smtClean="0">
                <a:solidFill>
                  <a:srgbClr val="3E4346"/>
                </a:solidFill>
              </a:rPr>
              <a:t>/</a:t>
            </a:r>
            <a:r>
              <a:rPr lang="en-US" sz="2400" b="1" dirty="0" err="1">
                <a:solidFill>
                  <a:srgbClr val="3E4346"/>
                </a:solidFill>
              </a:rPr>
              <a:t>etc</a:t>
            </a:r>
            <a:r>
              <a:rPr lang="en-US" sz="2400" b="1" dirty="0">
                <a:solidFill>
                  <a:srgbClr val="3E4346"/>
                </a:solidFill>
              </a:rPr>
              <a:t>/</a:t>
            </a:r>
            <a:r>
              <a:rPr lang="en-US" sz="2400" b="1" dirty="0" err="1">
                <a:solidFill>
                  <a:srgbClr val="3E4346"/>
                </a:solidFill>
              </a:rPr>
              <a:t>httpd</a:t>
            </a:r>
            <a:r>
              <a:rPr lang="en-US" sz="2400" b="1" dirty="0">
                <a:solidFill>
                  <a:srgbClr val="3E4346"/>
                </a:solidFill>
              </a:rPr>
              <a:t>/</a:t>
            </a:r>
            <a:r>
              <a:rPr lang="en-US" sz="2400" b="1" dirty="0" err="1">
                <a:solidFill>
                  <a:srgbClr val="3E4346"/>
                </a:solidFill>
              </a:rPr>
              <a:t>conf.d</a:t>
            </a:r>
            <a:r>
              <a:rPr lang="en-US" sz="2400" b="1" dirty="0">
                <a:solidFill>
                  <a:srgbClr val="3E4346"/>
                </a:solidFill>
              </a:rPr>
              <a:t>/#{</a:t>
            </a:r>
            <a:r>
              <a:rPr lang="en-US" sz="2400" b="1" dirty="0" err="1">
                <a:solidFill>
                  <a:srgbClr val="3E4346"/>
                </a:solidFill>
              </a:rPr>
              <a:t>site_name</a:t>
            </a:r>
            <a:r>
              <a:rPr lang="en-US" sz="2400" b="1" dirty="0">
                <a:solidFill>
                  <a:srgbClr val="3E4346"/>
                </a:solidFill>
              </a:rPr>
              <a:t>}.</a:t>
            </a:r>
            <a:r>
              <a:rPr lang="en-US" sz="2400" b="1" dirty="0" err="1">
                <a:solidFill>
                  <a:srgbClr val="3E4346"/>
                </a:solidFill>
              </a:rPr>
              <a:t>conf</a:t>
            </a:r>
            <a:r>
              <a:rPr lang="en-US" sz="2400" b="1" dirty="0" smtClean="0">
                <a:solidFill>
                  <a:srgbClr val="3E4346"/>
                </a:solidFill>
              </a:rPr>
              <a:t>" is deleted</a:t>
            </a:r>
          </a:p>
          <a:p>
            <a:pPr>
              <a:lnSpc>
                <a:spcPct val="150000"/>
              </a:lnSpc>
              <a:buFont typeface="Wingdings" charset="2"/>
              <a:buChar char="ü"/>
            </a:pPr>
            <a:r>
              <a:rPr lang="en-US" dirty="0" smtClean="0"/>
              <a:t>Update the default recipe's policy to include a new resource:</a:t>
            </a:r>
          </a:p>
          <a:p>
            <a:pPr lvl="1" algn="l">
              <a:lnSpc>
                <a:spcPct val="150000"/>
              </a:lnSpc>
            </a:pPr>
            <a:r>
              <a:rPr lang="en-US" sz="2400" b="1" dirty="0">
                <a:solidFill>
                  <a:srgbClr val="3E4346"/>
                </a:solidFill>
              </a:rPr>
              <a:t>	</a:t>
            </a:r>
            <a:r>
              <a:rPr lang="en-US" sz="2400" b="1" dirty="0" smtClean="0">
                <a:solidFill>
                  <a:srgbClr val="3E4346"/>
                </a:solidFill>
              </a:rPr>
              <a:t>An </a:t>
            </a:r>
            <a:r>
              <a:rPr lang="en-US" sz="2400" b="1" dirty="0" err="1" smtClean="0">
                <a:solidFill>
                  <a:srgbClr val="3E4346"/>
                </a:solidFill>
              </a:rPr>
              <a:t>httpd_vhost</a:t>
            </a:r>
            <a:r>
              <a:rPr lang="en-US" sz="2400" b="1" dirty="0" smtClean="0">
                <a:solidFill>
                  <a:srgbClr val="3E4346"/>
                </a:solidFill>
              </a:rPr>
              <a:t> resource named 'welcome' is removed</a:t>
            </a:r>
          </a:p>
        </p:txBody>
      </p:sp>
    </p:spTree>
    <p:extLst>
      <p:ext uri="{BB962C8B-B14F-4D97-AF65-F5344CB8AC3E}">
        <p14:creationId xmlns:p14="http://schemas.microsoft.com/office/powerpoint/2010/main" val="2856594195"/>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a:t>
            </a:r>
            <a:r>
              <a:rPr lang="en-US" dirty="0" err="1"/>
              <a:t>v</a:t>
            </a:r>
            <a:r>
              <a:rPr lang="en-US" dirty="0" err="1" smtClean="0"/>
              <a:t>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pPr>
            <a:r>
              <a:rPr lang="en-US" dirty="0" smtClean="0"/>
              <a:t>Update </a:t>
            </a:r>
            <a:r>
              <a:rPr lang="en-US" dirty="0"/>
              <a:t>the default recipe's </a:t>
            </a:r>
            <a:r>
              <a:rPr lang="en-US" dirty="0" smtClean="0"/>
              <a:t>policy:</a:t>
            </a:r>
            <a:endParaRPr lang="en-US" dirty="0"/>
          </a:p>
          <a:p>
            <a:pPr lvl="2" algn="l">
              <a:lnSpc>
                <a:spcPct val="150000"/>
              </a:lnSpc>
            </a:pPr>
            <a:r>
              <a:rPr lang="en-US" dirty="0" smtClean="0">
                <a:solidFill>
                  <a:srgbClr val="3E4346"/>
                </a:solidFill>
              </a:rPr>
              <a:t>Remove the file resource named </a:t>
            </a:r>
            <a:r>
              <a:rPr lang="en-US" dirty="0">
                <a:solidFill>
                  <a:srgbClr val="3E4346"/>
                </a:solidFill>
              </a:rPr>
              <a:t>'/</a:t>
            </a:r>
            <a:r>
              <a:rPr lang="en-US" dirty="0" err="1">
                <a:solidFill>
                  <a:srgbClr val="3E4346"/>
                </a:solidFill>
              </a:rPr>
              <a:t>var</a:t>
            </a:r>
            <a:r>
              <a:rPr lang="en-US" dirty="0">
                <a:solidFill>
                  <a:srgbClr val="3E4346"/>
                </a:solidFill>
              </a:rPr>
              <a:t>/www/html/</a:t>
            </a:r>
            <a:r>
              <a:rPr lang="en-US" dirty="0" err="1">
                <a:solidFill>
                  <a:srgbClr val="3E4346"/>
                </a:solidFill>
              </a:rPr>
              <a:t>index.html</a:t>
            </a:r>
            <a:r>
              <a:rPr lang="en-US" dirty="0">
                <a:solidFill>
                  <a:srgbClr val="3E4346"/>
                </a:solidFill>
              </a:rPr>
              <a:t>'</a:t>
            </a:r>
            <a:endParaRPr lang="en-US" dirty="0" smtClean="0">
              <a:solidFill>
                <a:srgbClr val="3E4346"/>
              </a:solidFill>
            </a:endParaRPr>
          </a:p>
          <a:p>
            <a:pPr lvl="2" algn="l">
              <a:lnSpc>
                <a:spcPct val="150000"/>
              </a:lnSpc>
            </a:pPr>
            <a:r>
              <a:rPr lang="en-US" dirty="0" smtClean="0">
                <a:solidFill>
                  <a:srgbClr val="3E4346"/>
                </a:solidFill>
              </a:rPr>
              <a:t>Add an </a:t>
            </a:r>
            <a:r>
              <a:rPr lang="en-US" dirty="0" err="1">
                <a:solidFill>
                  <a:srgbClr val="3E4346"/>
                </a:solidFill>
              </a:rPr>
              <a:t>httpd_vhost</a:t>
            </a:r>
            <a:r>
              <a:rPr lang="en-US" dirty="0">
                <a:solidFill>
                  <a:srgbClr val="3E4346"/>
                </a:solidFill>
              </a:rPr>
              <a:t> resource named </a:t>
            </a:r>
            <a:r>
              <a:rPr lang="en-US" dirty="0" smtClean="0">
                <a:solidFill>
                  <a:srgbClr val="3E4346"/>
                </a:solidFill>
              </a:rPr>
              <a:t>'users' is created with the </a:t>
            </a:r>
            <a:r>
              <a:rPr lang="en-US" dirty="0" err="1" smtClean="0">
                <a:solidFill>
                  <a:srgbClr val="3E4346"/>
                </a:solidFill>
              </a:rPr>
              <a:t>site_port</a:t>
            </a:r>
            <a:r>
              <a:rPr lang="en-US" dirty="0" smtClean="0">
                <a:solidFill>
                  <a:srgbClr val="3E4346"/>
                </a:solidFill>
              </a:rPr>
              <a:t> 80</a:t>
            </a:r>
            <a:endParaRPr lang="en-US" dirty="0" smtClean="0"/>
          </a:p>
          <a:p>
            <a:pPr>
              <a:lnSpc>
                <a:spcPct val="150000"/>
              </a:lnSpc>
            </a:pPr>
            <a:r>
              <a:rPr lang="en-US" dirty="0" smtClean="0"/>
              <a:t>Update </a:t>
            </a:r>
            <a:r>
              <a:rPr lang="en-US" dirty="0"/>
              <a:t>the </a:t>
            </a:r>
            <a:r>
              <a:rPr lang="en-US" dirty="0" err="1" smtClean="0"/>
              <a:t>ChefSpec</a:t>
            </a:r>
            <a:r>
              <a:rPr lang="en-US" dirty="0" smtClean="0"/>
              <a:t> tests to stop expecting the file resource and start expecting the new resources found within the </a:t>
            </a:r>
            <a:r>
              <a:rPr lang="en-US" dirty="0" err="1" smtClean="0"/>
              <a:t>httpd_vhost</a:t>
            </a:r>
            <a:r>
              <a:rPr lang="en-US" dirty="0" smtClean="0"/>
              <a:t> resource named 'users'</a:t>
            </a:r>
            <a:endParaRPr lang="en-US" dirty="0"/>
          </a:p>
          <a:p>
            <a:pPr>
              <a:lnSpc>
                <a:spcPct val="150000"/>
              </a:lnSpc>
            </a:pPr>
            <a:r>
              <a:rPr lang="en-US" dirty="0" smtClean="0"/>
              <a:t>Update the </a:t>
            </a:r>
            <a:r>
              <a:rPr lang="en-US" dirty="0" err="1" smtClean="0"/>
              <a:t>InSpec</a:t>
            </a:r>
            <a:r>
              <a:rPr lang="en-US" dirty="0" smtClean="0"/>
              <a:t> tests to expect </a:t>
            </a:r>
            <a:r>
              <a:rPr lang="en-US" dirty="0"/>
              <a:t>the default site to "</a:t>
            </a:r>
            <a:r>
              <a:rPr lang="en-US" dirty="0" smtClean="0"/>
              <a:t>Welcome users!"</a:t>
            </a:r>
            <a:endParaRPr lang="en-US" dirty="0"/>
          </a:p>
        </p:txBody>
      </p:sp>
    </p:spTree>
    <p:extLst>
      <p:ext uri="{BB962C8B-B14F-4D97-AF65-F5344CB8AC3E}">
        <p14:creationId xmlns:p14="http://schemas.microsoft.com/office/powerpoint/2010/main" val="1094887539"/>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Removing the Resource from the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a:t>
            </a:r>
            <a:r>
              <a:rPr lang="en-US" sz="2000" dirty="0" smtClean="0"/>
              <a:t>h1&gt;Welcome home!&lt;/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err="1" smtClean="0"/>
              <a:t>httpd_vhost</a:t>
            </a:r>
            <a:r>
              <a:rPr lang="en-US" sz="2000" dirty="0" smtClean="0"/>
              <a:t> 'admins' </a:t>
            </a:r>
            <a:r>
              <a:rPr lang="en-US" sz="2000" dirty="0"/>
              <a:t>do</a:t>
            </a:r>
          </a:p>
          <a:p>
            <a:pPr>
              <a:lnSpc>
                <a:spcPct val="80000"/>
              </a:lnSpc>
            </a:pPr>
            <a:r>
              <a:rPr lang="en-US" sz="2000" dirty="0" smtClean="0"/>
              <a:t>  </a:t>
            </a:r>
            <a:r>
              <a:rPr lang="en-US" sz="2000" dirty="0" err="1" smtClean="0"/>
              <a:t>site_port</a:t>
            </a:r>
            <a:r>
              <a:rPr lang="en-US" sz="2000" dirty="0" smtClean="0"/>
              <a:t> 8080</a:t>
            </a:r>
          </a:p>
          <a:p>
            <a:pPr>
              <a:lnSpc>
                <a:spcPct val="80000"/>
              </a:lnSpc>
            </a:pPr>
            <a:r>
              <a:rPr lang="en-US" sz="2000" dirty="0"/>
              <a:t> </a:t>
            </a:r>
            <a:r>
              <a:rPr lang="en-US" sz="2000" dirty="0" smtClean="0"/>
              <a:t> </a:t>
            </a:r>
            <a:r>
              <a:rPr lang="en-US" sz="2000" dirty="0" err="1" smtClean="0"/>
              <a:t>site_name</a:t>
            </a:r>
            <a:r>
              <a:rPr lang="en-US" sz="2000" dirty="0" smtClean="0"/>
              <a:t> 'admins'</a:t>
            </a:r>
            <a:endParaRPr lang="en-US" sz="2000" dirty="0"/>
          </a:p>
          <a:p>
            <a:pPr>
              <a:lnSpc>
                <a:spcPct val="80000"/>
              </a:lnSpc>
            </a:pPr>
            <a:r>
              <a:rPr lang="en-US" sz="2000" dirty="0"/>
              <a:t>  action :create</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a:p>
            <a:pPr>
              <a:lnSpc>
                <a:spcPct val="80000"/>
              </a:lnSpc>
            </a:pP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2"/>
          </p:nvPr>
        </p:nvSpPr>
        <p:spPr>
          <a:xfrm>
            <a:off x="1124446" y="2646534"/>
            <a:ext cx="14404273" cy="1366418"/>
          </a:xfrm>
        </p:spPr>
        <p:txBody>
          <a:bodyPr/>
          <a:lstStyle/>
          <a:p>
            <a:endParaRPr lang="en-US" dirty="0"/>
          </a:p>
        </p:txBody>
      </p:sp>
    </p:spTree>
    <p:extLst>
      <p:ext uri="{BB962C8B-B14F-4D97-AF65-F5344CB8AC3E}">
        <p14:creationId xmlns:p14="http://schemas.microsoft.com/office/powerpoint/2010/main" val="1536347070"/>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the Resource to create the users site</a:t>
            </a:r>
            <a:endParaRPr lang="en-US" dirty="0"/>
          </a:p>
        </p:txBody>
      </p:sp>
      <p:sp>
        <p:nvSpPr>
          <p:cNvPr id="3" name="Content Placeholder 2"/>
          <p:cNvSpPr>
            <a:spLocks noGrp="1"/>
          </p:cNvSpPr>
          <p:nvPr>
            <p:ph sz="quarter" idx="10"/>
          </p:nvPr>
        </p:nvSpPr>
        <p:spPr/>
        <p:txBody>
          <a:bodyPr>
            <a:noAutofit/>
          </a:bodyPr>
          <a:lstStyle/>
          <a:p>
            <a:r>
              <a:rPr lang="en-US" sz="2000" dirty="0" err="1" smtClean="0"/>
              <a:t>httpd_vhost</a:t>
            </a:r>
            <a:r>
              <a:rPr lang="en-US" sz="2000" dirty="0" smtClean="0"/>
              <a:t> </a:t>
            </a:r>
            <a:r>
              <a:rPr lang="en-US" sz="2000" dirty="0"/>
              <a:t>'welcome' do</a:t>
            </a:r>
          </a:p>
          <a:p>
            <a:r>
              <a:rPr lang="en-US" sz="2000" dirty="0" smtClean="0"/>
              <a:t>  </a:t>
            </a:r>
            <a:r>
              <a:rPr lang="en-US" sz="2000" dirty="0" err="1" smtClean="0"/>
              <a:t>site_name</a:t>
            </a:r>
            <a:r>
              <a:rPr lang="en-US" sz="2000" dirty="0" smtClean="0"/>
              <a:t> 'welcome'</a:t>
            </a:r>
          </a:p>
          <a:p>
            <a:r>
              <a:rPr lang="en-US" sz="2000" dirty="0" smtClean="0"/>
              <a:t>  action </a:t>
            </a:r>
            <a:r>
              <a:rPr lang="en-US" sz="2000" dirty="0"/>
              <a:t>:remove</a:t>
            </a:r>
          </a:p>
          <a:p>
            <a:r>
              <a:rPr lang="en-US" sz="2000" dirty="0"/>
              <a:t>end</a:t>
            </a:r>
          </a:p>
          <a:p>
            <a:endParaRPr lang="en-US" sz="2000" dirty="0" smtClean="0"/>
          </a:p>
          <a:p>
            <a:r>
              <a:rPr lang="en-US" sz="2000" dirty="0" err="1" smtClean="0"/>
              <a:t>httpd_vhost</a:t>
            </a:r>
            <a:r>
              <a:rPr lang="en-US" sz="2000" dirty="0" smtClean="0"/>
              <a:t> 'users' do</a:t>
            </a:r>
          </a:p>
          <a:p>
            <a:r>
              <a:rPr lang="en-US" sz="2000" dirty="0" smtClean="0"/>
              <a:t>  </a:t>
            </a:r>
            <a:r>
              <a:rPr lang="en-US" sz="2000" dirty="0" err="1" smtClean="0"/>
              <a:t>site_port</a:t>
            </a:r>
            <a:r>
              <a:rPr lang="en-US" sz="2000" dirty="0" smtClean="0"/>
              <a:t> 80</a:t>
            </a:r>
          </a:p>
          <a:p>
            <a:r>
              <a:rPr lang="en-US" sz="2000" dirty="0"/>
              <a:t> </a:t>
            </a:r>
            <a:r>
              <a:rPr lang="en-US" sz="2000" dirty="0" smtClean="0"/>
              <a:t> </a:t>
            </a:r>
            <a:r>
              <a:rPr lang="en-US" sz="2000" dirty="0" err="1" smtClean="0"/>
              <a:t>site_name</a:t>
            </a:r>
            <a:r>
              <a:rPr lang="en-US" sz="2000" dirty="0" smtClean="0"/>
              <a:t> 'users'</a:t>
            </a:r>
          </a:p>
          <a:p>
            <a:r>
              <a:rPr lang="en-US" sz="2000" dirty="0"/>
              <a:t> </a:t>
            </a:r>
            <a:r>
              <a:rPr lang="en-US" sz="2000" dirty="0" smtClean="0"/>
              <a:t> action :create</a:t>
            </a:r>
          </a:p>
          <a:p>
            <a:r>
              <a:rPr lang="en-US" sz="2000" dirty="0" smtClean="0"/>
              <a:t>end</a:t>
            </a:r>
          </a:p>
          <a:p>
            <a:endParaRPr lang="en-US" sz="2000" dirty="0" smtClean="0"/>
          </a:p>
          <a:p>
            <a:r>
              <a:rPr lang="en-US" sz="2000" dirty="0" err="1" smtClean="0"/>
              <a:t>httpd_vhost</a:t>
            </a:r>
            <a:r>
              <a:rPr lang="en-US" sz="2000" dirty="0" smtClean="0"/>
              <a:t> 'admins' </a:t>
            </a:r>
            <a:r>
              <a:rPr lang="en-US" sz="2000" dirty="0"/>
              <a:t>do</a:t>
            </a:r>
          </a:p>
          <a:p>
            <a:r>
              <a:rPr lang="en-US" sz="2000" dirty="0" smtClean="0"/>
              <a:t>  notifies </a:t>
            </a:r>
            <a:r>
              <a:rPr lang="en-US" sz="2000" dirty="0"/>
              <a:t>:restart, 'service[</a:t>
            </a:r>
            <a:r>
              <a:rPr lang="en-US" sz="2000" dirty="0" err="1"/>
              <a:t>httpd</a:t>
            </a:r>
            <a:r>
              <a:rPr lang="en-US" sz="2000" dirty="0" smtClean="0"/>
              <a:t>]'</a:t>
            </a:r>
          </a:p>
          <a:p>
            <a:r>
              <a:rPr lang="en-US" sz="2000" dirty="0" smtClean="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8" name="Text Placeholder 7"/>
          <p:cNvSpPr>
            <a:spLocks noGrp="1"/>
          </p:cNvSpPr>
          <p:nvPr>
            <p:ph type="body" sz="quarter" idx="13"/>
          </p:nvPr>
        </p:nvSpPr>
        <p:spPr>
          <a:xfrm>
            <a:off x="1135042" y="3994183"/>
            <a:ext cx="14404273" cy="2257762"/>
          </a:xfrm>
        </p:spPr>
        <p:txBody>
          <a:bodyPr/>
          <a:lstStyle/>
          <a:p>
            <a:endParaRPr lang="en-US" dirty="0"/>
          </a:p>
        </p:txBody>
      </p:sp>
    </p:spTree>
    <p:extLst>
      <p:ext uri="{BB962C8B-B14F-4D97-AF65-F5344CB8AC3E}">
        <p14:creationId xmlns:p14="http://schemas.microsoft.com/office/powerpoint/2010/main" val="1791487349"/>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dirty="0" smtClean="0"/>
              <a:t>Removing the Un-needed Unit Test Expectation </a:t>
            </a:r>
            <a:endParaRPr lang="en-US" sz="4800" dirty="0"/>
          </a:p>
        </p:txBody>
      </p:sp>
      <p:sp>
        <p:nvSpPr>
          <p:cNvPr id="3" name="Content Placeholder 2"/>
          <p:cNvSpPr>
            <a:spLocks noGrp="1"/>
          </p:cNvSpPr>
          <p:nvPr>
            <p:ph sz="quarter" idx="10"/>
          </p:nvPr>
        </p:nvSpPr>
        <p:spPr/>
        <p:txBody>
          <a:bodyPr>
            <a:normAutofit/>
          </a:bodyPr>
          <a:lstStyle/>
          <a:p>
            <a:endParaRPr lang="en-US" sz="2000" dirty="0" smtClean="0"/>
          </a:p>
          <a:p>
            <a:r>
              <a:rPr lang="en-US" sz="2000" dirty="0" smtClean="0"/>
              <a:t>  </a:t>
            </a:r>
            <a:r>
              <a:rPr lang="en-US" sz="2000" dirty="0"/>
              <a:t># ... </a:t>
            </a:r>
            <a:r>
              <a:rPr lang="en-US" sz="2000" dirty="0" smtClean="0"/>
              <a:t>EXAMPLES DEFINED ABOVE .</a:t>
            </a:r>
            <a:r>
              <a:rPr lang="en-US" sz="2000" dirty="0"/>
              <a:t>..</a:t>
            </a:r>
          </a:p>
          <a:p>
            <a:endParaRPr lang="en-US" sz="2000" dirty="0"/>
          </a:p>
          <a:p>
            <a:r>
              <a:rPr lang="en-US" sz="2000" dirty="0" smtClean="0"/>
              <a:t>  describe </a:t>
            </a:r>
            <a:r>
              <a:rPr lang="en-US" sz="2000" dirty="0"/>
              <a:t>'for the default site' do</a:t>
            </a:r>
          </a:p>
          <a:p>
            <a:r>
              <a:rPr lang="en-US" sz="2000" dirty="0"/>
              <a:t>   </a:t>
            </a:r>
            <a:r>
              <a:rPr lang="en-US" sz="2000" dirty="0" smtClean="0"/>
              <a:t> it </a:t>
            </a:r>
            <a:r>
              <a:rPr lang="en-US" sz="2000" dirty="0"/>
              <a:t>'writes out a new home page' do</a:t>
            </a:r>
          </a:p>
          <a:p>
            <a:r>
              <a:rPr lang="en-US" sz="2000" dirty="0"/>
              <a:t>     </a:t>
            </a:r>
            <a:r>
              <a:rPr lang="en-US" sz="2000" dirty="0" smtClean="0"/>
              <a:t> expect</a:t>
            </a:r>
            <a:r>
              <a:rPr lang="en-US" sz="2000" dirty="0"/>
              <a:t>(</a:t>
            </a:r>
            <a:r>
              <a:rPr lang="en-US" sz="2000" dirty="0" err="1"/>
              <a:t>chef_run</a:t>
            </a:r>
            <a:r>
              <a:rPr lang="en-US" sz="2000" dirty="0"/>
              <a:t>).</a:t>
            </a:r>
            <a:r>
              <a:rPr lang="en-US" sz="2000" dirty="0" err="1"/>
              <a:t>not_to</a:t>
            </a:r>
            <a:r>
              <a:rPr lang="en-US" sz="2000" dirty="0"/>
              <a:t>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a:t>
            </a:r>
            <a:r>
              <a:rPr lang="en-US" sz="2000" dirty="0" smtClean="0"/>
              <a:t>h1&gt;Welcome home!&lt;/</a:t>
            </a:r>
            <a:r>
              <a:rPr lang="en-US" sz="2000" dirty="0"/>
              <a:t>h1&gt;')</a:t>
            </a:r>
          </a:p>
          <a:p>
            <a:r>
              <a:rPr lang="en-US" sz="2000" dirty="0"/>
              <a:t>    </a:t>
            </a:r>
            <a:r>
              <a:rPr lang="en-US" sz="2000" dirty="0" smtClean="0"/>
              <a:t>end</a:t>
            </a:r>
            <a:endParaRPr lang="en-US" sz="2000" dirty="0"/>
          </a:p>
          <a:p>
            <a:r>
              <a:rPr lang="en-US" sz="2000" dirty="0"/>
              <a:t>  </a:t>
            </a:r>
            <a:r>
              <a:rPr lang="en-US" sz="2000" dirty="0" smtClean="0"/>
              <a:t>end</a:t>
            </a:r>
          </a:p>
          <a:p>
            <a:endParaRPr lang="en-US" sz="2000" dirty="0"/>
          </a:p>
          <a:p>
            <a:r>
              <a:rPr lang="en-US" sz="2000" dirty="0" smtClean="0"/>
              <a:t>  </a:t>
            </a:r>
            <a:r>
              <a:rPr lang="en-US" sz="2000" dirty="0"/>
              <a:t># ... EXAMPLES DEFINED </a:t>
            </a:r>
            <a:r>
              <a:rPr lang="en-US" sz="2000" dirty="0" smtClean="0"/>
              <a:t>BELOW .</a:t>
            </a:r>
            <a:r>
              <a:rPr lang="en-US" sz="2000"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7" name="Text Placeholder 6"/>
          <p:cNvSpPr>
            <a:spLocks noGrp="1"/>
          </p:cNvSpPr>
          <p:nvPr>
            <p:ph type="body" sz="quarter" idx="12"/>
          </p:nvPr>
        </p:nvSpPr>
        <p:spPr>
          <a:xfrm>
            <a:off x="1124446" y="3335626"/>
            <a:ext cx="14404273" cy="2528424"/>
          </a:xfrm>
        </p:spPr>
        <p:txBody>
          <a:bodyPr/>
          <a:lstStyle/>
          <a:p>
            <a:endParaRPr lang="en-US" dirty="0"/>
          </a:p>
        </p:txBody>
      </p:sp>
    </p:spTree>
    <p:extLst>
      <p:ext uri="{BB962C8B-B14F-4D97-AF65-F5344CB8AC3E}">
        <p14:creationId xmlns:p14="http://schemas.microsoft.com/office/powerpoint/2010/main" val="1656094044"/>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Expectations for the users Site</a:t>
            </a:r>
            <a:endParaRPr lang="en-US" dirty="0"/>
          </a:p>
        </p:txBody>
      </p:sp>
      <p:sp>
        <p:nvSpPr>
          <p:cNvPr id="3" name="Content Placeholder 2"/>
          <p:cNvSpPr>
            <a:spLocks noGrp="1"/>
          </p:cNvSpPr>
          <p:nvPr>
            <p:ph sz="quarter" idx="10"/>
          </p:nvPr>
        </p:nvSpPr>
        <p:spPr/>
        <p:txBody>
          <a:bodyPr>
            <a:noAutofit/>
          </a:bodyPr>
          <a:lstStyle/>
          <a:p>
            <a:r>
              <a:rPr lang="en-US" sz="2000" dirty="0"/>
              <a:t> # ... EXAMPLES DEFINED ABOVE ..</a:t>
            </a:r>
            <a:r>
              <a:rPr lang="en-US" sz="2000" dirty="0" smtClean="0"/>
              <a:t>.</a:t>
            </a:r>
          </a:p>
          <a:p>
            <a:r>
              <a:rPr lang="en-US" sz="2000" dirty="0" smtClean="0"/>
              <a:t>  describe </a:t>
            </a:r>
            <a:r>
              <a:rPr lang="en-US" sz="2000" dirty="0"/>
              <a:t>'for the </a:t>
            </a:r>
            <a:r>
              <a:rPr lang="en-US" sz="2000" dirty="0" smtClean="0"/>
              <a:t>users site</a:t>
            </a:r>
            <a:r>
              <a:rPr lang="en-US" sz="2000" dirty="0"/>
              <a:t>' do</a:t>
            </a:r>
          </a:p>
          <a:p>
            <a:r>
              <a:rPr lang="en-US" sz="2000" dirty="0" smtClean="0"/>
              <a:t>    it </a:t>
            </a:r>
            <a:r>
              <a:rPr lang="en-US" sz="2000" dirty="0"/>
              <a:t>'creates </a:t>
            </a:r>
            <a:r>
              <a:rPr lang="en-US" sz="2000" dirty="0" smtClean="0"/>
              <a:t>the directory</a:t>
            </a:r>
            <a:r>
              <a:rPr lang="en-US" sz="2000" dirty="0"/>
              <a:t>' do</a:t>
            </a:r>
          </a:p>
          <a:p>
            <a:r>
              <a:rPr lang="en-US" sz="2000" dirty="0" smtClean="0"/>
              <a:t>      expect</a:t>
            </a:r>
            <a:r>
              <a:rPr lang="en-US" sz="2000" dirty="0"/>
              <a:t>(</a:t>
            </a:r>
            <a:r>
              <a:rPr lang="en-US" sz="2000" dirty="0" err="1"/>
              <a:t>chef_run</a:t>
            </a:r>
            <a:r>
              <a:rPr lang="en-US" sz="2000" dirty="0"/>
              <a:t>).to </a:t>
            </a:r>
            <a:r>
              <a:rPr lang="en-US" sz="2000" dirty="0" err="1"/>
              <a:t>create_directory</a:t>
            </a:r>
            <a:r>
              <a:rPr lang="en-US" sz="2000" dirty="0" smtClean="0"/>
              <a:t>('/</a:t>
            </a:r>
            <a:r>
              <a:rPr lang="en-US" sz="2000" dirty="0" err="1" smtClean="0"/>
              <a:t>srv</a:t>
            </a:r>
            <a:r>
              <a:rPr lang="en-US" sz="2000" dirty="0" smtClean="0"/>
              <a:t>/apache/users/html')</a:t>
            </a:r>
            <a:endParaRPr lang="en-US" sz="2000" dirty="0"/>
          </a:p>
          <a:p>
            <a:r>
              <a:rPr lang="en-US" sz="2000" dirty="0" smtClean="0"/>
              <a:t>    end</a:t>
            </a:r>
            <a:endParaRPr lang="en-US" sz="2000" dirty="0"/>
          </a:p>
          <a:p>
            <a:endParaRPr lang="en-US" sz="2000" dirty="0"/>
          </a:p>
          <a:p>
            <a:r>
              <a:rPr lang="en-US" sz="2000" dirty="0" smtClean="0"/>
              <a:t>    it </a:t>
            </a:r>
            <a:r>
              <a:rPr lang="en-US" sz="2000" dirty="0"/>
              <a:t>'creates </a:t>
            </a:r>
            <a:r>
              <a:rPr lang="en-US" sz="2000" dirty="0" smtClean="0"/>
              <a:t>the configuration</a:t>
            </a:r>
            <a:r>
              <a:rPr lang="en-US" sz="2000" dirty="0"/>
              <a:t>'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a:t>/</a:t>
            </a:r>
            <a:r>
              <a:rPr lang="en-US" sz="2000" dirty="0" err="1"/>
              <a:t>users.conf</a:t>
            </a:r>
            <a:r>
              <a:rPr lang="en-US" sz="2000" dirty="0" smtClean="0"/>
              <a:t>')</a:t>
            </a:r>
            <a:endParaRPr lang="en-US" sz="2000" dirty="0"/>
          </a:p>
          <a:p>
            <a:r>
              <a:rPr lang="en-US" sz="2000" dirty="0" smtClean="0"/>
              <a:t>    end</a:t>
            </a:r>
            <a:endParaRPr lang="en-US" sz="2000" dirty="0"/>
          </a:p>
          <a:p>
            <a:endParaRPr lang="en-US" sz="2000" dirty="0"/>
          </a:p>
          <a:p>
            <a:r>
              <a:rPr lang="en-US" sz="2000" dirty="0" smtClean="0"/>
              <a:t>    it </a:t>
            </a:r>
            <a:r>
              <a:rPr lang="en-US" sz="2000" dirty="0"/>
              <a:t>'creates a new home page' do</a:t>
            </a:r>
          </a:p>
          <a:p>
            <a:r>
              <a:rPr lang="en-US" sz="2000" dirty="0" smtClean="0"/>
              <a:t>      expect(</a:t>
            </a:r>
            <a:r>
              <a:rPr lang="en-US" sz="2000" dirty="0" err="1" smtClean="0"/>
              <a:t>chef_run</a:t>
            </a:r>
            <a:r>
              <a:rPr lang="en-US" sz="2000" dirty="0"/>
              <a:t>).to </a:t>
            </a:r>
            <a:r>
              <a:rPr lang="en-US" sz="2000" dirty="0" err="1"/>
              <a:t>render_file</a:t>
            </a:r>
            <a:r>
              <a:rPr lang="en-US" sz="2000" dirty="0" smtClean="0"/>
              <a:t>('/</a:t>
            </a:r>
            <a:r>
              <a:rPr lang="en-US" sz="2000" dirty="0" err="1" smtClean="0"/>
              <a:t>srv</a:t>
            </a:r>
            <a:r>
              <a:rPr lang="en-US" sz="2000" dirty="0" smtClean="0"/>
              <a:t>/apache/users/html/</a:t>
            </a:r>
            <a:r>
              <a:rPr lang="en-US" sz="2000" dirty="0" err="1" smtClean="0"/>
              <a:t>index.html</a:t>
            </a:r>
            <a:r>
              <a:rPr lang="en-US" sz="2000" dirty="0"/>
              <a:t>').</a:t>
            </a:r>
            <a:r>
              <a:rPr lang="en-US" sz="2000" dirty="0" err="1"/>
              <a:t>with_content</a:t>
            </a:r>
            <a:r>
              <a:rPr lang="en-US" sz="2000" dirty="0"/>
              <a:t>('&lt;</a:t>
            </a:r>
            <a:r>
              <a:rPr lang="en-US" sz="2000" dirty="0" smtClean="0"/>
              <a:t>h1&gt;Welcome users!&lt;/</a:t>
            </a:r>
            <a:r>
              <a:rPr lang="en-US" sz="2000" dirty="0"/>
              <a:t>h1&gt;')</a:t>
            </a:r>
          </a:p>
          <a:p>
            <a:r>
              <a:rPr lang="en-US" sz="2000" dirty="0" smtClean="0"/>
              <a:t>    end</a:t>
            </a:r>
          </a:p>
          <a:p>
            <a:r>
              <a:rPr lang="en-US" sz="2000" dirty="0" smtClean="0"/>
              <a:t>  # ... EXAMPLES DEFINED ABOVE ...</a:t>
            </a:r>
          </a:p>
          <a:p>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2580724"/>
            <a:ext cx="14404273" cy="5093886"/>
          </a:xfrm>
        </p:spPr>
        <p:txBody>
          <a:bodyPr/>
          <a:lstStyle/>
          <a:p>
            <a:endParaRPr lang="en-US" dirty="0"/>
          </a:p>
        </p:txBody>
      </p:sp>
    </p:spTree>
    <p:extLst>
      <p:ext uri="{BB962C8B-B14F-4D97-AF65-F5344CB8AC3E}">
        <p14:creationId xmlns:p14="http://schemas.microsoft.com/office/powerpoint/2010/main" val="634149887"/>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6" name="Title 5"/>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224315123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execute the integration tests</a:t>
            </a:r>
          </a:p>
          <a:p>
            <a:pPr marL="342900" indent="-342900">
              <a:buFont typeface="Wingdings" charset="2"/>
              <a:buChar char="q"/>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287709786"/>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Expectation for the users Site</a:t>
            </a:r>
            <a:endParaRPr lang="en-US" dirty="0"/>
          </a:p>
        </p:txBody>
      </p:sp>
      <p:sp>
        <p:nvSpPr>
          <p:cNvPr id="3" name="Content Placeholder 2"/>
          <p:cNvSpPr>
            <a:spLocks noGrp="1"/>
          </p:cNvSpPr>
          <p:nvPr>
            <p:ph sz="quarter" idx="10"/>
          </p:nvPr>
        </p:nvSpPr>
        <p:spPr/>
        <p:txBody>
          <a:bodyPr>
            <a:normAutofit/>
          </a:bodyPr>
          <a:lstStyle/>
          <a:p>
            <a:r>
              <a:rPr lang="en-US" dirty="0"/>
              <a:t>describe command('curl http://</a:t>
            </a:r>
            <a:r>
              <a:rPr lang="en-US" dirty="0" err="1"/>
              <a:t>localhost</a:t>
            </a:r>
            <a:r>
              <a:rPr lang="en-US" dirty="0"/>
              <a:t>') do</a:t>
            </a:r>
          </a:p>
          <a:p>
            <a:r>
              <a:rPr lang="en-US" dirty="0"/>
              <a:t>  its(:</a:t>
            </a:r>
            <a:r>
              <a:rPr lang="en-US" dirty="0" err="1"/>
              <a:t>stdout</a:t>
            </a:r>
            <a:r>
              <a:rPr lang="en-US" dirty="0"/>
              <a:t>) { should match(/Welcome users/) }</a:t>
            </a:r>
          </a:p>
          <a:p>
            <a:r>
              <a:rPr lang="en-US" dirty="0"/>
              <a:t>end</a:t>
            </a:r>
          </a:p>
          <a:p>
            <a:endParaRPr lang="en-US" dirty="0"/>
          </a:p>
          <a:p>
            <a:r>
              <a:rPr lang="en-US" dirty="0"/>
              <a:t>describe command('curl http://localhost:8080') do</a:t>
            </a:r>
          </a:p>
          <a:p>
            <a:r>
              <a:rPr lang="en-US" dirty="0"/>
              <a:t>  its(:</a:t>
            </a:r>
            <a:r>
              <a:rPr lang="en-US" dirty="0" err="1"/>
              <a:t>stdout</a:t>
            </a:r>
            <a:r>
              <a:rPr lang="en-US" dirty="0"/>
              <a:t>) { should match(/Welcome admins/) }</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/test/recipes/</a:t>
            </a:r>
            <a:r>
              <a:rPr lang="en-US" dirty="0" err="1" smtClean="0"/>
              <a:t>default_test.rb</a:t>
            </a:r>
            <a:endParaRPr lang="en-US" dirty="0"/>
          </a:p>
        </p:txBody>
      </p:sp>
      <p:sp>
        <p:nvSpPr>
          <p:cNvPr id="6" name="Text Placeholder 5"/>
          <p:cNvSpPr>
            <a:spLocks noGrp="1"/>
          </p:cNvSpPr>
          <p:nvPr>
            <p:ph type="body" sz="quarter" idx="13"/>
          </p:nvPr>
        </p:nvSpPr>
        <p:spPr>
          <a:xfrm>
            <a:off x="1135042" y="2713213"/>
            <a:ext cx="14404273" cy="486419"/>
          </a:xfrm>
        </p:spPr>
        <p:txBody>
          <a:bodyPr/>
          <a:lstStyle/>
          <a:p>
            <a:endParaRPr lang="en-US" dirty="0"/>
          </a:p>
        </p:txBody>
      </p:sp>
    </p:spTree>
    <p:extLst>
      <p:ext uri="{BB962C8B-B14F-4D97-AF65-F5344CB8AC3E}">
        <p14:creationId xmlns:p14="http://schemas.microsoft.com/office/powerpoint/2010/main" val="1838042938"/>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2"/>
            <a:ext cx="14423693" cy="5804531"/>
          </a:xfrm>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6" name="Title 5"/>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2041959323"/>
      </p:ext>
    </p:extLst>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a:t>
            </a:r>
            <a:r>
              <a:rPr lang="en-US" dirty="0" err="1"/>
              <a:t>v</a:t>
            </a:r>
            <a:r>
              <a:rPr lang="en-US" dirty="0" err="1" smtClean="0"/>
              <a:t>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buFont typeface="Wingdings" charset="2"/>
              <a:buChar char="ü"/>
            </a:pPr>
            <a:r>
              <a:rPr lang="en-US" dirty="0" smtClean="0"/>
              <a:t>Update </a:t>
            </a:r>
            <a:r>
              <a:rPr lang="en-US" dirty="0"/>
              <a:t>the default recipe's </a:t>
            </a:r>
            <a:r>
              <a:rPr lang="en-US" dirty="0" smtClean="0"/>
              <a:t>policy:</a:t>
            </a:r>
            <a:endParaRPr lang="en-US" dirty="0"/>
          </a:p>
          <a:p>
            <a:pPr lvl="2" algn="l">
              <a:lnSpc>
                <a:spcPct val="150000"/>
              </a:lnSpc>
            </a:pPr>
            <a:r>
              <a:rPr lang="en-US" dirty="0" smtClean="0">
                <a:solidFill>
                  <a:srgbClr val="3E4346"/>
                </a:solidFill>
              </a:rPr>
              <a:t>Remove the file resource named </a:t>
            </a:r>
            <a:r>
              <a:rPr lang="en-US" dirty="0">
                <a:solidFill>
                  <a:srgbClr val="3E4346"/>
                </a:solidFill>
              </a:rPr>
              <a:t>'/</a:t>
            </a:r>
            <a:r>
              <a:rPr lang="en-US" dirty="0" err="1">
                <a:solidFill>
                  <a:srgbClr val="3E4346"/>
                </a:solidFill>
              </a:rPr>
              <a:t>var</a:t>
            </a:r>
            <a:r>
              <a:rPr lang="en-US" dirty="0">
                <a:solidFill>
                  <a:srgbClr val="3E4346"/>
                </a:solidFill>
              </a:rPr>
              <a:t>/www/html/</a:t>
            </a:r>
            <a:r>
              <a:rPr lang="en-US" dirty="0" err="1">
                <a:solidFill>
                  <a:srgbClr val="3E4346"/>
                </a:solidFill>
              </a:rPr>
              <a:t>index.html</a:t>
            </a:r>
            <a:r>
              <a:rPr lang="en-US" dirty="0">
                <a:solidFill>
                  <a:srgbClr val="3E4346"/>
                </a:solidFill>
              </a:rPr>
              <a:t>'</a:t>
            </a:r>
            <a:endParaRPr lang="en-US" dirty="0" smtClean="0">
              <a:solidFill>
                <a:srgbClr val="3E4346"/>
              </a:solidFill>
            </a:endParaRPr>
          </a:p>
          <a:p>
            <a:pPr lvl="2" algn="l">
              <a:lnSpc>
                <a:spcPct val="150000"/>
              </a:lnSpc>
            </a:pPr>
            <a:r>
              <a:rPr lang="en-US" dirty="0" smtClean="0">
                <a:solidFill>
                  <a:srgbClr val="3E4346"/>
                </a:solidFill>
              </a:rPr>
              <a:t>Add an </a:t>
            </a:r>
            <a:r>
              <a:rPr lang="en-US" dirty="0" err="1">
                <a:solidFill>
                  <a:srgbClr val="3E4346"/>
                </a:solidFill>
              </a:rPr>
              <a:t>httpd_vhost</a:t>
            </a:r>
            <a:r>
              <a:rPr lang="en-US" dirty="0">
                <a:solidFill>
                  <a:srgbClr val="3E4346"/>
                </a:solidFill>
              </a:rPr>
              <a:t> resource named </a:t>
            </a:r>
            <a:r>
              <a:rPr lang="en-US" dirty="0" smtClean="0">
                <a:solidFill>
                  <a:srgbClr val="3E4346"/>
                </a:solidFill>
              </a:rPr>
              <a:t>'users' is created with the </a:t>
            </a:r>
            <a:r>
              <a:rPr lang="en-US" dirty="0" err="1" smtClean="0">
                <a:solidFill>
                  <a:srgbClr val="3E4346"/>
                </a:solidFill>
              </a:rPr>
              <a:t>site_port</a:t>
            </a:r>
            <a:r>
              <a:rPr lang="en-US" dirty="0" smtClean="0">
                <a:solidFill>
                  <a:srgbClr val="3E4346"/>
                </a:solidFill>
              </a:rPr>
              <a:t> 80</a:t>
            </a:r>
            <a:endParaRPr lang="en-US" dirty="0" smtClean="0"/>
          </a:p>
          <a:p>
            <a:pPr>
              <a:lnSpc>
                <a:spcPct val="150000"/>
              </a:lnSpc>
              <a:buFont typeface="Wingdings" charset="2"/>
              <a:buChar char="ü"/>
            </a:pPr>
            <a:r>
              <a:rPr lang="en-US" dirty="0" smtClean="0"/>
              <a:t>Update </a:t>
            </a:r>
            <a:r>
              <a:rPr lang="en-US" dirty="0"/>
              <a:t>the </a:t>
            </a:r>
            <a:r>
              <a:rPr lang="en-US" dirty="0" err="1" smtClean="0"/>
              <a:t>ChefSpec</a:t>
            </a:r>
            <a:r>
              <a:rPr lang="en-US" dirty="0" smtClean="0"/>
              <a:t> tests to stop expecting the file resource and start expecting the new resources found within the </a:t>
            </a:r>
            <a:r>
              <a:rPr lang="en-US" dirty="0" err="1" smtClean="0"/>
              <a:t>httpd_vhost</a:t>
            </a:r>
            <a:r>
              <a:rPr lang="en-US" dirty="0" smtClean="0"/>
              <a:t> resource named 'users'</a:t>
            </a:r>
            <a:endParaRPr lang="en-US" dirty="0"/>
          </a:p>
          <a:p>
            <a:pPr>
              <a:lnSpc>
                <a:spcPct val="150000"/>
              </a:lnSpc>
              <a:buFont typeface="Wingdings" charset="2"/>
              <a:buChar char="ü"/>
            </a:pPr>
            <a:r>
              <a:rPr lang="en-US" dirty="0" smtClean="0"/>
              <a:t>Update the </a:t>
            </a:r>
            <a:r>
              <a:rPr lang="en-US" dirty="0" err="1" smtClean="0"/>
              <a:t>InSpec</a:t>
            </a:r>
            <a:r>
              <a:rPr lang="en-US" dirty="0" smtClean="0"/>
              <a:t> tests to expect </a:t>
            </a:r>
            <a:r>
              <a:rPr lang="en-US" dirty="0"/>
              <a:t>the default site to "</a:t>
            </a:r>
            <a:r>
              <a:rPr lang="en-US" dirty="0" smtClean="0"/>
              <a:t>Welcome users!"</a:t>
            </a:r>
            <a:endParaRPr lang="en-US" dirty="0"/>
          </a:p>
        </p:txBody>
      </p:sp>
    </p:spTree>
    <p:extLst>
      <p:ext uri="{BB962C8B-B14F-4D97-AF65-F5344CB8AC3E}">
        <p14:creationId xmlns:p14="http://schemas.microsoft.com/office/powerpoint/2010/main" val="1747221206"/>
      </p:ext>
    </p:extLst>
  </p:cSld>
  <p:clrMapOvr>
    <a:masterClrMapping/>
  </p:clrMapOvr>
  <p:transition spd="med">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the benefits of using a custom resource to manage the virtual hosts?</a:t>
            </a:r>
            <a:r>
              <a:rPr lang="en-US" dirty="0"/>
              <a:t> </a:t>
            </a:r>
            <a:r>
              <a:rPr lang="en-US" dirty="0" smtClean="0"/>
              <a:t>What are the drawbacks of using a custom resource?</a:t>
            </a:r>
          </a:p>
          <a:p>
            <a:endParaRPr lang="en-US" dirty="0"/>
          </a:p>
          <a:p>
            <a:r>
              <a:rPr lang="en-US" dirty="0" smtClean="0"/>
              <a:t>What does the resource collection look like when using a custom resource?</a:t>
            </a:r>
            <a:endParaRPr lang="en-US" dirty="0"/>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a:t>require '</a:t>
            </a:r>
            <a:r>
              <a:rPr lang="en-US" sz="2000" dirty="0" err="1"/>
              <a:t>spec_helper</a:t>
            </a:r>
            <a:r>
              <a:rPr lang="en-US" sz="2000" dirty="0"/>
              <a:t>'</a:t>
            </a:r>
          </a:p>
          <a:p>
            <a:endParaRPr lang="en-US" sz="2000" dirty="0"/>
          </a:p>
          <a:p>
            <a:r>
              <a:rPr lang="en-US" sz="2000" dirty="0"/>
              <a:t>describe </a:t>
            </a:r>
            <a:r>
              <a:rPr lang="en-US" sz="2000" dirty="0" smtClean="0"/>
              <a:t>'</a:t>
            </a:r>
            <a:r>
              <a:rPr lang="en-US" sz="2000" dirty="0" err="1" smtClean="0"/>
              <a:t>httpd</a:t>
            </a:r>
            <a:r>
              <a:rPr lang="en-US" sz="2000" dirty="0" smtClean="0"/>
              <a:t>:</a:t>
            </a:r>
            <a:r>
              <a:rPr lang="en-US" sz="2000" dirty="0"/>
              <a:t>:default' do</a:t>
            </a:r>
          </a:p>
          <a:p>
            <a:r>
              <a:rPr lang="en-US" sz="2000" dirty="0"/>
              <a:t>  context 'When all attributes are default, on an unspecified platform' do</a:t>
            </a:r>
          </a:p>
          <a:p>
            <a:r>
              <a:rPr lang="en-US" sz="2000" dirty="0"/>
              <a:t>    let(:</a:t>
            </a:r>
            <a:r>
              <a:rPr lang="en-US" sz="2000" dirty="0" err="1"/>
              <a:t>chef_run</a:t>
            </a:r>
            <a:r>
              <a:rPr lang="en-US" sz="2000" dirty="0"/>
              <a:t>) do</a:t>
            </a:r>
          </a:p>
          <a:p>
            <a:r>
              <a:rPr lang="en-US" sz="2000" dirty="0"/>
              <a:t>      runner = </a:t>
            </a:r>
            <a:r>
              <a:rPr lang="en-US" sz="2000" dirty="0" err="1"/>
              <a:t>ChefSpec</a:t>
            </a:r>
            <a:r>
              <a:rPr lang="en-US" sz="2000" dirty="0"/>
              <a:t>::</a:t>
            </a:r>
            <a:r>
              <a:rPr lang="en-US" sz="2000" dirty="0" err="1"/>
              <a:t>ServerRunner.new</a:t>
            </a:r>
            <a:endParaRPr lang="en-US" sz="2000" dirty="0"/>
          </a:p>
          <a:p>
            <a:r>
              <a:rPr lang="en-US" sz="2000" dirty="0"/>
              <a:t>      </a:t>
            </a:r>
            <a:r>
              <a:rPr lang="en-US" sz="2000" dirty="0" err="1"/>
              <a:t>runner.converge</a:t>
            </a:r>
            <a:r>
              <a:rPr lang="en-US" sz="2000" dirty="0"/>
              <a:t>(</a:t>
            </a:r>
            <a:r>
              <a:rPr lang="en-US" sz="2000" dirty="0" err="1"/>
              <a:t>described_recipe</a:t>
            </a:r>
            <a:r>
              <a:rPr lang="en-US" sz="2000" dirty="0"/>
              <a:t>)</a:t>
            </a:r>
          </a:p>
          <a:p>
            <a:r>
              <a:rPr lang="en-US" sz="2000" dirty="0"/>
              <a:t>    </a:t>
            </a:r>
            <a:r>
              <a:rPr lang="en-US" sz="2000" dirty="0" smtClean="0"/>
              <a:t>end</a:t>
            </a:r>
          </a:p>
          <a:p>
            <a:r>
              <a:rPr lang="en-US" sz="2000" dirty="0"/>
              <a:t> </a:t>
            </a:r>
            <a:r>
              <a:rPr lang="en-US" sz="2000" dirty="0" smtClean="0"/>
              <a:t>  </a:t>
            </a:r>
          </a:p>
          <a:p>
            <a:r>
              <a:rPr lang="en-US" sz="2000" dirty="0"/>
              <a:t> </a:t>
            </a:r>
            <a:r>
              <a:rPr lang="en-US" sz="2000" dirty="0" smtClean="0"/>
              <a:t>   it </a:t>
            </a:r>
            <a:r>
              <a:rPr lang="en-US" sz="2000" dirty="0"/>
              <a:t>'converges successfully' do</a:t>
            </a:r>
          </a:p>
          <a:p>
            <a:r>
              <a:rPr lang="en-US" sz="2000" dirty="0"/>
              <a:t>      expect { </a:t>
            </a:r>
            <a:r>
              <a:rPr lang="en-US" sz="2000" dirty="0" err="1"/>
              <a:t>chef_run</a:t>
            </a:r>
            <a:r>
              <a:rPr lang="en-US" sz="2000" dirty="0"/>
              <a:t> }.</a:t>
            </a:r>
            <a:r>
              <a:rPr lang="en-US" sz="2000" dirty="0" err="1"/>
              <a:t>to_not</a:t>
            </a:r>
            <a:r>
              <a:rPr lang="en-US" sz="2000" dirty="0"/>
              <a:t> </a:t>
            </a:r>
            <a:r>
              <a:rPr lang="en-US" sz="2000" dirty="0" err="1"/>
              <a:t>raise_error</a:t>
            </a:r>
            <a:endParaRPr lang="en-US" sz="2000" dirty="0"/>
          </a:p>
          <a:p>
            <a:r>
              <a:rPr lang="en-US" sz="2000" dirty="0"/>
              <a:t>    end</a:t>
            </a:r>
          </a:p>
          <a:p>
            <a:endParaRPr lang="en-US" sz="2000" dirty="0" smtClean="0"/>
          </a:p>
          <a:p>
            <a:r>
              <a:rPr lang="en-US" sz="2000" dirty="0" smtClean="0"/>
              <a:t># ... CONTINUES ON THE NEXT SLIDE ...</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00607810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smtClean="0"/>
              <a:t># ... CONTINUES FROM THE PREVIOUS SLIDE ...</a:t>
            </a:r>
          </a:p>
          <a:p>
            <a:r>
              <a:rPr lang="en-US" sz="2000" dirty="0" smtClean="0"/>
              <a:t> </a:t>
            </a:r>
          </a:p>
          <a:p>
            <a:r>
              <a:rPr lang="en-US" sz="2000" dirty="0"/>
              <a:t> </a:t>
            </a:r>
            <a:r>
              <a:rPr lang="en-US" sz="2000" dirty="0" smtClean="0"/>
              <a:t>   it </a:t>
            </a:r>
            <a:r>
              <a:rPr lang="en-US" sz="2000" dirty="0"/>
              <a:t>'installs the necessary package' do</a:t>
            </a:r>
          </a:p>
          <a:p>
            <a:r>
              <a:rPr lang="en-US" sz="2000" dirty="0" smtClean="0"/>
              <a:t>      expect</a:t>
            </a:r>
            <a:r>
              <a:rPr lang="en-US" sz="2000" dirty="0"/>
              <a:t>(</a:t>
            </a:r>
            <a:r>
              <a:rPr lang="en-US" sz="2000" dirty="0" err="1"/>
              <a:t>chef_run</a:t>
            </a:r>
            <a:r>
              <a:rPr lang="en-US" sz="2000" dirty="0"/>
              <a:t>).to </a:t>
            </a:r>
            <a:r>
              <a:rPr lang="en-US" sz="2000" dirty="0" err="1"/>
              <a:t>install_package</a:t>
            </a:r>
            <a:r>
              <a:rPr lang="en-US" sz="2000" dirty="0"/>
              <a:t>('</a:t>
            </a:r>
            <a:r>
              <a:rPr lang="en-US" sz="2000" dirty="0" err="1"/>
              <a:t>httpd</a:t>
            </a:r>
            <a:r>
              <a:rPr lang="en-US" sz="2000" dirty="0"/>
              <a:t>')</a:t>
            </a:r>
          </a:p>
          <a:p>
            <a:r>
              <a:rPr lang="en-US" sz="2000" dirty="0" smtClean="0"/>
              <a:t>    end</a:t>
            </a:r>
            <a:endParaRPr lang="en-US" sz="2000" dirty="0"/>
          </a:p>
          <a:p>
            <a:endParaRPr lang="en-US" sz="2000" dirty="0"/>
          </a:p>
          <a:p>
            <a:r>
              <a:rPr lang="en-US" sz="2000" dirty="0" smtClean="0"/>
              <a:t>    it </a:t>
            </a:r>
            <a:r>
              <a:rPr lang="en-US" sz="2000" dirty="0"/>
              <a:t>'starts the necessary service' do</a:t>
            </a:r>
          </a:p>
          <a:p>
            <a:r>
              <a:rPr lang="en-US" sz="2000" dirty="0" smtClean="0"/>
              <a:t>      expect</a:t>
            </a:r>
            <a:r>
              <a:rPr lang="en-US" sz="2000" dirty="0"/>
              <a:t>(</a:t>
            </a:r>
            <a:r>
              <a:rPr lang="en-US" sz="2000" dirty="0" err="1"/>
              <a:t>chef_run</a:t>
            </a:r>
            <a:r>
              <a:rPr lang="en-US" sz="2000" dirty="0"/>
              <a:t>).to </a:t>
            </a:r>
            <a:r>
              <a:rPr lang="en-US" sz="2000" dirty="0" err="1"/>
              <a:t>start_service</a:t>
            </a:r>
            <a:r>
              <a:rPr lang="en-US" sz="2000" dirty="0"/>
              <a:t>('</a:t>
            </a:r>
            <a:r>
              <a:rPr lang="en-US" sz="2000" dirty="0" err="1"/>
              <a:t>httpd</a:t>
            </a:r>
            <a:r>
              <a:rPr lang="en-US" sz="2000" dirty="0"/>
              <a:t>')</a:t>
            </a:r>
          </a:p>
          <a:p>
            <a:r>
              <a:rPr lang="en-US" sz="2000" dirty="0" smtClean="0"/>
              <a:t>    end</a:t>
            </a:r>
            <a:endParaRPr lang="en-US" sz="2000" dirty="0"/>
          </a:p>
          <a:p>
            <a:endParaRPr lang="en-US" sz="2000" dirty="0" smtClean="0"/>
          </a:p>
          <a:p>
            <a:r>
              <a:rPr lang="en-US" sz="2000" dirty="0" smtClean="0"/>
              <a:t>    </a:t>
            </a:r>
            <a:r>
              <a:rPr lang="en-US" sz="2000" dirty="0"/>
              <a:t>it 'enables the necessary service' do</a:t>
            </a:r>
          </a:p>
          <a:p>
            <a:r>
              <a:rPr lang="en-US" sz="2000" dirty="0"/>
              <a:t>      expect(</a:t>
            </a:r>
            <a:r>
              <a:rPr lang="en-US" sz="2000" dirty="0" err="1"/>
              <a:t>chef_run</a:t>
            </a:r>
            <a:r>
              <a:rPr lang="en-US" sz="2000" dirty="0"/>
              <a:t>).to </a:t>
            </a:r>
            <a:r>
              <a:rPr lang="en-US" sz="2000" dirty="0" err="1"/>
              <a:t>enable_service</a:t>
            </a:r>
            <a:r>
              <a:rPr lang="en-US" sz="2000" dirty="0"/>
              <a:t>('</a:t>
            </a:r>
            <a:r>
              <a:rPr lang="en-US" sz="2000" dirty="0" err="1"/>
              <a:t>httpd</a:t>
            </a:r>
            <a:r>
              <a:rPr lang="en-US" sz="2000" dirty="0"/>
              <a:t>')</a:t>
            </a:r>
          </a:p>
          <a:p>
            <a:r>
              <a:rPr lang="en-US" sz="2000" dirty="0"/>
              <a:t>    end</a:t>
            </a:r>
            <a:endParaRPr lang="en-US" sz="2000" dirty="0" smtClean="0"/>
          </a:p>
          <a:p>
            <a:r>
              <a:rPr lang="en-US" sz="2000" dirty="0" smtClean="0"/>
              <a:t># </a:t>
            </a:r>
            <a:r>
              <a:rPr lang="en-US" sz="2000" dirty="0"/>
              <a:t>... CONTINUES ON THE NEXT SLIDE ...</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41966938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p>
          <a:p>
            <a:endParaRPr lang="en-US" sz="2000" dirty="0" smtClean="0"/>
          </a:p>
          <a:p>
            <a:r>
              <a:rPr lang="en-US" sz="2000" dirty="0" smtClean="0"/>
              <a:t>  describe </a:t>
            </a:r>
            <a:r>
              <a:rPr lang="en-US" sz="2000" dirty="0"/>
              <a:t>'for the default site' do</a:t>
            </a:r>
          </a:p>
          <a:p>
            <a:r>
              <a:rPr lang="en-US" sz="2000" dirty="0" smtClean="0"/>
              <a:t>    it </a:t>
            </a:r>
            <a:r>
              <a:rPr lang="en-US" sz="2000" dirty="0"/>
              <a:t>'writes out a new home page'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a:t>
            </a:r>
            <a:r>
              <a:rPr lang="en-US" sz="2000" dirty="0" smtClean="0"/>
              <a:t>h1&gt;Welcome home!&lt;/</a:t>
            </a:r>
            <a:r>
              <a:rPr lang="en-US" sz="2000" dirty="0"/>
              <a:t>h1&gt;')</a:t>
            </a:r>
          </a:p>
          <a:p>
            <a:r>
              <a:rPr lang="en-US" sz="2000" dirty="0"/>
              <a:t>  </a:t>
            </a:r>
            <a:r>
              <a:rPr lang="en-US" sz="2000" dirty="0" smtClean="0"/>
              <a:t>  end</a:t>
            </a:r>
            <a:endParaRPr lang="en-US" sz="2000" dirty="0"/>
          </a:p>
          <a:p>
            <a:r>
              <a:rPr lang="en-US" sz="2000" dirty="0" smtClean="0"/>
              <a:t>  end</a:t>
            </a:r>
          </a:p>
          <a:p>
            <a:endParaRPr lang="en-US" sz="2000" dirty="0"/>
          </a:p>
          <a:p>
            <a:r>
              <a:rPr lang="en-US" sz="2000" dirty="0" smtClean="0"/>
              <a:t># </a:t>
            </a:r>
            <a:r>
              <a:rPr lang="en-US" sz="2000" dirty="0"/>
              <a:t>... CONTINUES ON THE NEXT SLIDE ..</a:t>
            </a:r>
            <a:r>
              <a:rPr lang="en-US" sz="2000" dirty="0" smtClean="0"/>
              <a:t>.</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764384721"/>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17209</TotalTime>
  <Words>6378</Words>
  <Application>Microsoft Macintosh PowerPoint</Application>
  <PresentationFormat>Custom</PresentationFormat>
  <Paragraphs>847</Paragraphs>
  <Slides>65</Slides>
  <Notes>64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65</vt:i4>
      </vt:variant>
    </vt:vector>
  </HeadingPairs>
  <TitlesOfParts>
    <vt:vector size="71" baseType="lpstr">
      <vt:lpstr>Courier New</vt:lpstr>
      <vt:lpstr>ＭＳ Ｐゴシック</vt:lpstr>
      <vt:lpstr>Wingdings</vt:lpstr>
      <vt:lpstr>Arial</vt:lpstr>
      <vt:lpstr>Template</vt:lpstr>
      <vt:lpstr>Interaction</vt:lpstr>
      <vt:lpstr>Creating a Custom Resource</vt:lpstr>
      <vt:lpstr>Objectives</vt:lpstr>
      <vt:lpstr>Review the Cookbook</vt:lpstr>
      <vt:lpstr>Reviewing the Existing Integration Tests</vt:lpstr>
      <vt:lpstr>Executing the Existing Integration Tests</vt:lpstr>
      <vt:lpstr>Review the Cookbook</vt:lpstr>
      <vt:lpstr>Reviewing the Existing Unit Tests</vt:lpstr>
      <vt:lpstr>Reviewing the Existing Unit Tests</vt:lpstr>
      <vt:lpstr>Reviewing the Existing Unit Tests</vt:lpstr>
      <vt:lpstr>Reviewing the Existing Unit Tests</vt:lpstr>
      <vt:lpstr>Reviewing the Existing Unit Tests</vt:lpstr>
      <vt:lpstr>Executing the Existing Unit Tests</vt:lpstr>
      <vt:lpstr>Review the Cookbook</vt:lpstr>
      <vt:lpstr>Reviewing the Default Recipe</vt:lpstr>
      <vt:lpstr>Reviewing the Default Recipe</vt:lpstr>
      <vt:lpstr>Reviewing the Default Recipe</vt:lpstr>
      <vt:lpstr>Review the Cookbook</vt:lpstr>
      <vt:lpstr>Creating a Custom Resource</vt:lpstr>
      <vt:lpstr>Generating a Custom Resource</vt:lpstr>
      <vt:lpstr>Removing an un-needed Directory</vt:lpstr>
      <vt:lpstr>Defining the Create Action</vt:lpstr>
      <vt:lpstr>Implementing the Create Action</vt:lpstr>
      <vt:lpstr>Refactoring the Default Recipe</vt:lpstr>
      <vt:lpstr>Refactoring the Default Recipe</vt:lpstr>
      <vt:lpstr>Adding the New Custom Resource</vt:lpstr>
      <vt:lpstr>Executing the Unit Tests</vt:lpstr>
      <vt:lpstr>Resource Collection</vt:lpstr>
      <vt:lpstr>A Sub-Resource Collection</vt:lpstr>
      <vt:lpstr>Updating the Unit Tests to Verify Custom Resource</vt:lpstr>
      <vt:lpstr>Executing the Unit Tests</vt:lpstr>
      <vt:lpstr>Converging the Test Instance</vt:lpstr>
      <vt:lpstr>Verifying the Test Instance</vt:lpstr>
      <vt:lpstr>Run a Complete Test on the Test Instance</vt:lpstr>
      <vt:lpstr>Creating a Custom Resource</vt:lpstr>
      <vt:lpstr>Resource Properties</vt:lpstr>
      <vt:lpstr>Resource Properties</vt:lpstr>
      <vt:lpstr>Defining a Property to Manage the site_name</vt:lpstr>
      <vt:lpstr>Updating the Action to use the Property</vt:lpstr>
      <vt:lpstr>Updating the Resource to use the Property</vt:lpstr>
      <vt:lpstr>Executing the Unit Tests</vt:lpstr>
      <vt:lpstr>Converging and Verifying the Test Instance</vt:lpstr>
      <vt:lpstr>Creating a Custom Resource</vt:lpstr>
      <vt:lpstr>httpd_vhost - site_port Property</vt:lpstr>
      <vt:lpstr>Defining a Property to Manage the site_port</vt:lpstr>
      <vt:lpstr>Updating the Resource to use the Property</vt:lpstr>
      <vt:lpstr>Executing the Unit Tests</vt:lpstr>
      <vt:lpstr>Converging and Verifying the Test Instance</vt:lpstr>
      <vt:lpstr>httpd_vhost - site_port Property</vt:lpstr>
      <vt:lpstr>Remove the Welcome Site</vt:lpstr>
      <vt:lpstr>httpd_vhost Remove Action</vt:lpstr>
      <vt:lpstr>Defining the Resource's Remove Action</vt:lpstr>
      <vt:lpstr>Adding the Resource with Remove Action to the Recipe</vt:lpstr>
      <vt:lpstr>httpd_vhost Remove Action</vt:lpstr>
      <vt:lpstr>httpd_vhost Remove Action</vt:lpstr>
      <vt:lpstr>Removing the Resource from the Recipe</vt:lpstr>
      <vt:lpstr>Adding the Resource to create the users site</vt:lpstr>
      <vt:lpstr>Removing the Un-needed Unit Test Expectation </vt:lpstr>
      <vt:lpstr>Adding Expectations for the users Site</vt:lpstr>
      <vt:lpstr>Executing the Unit Test Suite</vt:lpstr>
      <vt:lpstr>Updating the Expectation for the users Site</vt:lpstr>
      <vt:lpstr>Converging and Verifying the Test Instance</vt:lpstr>
      <vt:lpstr>httpd_vhost Remove Action</vt:lpstr>
      <vt:lpstr>Discussion</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2438</cp:revision>
  <cp:lastPrinted>2015-02-07T23:49:10Z</cp:lastPrinted>
  <dcterms:created xsi:type="dcterms:W3CDTF">2012-09-13T17:36:07Z</dcterms:created>
  <dcterms:modified xsi:type="dcterms:W3CDTF">2016-10-23T05:48:50Z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