
<file path=[Content_Types].xml><?xml version="1.0" encoding="utf-8"?>
<Types xmlns="http://schemas.openxmlformats.org/package/2006/content-types">
  <Default Extension="xml" ContentType="application/xml"/>
  <Default Extension="jpeg" ContentType="image/jpeg"/>
  <Default Extension="jpg" ContentType="image/jpg"/>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9"/>
  </p:notesMasterIdLst>
  <p:handoutMasterIdLst>
    <p:handoutMasterId r:id="rId30"/>
  </p:handoutMasterIdLst>
  <p:sldIdLst>
    <p:sldId id="256" r:id="rId7"/>
    <p:sldId id="257" r:id="rId8"/>
    <p:sldId id="273" r:id="rId9"/>
    <p:sldId id="267" r:id="rId10"/>
    <p:sldId id="268" r:id="rId11"/>
    <p:sldId id="269" r:id="rId12"/>
    <p:sldId id="270" r:id="rId13"/>
    <p:sldId id="271" r:id="rId14"/>
    <p:sldId id="272" r:id="rId15"/>
    <p:sldId id="274" r:id="rId16"/>
    <p:sldId id="284" r:id="rId17"/>
    <p:sldId id="285" r:id="rId18"/>
    <p:sldId id="286" r:id="rId19"/>
    <p:sldId id="281" r:id="rId20"/>
    <p:sldId id="278" r:id="rId21"/>
    <p:sldId id="277" r:id="rId22"/>
    <p:sldId id="279" r:id="rId23"/>
    <p:sldId id="282" r:id="rId24"/>
    <p:sldId id="280" r:id="rId25"/>
    <p:sldId id="283" r:id="rId26"/>
    <p:sldId id="266" r:id="rId27"/>
    <p:sldId id="265" r:id="rId2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0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p:restoredTop sz="69941"/>
  </p:normalViewPr>
  <p:slideViewPr>
    <p:cSldViewPr snapToGrid="0">
      <p:cViewPr>
        <p:scale>
          <a:sx n="80" d="100"/>
          <a:sy n="80" d="100"/>
        </p:scale>
        <p:origin x="1304" y="480"/>
      </p:cViewPr>
      <p:guideLst>
        <p:guide orient="horz" pos="1392"/>
        <p:guide pos="5096"/>
      </p:guideLst>
    </p:cSldViewPr>
  </p:slideViewPr>
  <p:notesTextViewPr>
    <p:cViewPr>
      <p:scale>
        <a:sx n="125" d="100"/>
        <a:sy n="12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2016-10-23</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2016-10-23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5529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 this module you will be able to</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333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813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9521515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a:prstGeom prst="rect">
            <a:avLst/>
          </a:prstGeo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127974746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074300533"/>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prstGeom prst="rect">
            <a:avLst/>
          </a:prstGeo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prstGeom prst="rect">
            <a:avLst/>
          </a:prstGeo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prstGeom prst="rect">
            <a:avLst/>
          </a:prstGeo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prstGeom prst="rect">
            <a:avLst/>
          </a:prstGeo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75255852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9</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9</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 id="2147483869" r:id="rId10"/>
    <p:sldLayoutId id="2147483870" r:id="rId11"/>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hyperlink" Target="http://ckbk.it/whitelist-node-att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Tuning </a:t>
            </a:r>
            <a:r>
              <a:rPr lang="en-US" dirty="0" err="1" smtClean="0"/>
              <a:t>Ohai</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 </a:t>
            </a:r>
            <a:r>
              <a:rPr lang="en-US" dirty="0" err="1" smtClean="0"/>
              <a:t>Ohai</a:t>
            </a:r>
            <a:r>
              <a:rPr lang="en-US" dirty="0" smtClean="0"/>
              <a:t> Smoother</a:t>
            </a:r>
            <a:endParaRPr lang="en-US" dirty="0"/>
          </a:p>
        </p:txBody>
      </p:sp>
      <p:sp>
        <p:nvSpPr>
          <p:cNvPr id="3" name="Content Placeholder 2"/>
          <p:cNvSpPr>
            <a:spLocks noGrp="1"/>
          </p:cNvSpPr>
          <p:nvPr>
            <p:ph sz="quarter" idx="11"/>
          </p:nvPr>
        </p:nvSpPr>
        <p:spPr/>
        <p:txBody>
          <a:bodyPr/>
          <a:lstStyle/>
          <a:p>
            <a:r>
              <a:rPr lang="en-US" dirty="0" smtClean="0"/>
              <a:t>There are a few more things to learn about </a:t>
            </a:r>
            <a:r>
              <a:rPr lang="en-US" dirty="0" err="1" smtClean="0"/>
              <a:t>Ohai</a:t>
            </a:r>
            <a:r>
              <a:rPr lang="en-US" dirty="0" smtClean="0"/>
              <a:t> that could help increase performance.</a:t>
            </a:r>
            <a:endParaRPr lang="en-US" dirty="0"/>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smtClean="0"/>
              <a:t>Configure </a:t>
            </a:r>
            <a:r>
              <a:rPr lang="en-US" dirty="0"/>
              <a:t>the node to automatically load </a:t>
            </a:r>
            <a:r>
              <a:rPr lang="en-US" dirty="0" err="1" smtClean="0"/>
              <a:t>ohai</a:t>
            </a:r>
            <a:r>
              <a:rPr lang="en-US" dirty="0" smtClean="0"/>
              <a:t> plugins</a:t>
            </a:r>
          </a:p>
          <a:p>
            <a:pPr marL="457200" indent="-457200">
              <a:buFont typeface="Wingdings" charset="2"/>
              <a:buChar char="q"/>
            </a:pPr>
            <a:r>
              <a:rPr lang="en-US" dirty="0"/>
              <a:t>Enable </a:t>
            </a:r>
            <a:r>
              <a:rPr lang="en-US" dirty="0" err="1"/>
              <a:t>ohai</a:t>
            </a:r>
            <a:r>
              <a:rPr lang="en-US" dirty="0"/>
              <a:t> </a:t>
            </a:r>
            <a:r>
              <a:rPr lang="en-US" dirty="0" smtClean="0"/>
              <a:t>hints</a:t>
            </a:r>
            <a:endParaRPr lang="en-US" dirty="0"/>
          </a:p>
          <a:p>
            <a:pPr marL="457200" indent="-457200">
              <a:buFont typeface="Wingdings" charset="2"/>
              <a:buChar char="q"/>
            </a:pPr>
            <a:r>
              <a:rPr lang="en-US" dirty="0" smtClean="0"/>
              <a:t>Remove </a:t>
            </a:r>
            <a:r>
              <a:rPr lang="en-US" dirty="0"/>
              <a:t>plugins that you do not want </a:t>
            </a:r>
            <a:r>
              <a:rPr lang="en-US" dirty="0" smtClean="0"/>
              <a:t>executed</a:t>
            </a:r>
            <a:endParaRPr lang="en-US" dirty="0"/>
          </a:p>
          <a:p>
            <a:pPr marL="457200" indent="-457200">
              <a:buFont typeface="Wingdings" charset="2"/>
              <a:buChar char="q"/>
            </a:pPr>
            <a:r>
              <a:rPr lang="en-US" dirty="0" smtClean="0"/>
              <a:t>Choose only the plugins you want executed</a:t>
            </a: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144346177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Not all Node Plugins are Executed</a:t>
            </a:r>
            <a:endParaRPr lang="en-US" dirty="0"/>
          </a:p>
        </p:txBody>
      </p:sp>
      <p:sp>
        <p:nvSpPr>
          <p:cNvPr id="3" name="Subtitle 2"/>
          <p:cNvSpPr>
            <a:spLocks noGrp="1"/>
          </p:cNvSpPr>
          <p:nvPr>
            <p:ph type="subTitle" idx="1"/>
          </p:nvPr>
        </p:nvSpPr>
        <p:spPr/>
        <p:txBody>
          <a:bodyPr/>
          <a:lstStyle/>
          <a:p>
            <a:r>
              <a:rPr lang="en-US" dirty="0" smtClean="0"/>
              <a:t>Some of the plugins will not automatically run against your node. This is particularly true of the cloud provider plugins. As the node does not often know the environment in which is being run.</a:t>
            </a:r>
          </a:p>
        </p:txBody>
      </p:sp>
    </p:spTree>
    <p:extLst>
      <p:ext uri="{BB962C8B-B14F-4D97-AF65-F5344CB8AC3E}">
        <p14:creationId xmlns:p14="http://schemas.microsoft.com/office/powerpoint/2010/main" val="539451599"/>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Ohai</a:t>
            </a:r>
            <a:r>
              <a:rPr lang="en-US" dirty="0" smtClean="0"/>
              <a:t> Hints</a:t>
            </a:r>
            <a:endParaRPr lang="en-US" dirty="0"/>
          </a:p>
        </p:txBody>
      </p:sp>
      <p:sp>
        <p:nvSpPr>
          <p:cNvPr id="3" name="Subtitle 2"/>
          <p:cNvSpPr>
            <a:spLocks noGrp="1"/>
          </p:cNvSpPr>
          <p:nvPr>
            <p:ph type="subTitle" idx="1"/>
          </p:nvPr>
        </p:nvSpPr>
        <p:spPr/>
        <p:txBody>
          <a:bodyPr/>
          <a:lstStyle/>
          <a:p>
            <a:r>
              <a:rPr lang="en-US" dirty="0" smtClean="0"/>
              <a:t>For those plugins that are not executed you can leave them a hint file that will ensure they are executed.</a:t>
            </a:r>
            <a:endParaRPr lang="en-US" dirty="0"/>
          </a:p>
        </p:txBody>
      </p:sp>
    </p:spTree>
    <p:extLst>
      <p:ext uri="{BB962C8B-B14F-4D97-AF65-F5344CB8AC3E}">
        <p14:creationId xmlns:p14="http://schemas.microsoft.com/office/powerpoint/2010/main" val="1289644872"/>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The Work</a:t>
            </a:r>
            <a:endParaRPr lang="en-US" dirty="0"/>
          </a:p>
        </p:txBody>
      </p:sp>
      <p:sp>
        <p:nvSpPr>
          <p:cNvPr id="5" name="Subtitle 4"/>
          <p:cNvSpPr>
            <a:spLocks noGrp="1"/>
          </p:cNvSpPr>
          <p:nvPr>
            <p:ph type="subTitle" idx="1"/>
          </p:nvPr>
        </p:nvSpPr>
        <p:spPr/>
        <p:txBody>
          <a:bodyPr/>
          <a:lstStyle/>
          <a:p>
            <a:pPr marL="457200" indent="-457200">
              <a:buFont typeface="Arial" charset="0"/>
              <a:buChar char="•"/>
            </a:pPr>
            <a:r>
              <a:rPr lang="en-US" dirty="0"/>
              <a:t>Add the </a:t>
            </a:r>
            <a:r>
              <a:rPr lang="en-US" dirty="0" err="1" smtClean="0"/>
              <a:t>ohai</a:t>
            </a:r>
            <a:r>
              <a:rPr lang="en-US" dirty="0" smtClean="0"/>
              <a:t> cookbook </a:t>
            </a:r>
            <a:r>
              <a:rPr lang="en-US" dirty="0"/>
              <a:t>to your cookbook </a:t>
            </a:r>
            <a:r>
              <a:rPr lang="en-US" dirty="0" smtClean="0"/>
              <a:t>collection</a:t>
            </a:r>
          </a:p>
          <a:p>
            <a:pPr marL="457200" indent="-457200">
              <a:buFont typeface="Arial" charset="0"/>
              <a:buChar char="•"/>
            </a:pPr>
            <a:r>
              <a:rPr lang="en-US" dirty="0" smtClean="0"/>
              <a:t>Define a recipe that uses the </a:t>
            </a:r>
            <a:r>
              <a:rPr lang="en-US" dirty="0" err="1" smtClean="0"/>
              <a:t>ohai</a:t>
            </a:r>
            <a:r>
              <a:rPr lang="en-US" dirty="0" smtClean="0"/>
              <a:t> cookbook's </a:t>
            </a:r>
            <a:r>
              <a:rPr lang="en-US" dirty="0" err="1" smtClean="0"/>
              <a:t>ohai_hint</a:t>
            </a:r>
            <a:r>
              <a:rPr lang="en-US" dirty="0" smtClean="0"/>
              <a:t> resource</a:t>
            </a:r>
          </a:p>
          <a:p>
            <a:pPr marL="457200" indent="-457200">
              <a:buFont typeface="Arial" charset="0"/>
              <a:buChar char="•"/>
            </a:pPr>
            <a:r>
              <a:rPr lang="en-US" dirty="0"/>
              <a:t>Add </a:t>
            </a:r>
            <a:r>
              <a:rPr lang="en-US" dirty="0" smtClean="0"/>
              <a:t>this recipe to </a:t>
            </a:r>
            <a:r>
              <a:rPr lang="en-US" dirty="0"/>
              <a:t>every node's run list</a:t>
            </a:r>
          </a:p>
        </p:txBody>
      </p:sp>
    </p:spTree>
    <p:extLst>
      <p:ext uri="{BB962C8B-B14F-4D97-AF65-F5344CB8AC3E}">
        <p14:creationId xmlns:p14="http://schemas.microsoft.com/office/powerpoint/2010/main" val="195363777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 </a:t>
            </a:r>
            <a:r>
              <a:rPr lang="en-US" dirty="0" err="1" smtClean="0"/>
              <a:t>Ohai</a:t>
            </a:r>
            <a:r>
              <a:rPr lang="en-US" dirty="0" smtClean="0"/>
              <a:t> Smoother</a:t>
            </a:r>
            <a:endParaRPr lang="en-US" dirty="0"/>
          </a:p>
        </p:txBody>
      </p:sp>
      <p:sp>
        <p:nvSpPr>
          <p:cNvPr id="3" name="Content Placeholder 2"/>
          <p:cNvSpPr>
            <a:spLocks noGrp="1"/>
          </p:cNvSpPr>
          <p:nvPr>
            <p:ph sz="quarter" idx="11"/>
          </p:nvPr>
        </p:nvSpPr>
        <p:spPr/>
        <p:txBody>
          <a:bodyPr/>
          <a:lstStyle/>
          <a:p>
            <a:r>
              <a:rPr lang="en-US" dirty="0" smtClean="0"/>
              <a:t>There are a few more things to learn about </a:t>
            </a:r>
            <a:r>
              <a:rPr lang="en-US" dirty="0" err="1" smtClean="0"/>
              <a:t>Ohai</a:t>
            </a:r>
            <a:r>
              <a:rPr lang="en-US" dirty="0" smtClean="0"/>
              <a:t> that could help increase performance.</a:t>
            </a:r>
            <a:endParaRPr lang="en-US" dirty="0"/>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smtClean="0"/>
              <a:t>Configure </a:t>
            </a:r>
            <a:r>
              <a:rPr lang="en-US" dirty="0"/>
              <a:t>the node to automatically load </a:t>
            </a:r>
            <a:r>
              <a:rPr lang="en-US" dirty="0" err="1" smtClean="0"/>
              <a:t>ohai</a:t>
            </a:r>
            <a:r>
              <a:rPr lang="en-US" dirty="0" smtClean="0"/>
              <a:t> plugins</a:t>
            </a:r>
          </a:p>
          <a:p>
            <a:pPr marL="457200" indent="-457200">
              <a:buFont typeface="Wingdings" charset="2"/>
              <a:buChar char="ü"/>
            </a:pPr>
            <a:r>
              <a:rPr lang="en-US" dirty="0"/>
              <a:t>Enable </a:t>
            </a:r>
            <a:r>
              <a:rPr lang="en-US" dirty="0" err="1"/>
              <a:t>ohai</a:t>
            </a:r>
            <a:r>
              <a:rPr lang="en-US" dirty="0"/>
              <a:t> </a:t>
            </a:r>
            <a:r>
              <a:rPr lang="en-US" dirty="0" smtClean="0"/>
              <a:t>hints</a:t>
            </a:r>
            <a:endParaRPr lang="en-US" dirty="0"/>
          </a:p>
          <a:p>
            <a:pPr marL="457200" indent="-457200">
              <a:buFont typeface="Wingdings" charset="2"/>
              <a:buChar char="q"/>
            </a:pPr>
            <a:r>
              <a:rPr lang="en-US" dirty="0" smtClean="0"/>
              <a:t>Remove </a:t>
            </a:r>
            <a:r>
              <a:rPr lang="en-US" dirty="0"/>
              <a:t>plugins that you do not want </a:t>
            </a:r>
            <a:r>
              <a:rPr lang="en-US" dirty="0" smtClean="0"/>
              <a:t>executed</a:t>
            </a:r>
            <a:endParaRPr lang="en-US" dirty="0"/>
          </a:p>
          <a:p>
            <a:pPr marL="457200" indent="-457200">
              <a:buFont typeface="Wingdings" charset="2"/>
              <a:buChar char="q"/>
            </a:pPr>
            <a:r>
              <a:rPr lang="en-US" dirty="0" smtClean="0"/>
              <a:t>Choose only the plugins you want executed</a:t>
            </a: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118661711"/>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normAutofit/>
          </a:bodyPr>
          <a:lstStyle/>
          <a:p>
            <a:r>
              <a:rPr lang="en-US" sz="2400" b="1" dirty="0">
                <a:latin typeface="Courier New" charset="0"/>
                <a:ea typeface="Courier New" charset="0"/>
                <a:cs typeface="Courier New" charset="0"/>
              </a:rPr>
              <a:t>&lt;% if </a:t>
            </a:r>
            <a:r>
              <a:rPr lang="en-US" sz="2400" b="1" dirty="0" err="1">
                <a:latin typeface="Courier New" charset="0"/>
                <a:ea typeface="Courier New" charset="0"/>
                <a:cs typeface="Courier New" charset="0"/>
              </a:rPr>
              <a:t>node.attribute</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 &amp;&amp;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"].attribute?("</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-%&gt;</a:t>
            </a:r>
          </a:p>
          <a:p>
            <a:endParaRPr lang="en-US" sz="2400" b="1" dirty="0">
              <a:latin typeface="Courier New" charset="0"/>
              <a:ea typeface="Courier New" charset="0"/>
              <a:cs typeface="Courier New" charset="0"/>
            </a:endParaRPr>
          </a:p>
          <a:p>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Config</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&lt;&lt; "&lt;%=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%&gt;"</a:t>
            </a:r>
          </a:p>
          <a:p>
            <a:r>
              <a:rPr lang="en-US" sz="2400" b="1" dirty="0">
                <a:latin typeface="Courier New" charset="0"/>
                <a:ea typeface="Courier New" charset="0"/>
                <a:cs typeface="Courier New" charset="0"/>
              </a:rPr>
              <a:t>&lt;% end -%&gt;</a:t>
            </a:r>
          </a:p>
          <a:p>
            <a:r>
              <a:rPr lang="en-US" sz="2400" b="1" dirty="0">
                <a:latin typeface="Courier New" charset="0"/>
                <a:ea typeface="Courier New" charset="0"/>
                <a:cs typeface="Courier New" charset="0"/>
              </a:rPr>
              <a:t>&lt;% unless @</a:t>
            </a:r>
            <a:r>
              <a:rPr lang="en-US" sz="2400" b="1" dirty="0" err="1">
                <a:latin typeface="Courier New" charset="0"/>
                <a:ea typeface="Courier New" charset="0"/>
                <a:cs typeface="Courier New" charset="0"/>
              </a:rPr>
              <a:t>ohai_disabled_plugins.empty</a:t>
            </a:r>
            <a:r>
              <a:rPr lang="en-US" sz="2400" b="1" dirty="0">
                <a:latin typeface="Courier New" charset="0"/>
                <a:ea typeface="Courier New" charset="0"/>
                <a:cs typeface="Courier New" charset="0"/>
              </a:rPr>
              <a:t>? -%&gt;</a:t>
            </a:r>
          </a:p>
          <a:p>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Config</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disabled_plugins</a:t>
            </a:r>
            <a:r>
              <a:rPr lang="en-US" sz="2400" b="1" dirty="0">
                <a:latin typeface="Courier New" charset="0"/>
                <a:ea typeface="Courier New" charset="0"/>
                <a:cs typeface="Courier New" charset="0"/>
              </a:rPr>
              <a:t>] = [&lt;%= @</a:t>
            </a:r>
            <a:r>
              <a:rPr lang="en-US" sz="2400" b="1" dirty="0" err="1">
                <a:latin typeface="Courier New" charset="0"/>
                <a:ea typeface="Courier New" charset="0"/>
                <a:cs typeface="Courier New" charset="0"/>
              </a:rPr>
              <a:t>ohai_disabled_plugins.map</a:t>
            </a:r>
            <a:r>
              <a:rPr lang="en-US" sz="2400" b="1" dirty="0">
                <a:latin typeface="Courier New" charset="0"/>
                <a:ea typeface="Courier New" charset="0"/>
                <a:cs typeface="Courier New" charset="0"/>
              </a:rPr>
              <a:t> { |k| k...</a:t>
            </a:r>
          </a:p>
          <a:p>
            <a:endParaRPr lang="en-US" sz="2400" b="1" dirty="0">
              <a:latin typeface="Courier New" charset="0"/>
              <a:ea typeface="Courier New" charset="0"/>
              <a:cs typeface="Courier New" charset="0"/>
            </a:endParaRPr>
          </a:p>
          <a:p>
            <a:r>
              <a:rPr lang="en-US" sz="2400" b="1" dirty="0">
                <a:latin typeface="Courier New" charset="0"/>
                <a:ea typeface="Courier New" charset="0"/>
                <a:cs typeface="Courier New" charset="0"/>
              </a:rPr>
              <a:t>&lt;% end -%&gt;</a:t>
            </a:r>
          </a:p>
          <a:p>
            <a:endParaRPr lang="en-US" sz="2400" b="1" dirty="0">
              <a:latin typeface="Courier New" charset="0"/>
              <a:ea typeface="Courier New" charset="0"/>
              <a:cs typeface="Courier New" charset="0"/>
            </a:endParaRPr>
          </a:p>
        </p:txBody>
      </p:sp>
      <p:sp>
        <p:nvSpPr>
          <p:cNvPr id="4" name="Text Placeholder 3"/>
          <p:cNvSpPr>
            <a:spLocks noGrp="1"/>
          </p:cNvSpPr>
          <p:nvPr>
            <p:ph type="body" sz="quarter" idx="11"/>
          </p:nvPr>
        </p:nvSpPr>
        <p:spPr/>
        <p:txBody>
          <a:bodyPr/>
          <a:lstStyle/>
          <a:p>
            <a:r>
              <a:rPr lang="en-US" smtClean="0"/>
              <a:t>~/cookbooks/chef-client/templates/default/client.rb.erb</a:t>
            </a:r>
            <a:endParaRPr lang="en-US" dirty="0"/>
          </a:p>
        </p:txBody>
      </p:sp>
      <p:sp>
        <p:nvSpPr>
          <p:cNvPr id="7" name="Rectangle 6"/>
          <p:cNvSpPr/>
          <p:nvPr/>
        </p:nvSpPr>
        <p:spPr bwMode="auto">
          <a:xfrm>
            <a:off x="1121104" y="3969807"/>
            <a:ext cx="14422528" cy="1997856"/>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05797967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chef-client </a:t>
            </a:r>
            <a:r>
              <a:rPr lang="en-US" dirty="0" err="1" smtClean="0"/>
              <a:t>config</a:t>
            </a:r>
            <a:r>
              <a:rPr lang="en-US" dirty="0" smtClean="0"/>
              <a:t> Recipe</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latin typeface="Courier New" charset="0"/>
                <a:ea typeface="Courier New" charset="0"/>
                <a:cs typeface="Courier New" charset="0"/>
              </a:rPr>
              <a:t># ... OTHER RESOURCES ...</a:t>
            </a:r>
          </a:p>
          <a:p>
            <a:r>
              <a:rPr lang="en-US" b="1" dirty="0" smtClean="0">
                <a:latin typeface="Courier New" charset="0"/>
                <a:ea typeface="Courier New" charset="0"/>
                <a:cs typeface="Courier New" charset="0"/>
              </a:rPr>
              <a:t>template </a:t>
            </a:r>
            <a:r>
              <a:rPr lang="en-US" b="1" dirty="0">
                <a:latin typeface="Courier New" charset="0"/>
                <a:ea typeface="Courier New" charset="0"/>
                <a:cs typeface="Courier New" charset="0"/>
              </a:rPr>
              <a:t>"#{node["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conf_dir</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client.rb</a:t>
            </a:r>
            <a:r>
              <a:rPr lang="en-US" b="1" dirty="0">
                <a:latin typeface="Courier New" charset="0"/>
                <a:ea typeface="Courier New" charset="0"/>
                <a:cs typeface="Courier New" charset="0"/>
              </a:rPr>
              <a:t>" do</a:t>
            </a:r>
          </a:p>
          <a:p>
            <a:r>
              <a:rPr lang="en-US" b="1" dirty="0">
                <a:latin typeface="Courier New" charset="0"/>
                <a:ea typeface="Courier New" charset="0"/>
                <a:cs typeface="Courier New" charset="0"/>
              </a:rPr>
              <a:t>  source </a:t>
            </a:r>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client.rb.erb</a:t>
            </a:r>
            <a:r>
              <a:rPr lang="en-US" b="1" dirty="0" smtClean="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owner </a:t>
            </a:r>
            <a:r>
              <a:rPr lang="en-US" b="1" dirty="0" err="1">
                <a:latin typeface="Courier New" charset="0"/>
                <a:ea typeface="Courier New" charset="0"/>
                <a:cs typeface="Courier New" charset="0"/>
              </a:rPr>
              <a:t>d_owner</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group </a:t>
            </a:r>
            <a:r>
              <a:rPr lang="en-US" b="1" dirty="0" err="1">
                <a:latin typeface="Courier New" charset="0"/>
                <a:ea typeface="Courier New" charset="0"/>
                <a:cs typeface="Courier New" charset="0"/>
              </a:rPr>
              <a:t>d_group</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mode 00644</a:t>
            </a:r>
          </a:p>
          <a:p>
            <a:r>
              <a:rPr lang="en-US" b="1" dirty="0">
                <a:latin typeface="Courier New" charset="0"/>
                <a:ea typeface="Courier New" charset="0"/>
                <a:cs typeface="Courier New" charset="0"/>
              </a:rPr>
              <a:t>  variables(</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chef_config</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chef_requires</a:t>
            </a:r>
            <a:r>
              <a:rPr lang="en-US" b="1" dirty="0">
                <a:latin typeface="Courier New" charset="0"/>
                <a:ea typeface="Courier New" charset="0"/>
                <a:cs typeface="Courier New" charset="0"/>
              </a:rPr>
              <a:t> =&gt; </a:t>
            </a:r>
            <a:r>
              <a:rPr lang="en-US" b="1" dirty="0" err="1">
                <a:latin typeface="Courier New" charset="0"/>
                <a:ea typeface="Courier New" charset="0"/>
                <a:cs typeface="Courier New" charset="0"/>
              </a:rPr>
              <a:t>chef_requires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ohai_disabled_plugins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ohai</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disabled_plugins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start_handlers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start_handlers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report_handlers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report_handlers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exception_handlers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exception_handlers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p>
          <a:p>
            <a:r>
              <a:rPr lang="en-US" b="1" dirty="0">
                <a:latin typeface="Courier New" charset="0"/>
                <a:ea typeface="Courier New" charset="0"/>
                <a:cs typeface="Courier New" charset="0"/>
              </a:rPr>
              <a:t>  notifies :create, '</a:t>
            </a:r>
            <a:r>
              <a:rPr lang="en-US" b="1" dirty="0" err="1">
                <a:latin typeface="Courier New" charset="0"/>
                <a:ea typeface="Courier New" charset="0"/>
                <a:cs typeface="Courier New" charset="0"/>
              </a:rPr>
              <a:t>ruby_block</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reload_client_config</a:t>
            </a:r>
            <a:r>
              <a:rPr lang="en-US" b="1" dirty="0">
                <a:latin typeface="Courier New" charset="0"/>
                <a:ea typeface="Courier New" charset="0"/>
                <a:cs typeface="Courier New" charset="0"/>
              </a:rPr>
              <a:t>]', :immediately</a:t>
            </a:r>
          </a:p>
          <a:p>
            <a:r>
              <a:rPr lang="en-US" b="1" dirty="0" smtClean="0">
                <a:latin typeface="Courier New" charset="0"/>
                <a:ea typeface="Courier New" charset="0"/>
                <a:cs typeface="Courier New" charset="0"/>
              </a:rPr>
              <a:t>end</a:t>
            </a:r>
            <a:endParaRPr lang="en-US" b="1" dirty="0">
              <a:latin typeface="Courier New" charset="0"/>
              <a:ea typeface="Courier New" charset="0"/>
              <a:cs typeface="Courier New" charset="0"/>
            </a:endParaRPr>
          </a:p>
        </p:txBody>
      </p:sp>
      <p:sp>
        <p:nvSpPr>
          <p:cNvPr id="4" name="Text Placeholder 3"/>
          <p:cNvSpPr>
            <a:spLocks noGrp="1"/>
          </p:cNvSpPr>
          <p:nvPr>
            <p:ph type="body" sz="quarter" idx="11"/>
          </p:nvPr>
        </p:nvSpPr>
        <p:spPr/>
        <p:txBody>
          <a:bodyPr/>
          <a:lstStyle/>
          <a:p>
            <a:r>
              <a:rPr lang="en-US" dirty="0" smtClean="0"/>
              <a:t>~/cookbooks/chef-client/recipes/</a:t>
            </a:r>
            <a:r>
              <a:rPr lang="en-US" dirty="0" err="1" smtClean="0"/>
              <a:t>config.rb</a:t>
            </a:r>
            <a:endParaRPr lang="en-US" dirty="0"/>
          </a:p>
        </p:txBody>
      </p:sp>
      <p:sp>
        <p:nvSpPr>
          <p:cNvPr id="7" name="Rectangle 6"/>
          <p:cNvSpPr/>
          <p:nvPr/>
        </p:nvSpPr>
        <p:spPr bwMode="auto">
          <a:xfrm>
            <a:off x="1121104" y="5390147"/>
            <a:ext cx="14422528" cy="417093"/>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719949299"/>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US" dirty="0" smtClean="0"/>
              <a:t>The Work</a:t>
            </a:r>
            <a:endParaRPr lang="en-US" dirty="0"/>
          </a:p>
        </p:txBody>
      </p:sp>
      <p:sp>
        <p:nvSpPr>
          <p:cNvPr id="8" name="Subtitle 7"/>
          <p:cNvSpPr>
            <a:spLocks noGrp="1"/>
          </p:cNvSpPr>
          <p:nvPr>
            <p:ph type="subTitle" idx="1"/>
          </p:nvPr>
        </p:nvSpPr>
        <p:spPr/>
        <p:txBody>
          <a:bodyPr/>
          <a:lstStyle/>
          <a:p>
            <a:pPr marL="457200" indent="-457200">
              <a:buFont typeface="Arial" charset="0"/>
              <a:buChar char="•"/>
            </a:pPr>
            <a:r>
              <a:rPr lang="en-US" dirty="0" smtClean="0"/>
              <a:t>Add the chef-client cookbook to your cookbook collection</a:t>
            </a:r>
          </a:p>
          <a:p>
            <a:pPr marL="457200" indent="-457200">
              <a:buFont typeface="Arial" charset="0"/>
              <a:buChar char="•"/>
            </a:pPr>
            <a:r>
              <a:rPr lang="en-US" dirty="0" smtClean="0"/>
              <a:t>Select attributes you want to remove</a:t>
            </a:r>
          </a:p>
          <a:p>
            <a:pPr marL="457200" indent="-457200">
              <a:buFont typeface="Arial" charset="0"/>
              <a:buChar char="•"/>
            </a:pPr>
            <a:r>
              <a:rPr lang="en-US" dirty="0" smtClean="0"/>
              <a:t>Find the name of the plugin that provides those attributes</a:t>
            </a:r>
          </a:p>
          <a:p>
            <a:pPr marL="457200" indent="-457200">
              <a:buFont typeface="Arial" charset="0"/>
              <a:buChar char="•"/>
            </a:pPr>
            <a:r>
              <a:rPr lang="en-US" dirty="0" smtClean="0"/>
              <a:t>Provide attributes in a wrapper cookbook, role, or environment for:</a:t>
            </a:r>
          </a:p>
          <a:p>
            <a:endParaRPr lang="en-US" dirty="0"/>
          </a:p>
          <a:p>
            <a:r>
              <a:rPr lang="en-US" b="1" dirty="0" smtClean="0">
                <a:latin typeface="Courier New" charset="0"/>
                <a:ea typeface="Courier New" charset="0"/>
                <a:cs typeface="Courier New" charset="0"/>
              </a:rPr>
              <a:t>	node</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ohai</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disabled_plugins</a:t>
            </a:r>
            <a:r>
              <a:rPr lang="en-US" b="1" dirty="0" smtClean="0">
                <a:latin typeface="Courier New" charset="0"/>
                <a:ea typeface="Courier New" charset="0"/>
                <a:cs typeface="Courier New" charset="0"/>
              </a:rPr>
              <a:t>']</a:t>
            </a:r>
          </a:p>
          <a:p>
            <a:endParaRPr lang="en-US" dirty="0" smtClean="0"/>
          </a:p>
          <a:p>
            <a:pPr marL="457200" indent="-457200">
              <a:buFont typeface="Arial" charset="0"/>
              <a:buChar char="•"/>
            </a:pPr>
            <a:r>
              <a:rPr lang="en-US" dirty="0" smtClean="0"/>
              <a:t>Add chef-client cookbook to every node's run list</a:t>
            </a:r>
          </a:p>
        </p:txBody>
      </p:sp>
    </p:spTree>
    <p:extLst>
      <p:ext uri="{BB962C8B-B14F-4D97-AF65-F5344CB8AC3E}">
        <p14:creationId xmlns:p14="http://schemas.microsoft.com/office/powerpoint/2010/main" val="12593715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 </a:t>
            </a:r>
            <a:r>
              <a:rPr lang="en-US" dirty="0" err="1" smtClean="0"/>
              <a:t>Ohai</a:t>
            </a:r>
            <a:r>
              <a:rPr lang="en-US" dirty="0" smtClean="0"/>
              <a:t> Smoother</a:t>
            </a:r>
            <a:endParaRPr lang="en-US" dirty="0"/>
          </a:p>
        </p:txBody>
      </p:sp>
      <p:sp>
        <p:nvSpPr>
          <p:cNvPr id="3" name="Content Placeholder 2"/>
          <p:cNvSpPr>
            <a:spLocks noGrp="1"/>
          </p:cNvSpPr>
          <p:nvPr>
            <p:ph sz="quarter" idx="11"/>
          </p:nvPr>
        </p:nvSpPr>
        <p:spPr/>
        <p:txBody>
          <a:bodyPr/>
          <a:lstStyle/>
          <a:p>
            <a:r>
              <a:rPr lang="en-US" dirty="0" smtClean="0"/>
              <a:t>There are a few more things to learn about </a:t>
            </a:r>
            <a:r>
              <a:rPr lang="en-US" dirty="0" err="1" smtClean="0"/>
              <a:t>Ohai</a:t>
            </a:r>
            <a:r>
              <a:rPr lang="en-US" dirty="0" smtClean="0"/>
              <a:t> that could help increase performance.</a:t>
            </a:r>
            <a:endParaRPr lang="en-US" dirty="0"/>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smtClean="0"/>
              <a:t>Configure </a:t>
            </a:r>
            <a:r>
              <a:rPr lang="en-US" dirty="0"/>
              <a:t>the node to automatically load </a:t>
            </a:r>
            <a:r>
              <a:rPr lang="en-US" dirty="0" err="1" smtClean="0"/>
              <a:t>ohai</a:t>
            </a:r>
            <a:r>
              <a:rPr lang="en-US" dirty="0" smtClean="0"/>
              <a:t> plugins</a:t>
            </a:r>
          </a:p>
          <a:p>
            <a:pPr marL="457200" indent="-457200">
              <a:buFont typeface="Wingdings" charset="2"/>
              <a:buChar char="ü"/>
            </a:pPr>
            <a:r>
              <a:rPr lang="en-US" dirty="0"/>
              <a:t>Enable </a:t>
            </a:r>
            <a:r>
              <a:rPr lang="en-US" dirty="0" err="1"/>
              <a:t>ohai</a:t>
            </a:r>
            <a:r>
              <a:rPr lang="en-US" dirty="0"/>
              <a:t> </a:t>
            </a:r>
            <a:r>
              <a:rPr lang="en-US" dirty="0" smtClean="0"/>
              <a:t>hints</a:t>
            </a:r>
            <a:endParaRPr lang="en-US" dirty="0"/>
          </a:p>
          <a:p>
            <a:pPr marL="457200" indent="-457200">
              <a:buFont typeface="Wingdings" charset="2"/>
              <a:buChar char="ü"/>
            </a:pPr>
            <a:r>
              <a:rPr lang="en-US" dirty="0" smtClean="0"/>
              <a:t>Remove </a:t>
            </a:r>
            <a:r>
              <a:rPr lang="en-US" dirty="0"/>
              <a:t>plugins that you do not want </a:t>
            </a:r>
            <a:r>
              <a:rPr lang="en-US" dirty="0" smtClean="0"/>
              <a:t>executed</a:t>
            </a:r>
            <a:endParaRPr lang="en-US" dirty="0"/>
          </a:p>
          <a:p>
            <a:pPr marL="457200" indent="-457200">
              <a:buFont typeface="Wingdings" charset="2"/>
              <a:buChar char="q"/>
            </a:pPr>
            <a:r>
              <a:rPr lang="en-US" dirty="0" smtClean="0"/>
              <a:t>Choose only the plugins you want executed</a:t>
            </a: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79965616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Whitelist Node Attributes</a:t>
            </a:r>
            <a:endParaRPr lang="en-US" dirty="0"/>
          </a:p>
        </p:txBody>
      </p:sp>
      <p:sp>
        <p:nvSpPr>
          <p:cNvPr id="5" name="Subtitle 4"/>
          <p:cNvSpPr>
            <a:spLocks noGrp="1"/>
          </p:cNvSpPr>
          <p:nvPr>
            <p:ph type="subTitle" idx="1"/>
          </p:nvPr>
        </p:nvSpPr>
        <p:spPr/>
        <p:txBody>
          <a:bodyPr/>
          <a:lstStyle/>
          <a:p>
            <a:r>
              <a:rPr lang="en-US" dirty="0" smtClean="0"/>
              <a:t>When it seems like you are disabling far too many plugins and you want to consider attacking it from the other side:</a:t>
            </a:r>
          </a:p>
          <a:p>
            <a:endParaRPr lang="en-US" dirty="0" smtClean="0"/>
          </a:p>
          <a:p>
            <a:endParaRPr lang="en-US" dirty="0"/>
          </a:p>
          <a:p>
            <a:pPr algn="ctr"/>
            <a:r>
              <a:rPr lang="en-US" b="1" u="heavy" dirty="0" smtClean="0">
                <a:cs typeface="Arial"/>
                <a:hlinkClick r:id="rId2"/>
              </a:rPr>
              <a:t>h</a:t>
            </a:r>
            <a:r>
              <a:rPr lang="en-US" b="1" u="heavy" spc="-10" dirty="0" smtClean="0">
                <a:cs typeface="Arial"/>
                <a:hlinkClick r:id="rId2"/>
              </a:rPr>
              <a:t>tt</a:t>
            </a:r>
            <a:r>
              <a:rPr lang="en-US" b="1" u="heavy" dirty="0" smtClean="0">
                <a:cs typeface="Arial"/>
                <a:hlinkClick r:id="rId2"/>
              </a:rPr>
              <a:t>p</a:t>
            </a:r>
            <a:r>
              <a:rPr lang="en-US" b="1" u="heavy" spc="-10" dirty="0">
                <a:cs typeface="Arial"/>
                <a:hlinkClick r:id="rId2"/>
              </a:rPr>
              <a:t>://</a:t>
            </a:r>
            <a:r>
              <a:rPr lang="en-US" b="1" u="heavy" dirty="0">
                <a:cs typeface="Arial"/>
                <a:hlinkClick r:id="rId2"/>
              </a:rPr>
              <a:t>ckb</a:t>
            </a:r>
            <a:r>
              <a:rPr lang="en-US" b="1" u="heavy" spc="-5" dirty="0">
                <a:cs typeface="Arial"/>
                <a:hlinkClick r:id="rId2"/>
              </a:rPr>
              <a:t>k</a:t>
            </a:r>
            <a:r>
              <a:rPr lang="en-US" b="1" u="heavy" spc="-10" dirty="0">
                <a:cs typeface="Arial"/>
                <a:hlinkClick r:id="rId2"/>
              </a:rPr>
              <a:t>.</a:t>
            </a:r>
            <a:r>
              <a:rPr lang="en-US" b="1" u="heavy" dirty="0">
                <a:cs typeface="Arial"/>
                <a:hlinkClick r:id="rId2"/>
              </a:rPr>
              <a:t>i</a:t>
            </a:r>
            <a:r>
              <a:rPr lang="en-US" b="1" u="heavy" spc="-10" dirty="0">
                <a:cs typeface="Arial"/>
                <a:hlinkClick r:id="rId2"/>
              </a:rPr>
              <a:t>t/</a:t>
            </a:r>
            <a:r>
              <a:rPr lang="en-US" b="1" u="heavy" dirty="0">
                <a:cs typeface="Arial"/>
                <a:hlinkClick r:id="rId2"/>
              </a:rPr>
              <a:t>whi</a:t>
            </a:r>
            <a:r>
              <a:rPr lang="en-US" b="1" u="heavy" spc="-10" dirty="0">
                <a:cs typeface="Arial"/>
                <a:hlinkClick r:id="rId2"/>
              </a:rPr>
              <a:t>t</a:t>
            </a:r>
            <a:r>
              <a:rPr lang="en-US" b="1" u="heavy" dirty="0">
                <a:cs typeface="Arial"/>
                <a:hlinkClick r:id="rId2"/>
              </a:rPr>
              <a:t>eli</a:t>
            </a:r>
            <a:r>
              <a:rPr lang="en-US" b="1" u="heavy" spc="-5" dirty="0">
                <a:cs typeface="Arial"/>
                <a:hlinkClick r:id="rId2"/>
              </a:rPr>
              <a:t>s</a:t>
            </a:r>
            <a:r>
              <a:rPr lang="en-US" b="1" u="heavy" spc="-10" dirty="0">
                <a:cs typeface="Arial"/>
                <a:hlinkClick r:id="rId2"/>
              </a:rPr>
              <a:t>t</a:t>
            </a:r>
            <a:r>
              <a:rPr lang="en-US" b="1" u="heavy" dirty="0">
                <a:cs typeface="Arial"/>
                <a:hlinkClick r:id="rId2"/>
              </a:rPr>
              <a:t>-node-a</a:t>
            </a:r>
            <a:r>
              <a:rPr lang="en-US" b="1" u="heavy" spc="-10" dirty="0">
                <a:cs typeface="Arial"/>
                <a:hlinkClick r:id="rId2"/>
              </a:rPr>
              <a:t>tt</a:t>
            </a:r>
            <a:r>
              <a:rPr lang="en-US" b="1" u="heavy" dirty="0">
                <a:cs typeface="Arial"/>
                <a:hlinkClick r:id="rId2"/>
              </a:rPr>
              <a:t>rs</a:t>
            </a:r>
            <a:endParaRPr lang="en-US" b="1" dirty="0"/>
          </a:p>
        </p:txBody>
      </p:sp>
    </p:spTree>
    <p:extLst>
      <p:ext uri="{BB962C8B-B14F-4D97-AF65-F5344CB8AC3E}">
        <p14:creationId xmlns:p14="http://schemas.microsoft.com/office/powerpoint/2010/main" val="1569012786"/>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Describe how you configure the node to automatically load </a:t>
            </a:r>
            <a:r>
              <a:rPr lang="en-US" dirty="0" err="1" smtClean="0"/>
              <a:t>ohai</a:t>
            </a:r>
            <a:r>
              <a:rPr lang="en-US" dirty="0" smtClean="0"/>
              <a:t> plugins</a:t>
            </a:r>
          </a:p>
          <a:p>
            <a:pPr marL="457200" indent="-457200">
              <a:buFont typeface="Wingdings" charset="2"/>
              <a:buChar char="Ø"/>
            </a:pPr>
            <a:r>
              <a:rPr lang="en-US" dirty="0"/>
              <a:t>Describe how to enable </a:t>
            </a:r>
            <a:r>
              <a:rPr lang="en-US" dirty="0" err="1"/>
              <a:t>ohai</a:t>
            </a:r>
            <a:r>
              <a:rPr lang="en-US" dirty="0"/>
              <a:t> </a:t>
            </a:r>
            <a:r>
              <a:rPr lang="en-US" dirty="0" smtClean="0"/>
              <a:t>hints</a:t>
            </a:r>
            <a:endParaRPr lang="en-US" dirty="0" smtClean="0"/>
          </a:p>
          <a:p>
            <a:pPr marL="457200" indent="-457200">
              <a:buFont typeface="Wingdings" charset="2"/>
              <a:buChar char="Ø"/>
            </a:pPr>
            <a:r>
              <a:rPr lang="en-US" dirty="0" smtClean="0"/>
              <a:t>Describe how to remove plugins </a:t>
            </a:r>
            <a:r>
              <a:rPr lang="en-US" dirty="0" smtClean="0"/>
              <a:t>that you do not want </a:t>
            </a:r>
            <a:r>
              <a:rPr lang="en-US" dirty="0" smtClean="0"/>
              <a:t>executed</a:t>
            </a:r>
            <a:endParaRPr lang="en-US" dirty="0" smtClean="0"/>
          </a:p>
          <a:p>
            <a:pPr marL="457200" indent="-457200">
              <a:buFont typeface="Wingdings" charset="2"/>
              <a:buChar char="Ø"/>
            </a:pPr>
            <a:r>
              <a:rPr lang="en-US" dirty="0" smtClean="0"/>
              <a:t>Describe where you can fine more information about better </a:t>
            </a:r>
            <a:r>
              <a:rPr lang="en-US" dirty="0" err="1" smtClean="0"/>
              <a:t>Ohai</a:t>
            </a:r>
            <a:r>
              <a:rPr lang="en-US" dirty="0" smtClean="0"/>
              <a:t> </a:t>
            </a:r>
            <a:r>
              <a:rPr lang="en-US" dirty="0" smtClean="0"/>
              <a:t>performance</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 </a:t>
            </a:r>
            <a:r>
              <a:rPr lang="en-US" dirty="0" err="1" smtClean="0"/>
              <a:t>Ohai</a:t>
            </a:r>
            <a:r>
              <a:rPr lang="en-US" dirty="0" smtClean="0"/>
              <a:t> Smoother</a:t>
            </a:r>
            <a:endParaRPr lang="en-US" dirty="0"/>
          </a:p>
        </p:txBody>
      </p:sp>
      <p:sp>
        <p:nvSpPr>
          <p:cNvPr id="3" name="Content Placeholder 2"/>
          <p:cNvSpPr>
            <a:spLocks noGrp="1"/>
          </p:cNvSpPr>
          <p:nvPr>
            <p:ph sz="quarter" idx="11"/>
          </p:nvPr>
        </p:nvSpPr>
        <p:spPr/>
        <p:txBody>
          <a:bodyPr/>
          <a:lstStyle/>
          <a:p>
            <a:r>
              <a:rPr lang="en-US" dirty="0" smtClean="0"/>
              <a:t>There are a few more things to learn about </a:t>
            </a:r>
            <a:r>
              <a:rPr lang="en-US" dirty="0" err="1" smtClean="0"/>
              <a:t>Ohai</a:t>
            </a:r>
            <a:r>
              <a:rPr lang="en-US" dirty="0" smtClean="0"/>
              <a:t> that could help increase performance.</a:t>
            </a:r>
            <a:endParaRPr lang="en-US" dirty="0"/>
          </a:p>
        </p:txBody>
      </p:sp>
      <p:sp>
        <p:nvSpPr>
          <p:cNvPr id="4" name="Text Placeholder 3"/>
          <p:cNvSpPr>
            <a:spLocks noGrp="1"/>
          </p:cNvSpPr>
          <p:nvPr>
            <p:ph type="body" sz="quarter" idx="10"/>
          </p:nvPr>
        </p:nvSpPr>
        <p:spPr/>
        <p:txBody>
          <a:bodyPr/>
          <a:lstStyle/>
          <a:p>
            <a:pPr marL="457200" indent="-457200">
              <a:buFont typeface="Wingdings" charset="2"/>
              <a:buChar char="ü"/>
            </a:pPr>
            <a:r>
              <a:rPr lang="en-US" dirty="0" smtClean="0"/>
              <a:t>Configure </a:t>
            </a:r>
            <a:r>
              <a:rPr lang="en-US" dirty="0"/>
              <a:t>the node to automatically load </a:t>
            </a:r>
            <a:r>
              <a:rPr lang="en-US" dirty="0" err="1" smtClean="0"/>
              <a:t>ohai</a:t>
            </a:r>
            <a:r>
              <a:rPr lang="en-US" dirty="0" smtClean="0"/>
              <a:t> plugins</a:t>
            </a:r>
          </a:p>
          <a:p>
            <a:pPr marL="457200" indent="-457200">
              <a:buFont typeface="Wingdings" charset="2"/>
              <a:buChar char="ü"/>
            </a:pPr>
            <a:r>
              <a:rPr lang="en-US" dirty="0"/>
              <a:t>Enable </a:t>
            </a:r>
            <a:r>
              <a:rPr lang="en-US" dirty="0" err="1"/>
              <a:t>ohai</a:t>
            </a:r>
            <a:r>
              <a:rPr lang="en-US" dirty="0"/>
              <a:t> </a:t>
            </a:r>
            <a:r>
              <a:rPr lang="en-US" dirty="0" smtClean="0"/>
              <a:t>hints</a:t>
            </a:r>
            <a:endParaRPr lang="en-US" dirty="0"/>
          </a:p>
          <a:p>
            <a:pPr marL="457200" indent="-457200">
              <a:buFont typeface="Wingdings" charset="2"/>
              <a:buChar char="ü"/>
            </a:pPr>
            <a:r>
              <a:rPr lang="en-US" dirty="0" smtClean="0"/>
              <a:t>Remove </a:t>
            </a:r>
            <a:r>
              <a:rPr lang="en-US" dirty="0"/>
              <a:t>plugins that you do not want </a:t>
            </a:r>
            <a:r>
              <a:rPr lang="en-US" dirty="0" smtClean="0"/>
              <a:t>executed</a:t>
            </a:r>
            <a:endParaRPr lang="en-US" dirty="0"/>
          </a:p>
          <a:p>
            <a:pPr marL="457200" indent="-457200">
              <a:buFont typeface="Wingdings" charset="2"/>
              <a:buChar char="ü"/>
            </a:pPr>
            <a:r>
              <a:rPr lang="en-US" dirty="0" smtClean="0"/>
              <a:t>Choose only the plugins you want executed</a:t>
            </a: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2053147293"/>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 </a:t>
            </a:r>
            <a:r>
              <a:rPr lang="en-US" dirty="0" err="1" smtClean="0"/>
              <a:t>Ohai</a:t>
            </a:r>
            <a:r>
              <a:rPr lang="en-US" dirty="0" smtClean="0"/>
              <a:t> Smoother</a:t>
            </a:r>
            <a:endParaRPr lang="en-US" dirty="0"/>
          </a:p>
        </p:txBody>
      </p:sp>
      <p:sp>
        <p:nvSpPr>
          <p:cNvPr id="3" name="Content Placeholder 2"/>
          <p:cNvSpPr>
            <a:spLocks noGrp="1"/>
          </p:cNvSpPr>
          <p:nvPr>
            <p:ph sz="quarter" idx="11"/>
          </p:nvPr>
        </p:nvSpPr>
        <p:spPr/>
        <p:txBody>
          <a:bodyPr/>
          <a:lstStyle/>
          <a:p>
            <a:r>
              <a:rPr lang="en-US" dirty="0" smtClean="0"/>
              <a:t>There are a few more things to learn about </a:t>
            </a:r>
            <a:r>
              <a:rPr lang="en-US" dirty="0" err="1" smtClean="0"/>
              <a:t>Ohai</a:t>
            </a:r>
            <a:r>
              <a:rPr lang="en-US" dirty="0" smtClean="0"/>
              <a:t> that could help increase performance.</a:t>
            </a:r>
            <a:endParaRPr lang="en-US" dirty="0"/>
          </a:p>
        </p:txBody>
      </p:sp>
      <p:sp>
        <p:nvSpPr>
          <p:cNvPr id="4" name="Text Placeholder 3"/>
          <p:cNvSpPr>
            <a:spLocks noGrp="1"/>
          </p:cNvSpPr>
          <p:nvPr>
            <p:ph type="body" sz="quarter" idx="10"/>
          </p:nvPr>
        </p:nvSpPr>
        <p:spPr/>
        <p:txBody>
          <a:bodyPr/>
          <a:lstStyle/>
          <a:p>
            <a:pPr marL="457200" indent="-457200">
              <a:buFont typeface="Wingdings" charset="2"/>
              <a:buChar char="q"/>
            </a:pPr>
            <a:r>
              <a:rPr lang="en-US" dirty="0" smtClean="0"/>
              <a:t>Configure </a:t>
            </a:r>
            <a:r>
              <a:rPr lang="en-US" dirty="0"/>
              <a:t>the node to automatically load </a:t>
            </a:r>
            <a:r>
              <a:rPr lang="en-US" dirty="0" err="1" smtClean="0"/>
              <a:t>ohai</a:t>
            </a:r>
            <a:r>
              <a:rPr lang="en-US" dirty="0" smtClean="0"/>
              <a:t> plugins</a:t>
            </a:r>
          </a:p>
          <a:p>
            <a:pPr marL="457200" indent="-457200">
              <a:buFont typeface="Wingdings" charset="2"/>
              <a:buChar char="q"/>
            </a:pPr>
            <a:r>
              <a:rPr lang="en-US" dirty="0" smtClean="0"/>
              <a:t>Enable </a:t>
            </a:r>
            <a:r>
              <a:rPr lang="en-US" dirty="0" err="1" smtClean="0"/>
              <a:t>ohai</a:t>
            </a:r>
            <a:r>
              <a:rPr lang="en-US" dirty="0" smtClean="0"/>
              <a:t> hints</a:t>
            </a:r>
            <a:endParaRPr lang="en-US" dirty="0"/>
          </a:p>
          <a:p>
            <a:pPr marL="457200" indent="-457200">
              <a:buFont typeface="Wingdings" charset="2"/>
              <a:buChar char="q"/>
            </a:pPr>
            <a:r>
              <a:rPr lang="en-US" dirty="0" smtClean="0"/>
              <a:t>Remove </a:t>
            </a:r>
            <a:r>
              <a:rPr lang="en-US" dirty="0"/>
              <a:t>plugins that you do not want </a:t>
            </a:r>
            <a:r>
              <a:rPr lang="en-US" dirty="0" smtClean="0"/>
              <a:t>executed</a:t>
            </a:r>
            <a:endParaRPr lang="en-US" dirty="0"/>
          </a:p>
          <a:p>
            <a:pPr marL="457200" indent="-457200">
              <a:buFont typeface="Wingdings" charset="2"/>
              <a:buChar char="q"/>
            </a:pPr>
            <a:r>
              <a:rPr lang="en-US" dirty="0" smtClean="0"/>
              <a:t>Choose only the plugins you want executed</a:t>
            </a:r>
            <a:endParaRPr lang="en-US" dirty="0"/>
          </a:p>
          <a:p>
            <a:pPr marL="342900" indent="-342900">
              <a:buFont typeface="Wingdings" charset="2"/>
              <a:buChar char="q"/>
            </a:pPr>
            <a:endParaRPr lang="en-US" dirty="0"/>
          </a:p>
        </p:txBody>
      </p:sp>
    </p:spTree>
    <p:extLst>
      <p:ext uri="{BB962C8B-B14F-4D97-AF65-F5344CB8AC3E}">
        <p14:creationId xmlns:p14="http://schemas.microsoft.com/office/powerpoint/2010/main" val="18664458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Node Configuration File</a:t>
            </a:r>
            <a:endParaRPr lang="en-US" dirty="0"/>
          </a:p>
        </p:txBody>
      </p:sp>
      <p:sp>
        <p:nvSpPr>
          <p:cNvPr id="3" name="Subtitle 2"/>
          <p:cNvSpPr>
            <a:spLocks noGrp="1"/>
          </p:cNvSpPr>
          <p:nvPr>
            <p:ph type="subTitle" idx="1"/>
          </p:nvPr>
        </p:nvSpPr>
        <p:spPr/>
        <p:txBody>
          <a:bodyPr/>
          <a:lstStyle/>
          <a:p>
            <a:r>
              <a:rPr lang="en-US" dirty="0" smtClean="0"/>
              <a:t>All nodes have a configuration file that contain details about node, overrides, and other data.</a:t>
            </a:r>
            <a:endParaRPr lang="en-US" dirty="0"/>
          </a:p>
        </p:txBody>
      </p:sp>
    </p:spTree>
    <p:extLst>
      <p:ext uri="{BB962C8B-B14F-4D97-AF65-F5344CB8AC3E}">
        <p14:creationId xmlns:p14="http://schemas.microsoft.com/office/powerpoint/2010/main" val="50046295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0"/>
          <p:cNvSpPr/>
          <p:nvPr/>
        </p:nvSpPr>
        <p:spPr>
          <a:xfrm>
            <a:off x="400050" y="1028700"/>
            <a:ext cx="15455900" cy="7086600"/>
          </a:xfrm>
          <a:prstGeom prst="rect">
            <a:avLst/>
          </a:prstGeom>
          <a:blipFill>
            <a:blip r:embed="rId3" cstate="print"/>
            <a:stretch>
              <a:fillRect/>
            </a:stretch>
          </a:blipFill>
        </p:spPr>
        <p:txBody>
          <a:bodyPr wrap="square" lIns="0" tIns="0" rIns="0" bIns="0" rtlCol="0"/>
          <a:lstStyle/>
          <a:p>
            <a:endParaRPr/>
          </a:p>
        </p:txBody>
      </p:sp>
      <p:sp>
        <p:nvSpPr>
          <p:cNvPr id="2" name="Title 1"/>
          <p:cNvSpPr>
            <a:spLocks noGrp="1"/>
          </p:cNvSpPr>
          <p:nvPr>
            <p:ph type="title"/>
          </p:nvPr>
        </p:nvSpPr>
        <p:spPr/>
        <p:txBody>
          <a:bodyPr/>
          <a:lstStyle/>
          <a:p>
            <a:r>
              <a:rPr lang="en-US" dirty="0" smtClean="0"/>
              <a:t>The Anatomy of a chef-client Run</a:t>
            </a:r>
            <a:endParaRPr lang="en-US" dirty="0"/>
          </a:p>
        </p:txBody>
      </p:sp>
    </p:spTree>
    <p:extLst>
      <p:ext uri="{BB962C8B-B14F-4D97-AF65-F5344CB8AC3E}">
        <p14:creationId xmlns:p14="http://schemas.microsoft.com/office/powerpoint/2010/main" val="51953273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chef-client cookbook</a:t>
            </a:r>
            <a:endParaRPr lang="en-US" dirty="0"/>
          </a:p>
        </p:txBody>
      </p:sp>
      <p:sp>
        <p:nvSpPr>
          <p:cNvPr id="3" name="Subtitle 2"/>
          <p:cNvSpPr>
            <a:spLocks noGrp="1"/>
          </p:cNvSpPr>
          <p:nvPr>
            <p:ph type="subTitle" idx="1"/>
          </p:nvPr>
        </p:nvSpPr>
        <p:spPr>
          <a:xfrm>
            <a:off x="1671638" y="3271838"/>
            <a:ext cx="12319000" cy="3931067"/>
          </a:xfrm>
        </p:spPr>
        <p:txBody>
          <a:bodyPr/>
          <a:lstStyle/>
          <a:p>
            <a:r>
              <a:rPr lang="en-US" dirty="0" smtClean="0"/>
              <a:t>The chef-client cookbook contains a number of useful recipes:</a:t>
            </a:r>
          </a:p>
          <a:p>
            <a:endParaRPr lang="en-US" dirty="0"/>
          </a:p>
          <a:p>
            <a:pPr marL="457200" indent="-457200">
              <a:buFont typeface="Arial" charset="0"/>
              <a:buChar char="•"/>
            </a:pPr>
            <a:r>
              <a:rPr lang="en-US" dirty="0" smtClean="0"/>
              <a:t>service (default)</a:t>
            </a:r>
          </a:p>
          <a:p>
            <a:r>
              <a:rPr lang="en-US" dirty="0"/>
              <a:t>	</a:t>
            </a:r>
            <a:r>
              <a:rPr lang="en-US" sz="2400" dirty="0" smtClean="0">
                <a:solidFill>
                  <a:schemeClr val="bg1">
                    <a:lumMod val="50000"/>
                  </a:schemeClr>
                </a:solidFill>
              </a:rPr>
              <a:t>Run chef-client as a service, converging at a periodic interval</a:t>
            </a:r>
          </a:p>
          <a:p>
            <a:pPr marL="457200" indent="-457200">
              <a:buFont typeface="Arial" charset="0"/>
              <a:buChar char="•"/>
            </a:pPr>
            <a:r>
              <a:rPr lang="en-US" dirty="0" err="1" smtClean="0"/>
              <a:t>delete_validation</a:t>
            </a:r>
            <a:endParaRPr lang="en-US" dirty="0" smtClean="0"/>
          </a:p>
          <a:p>
            <a:r>
              <a:rPr lang="en-US" dirty="0"/>
              <a:t>	</a:t>
            </a:r>
            <a:r>
              <a:rPr lang="en-US" sz="2400" dirty="0">
                <a:solidFill>
                  <a:schemeClr val="bg1">
                    <a:lumMod val="50000"/>
                  </a:schemeClr>
                </a:solidFill>
              </a:rPr>
              <a:t>Remove the organization validation key [SECURITY ISSUE</a:t>
            </a:r>
            <a:r>
              <a:rPr lang="en-US" sz="2400" dirty="0" smtClean="0">
                <a:solidFill>
                  <a:schemeClr val="bg1">
                    <a:lumMod val="50000"/>
                  </a:schemeClr>
                </a:solidFill>
              </a:rPr>
              <a:t>]</a:t>
            </a:r>
          </a:p>
          <a:p>
            <a:pPr marL="457200" indent="-457200">
              <a:buFont typeface="Arial" charset="0"/>
              <a:buChar char="•"/>
            </a:pPr>
            <a:r>
              <a:rPr lang="en-US" dirty="0" err="1" smtClean="0"/>
              <a:t>config</a:t>
            </a:r>
            <a:endParaRPr lang="en-US" dirty="0" smtClean="0"/>
          </a:p>
          <a:p>
            <a:r>
              <a:rPr lang="en-US" dirty="0"/>
              <a:t>	</a:t>
            </a:r>
            <a:r>
              <a:rPr lang="en-US" sz="2400" dirty="0" smtClean="0">
                <a:solidFill>
                  <a:schemeClr val="bg1">
                    <a:lumMod val="50000"/>
                  </a:schemeClr>
                </a:solidFill>
              </a:rPr>
              <a:t>Define node configuration</a:t>
            </a:r>
            <a:endParaRPr lang="en-US" sz="2400" dirty="0">
              <a:solidFill>
                <a:schemeClr val="bg1">
                  <a:lumMod val="50000"/>
                </a:schemeClr>
              </a:solidFill>
            </a:endParaRPr>
          </a:p>
          <a:p>
            <a:endParaRPr lang="en-US" dirty="0" smtClean="0"/>
          </a:p>
        </p:txBody>
      </p:sp>
      <p:sp>
        <p:nvSpPr>
          <p:cNvPr id="4" name="TextBox 3"/>
          <p:cNvSpPr txBox="1"/>
          <p:nvPr/>
        </p:nvSpPr>
        <p:spPr bwMode="white">
          <a:xfrm>
            <a:off x="3253205" y="7475621"/>
            <a:ext cx="9673390" cy="541602"/>
          </a:xfrm>
          <a:prstGeom prst="rect">
            <a:avLst/>
          </a:prstGeom>
        </p:spPr>
        <p:txBody>
          <a:bodyPr vert="horz" wrap="square" lIns="91440" tIns="91440" rIns="91440" bIns="91440" rtlCol="0">
            <a:normAutofit lnSpcReduction="10000"/>
          </a:bodyPr>
          <a:lstStyle/>
          <a:p>
            <a:pPr algn="ctr"/>
            <a:r>
              <a:rPr lang="en-US" b="1" dirty="0"/>
              <a:t>https://</a:t>
            </a:r>
            <a:r>
              <a:rPr lang="en-US" b="1" dirty="0" err="1"/>
              <a:t>supermarket.chef.io</a:t>
            </a:r>
            <a:r>
              <a:rPr lang="en-US" b="1" dirty="0"/>
              <a:t>/cookbooks/chef-client</a:t>
            </a:r>
            <a:endParaRPr lang="en-US" b="1" dirty="0" smtClean="0"/>
          </a:p>
        </p:txBody>
      </p:sp>
    </p:spTree>
    <p:extLst>
      <p:ext uri="{BB962C8B-B14F-4D97-AF65-F5344CB8AC3E}">
        <p14:creationId xmlns:p14="http://schemas.microsoft.com/office/powerpoint/2010/main" val="6194981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the chef-client </a:t>
            </a:r>
            <a:r>
              <a:rPr lang="en-US" dirty="0" err="1" smtClean="0"/>
              <a:t>config</a:t>
            </a:r>
            <a:r>
              <a:rPr lang="en-US" dirty="0" smtClean="0"/>
              <a:t> Recipe</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b="1" dirty="0" smtClean="0">
                <a:latin typeface="Courier New" charset="0"/>
                <a:ea typeface="Courier New" charset="0"/>
                <a:cs typeface="Courier New" charset="0"/>
              </a:rPr>
              <a:t># ... OTHER RESOURCES ...</a:t>
            </a:r>
          </a:p>
          <a:p>
            <a:r>
              <a:rPr lang="en-US" b="1" dirty="0" smtClean="0">
                <a:latin typeface="Courier New" charset="0"/>
                <a:ea typeface="Courier New" charset="0"/>
                <a:cs typeface="Courier New" charset="0"/>
              </a:rPr>
              <a:t>template </a:t>
            </a:r>
            <a:r>
              <a:rPr lang="en-US" b="1" dirty="0">
                <a:latin typeface="Courier New" charset="0"/>
                <a:ea typeface="Courier New" charset="0"/>
                <a:cs typeface="Courier New" charset="0"/>
              </a:rPr>
              <a:t>"#{node["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conf_dir</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client.rb</a:t>
            </a:r>
            <a:r>
              <a:rPr lang="en-US" b="1" dirty="0">
                <a:latin typeface="Courier New" charset="0"/>
                <a:ea typeface="Courier New" charset="0"/>
                <a:cs typeface="Courier New" charset="0"/>
              </a:rPr>
              <a:t>" do</a:t>
            </a:r>
          </a:p>
          <a:p>
            <a:r>
              <a:rPr lang="en-US" b="1" dirty="0">
                <a:latin typeface="Courier New" charset="0"/>
                <a:ea typeface="Courier New" charset="0"/>
                <a:cs typeface="Courier New" charset="0"/>
              </a:rPr>
              <a:t>  source </a:t>
            </a:r>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client.rb.erb</a:t>
            </a:r>
            <a:r>
              <a:rPr lang="en-US" b="1" dirty="0" smtClean="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owner </a:t>
            </a:r>
            <a:r>
              <a:rPr lang="en-US" b="1" dirty="0" err="1">
                <a:latin typeface="Courier New" charset="0"/>
                <a:ea typeface="Courier New" charset="0"/>
                <a:cs typeface="Courier New" charset="0"/>
              </a:rPr>
              <a:t>d_owner</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group </a:t>
            </a:r>
            <a:r>
              <a:rPr lang="en-US" b="1" dirty="0" err="1">
                <a:latin typeface="Courier New" charset="0"/>
                <a:ea typeface="Courier New" charset="0"/>
                <a:cs typeface="Courier New" charset="0"/>
              </a:rPr>
              <a:t>d_group</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mode 00644</a:t>
            </a:r>
          </a:p>
          <a:p>
            <a:r>
              <a:rPr lang="en-US" b="1" dirty="0">
                <a:latin typeface="Courier New" charset="0"/>
                <a:ea typeface="Courier New" charset="0"/>
                <a:cs typeface="Courier New" charset="0"/>
              </a:rPr>
              <a:t>  variables(</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chef_config</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chef_requires</a:t>
            </a:r>
            <a:r>
              <a:rPr lang="en-US" b="1" dirty="0">
                <a:latin typeface="Courier New" charset="0"/>
                <a:ea typeface="Courier New" charset="0"/>
                <a:cs typeface="Courier New" charset="0"/>
              </a:rPr>
              <a:t> =&gt; </a:t>
            </a:r>
            <a:r>
              <a:rPr lang="en-US" b="1" dirty="0" err="1">
                <a:latin typeface="Courier New" charset="0"/>
                <a:ea typeface="Courier New" charset="0"/>
                <a:cs typeface="Courier New" charset="0"/>
              </a:rPr>
              <a:t>chef_requires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ohai_disabled_plugins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ohai</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disabled_plugins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start_handlers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start_handlers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report_handlers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report_handlers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exception_handlers</a:t>
            </a:r>
            <a:r>
              <a:rPr lang="en-US" b="1" dirty="0">
                <a:latin typeface="Courier New" charset="0"/>
                <a:ea typeface="Courier New" charset="0"/>
                <a:cs typeface="Courier New" charset="0"/>
              </a:rPr>
              <a:t> =&gt; node['</a:t>
            </a:r>
            <a:r>
              <a:rPr lang="en-US" b="1" dirty="0" err="1">
                <a:latin typeface="Courier New" charset="0"/>
                <a:ea typeface="Courier New" charset="0"/>
                <a:cs typeface="Courier New" charset="0"/>
              </a:rPr>
              <a:t>chef_client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config</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exception_handlers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p>
          <a:p>
            <a:r>
              <a:rPr lang="en-US" b="1" dirty="0">
                <a:latin typeface="Courier New" charset="0"/>
                <a:ea typeface="Courier New" charset="0"/>
                <a:cs typeface="Courier New" charset="0"/>
              </a:rPr>
              <a:t>  notifies :create, '</a:t>
            </a:r>
            <a:r>
              <a:rPr lang="en-US" b="1" dirty="0" err="1">
                <a:latin typeface="Courier New" charset="0"/>
                <a:ea typeface="Courier New" charset="0"/>
                <a:cs typeface="Courier New" charset="0"/>
              </a:rPr>
              <a:t>ruby_block</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reload_client_config</a:t>
            </a:r>
            <a:r>
              <a:rPr lang="en-US" b="1" dirty="0">
                <a:latin typeface="Courier New" charset="0"/>
                <a:ea typeface="Courier New" charset="0"/>
                <a:cs typeface="Courier New" charset="0"/>
              </a:rPr>
              <a:t>]', :immediately</a:t>
            </a:r>
          </a:p>
          <a:p>
            <a:r>
              <a:rPr lang="en-US" b="1" dirty="0" smtClean="0">
                <a:latin typeface="Courier New" charset="0"/>
                <a:ea typeface="Courier New" charset="0"/>
                <a:cs typeface="Courier New" charset="0"/>
              </a:rPr>
              <a:t>end</a:t>
            </a:r>
            <a:endParaRPr lang="en-US" b="1" dirty="0">
              <a:latin typeface="Courier New" charset="0"/>
              <a:ea typeface="Courier New" charset="0"/>
              <a:cs typeface="Courier New" charset="0"/>
            </a:endParaRPr>
          </a:p>
        </p:txBody>
      </p:sp>
      <p:sp>
        <p:nvSpPr>
          <p:cNvPr id="4" name="Text Placeholder 3"/>
          <p:cNvSpPr>
            <a:spLocks noGrp="1"/>
          </p:cNvSpPr>
          <p:nvPr>
            <p:ph type="body" sz="quarter" idx="11"/>
          </p:nvPr>
        </p:nvSpPr>
        <p:spPr/>
        <p:txBody>
          <a:bodyPr/>
          <a:lstStyle/>
          <a:p>
            <a:r>
              <a:rPr lang="en-US" dirty="0" smtClean="0"/>
              <a:t>~/cookbooks/chef-client/recipes/</a:t>
            </a:r>
            <a:r>
              <a:rPr lang="en-US" dirty="0" err="1" smtClean="0"/>
              <a:t>config.rb</a:t>
            </a:r>
            <a:endParaRPr lang="en-US" dirty="0"/>
          </a:p>
        </p:txBody>
      </p:sp>
      <p:sp>
        <p:nvSpPr>
          <p:cNvPr id="7" name="Rectangle 6"/>
          <p:cNvSpPr/>
          <p:nvPr/>
        </p:nvSpPr>
        <p:spPr bwMode="auto">
          <a:xfrm>
            <a:off x="1121104" y="2788659"/>
            <a:ext cx="14422528" cy="451847"/>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1567152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0"/>
          </p:nvPr>
        </p:nvSpPr>
        <p:spPr/>
        <p:txBody>
          <a:bodyPr>
            <a:normAutofit/>
          </a:bodyPr>
          <a:lstStyle/>
          <a:p>
            <a:r>
              <a:rPr lang="en-US" sz="2400" b="1" dirty="0" smtClean="0">
                <a:latin typeface="Courier New" charset="0"/>
                <a:ea typeface="Courier New" charset="0"/>
                <a:cs typeface="Courier New" charset="0"/>
              </a:rPr>
              <a:t>&lt;% </a:t>
            </a:r>
            <a:r>
              <a:rPr lang="en-US" sz="2400" b="1" dirty="0">
                <a:latin typeface="Courier New" charset="0"/>
                <a:ea typeface="Courier New" charset="0"/>
                <a:cs typeface="Courier New" charset="0"/>
              </a:rPr>
              <a:t>if </a:t>
            </a:r>
            <a:r>
              <a:rPr lang="en-US" sz="2400" b="1" dirty="0" err="1">
                <a:latin typeface="Courier New" charset="0"/>
                <a:ea typeface="Courier New" charset="0"/>
                <a:cs typeface="Courier New" charset="0"/>
              </a:rPr>
              <a:t>node.attribute</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 &amp;&amp;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"].attribute?("</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-%&gt;</a:t>
            </a:r>
          </a:p>
          <a:p>
            <a:endParaRPr lang="en-US" sz="2400" b="1" dirty="0">
              <a:latin typeface="Courier New" charset="0"/>
              <a:ea typeface="Courier New" charset="0"/>
              <a:cs typeface="Courier New" charset="0"/>
            </a:endParaRPr>
          </a:p>
          <a:p>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Config</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&lt;&lt; "&lt;%= node["</a:t>
            </a:r>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plugin_path</a:t>
            </a:r>
            <a:r>
              <a:rPr lang="en-US" sz="2400" b="1" dirty="0">
                <a:latin typeface="Courier New" charset="0"/>
                <a:ea typeface="Courier New" charset="0"/>
                <a:cs typeface="Courier New" charset="0"/>
              </a:rPr>
              <a:t>"] %&gt;"</a:t>
            </a:r>
          </a:p>
          <a:p>
            <a:r>
              <a:rPr lang="en-US" sz="2400" b="1" dirty="0">
                <a:latin typeface="Courier New" charset="0"/>
                <a:ea typeface="Courier New" charset="0"/>
                <a:cs typeface="Courier New" charset="0"/>
              </a:rPr>
              <a:t>&lt;% end -%&gt;</a:t>
            </a:r>
          </a:p>
          <a:p>
            <a:r>
              <a:rPr lang="en-US" sz="2400" b="1" dirty="0">
                <a:latin typeface="Courier New" charset="0"/>
                <a:ea typeface="Courier New" charset="0"/>
                <a:cs typeface="Courier New" charset="0"/>
              </a:rPr>
              <a:t>&lt;% unless @</a:t>
            </a:r>
            <a:r>
              <a:rPr lang="en-US" sz="2400" b="1" dirty="0" err="1">
                <a:latin typeface="Courier New" charset="0"/>
                <a:ea typeface="Courier New" charset="0"/>
                <a:cs typeface="Courier New" charset="0"/>
              </a:rPr>
              <a:t>ohai_disabled_plugins.empty</a:t>
            </a:r>
            <a:r>
              <a:rPr lang="en-US" sz="2400" b="1" dirty="0">
                <a:latin typeface="Courier New" charset="0"/>
                <a:ea typeface="Courier New" charset="0"/>
                <a:cs typeface="Courier New" charset="0"/>
              </a:rPr>
              <a:t>? -%&gt;</a:t>
            </a:r>
          </a:p>
          <a:p>
            <a:r>
              <a:rPr lang="en-US" sz="2400" b="1" dirty="0" err="1">
                <a:latin typeface="Courier New" charset="0"/>
                <a:ea typeface="Courier New" charset="0"/>
                <a:cs typeface="Courier New" charset="0"/>
              </a:rPr>
              <a:t>Ohai</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Config</a:t>
            </a:r>
            <a:r>
              <a:rPr lang="en-US" sz="2400" b="1" dirty="0">
                <a:latin typeface="Courier New" charset="0"/>
                <a:ea typeface="Courier New" charset="0"/>
                <a:cs typeface="Courier New" charset="0"/>
              </a:rPr>
              <a:t>[:</a:t>
            </a:r>
            <a:r>
              <a:rPr lang="en-US" sz="2400" b="1" dirty="0" err="1">
                <a:latin typeface="Courier New" charset="0"/>
                <a:ea typeface="Courier New" charset="0"/>
                <a:cs typeface="Courier New" charset="0"/>
              </a:rPr>
              <a:t>disabled_plugins</a:t>
            </a:r>
            <a:r>
              <a:rPr lang="en-US" sz="2400" b="1" dirty="0">
                <a:latin typeface="Courier New" charset="0"/>
                <a:ea typeface="Courier New" charset="0"/>
                <a:cs typeface="Courier New" charset="0"/>
              </a:rPr>
              <a:t>] = [&lt;%= @</a:t>
            </a:r>
            <a:r>
              <a:rPr lang="en-US" sz="2400" b="1" dirty="0" err="1">
                <a:latin typeface="Courier New" charset="0"/>
                <a:ea typeface="Courier New" charset="0"/>
                <a:cs typeface="Courier New" charset="0"/>
              </a:rPr>
              <a:t>ohai_disabled_plugins.map</a:t>
            </a:r>
            <a:r>
              <a:rPr lang="en-US" sz="2400" b="1" dirty="0">
                <a:latin typeface="Courier New" charset="0"/>
                <a:ea typeface="Courier New" charset="0"/>
                <a:cs typeface="Courier New" charset="0"/>
              </a:rPr>
              <a:t> { |k| </a:t>
            </a:r>
            <a:r>
              <a:rPr lang="en-US" sz="2400" b="1" dirty="0" smtClean="0">
                <a:latin typeface="Courier New" charset="0"/>
                <a:ea typeface="Courier New" charset="0"/>
                <a:cs typeface="Courier New" charset="0"/>
              </a:rPr>
              <a:t>k...</a:t>
            </a:r>
            <a:endParaRPr lang="en-US" sz="2400" b="1" dirty="0">
              <a:latin typeface="Courier New" charset="0"/>
              <a:ea typeface="Courier New" charset="0"/>
              <a:cs typeface="Courier New" charset="0"/>
            </a:endParaRPr>
          </a:p>
          <a:p>
            <a:endParaRPr lang="en-US" sz="2400" b="1" dirty="0">
              <a:latin typeface="Courier New" charset="0"/>
              <a:ea typeface="Courier New" charset="0"/>
              <a:cs typeface="Courier New" charset="0"/>
            </a:endParaRPr>
          </a:p>
          <a:p>
            <a:r>
              <a:rPr lang="en-US" sz="2400" b="1" dirty="0">
                <a:latin typeface="Courier New" charset="0"/>
                <a:ea typeface="Courier New" charset="0"/>
                <a:cs typeface="Courier New" charset="0"/>
              </a:rPr>
              <a:t>&lt;% end -%&gt;</a:t>
            </a:r>
          </a:p>
          <a:p>
            <a:endParaRPr lang="en-US" sz="2400" b="1" dirty="0">
              <a:latin typeface="Courier New" charset="0"/>
              <a:ea typeface="Courier New" charset="0"/>
              <a:cs typeface="Courier New" charset="0"/>
            </a:endParaRPr>
          </a:p>
        </p:txBody>
      </p:sp>
      <p:sp>
        <p:nvSpPr>
          <p:cNvPr id="4" name="Text Placeholder 3"/>
          <p:cNvSpPr>
            <a:spLocks noGrp="1"/>
          </p:cNvSpPr>
          <p:nvPr>
            <p:ph type="body" sz="quarter" idx="11"/>
          </p:nvPr>
        </p:nvSpPr>
        <p:spPr/>
        <p:txBody>
          <a:bodyPr/>
          <a:lstStyle/>
          <a:p>
            <a:r>
              <a:rPr lang="en-US" dirty="0" smtClean="0"/>
              <a:t>~/cookbooks/chef-client/templates/default/</a:t>
            </a:r>
            <a:r>
              <a:rPr lang="en-US" dirty="0" err="1" smtClean="0"/>
              <a:t>client.rb.erb</a:t>
            </a:r>
            <a:endParaRPr lang="en-US" dirty="0"/>
          </a:p>
        </p:txBody>
      </p:sp>
      <p:sp>
        <p:nvSpPr>
          <p:cNvPr id="7" name="Rectangle 6"/>
          <p:cNvSpPr/>
          <p:nvPr/>
        </p:nvSpPr>
        <p:spPr bwMode="auto">
          <a:xfrm>
            <a:off x="1121104" y="2884911"/>
            <a:ext cx="14422528" cy="721894"/>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2120713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US" dirty="0" smtClean="0"/>
              <a:t>The Work</a:t>
            </a:r>
            <a:endParaRPr lang="en-US" dirty="0"/>
          </a:p>
        </p:txBody>
      </p:sp>
      <p:sp>
        <p:nvSpPr>
          <p:cNvPr id="8" name="Subtitle 7"/>
          <p:cNvSpPr>
            <a:spLocks noGrp="1"/>
          </p:cNvSpPr>
          <p:nvPr>
            <p:ph type="subTitle" idx="1"/>
          </p:nvPr>
        </p:nvSpPr>
        <p:spPr/>
        <p:txBody>
          <a:bodyPr/>
          <a:lstStyle/>
          <a:p>
            <a:pPr marL="457200" indent="-457200">
              <a:buFont typeface="Arial" charset="0"/>
              <a:buChar char="•"/>
            </a:pPr>
            <a:r>
              <a:rPr lang="en-US" dirty="0" smtClean="0"/>
              <a:t>Add the chef-client cookbook to your cookbook collection</a:t>
            </a:r>
          </a:p>
          <a:p>
            <a:pPr marL="457200" indent="-457200">
              <a:buFont typeface="Arial" charset="0"/>
              <a:buChar char="•"/>
            </a:pPr>
            <a:r>
              <a:rPr lang="en-US" dirty="0"/>
              <a:t>Provide attributes in a wrapper cookbook, role, or environment for:</a:t>
            </a:r>
          </a:p>
          <a:p>
            <a:endParaRPr lang="en-US" dirty="0"/>
          </a:p>
          <a:p>
            <a:r>
              <a:rPr lang="en-US" b="1" dirty="0">
                <a:latin typeface="Courier New" charset="0"/>
                <a:ea typeface="Courier New" charset="0"/>
                <a:cs typeface="Courier New" charset="0"/>
              </a:rPr>
              <a:t>	node['</a:t>
            </a:r>
            <a:r>
              <a:rPr lang="en-US" b="1" dirty="0" err="1">
                <a:latin typeface="Courier New" charset="0"/>
                <a:ea typeface="Courier New" charset="0"/>
                <a:cs typeface="Courier New" charset="0"/>
              </a:rPr>
              <a:t>ohai</a:t>
            </a:r>
            <a:r>
              <a:rPr lang="en-US" b="1" dirty="0" smtClean="0">
                <a:latin typeface="Courier New" charset="0"/>
                <a:ea typeface="Courier New" charset="0"/>
                <a:cs typeface="Courier New" charset="0"/>
              </a:rPr>
              <a:t>']['</a:t>
            </a:r>
            <a:r>
              <a:rPr lang="en-US" b="1" dirty="0" err="1" smtClean="0">
                <a:latin typeface="Courier New" charset="0"/>
                <a:ea typeface="Courier New" charset="0"/>
                <a:cs typeface="Courier New" charset="0"/>
              </a:rPr>
              <a:t>plugin_path</a:t>
            </a:r>
            <a:r>
              <a:rPr lang="en-US" b="1" dirty="0" smtClean="0">
                <a:latin typeface="Courier New" charset="0"/>
                <a:ea typeface="Courier New" charset="0"/>
                <a:cs typeface="Courier New" charset="0"/>
              </a:rPr>
              <a:t>']</a:t>
            </a:r>
          </a:p>
          <a:p>
            <a:endParaRPr lang="en-US" b="1" dirty="0">
              <a:latin typeface="Courier New" charset="0"/>
              <a:ea typeface="Courier New" charset="0"/>
              <a:cs typeface="Courier New" charset="0"/>
            </a:endParaRPr>
          </a:p>
          <a:p>
            <a:pPr marL="457200" indent="-457200">
              <a:buFont typeface="Arial" charset="0"/>
              <a:buChar char="•"/>
            </a:pPr>
            <a:r>
              <a:rPr lang="en-US" dirty="0" smtClean="0"/>
              <a:t>Add chef-client cookbook to every node's run list</a:t>
            </a:r>
          </a:p>
        </p:txBody>
      </p:sp>
    </p:spTree>
    <p:extLst>
      <p:ext uri="{BB962C8B-B14F-4D97-AF65-F5344CB8AC3E}">
        <p14:creationId xmlns:p14="http://schemas.microsoft.com/office/powerpoint/2010/main" val="1000712682"/>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Template.potx</Template>
  <TotalTime>15419</TotalTime>
  <Words>878</Words>
  <Application>Microsoft Macintosh PowerPoint</Application>
  <PresentationFormat>Custom</PresentationFormat>
  <Paragraphs>140</Paragraphs>
  <Slides>22</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Courier New</vt:lpstr>
      <vt:lpstr>ＭＳ Ｐゴシック</vt:lpstr>
      <vt:lpstr>Wingdings</vt:lpstr>
      <vt:lpstr>Arial</vt:lpstr>
      <vt:lpstr>Template</vt:lpstr>
      <vt:lpstr>Interaction</vt:lpstr>
      <vt:lpstr>Tuning Ohai</vt:lpstr>
      <vt:lpstr>Objectives</vt:lpstr>
      <vt:lpstr>Run Ohai Smoother</vt:lpstr>
      <vt:lpstr>Node Configuration File</vt:lpstr>
      <vt:lpstr>The Anatomy of a chef-client Run</vt:lpstr>
      <vt:lpstr>chef-client cookbook</vt:lpstr>
      <vt:lpstr>Viewing the chef-client config Recipe</vt:lpstr>
      <vt:lpstr>PowerPoint Presentation</vt:lpstr>
      <vt:lpstr>The Work</vt:lpstr>
      <vt:lpstr>Run Ohai Smoother</vt:lpstr>
      <vt:lpstr>Not all Node Plugins are Executed</vt:lpstr>
      <vt:lpstr>Ohai Hints</vt:lpstr>
      <vt:lpstr>The Work</vt:lpstr>
      <vt:lpstr>Run Ohai Smoother</vt:lpstr>
      <vt:lpstr>PowerPoint Presentation</vt:lpstr>
      <vt:lpstr>Viewing the chef-client config Recipe</vt:lpstr>
      <vt:lpstr>The Work</vt:lpstr>
      <vt:lpstr>Run Ohai Smoother</vt:lpstr>
      <vt:lpstr>Whitelist Node Attributes</vt:lpstr>
      <vt:lpstr>Run Ohai Smoother</vt:lpstr>
      <vt:lpstr>Q&amp;A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2141</cp:revision>
  <cp:lastPrinted>2015-02-07T23:49:10Z</cp:lastPrinted>
  <dcterms:created xsi:type="dcterms:W3CDTF">2012-09-13T17:36:07Z</dcterms:created>
  <dcterms:modified xsi:type="dcterms:W3CDTF">2016-10-23T06:46:03Z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