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385" r:id="rId5"/>
    <p:sldId id="261" r:id="rId6"/>
    <p:sldId id="397" r:id="rId7"/>
    <p:sldId id="424" r:id="rId8"/>
    <p:sldId id="394" r:id="rId9"/>
    <p:sldId id="266" r:id="rId10"/>
    <p:sldId id="269" r:id="rId11"/>
    <p:sldId id="398" r:id="rId12"/>
    <p:sldId id="426" r:id="rId13"/>
    <p:sldId id="337" r:id="rId14"/>
    <p:sldId id="399" r:id="rId15"/>
    <p:sldId id="357" r:id="rId16"/>
    <p:sldId id="258" r:id="rId17"/>
    <p:sldId id="425" r:id="rId18"/>
    <p:sldId id="277" r:id="rId19"/>
    <p:sldId id="388" r:id="rId20"/>
    <p:sldId id="3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200" autoAdjust="0"/>
  </p:normalViewPr>
  <p:slideViewPr>
    <p:cSldViewPr snapToGrid="0" showGuides="1">
      <p:cViewPr varScale="1">
        <p:scale>
          <a:sx n="56" d="100"/>
          <a:sy n="56" d="100"/>
        </p:scale>
        <p:origin x="10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5ECC-EAEF-485F-95DF-9261B28A0A5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DDB9-9812-4F9F-B4F1-A02D92C02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Represented trajectory T that consists of a series of point </a:t>
            </a:r>
            <a:r>
              <a:rPr lang="en-US" dirty="0" err="1"/>
              <a:t>p,time</a:t>
            </a:r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extract the knowledge to detect traffic jam  and crow on the road.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scientific studies, biologist studied the animal’s migration structure(i.e. group or individual ) and their living environment analyzing the animal trajectories,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environment studies,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forcasting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hurricane path in advance, it help in protection of people and animals.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is the </a:t>
            </a:r>
            <a:r>
              <a:rPr lang="en-US" dirty="0" err="1"/>
              <a:t>eg</a:t>
            </a:r>
            <a:r>
              <a:rPr lang="en-US" dirty="0"/>
              <a:t> of trajectory of one college student. Normally, student go faculty and canteen…….in the day time and go back home  at night.</a:t>
            </a:r>
          </a:p>
          <a:p>
            <a:r>
              <a:rPr lang="en-US" dirty="0"/>
              <a:t>Along his path, we record the .a series of  his location  that are associated with  timestamp.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different kinds of moving object, we can classify the trajectory data into four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applying trajectory mining techniques, such as, we extract the knowledge that contribute to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descriptions of frequent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objects,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both spatial and temporal.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 a user is at station, then 20 min later, it arrive to castle and after 65 minute last , it arrive to 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depending on what we want to reveal from the sensed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8DDB9-9812-4F9F-B4F1-A02D92C027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B7E1-0DC3-41F0-87B7-EEDD06B1EE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E096-AC75-4AAA-B670-4D60C206ED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task of clustering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07E7-141C-4443-9F07-33EB190D74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61F-D568-4314-AF4D-DBEAC452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A120-1E9F-4BE6-9DCB-6BFC668D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3B5C-F426-4A7C-A094-D3CFBD47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02A6-96E0-4A5D-8798-61B175F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AE99-DB44-4F2E-9F21-CDEB8EEC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4454-2152-4FEE-B806-10E247EB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32DA-A2E8-4B74-BFD4-3E65E70D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F1B3-1D86-42DA-BC54-28821D9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64AA-EF68-40DD-B099-EA362B6F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4A80-E31B-41E1-A1AC-A9D96F7D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82DB2-AFA1-4892-84BA-825358B65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DE027-2456-4A80-9F85-7524A950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E132-D171-4D42-93F6-71ADF5F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7561-7BCF-4B22-989D-889FD75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9EE4-710B-4806-9D0B-7E09FC40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14B6-007E-4409-91AF-C39F8D5C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76A5-FF8D-4404-9738-2535E4B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559D-204F-4DB3-8F92-3F928BDF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353A-38FA-4516-8843-C806BBB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7F4D-EF2B-4E14-9B6C-2C07C295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7E5-5A2A-4251-B6F0-1FCDF1D3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6C2F-FD8D-4C57-B756-21B2DA75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0415-2540-4FC6-A88C-E2657BE1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D465-C719-4BD6-91D6-83B383B4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72ED-C8CA-47DE-8D8B-DC6F1D05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7D21-9ECD-4C53-9FBA-10C64808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E3A1-33D3-443F-8AAA-E50B71BA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CCB06-37F6-4CD7-A2D0-AEDE8E52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84336-B656-477D-A8FE-7D2DE4B4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E580-749A-4723-86CB-3B91592F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0EE1-FC0F-4852-B458-DBDE35EF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0B1F-7D02-4C79-9D27-F22D83CA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BF68-8DC4-4D48-928B-D69526F1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49BB-6B28-41A6-A8FA-DB7E146A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8B6E-6E49-4F19-915D-F0777935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72D35-4E27-4B1C-A76A-9ECB603D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1663B-2A45-45BE-AE84-C5216E56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47BD7-0FD3-438E-B8B4-62304DA3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23BE1-2579-4049-A611-C882EDC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3828-EA33-4045-B8CB-58C3A00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DCFEA-BEFC-43CB-8C5A-4EA5586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9E235-DD84-4B6B-8A65-0AD42290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FC98-5760-4369-A0A4-7DDDE39D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066C4-E564-4F0B-BBFE-4EA281A6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CF6C9-578C-48D9-B995-0F29CF0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FA90-CA18-4992-82F5-B893BAE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C49F-3064-4611-AF38-7C0EDF48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B137-6C5E-46B9-BB7E-2BD91699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B8E3-90FD-47B7-A515-6CE02A66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176D-5E13-4864-9F57-2FE2C067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8342-424E-4E66-B461-8A29910B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B889-FBD6-49FC-BA7D-831F22C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4515-B1DF-4DFD-A5BC-944AA9F4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4A200-1F4D-4EDF-9FF4-777AA4FD5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01E80-CA99-476F-85A4-A45313C3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AD7BF-CBA9-47FB-92AA-345CD8E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C061-9C71-4024-9727-5DEF14AD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F6F55-BBAD-42D3-8F17-02B97755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60E4-AB78-4029-88E5-1E90B6ED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F7E2-62E7-427B-AA88-7690E5FF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E635-476B-4562-95E8-7223421D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ECAF-1D68-47B1-B7AB-725BAE251BA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1114-02A2-42CB-B49E-3253DB0F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3606-FDF5-4B38-B432-2B1F3431B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AECA-E35F-4B86-B30C-D82CB7E3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7F3-78D5-4675-B7ED-413ADBC8F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Pattern Discovery from Trajectory Data</a:t>
            </a:r>
          </a:p>
        </p:txBody>
      </p:sp>
    </p:spTree>
    <p:extLst>
      <p:ext uri="{BB962C8B-B14F-4D97-AF65-F5344CB8AC3E}">
        <p14:creationId xmlns:p14="http://schemas.microsoft.com/office/powerpoint/2010/main" val="20875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5404A-9095-4B6E-BA4D-3814D91194C1}"/>
              </a:ext>
            </a:extLst>
          </p:cNvPr>
          <p:cNvSpPr/>
          <p:nvPr/>
        </p:nvSpPr>
        <p:spPr>
          <a:xfrm>
            <a:off x="6908105" y="4743578"/>
            <a:ext cx="2362200" cy="123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Pattern Mining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ABD27-D943-4F3C-9F49-7698E2A1A9D2}"/>
              </a:ext>
            </a:extLst>
          </p:cNvPr>
          <p:cNvSpPr/>
          <p:nvPr/>
        </p:nvSpPr>
        <p:spPr>
          <a:xfrm>
            <a:off x="2590800" y="4724399"/>
            <a:ext cx="2476500" cy="123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Pattern Mining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3FEDC-BA5F-41EB-98C6-0D14D1AB05AF}"/>
              </a:ext>
            </a:extLst>
          </p:cNvPr>
          <p:cNvSpPr/>
          <p:nvPr/>
        </p:nvSpPr>
        <p:spPr>
          <a:xfrm>
            <a:off x="4686300" y="2280193"/>
            <a:ext cx="2638425" cy="133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 Pattern Mining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6D2069-3537-4F78-8539-C5D1C70F7CFB}"/>
              </a:ext>
            </a:extLst>
          </p:cNvPr>
          <p:cNvCxnSpPr/>
          <p:nvPr/>
        </p:nvCxnSpPr>
        <p:spPr>
          <a:xfrm flipH="1">
            <a:off x="4200525" y="3620544"/>
            <a:ext cx="971550" cy="110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934479-B949-4177-9362-A60EED436854}"/>
              </a:ext>
            </a:extLst>
          </p:cNvPr>
          <p:cNvCxnSpPr/>
          <p:nvPr/>
        </p:nvCxnSpPr>
        <p:spPr>
          <a:xfrm>
            <a:off x="6705405" y="3620544"/>
            <a:ext cx="1190625" cy="112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03A5F47-DE34-44F0-8653-A6905E48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8955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Pattern Mining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6159F-0FA6-442F-B274-BE817E3A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CAE2-88F2-4DA5-AC88-23E4FAC0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Pattern Mining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5C9A-3A7D-4AC6-AD81-DE96E691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co-travelers from the moving object trajectory</a:t>
            </a:r>
          </a:p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driven: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what we want to reveal from the sensed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Flock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Swarm 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B506-83CF-4520-B61D-7503C67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486-114B-4BA3-B33A-5C0E8B0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BAEE-1A63-450D-9676-E2643FE4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algn="just">
              <a:lnSpc>
                <a:spcPct val="100000"/>
              </a:lnSpc>
              <a:spcBef>
                <a:spcPts val="1000"/>
              </a:spcBef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Flock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m,k,r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group of at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move together for at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time points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staying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disc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radius </a:t>
            </a:r>
            <a:r>
              <a:rPr lang="en-US" altLang="ko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2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6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3315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334136"/>
            <a:ext cx="7886700" cy="287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1421" y="5440493"/>
            <a:ext cx="472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Example of flock pattern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6384" y="5382218"/>
            <a:ext cx="44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-flock problem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9855" y="1329097"/>
            <a:ext cx="423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The proper disc    radius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choose.</a:t>
            </a: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61421" y="1333089"/>
            <a:ext cx="364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m=3, k=3.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flock :&lt;o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7567" y="1329097"/>
            <a:ext cx="3654652" cy="834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BD2C-9118-40FA-BDF1-7E5BBC3E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A31C-3ECA-43EA-B54B-0CE726A2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Convoy: “a group of at least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together for at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timestamps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8A7E7-3A07-44E6-A17F-6CE142CF82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0443" y="2981739"/>
            <a:ext cx="6512059" cy="32100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872186-5C33-406C-B0C4-4654D682223A}"/>
              </a:ext>
            </a:extLst>
          </p:cNvPr>
          <p:cNvGrpSpPr/>
          <p:nvPr/>
        </p:nvGrpSpPr>
        <p:grpSpPr>
          <a:xfrm>
            <a:off x="7573090" y="2846802"/>
            <a:ext cx="4700653" cy="1779910"/>
            <a:chOff x="7306849" y="3429000"/>
            <a:chExt cx="4700653" cy="17799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1ED7FC-BFDD-40BA-85DC-1FFB6E7C4AE0}"/>
                </a:ext>
              </a:extLst>
            </p:cNvPr>
            <p:cNvSpPr txBox="1"/>
            <p:nvPr/>
          </p:nvSpPr>
          <p:spPr>
            <a:xfrm>
              <a:off x="7315982" y="3520947"/>
              <a:ext cx="4691520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size threshold m=3,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lifetime threshold k=3,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convoy={O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baseline="30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CAFC7C5-BEB1-4692-867E-321AC4D171F4}"/>
                </a:ext>
              </a:extLst>
            </p:cNvPr>
            <p:cNvSpPr/>
            <p:nvPr/>
          </p:nvSpPr>
          <p:spPr>
            <a:xfrm>
              <a:off x="7306849" y="3429000"/>
              <a:ext cx="4663858" cy="174483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72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119" y="1024426"/>
            <a:ext cx="11527071" cy="4809147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both flock and convoy have a strict requirement on </a:t>
            </a: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period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arbitrary shape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moving objects cluster group lasting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non-consecutive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timestamps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87" y="3129390"/>
            <a:ext cx="6829865" cy="322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4819" y="0"/>
            <a:ext cx="78867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673054-461B-4DB2-9DD0-D276453CD86D}"/>
              </a:ext>
            </a:extLst>
          </p:cNvPr>
          <p:cNvGrpSpPr/>
          <p:nvPr/>
        </p:nvGrpSpPr>
        <p:grpSpPr>
          <a:xfrm>
            <a:off x="280119" y="2942914"/>
            <a:ext cx="5046261" cy="1779910"/>
            <a:chOff x="7306849" y="3429000"/>
            <a:chExt cx="5046261" cy="1779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35CF9A-946A-440F-A9F6-BCB819D4EE28}"/>
                </a:ext>
              </a:extLst>
            </p:cNvPr>
            <p:cNvSpPr txBox="1"/>
            <p:nvPr/>
          </p:nvSpPr>
          <p:spPr>
            <a:xfrm>
              <a:off x="7315982" y="3520947"/>
              <a:ext cx="5037128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size threshold m=3,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lifetime threshold k=2,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swarm={O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,O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aseline="30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}, &lt;t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,t</a:t>
              </a:r>
              <a:r>
                <a:rPr lang="en-US" sz="2400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F7566D66-4031-473C-AF58-EA991BBD7A71}"/>
                </a:ext>
              </a:extLst>
            </p:cNvPr>
            <p:cNvSpPr/>
            <p:nvPr/>
          </p:nvSpPr>
          <p:spPr>
            <a:xfrm>
              <a:off x="7306849" y="3429000"/>
              <a:ext cx="4663858" cy="174483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024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3B9D8-A8BF-42C1-96CB-DCC2693C0D3C}"/>
              </a:ext>
            </a:extLst>
          </p:cNvPr>
          <p:cNvSpPr/>
          <p:nvPr/>
        </p:nvSpPr>
        <p:spPr>
          <a:xfrm>
            <a:off x="3945835" y="670891"/>
            <a:ext cx="3528391" cy="87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2D0BC-33C9-4C1C-B1AF-0ED633191475}"/>
              </a:ext>
            </a:extLst>
          </p:cNvPr>
          <p:cNvSpPr/>
          <p:nvPr/>
        </p:nvSpPr>
        <p:spPr>
          <a:xfrm>
            <a:off x="3970681" y="1961322"/>
            <a:ext cx="3419061" cy="79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21B1B-193B-4F61-A9B8-3A6260CFB1D5}"/>
              </a:ext>
            </a:extLst>
          </p:cNvPr>
          <p:cNvSpPr/>
          <p:nvPr/>
        </p:nvSpPr>
        <p:spPr>
          <a:xfrm>
            <a:off x="3945835" y="3218613"/>
            <a:ext cx="3359426" cy="7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0E2FB-6246-4A47-BEC9-1331BF7F6D2B}"/>
              </a:ext>
            </a:extLst>
          </p:cNvPr>
          <p:cNvSpPr/>
          <p:nvPr/>
        </p:nvSpPr>
        <p:spPr>
          <a:xfrm>
            <a:off x="3945835" y="4462649"/>
            <a:ext cx="3359426" cy="8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Extraction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9B91F0-4847-4052-8E67-6450B78752F6}"/>
              </a:ext>
            </a:extLst>
          </p:cNvPr>
          <p:cNvSpPr/>
          <p:nvPr/>
        </p:nvSpPr>
        <p:spPr>
          <a:xfrm>
            <a:off x="5546033" y="1550504"/>
            <a:ext cx="327991" cy="4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E18A5C-3DB3-4476-A3BD-77FED0015BD4}"/>
              </a:ext>
            </a:extLst>
          </p:cNvPr>
          <p:cNvSpPr/>
          <p:nvPr/>
        </p:nvSpPr>
        <p:spPr>
          <a:xfrm>
            <a:off x="5516215" y="2769703"/>
            <a:ext cx="327991" cy="4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F63A0FE-6D28-441F-982B-B1F9CBDC6AC6}"/>
              </a:ext>
            </a:extLst>
          </p:cNvPr>
          <p:cNvSpPr/>
          <p:nvPr/>
        </p:nvSpPr>
        <p:spPr>
          <a:xfrm>
            <a:off x="5516215" y="4040237"/>
            <a:ext cx="327991" cy="4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13A7A-F5D0-4DBA-9464-D8C966AF3CA0}"/>
              </a:ext>
            </a:extLst>
          </p:cNvPr>
          <p:cNvSpPr txBox="1"/>
          <p:nvPr/>
        </p:nvSpPr>
        <p:spPr>
          <a:xfrm>
            <a:off x="0" y="162850"/>
            <a:ext cx="66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Process for Group Pattern Mining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2A85654-C81D-4F04-8F2B-65D8F7191AE7}"/>
              </a:ext>
            </a:extLst>
          </p:cNvPr>
          <p:cNvSpPr/>
          <p:nvPr/>
        </p:nvSpPr>
        <p:spPr>
          <a:xfrm>
            <a:off x="5461552" y="5324069"/>
            <a:ext cx="327991" cy="4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B836A-F0B7-4F14-A319-DC4413933389}"/>
              </a:ext>
            </a:extLst>
          </p:cNvPr>
          <p:cNvSpPr/>
          <p:nvPr/>
        </p:nvSpPr>
        <p:spPr>
          <a:xfrm>
            <a:off x="3970681" y="5746481"/>
            <a:ext cx="3359426" cy="8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B01B4-5C37-4391-BF21-C297B49CFBCA}"/>
              </a:ext>
            </a:extLst>
          </p:cNvPr>
          <p:cNvSpPr txBox="1"/>
          <p:nvPr/>
        </p:nvSpPr>
        <p:spPr>
          <a:xfrm>
            <a:off x="8240232" y="2020378"/>
            <a:ext cx="341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remove point redundancy and fill missing point.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08591-8247-40A5-B987-D0C2C1751A76}"/>
              </a:ext>
            </a:extLst>
          </p:cNvPr>
          <p:cNvSpPr txBox="1"/>
          <p:nvPr/>
        </p:nvSpPr>
        <p:spPr>
          <a:xfrm>
            <a:off x="8240232" y="3218613"/>
            <a:ext cx="34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moving object 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73F5-0C76-47B7-A1AC-0454F66B509A}"/>
              </a:ext>
            </a:extLst>
          </p:cNvPr>
          <p:cNvSpPr txBox="1"/>
          <p:nvPr/>
        </p:nvSpPr>
        <p:spPr>
          <a:xfrm>
            <a:off x="8240232" y="4700406"/>
            <a:ext cx="341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extract  group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can vary  by depending on the kinds of pattern</a:t>
            </a:r>
          </a:p>
        </p:txBody>
      </p:sp>
    </p:spTree>
    <p:extLst>
      <p:ext uri="{BB962C8B-B14F-4D97-AF65-F5344CB8AC3E}">
        <p14:creationId xmlns:p14="http://schemas.microsoft.com/office/powerpoint/2010/main" val="300045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E34-F233-40C9-BA42-F22772BA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46242-2025-4093-AB89-FC776EC48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0" y="2078196"/>
            <a:ext cx="8903970" cy="38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592C-D5FB-431B-9DE1-B0CCF599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-5856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CC59-B198-4F9B-A82D-AD5A98CC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7" y="1565753"/>
            <a:ext cx="11086578" cy="44091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the set of objects into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(cluster)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objects are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each 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sense other than to those in other groups (clusters).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Hierarchical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Grid based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Partitioning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(arbitrary shape cluster)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91B1B-7832-424C-B772-D3CCF145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37F0-7F95-47FC-A329-856A549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Transportation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1D0C-AE6C-4178-A3D8-40019FE9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knowledge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Traffic jam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Crowd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Carpooling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discovering group movement pattern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5B60A-B1EF-4563-8AF3-11D0B2A6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943" y="3635351"/>
            <a:ext cx="2895600" cy="19750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217F-206D-4429-B487-0F4D559B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CD8QD00Z.jpg (400×300)">
            <a:extLst>
              <a:ext uri="{FF2B5EF4-FFF2-40B4-BE49-F238E27FC236}">
                <a16:creationId xmlns:a16="http://schemas.microsoft.com/office/drawing/2014/main" id="{2F8E202A-4027-43CF-BD03-BEA97B0E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83" y="1597025"/>
            <a:ext cx="2442633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05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 known as spatial-temporal data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historical location record of a moving object along with the time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object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person, an animal, a vehicle, a mobile device, or even a phenomenon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of chronologically ordered points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corresponding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spatiotemporal space, i.e., T= {&lt;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&gt;,…..,    &lt;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each element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indicates a moving object is at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timestamp </a:t>
            </a:r>
            <a:r>
              <a:rPr lang="en-US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447F-ED19-4FC9-9DD9-2E14D46E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C8DD1-4E0A-430D-B434-C48ADF07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Scientific Studies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5C244-ABF5-4420-BD94-5BC5D31F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2930" y="1585723"/>
            <a:ext cx="2330870" cy="17438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2689C6-6C91-4174-813B-75BC82688209}"/>
              </a:ext>
            </a:extLst>
          </p:cNvPr>
          <p:cNvSpPr txBox="1">
            <a:spLocks/>
          </p:cNvSpPr>
          <p:nvPr/>
        </p:nvSpPr>
        <p:spPr>
          <a:xfrm>
            <a:off x="838200" y="1462370"/>
            <a:ext cx="10515600" cy="263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Migration structures (i.e. group or individual)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Living environment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B6A15-7869-49F1-8BB8-487FDDBD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314" y="678902"/>
            <a:ext cx="7243701" cy="27658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78" y="3399868"/>
            <a:ext cx="6020436" cy="160020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626419" y="5289302"/>
            <a:ext cx="4124325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31123" y="6388162"/>
            <a:ext cx="2514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 SarabunPSK"/>
                <a:ea typeface="Times New Roman" panose="02020603050405020304" pitchFamily="18" charset="0"/>
                <a:cs typeface="TH SarabunPSK"/>
              </a:rPr>
              <a:t>Trajectory of one college student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4C9CC-9718-4988-955D-D051177A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FBDBA-B37A-4CC2-8AB8-AEC1AC89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5FA-F35C-4EBA-ACD7-6D3613A4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 of a trajectory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21412C-1A41-409F-BBAC-319FE18AA37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38799" y="1898616"/>
          <a:ext cx="6063344" cy="3101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331">
                  <a:extLst>
                    <a:ext uri="{9D8B030D-6E8A-4147-A177-3AD203B41FA5}">
                      <a16:colId xmlns:a16="http://schemas.microsoft.com/office/drawing/2014/main" val="1667027607"/>
                    </a:ext>
                  </a:extLst>
                </a:gridCol>
                <a:gridCol w="1525650">
                  <a:extLst>
                    <a:ext uri="{9D8B030D-6E8A-4147-A177-3AD203B41FA5}">
                      <a16:colId xmlns:a16="http://schemas.microsoft.com/office/drawing/2014/main" val="1979391269"/>
                    </a:ext>
                  </a:extLst>
                </a:gridCol>
                <a:gridCol w="1525650">
                  <a:extLst>
                    <a:ext uri="{9D8B030D-6E8A-4147-A177-3AD203B41FA5}">
                      <a16:colId xmlns:a16="http://schemas.microsoft.com/office/drawing/2014/main" val="273805806"/>
                    </a:ext>
                  </a:extLst>
                </a:gridCol>
                <a:gridCol w="2112713">
                  <a:extLst>
                    <a:ext uri="{9D8B030D-6E8A-4147-A177-3AD203B41FA5}">
                      <a16:colId xmlns:a16="http://schemas.microsoft.com/office/drawing/2014/main" val="600417731"/>
                    </a:ext>
                  </a:extLst>
                </a:gridCol>
              </a:tblGrid>
              <a:tr h="550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Obj_ID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683273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116.29205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39.97305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2008-02-02 18:19:54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86861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116.28772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39.96466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2008-02-02 18:24:54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278573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116.28339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39.95627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2008-02-02 18:29:54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418168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116.27436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39.95294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2008-02-02 18:34:12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674253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116.27523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39.94958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2008-02-02 18:37:22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790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734E85-9578-4F3B-84CC-A7DB9F9FB727}"/>
              </a:ext>
            </a:extLst>
          </p:cNvPr>
          <p:cNvSpPr txBox="1"/>
          <p:nvPr/>
        </p:nvSpPr>
        <p:spPr>
          <a:xfrm>
            <a:off x="446314" y="1690688"/>
            <a:ext cx="4833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of the individual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descriptor (i.e. Longitude, Latitude)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timestamp when the individual was at a particular location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72D54-A7D7-43EA-8219-CB344DA7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05267" y="1276598"/>
            <a:ext cx="2364509" cy="1237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Data of Human</a:t>
            </a:r>
          </a:p>
        </p:txBody>
      </p:sp>
      <p:sp>
        <p:nvSpPr>
          <p:cNvPr id="6" name="Oval 5"/>
          <p:cNvSpPr/>
          <p:nvPr/>
        </p:nvSpPr>
        <p:spPr>
          <a:xfrm>
            <a:off x="1496622" y="3205017"/>
            <a:ext cx="2152073" cy="1385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Data of Vehicles</a:t>
            </a:r>
          </a:p>
        </p:txBody>
      </p:sp>
      <p:sp>
        <p:nvSpPr>
          <p:cNvPr id="7" name="Oval 6"/>
          <p:cNvSpPr/>
          <p:nvPr/>
        </p:nvSpPr>
        <p:spPr>
          <a:xfrm>
            <a:off x="4705267" y="5116656"/>
            <a:ext cx="2410690" cy="1376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Data of Natural Phenomena</a:t>
            </a:r>
          </a:p>
        </p:txBody>
      </p:sp>
      <p:sp>
        <p:nvSpPr>
          <p:cNvPr id="8" name="Oval 7"/>
          <p:cNvSpPr/>
          <p:nvPr/>
        </p:nvSpPr>
        <p:spPr>
          <a:xfrm>
            <a:off x="8400141" y="3067774"/>
            <a:ext cx="2419928" cy="1487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Data of Animals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3564" y="3284517"/>
            <a:ext cx="2701636" cy="1071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E84A9-BFF1-4013-A84E-F213411A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Trajectory Data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CFB25D-5F76-4A9B-A2E2-B3EFB3EB41FF}"/>
              </a:ext>
            </a:extLst>
          </p:cNvPr>
          <p:cNvSpPr/>
          <p:nvPr/>
        </p:nvSpPr>
        <p:spPr>
          <a:xfrm>
            <a:off x="5790208" y="4346410"/>
            <a:ext cx="326571" cy="770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8FFD39-AAE9-4F9C-9567-BCC9130A0FB0}"/>
              </a:ext>
            </a:extLst>
          </p:cNvPr>
          <p:cNvSpPr/>
          <p:nvPr/>
        </p:nvSpPr>
        <p:spPr>
          <a:xfrm>
            <a:off x="7315201" y="3678707"/>
            <a:ext cx="1099456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1F1FF5E-6FC0-4393-B4A8-C6800B6328C2}"/>
              </a:ext>
            </a:extLst>
          </p:cNvPr>
          <p:cNvSpPr/>
          <p:nvPr/>
        </p:nvSpPr>
        <p:spPr>
          <a:xfrm>
            <a:off x="5802082" y="2514271"/>
            <a:ext cx="329184" cy="7702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3E9C53F-C778-4C0A-A32D-D1F7E196E980}"/>
              </a:ext>
            </a:extLst>
          </p:cNvPr>
          <p:cNvSpPr/>
          <p:nvPr/>
        </p:nvSpPr>
        <p:spPr>
          <a:xfrm>
            <a:off x="3614057" y="3678708"/>
            <a:ext cx="999506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6EF43-2053-40F1-9407-6714060F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7BA12-177B-47B0-A950-69D84E04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78" y="934923"/>
            <a:ext cx="8639175" cy="5724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F2466-2206-4550-BF13-01685B13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23A57-16FC-470B-A9AD-3730BCF8D23F}"/>
              </a:ext>
            </a:extLst>
          </p:cNvPr>
          <p:cNvSpPr txBox="1"/>
          <p:nvPr/>
        </p:nvSpPr>
        <p:spPr>
          <a:xfrm>
            <a:off x="390582" y="3566352"/>
            <a:ext cx="294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13D31-C8E4-4CFA-9E0F-E9FBF280227F}"/>
              </a:ext>
            </a:extLst>
          </p:cNvPr>
          <p:cNvSpPr txBox="1"/>
          <p:nvPr/>
        </p:nvSpPr>
        <p:spPr>
          <a:xfrm>
            <a:off x="4625546" y="5690188"/>
            <a:ext cx="294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96406-86FC-489A-8250-7BAA9475B34A}"/>
              </a:ext>
            </a:extLst>
          </p:cNvPr>
          <p:cNvSpPr txBox="1"/>
          <p:nvPr/>
        </p:nvSpPr>
        <p:spPr>
          <a:xfrm>
            <a:off x="6771503" y="4853074"/>
            <a:ext cx="294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Pattern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F3B5F-83CF-4D6F-924A-03945B1C86CF}"/>
              </a:ext>
            </a:extLst>
          </p:cNvPr>
          <p:cNvSpPr txBox="1"/>
          <p:nvPr/>
        </p:nvSpPr>
        <p:spPr>
          <a:xfrm>
            <a:off x="8610600" y="3150853"/>
            <a:ext cx="294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Results Reporting (Virtualization)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928DC-E6DF-4E7E-A192-85AAC6E45BB2}"/>
              </a:ext>
            </a:extLst>
          </p:cNvPr>
          <p:cNvSpPr/>
          <p:nvPr/>
        </p:nvSpPr>
        <p:spPr>
          <a:xfrm>
            <a:off x="5285984" y="1382144"/>
            <a:ext cx="81001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63518EC-B486-4E97-836B-11B16EBF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1"/>
            <a:ext cx="4837043" cy="8728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24261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CD5F0-6319-4DAE-B059-49B23A2B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603586-68A1-42D8-9DD8-DC4BB3CFBEB3}"/>
              </a:ext>
            </a:extLst>
          </p:cNvPr>
          <p:cNvGrpSpPr/>
          <p:nvPr/>
        </p:nvGrpSpPr>
        <p:grpSpPr>
          <a:xfrm>
            <a:off x="3978592" y="65748"/>
            <a:ext cx="4632008" cy="6069330"/>
            <a:chOff x="0" y="0"/>
            <a:chExt cx="4632008" cy="6069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D4D89-F019-4743-A56E-B4FDC2D379FC}"/>
                </a:ext>
              </a:extLst>
            </p:cNvPr>
            <p:cNvSpPr/>
            <p:nvPr/>
          </p:nvSpPr>
          <p:spPr>
            <a:xfrm>
              <a:off x="15240" y="0"/>
              <a:ext cx="4056212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AD6393-57CD-46D3-8F94-71068006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" y="106680"/>
              <a:ext cx="3731260" cy="419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1876F-28C7-4AD7-898F-11AB9D5307EF}"/>
                </a:ext>
              </a:extLst>
            </p:cNvPr>
            <p:cNvSpPr/>
            <p:nvPr/>
          </p:nvSpPr>
          <p:spPr>
            <a:xfrm>
              <a:off x="0" y="1036320"/>
              <a:ext cx="4056212" cy="1666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8AC4F5-809C-4190-B422-88A725556D25}"/>
                </a:ext>
              </a:extLst>
            </p:cNvPr>
            <p:cNvCxnSpPr/>
            <p:nvPr/>
          </p:nvCxnSpPr>
          <p:spPr>
            <a:xfrm>
              <a:off x="15240" y="1447800"/>
              <a:ext cx="4065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DD11AA5-2437-40A6-9F34-CCA45F0CE9DC}"/>
                </a:ext>
              </a:extLst>
            </p:cNvPr>
            <p:cNvSpPr txBox="1"/>
            <p:nvPr/>
          </p:nvSpPr>
          <p:spPr>
            <a:xfrm>
              <a:off x="472440" y="1112520"/>
              <a:ext cx="3224729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Trajectories of Moving Objects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41035C5-E8DF-49B4-82F9-B03E6A3DDE2B}"/>
                </a:ext>
              </a:extLst>
            </p:cNvPr>
            <p:cNvSpPr txBox="1"/>
            <p:nvPr/>
          </p:nvSpPr>
          <p:spPr>
            <a:xfrm>
              <a:off x="167640" y="1524000"/>
              <a:ext cx="3618565" cy="1114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Trajectories of </a:t>
              </a: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uman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Trajectories of vehicles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Trajectories of animals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Trajectories of hurricanes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46BA5A-3A90-42A4-A91B-8CCA5F247FA8}"/>
                </a:ext>
              </a:extLst>
            </p:cNvPr>
            <p:cNvSpPr/>
            <p:nvPr/>
          </p:nvSpPr>
          <p:spPr>
            <a:xfrm>
              <a:off x="30480" y="3169920"/>
              <a:ext cx="4055745" cy="114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DC8DF3-4923-467E-BE33-ECACA002DF33}"/>
                </a:ext>
              </a:extLst>
            </p:cNvPr>
            <p:cNvCxnSpPr/>
            <p:nvPr/>
          </p:nvCxnSpPr>
          <p:spPr>
            <a:xfrm>
              <a:off x="45720" y="3474720"/>
              <a:ext cx="4065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45010CF-A7F2-4CAC-A79A-9F65065D565E}"/>
                </a:ext>
              </a:extLst>
            </p:cNvPr>
            <p:cNvSpPr txBox="1"/>
            <p:nvPr/>
          </p:nvSpPr>
          <p:spPr>
            <a:xfrm>
              <a:off x="243840" y="3108960"/>
              <a:ext cx="3224729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Trajectory Data Mining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4657F5AE-5816-4748-98EF-2B57CAA5E692}"/>
                </a:ext>
              </a:extLst>
            </p:cNvPr>
            <p:cNvSpPr txBox="1"/>
            <p:nvPr/>
          </p:nvSpPr>
          <p:spPr>
            <a:xfrm>
              <a:off x="91440" y="3520440"/>
              <a:ext cx="2238375" cy="695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Classification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Frequent Pattern Mining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49414121-C962-4551-89F4-7A77DB9EC73A}"/>
                </a:ext>
              </a:extLst>
            </p:cNvPr>
            <p:cNvSpPr txBox="1"/>
            <p:nvPr/>
          </p:nvSpPr>
          <p:spPr>
            <a:xfrm>
              <a:off x="2106543" y="3531523"/>
              <a:ext cx="2238375" cy="666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Clustering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 Pattern Mining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58D411-5A25-4198-ACEA-16B78F5E10BD}"/>
                </a:ext>
              </a:extLst>
            </p:cNvPr>
            <p:cNvSpPr/>
            <p:nvPr/>
          </p:nvSpPr>
          <p:spPr>
            <a:xfrm>
              <a:off x="15240" y="4800600"/>
              <a:ext cx="4055745" cy="1200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3603F7-4978-4C46-A042-B2DD5165C504}"/>
                </a:ext>
              </a:extLst>
            </p:cNvPr>
            <p:cNvCxnSpPr/>
            <p:nvPr/>
          </p:nvCxnSpPr>
          <p:spPr>
            <a:xfrm>
              <a:off x="0" y="5288280"/>
              <a:ext cx="4065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1C9E9584-4436-4B1B-A3FF-CCF2475D6395}"/>
                </a:ext>
              </a:extLst>
            </p:cNvPr>
            <p:cNvSpPr txBox="1"/>
            <p:nvPr/>
          </p:nvSpPr>
          <p:spPr>
            <a:xfrm>
              <a:off x="350520" y="4937760"/>
              <a:ext cx="3224729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Applications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AA9872CD-0F2B-4EB3-AE4D-D78A55F00F46}"/>
                </a:ext>
              </a:extLst>
            </p:cNvPr>
            <p:cNvSpPr txBox="1"/>
            <p:nvPr/>
          </p:nvSpPr>
          <p:spPr>
            <a:xfrm>
              <a:off x="121920" y="5273040"/>
              <a:ext cx="1743075" cy="733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Traffic Analysis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Scientific studies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C0904A4-05FA-447B-A4B3-9242051FC211}"/>
                </a:ext>
              </a:extLst>
            </p:cNvPr>
            <p:cNvSpPr txBox="1"/>
            <p:nvPr/>
          </p:nvSpPr>
          <p:spPr>
            <a:xfrm>
              <a:off x="2072640" y="5288280"/>
              <a:ext cx="2559368" cy="781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Weather Forecasting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Location Prediction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F8F71081-C8C1-4EDC-81B0-ABD37733AF53}"/>
                </a:ext>
              </a:extLst>
            </p:cNvPr>
            <p:cNvSpPr/>
            <p:nvPr/>
          </p:nvSpPr>
          <p:spPr>
            <a:xfrm>
              <a:off x="1878330" y="579120"/>
              <a:ext cx="323850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C5B88564-39B7-406D-9DB9-2CAD801E2C58}"/>
                </a:ext>
              </a:extLst>
            </p:cNvPr>
            <p:cNvSpPr/>
            <p:nvPr/>
          </p:nvSpPr>
          <p:spPr>
            <a:xfrm>
              <a:off x="1863090" y="2697480"/>
              <a:ext cx="352425" cy="47625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Down Arrow 22">
              <a:extLst>
                <a:ext uri="{FF2B5EF4-FFF2-40B4-BE49-F238E27FC236}">
                  <a16:creationId xmlns:a16="http://schemas.microsoft.com/office/drawing/2014/main" id="{5F77D5D1-028A-44DB-AE42-4297ABB791E3}"/>
                </a:ext>
              </a:extLst>
            </p:cNvPr>
            <p:cNvSpPr/>
            <p:nvPr/>
          </p:nvSpPr>
          <p:spPr>
            <a:xfrm>
              <a:off x="1847850" y="4328160"/>
              <a:ext cx="352425" cy="46672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15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F1632-7722-422D-92AA-6D3EAA3A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56" y="2460150"/>
            <a:ext cx="8145037" cy="2962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05BD5-785F-48F3-82F1-46C379466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78" y="1266249"/>
            <a:ext cx="6781800" cy="695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7FE031-9442-4253-B607-8A999A86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34" y="1961574"/>
            <a:ext cx="6421244" cy="695325"/>
          </a:xfrm>
        </p:spPr>
        <p:txBody>
          <a:bodyPr>
            <a:noAutofit/>
          </a:bodyPr>
          <a:lstStyle/>
          <a:p>
            <a:r>
              <a:rPr lang="it-I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transition time, </a:t>
            </a:r>
            <a:r>
              <a:rPr lang="it-I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spatial region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554AB-5334-4CD4-9C11-62D250317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81" y="5423094"/>
            <a:ext cx="6915150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082BCC-C482-46D1-9324-D5EDE7041A5C}"/>
              </a:ext>
            </a:extLst>
          </p:cNvPr>
          <p:cNvSpPr txBox="1"/>
          <p:nvPr/>
        </p:nvSpPr>
        <p:spPr>
          <a:xfrm>
            <a:off x="416046" y="309075"/>
            <a:ext cx="866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Trajectory pattern?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CFB71-3FA3-49DB-BC48-8CC0A72A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0164-3782-41F0-9FC7-B7F7EB7991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8086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Pattern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28D5-498B-436D-9F25-F03A0BB3D8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and describing the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patterns hidden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emerging and rapidly developing topic in the areas of data mining and query processing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at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discovering groups of trajectories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a spatial or a spatiotemporal consideration.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0D1F-5094-48B9-AA0B-E2D0AEC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E7A4-C41E-4C94-8F18-2A1EEBAD3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927</Words>
  <Application>Microsoft Office PowerPoint</Application>
  <PresentationFormat>Widescreen</PresentationFormat>
  <Paragraphs>175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TH SarabunPSK</vt:lpstr>
      <vt:lpstr>Times New Roman</vt:lpstr>
      <vt:lpstr>Wingdings</vt:lpstr>
      <vt:lpstr>Office Theme</vt:lpstr>
      <vt:lpstr>Group Pattern Discovery from Trajectory Data</vt:lpstr>
      <vt:lpstr>Trajectory Data</vt:lpstr>
      <vt:lpstr>Example</vt:lpstr>
      <vt:lpstr>Basic element of a trajectory</vt:lpstr>
      <vt:lpstr>Types of Trajectory Data</vt:lpstr>
      <vt:lpstr>Framework</vt:lpstr>
      <vt:lpstr>PowerPoint Presentation</vt:lpstr>
      <vt:lpstr>ti = transition time, Ai = spatial region</vt:lpstr>
      <vt:lpstr>Trajectory Pattern Mining</vt:lpstr>
      <vt:lpstr>Trajectory Pattern Mining</vt:lpstr>
      <vt:lpstr>Group Pattern Mining </vt:lpstr>
      <vt:lpstr>Flock</vt:lpstr>
      <vt:lpstr>Flock</vt:lpstr>
      <vt:lpstr>Convoy</vt:lpstr>
      <vt:lpstr>PowerPoint Presentation</vt:lpstr>
      <vt:lpstr>PowerPoint Presentation</vt:lpstr>
      <vt:lpstr>Preprocessing</vt:lpstr>
      <vt:lpstr>Clustering</vt:lpstr>
      <vt:lpstr>Application: Transportation </vt:lpstr>
      <vt:lpstr>Application: Scientific Studies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Thi Shein</dc:creator>
  <cp:lastModifiedBy>Thi Thi Shein</cp:lastModifiedBy>
  <cp:revision>41</cp:revision>
  <dcterms:created xsi:type="dcterms:W3CDTF">2019-05-15T16:07:55Z</dcterms:created>
  <dcterms:modified xsi:type="dcterms:W3CDTF">2019-05-16T02:44:55Z</dcterms:modified>
</cp:coreProperties>
</file>