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77" r:id="rId4"/>
    <p:sldId id="257" r:id="rId5"/>
    <p:sldId id="260" r:id="rId6"/>
    <p:sldId id="265" r:id="rId7"/>
    <p:sldId id="264" r:id="rId8"/>
    <p:sldId id="268" r:id="rId9"/>
    <p:sldId id="267" r:id="rId10"/>
    <p:sldId id="269" r:id="rId11"/>
    <p:sldId id="270" r:id="rId12"/>
    <p:sldId id="285" r:id="rId13"/>
    <p:sldId id="284" r:id="rId14"/>
    <p:sldId id="278" r:id="rId15"/>
    <p:sldId id="287" r:id="rId16"/>
    <p:sldId id="266" r:id="rId17"/>
    <p:sldId id="271" r:id="rId18"/>
    <p:sldId id="280" r:id="rId1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CA5E4-6B46-4999-B9E6-3D2A20E63A4E}" v="2" dt="2025-03-24T20:52:37.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06" autoAdjust="0"/>
    <p:restoredTop sz="94660"/>
  </p:normalViewPr>
  <p:slideViewPr>
    <p:cSldViewPr snapToGrid="0">
      <p:cViewPr varScale="1">
        <p:scale>
          <a:sx n="72" d="100"/>
          <a:sy n="72" d="100"/>
        </p:scale>
        <p:origin x="6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3/24/2025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5850" y="4487820"/>
            <a:ext cx="10058400" cy="1131570"/>
          </a:xfrm>
        </p:spPr>
        <p:txBody>
          <a:bodyPr/>
          <a:lstStyle/>
          <a:p>
            <a:pPr algn="ctr"/>
            <a:br>
              <a:rPr lang="en-US" sz="3600" dirty="0">
                <a:solidFill>
                  <a:schemeClr val="tx1"/>
                </a:solidFill>
              </a:rPr>
            </a:br>
            <a:br>
              <a:rPr lang="en-US" sz="3600" dirty="0">
                <a:solidFill>
                  <a:schemeClr val="tx1"/>
                </a:solidFill>
              </a:rPr>
            </a:br>
            <a:br>
              <a:rPr lang="en-US" sz="3600" dirty="0">
                <a:solidFill>
                  <a:schemeClr val="tx1"/>
                </a:solidFill>
              </a:rPr>
            </a:br>
            <a:br>
              <a:rPr lang="en-US" sz="3600" dirty="0">
                <a:solidFill>
                  <a:schemeClr val="tx1"/>
                </a:solidFill>
              </a:rPr>
            </a:br>
            <a:r>
              <a:rPr lang="en-US" sz="4000" dirty="0">
                <a:solidFill>
                  <a:schemeClr val="tx1"/>
                </a:solidFill>
              </a:rPr>
              <a:t>Weill Cornell Imaging at NewYork-Presbyterian in Collaboration </a:t>
            </a:r>
            <a:r>
              <a:rPr lang="en-US" sz="4000">
                <a:solidFill>
                  <a:schemeClr val="tx1"/>
                </a:solidFill>
              </a:rPr>
              <a:t>with Siemens </a:t>
            </a:r>
            <a:r>
              <a:rPr lang="en-US" sz="4000" dirty="0">
                <a:solidFill>
                  <a:schemeClr val="tx1"/>
                </a:solidFill>
              </a:rPr>
              <a:t>and Marvel Comics Presents:</a:t>
            </a:r>
            <a:br>
              <a:rPr lang="en-US" sz="4800" dirty="0">
                <a:solidFill>
                  <a:schemeClr val="tx1"/>
                </a:solidFill>
              </a:rPr>
            </a:br>
            <a:br>
              <a:rPr lang="en-US" sz="4800" dirty="0">
                <a:solidFill>
                  <a:schemeClr val="tx1"/>
                </a:solidFill>
              </a:rPr>
            </a:br>
            <a:r>
              <a:rPr lang="en-US" sz="4000" dirty="0" err="1">
                <a:solidFill>
                  <a:schemeClr val="accent1"/>
                </a:solidFill>
              </a:rPr>
              <a:t>MRIamaHero</a:t>
            </a:r>
            <a:r>
              <a:rPr lang="en-US" sz="4000" dirty="0">
                <a:solidFill>
                  <a:schemeClr val="accent1"/>
                </a:solidFill>
              </a:rPr>
              <a:t>! </a:t>
            </a:r>
            <a:r>
              <a:rPr lang="en-US" sz="4000" dirty="0">
                <a:solidFill>
                  <a:schemeClr val="tx1"/>
                </a:solidFill>
              </a:rPr>
              <a:t>Pediatric Program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480" y="308610"/>
            <a:ext cx="8102600" cy="1828800"/>
          </a:xfrm>
          <a:prstGeom prst="rect">
            <a:avLst/>
          </a:prstGeom>
        </p:spPr>
      </p:pic>
    </p:spTree>
    <p:extLst>
      <p:ext uri="{BB962C8B-B14F-4D97-AF65-F5344CB8AC3E}">
        <p14:creationId xmlns:p14="http://schemas.microsoft.com/office/powerpoint/2010/main" val="2542743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49135588"/>
              </p:ext>
            </p:extLst>
          </p:nvPr>
        </p:nvGraphicFramePr>
        <p:xfrm>
          <a:off x="2028825" y="1457326"/>
          <a:ext cx="8229600" cy="3973285"/>
        </p:xfrm>
        <a:graphic>
          <a:graphicData uri="http://schemas.openxmlformats.org/drawingml/2006/table">
            <a:tbl>
              <a:tblPr firstRow="1" firstCol="1" bandRow="1">
                <a:tableStyleId>{5C22544A-7EE6-4342-B048-85BDC9FD1C3A}</a:tableStyleId>
              </a:tblPr>
              <a:tblGrid>
                <a:gridCol w="8229600">
                  <a:extLst>
                    <a:ext uri="{9D8B030D-6E8A-4147-A177-3AD203B41FA5}">
                      <a16:colId xmlns:a16="http://schemas.microsoft.com/office/drawing/2014/main" val="20000"/>
                    </a:ext>
                  </a:extLst>
                </a:gridCol>
              </a:tblGrid>
              <a:tr h="338078">
                <a:tc>
                  <a:txBody>
                    <a:bodyPr/>
                    <a:lstStyle/>
                    <a:p>
                      <a:pPr marL="457200" marR="0" algn="ctr">
                        <a:lnSpc>
                          <a:spcPct val="107000"/>
                        </a:lnSpc>
                        <a:spcBef>
                          <a:spcPts val="0"/>
                        </a:spcBef>
                        <a:spcAft>
                          <a:spcPts val="0"/>
                        </a:spcAft>
                      </a:pPr>
                      <a:r>
                        <a:rPr lang="en-US" sz="1800" dirty="0">
                          <a:solidFill>
                            <a:schemeClr val="bg1"/>
                          </a:solidFill>
                        </a:rPr>
                        <a:t>Items for CSR to mention on the phone with parents:</a:t>
                      </a:r>
                    </a:p>
                  </a:txBody>
                  <a:tcPr marL="68580" marR="68580" marT="0" marB="0">
                    <a:solidFill>
                      <a:schemeClr val="accent1"/>
                    </a:solidFill>
                  </a:tcPr>
                </a:tc>
                <a:extLst>
                  <a:ext uri="{0D108BD9-81ED-4DB2-BD59-A6C34878D82A}">
                    <a16:rowId xmlns:a16="http://schemas.microsoft.com/office/drawing/2014/main" val="10000"/>
                  </a:ext>
                </a:extLst>
              </a:tr>
              <a:tr h="676154">
                <a:tc>
                  <a:txBody>
                    <a:bodyPr/>
                    <a:lstStyle/>
                    <a:p>
                      <a:pPr marL="342900" marR="0" lvl="0" indent="-342900">
                        <a:lnSpc>
                          <a:spcPct val="107000"/>
                        </a:lnSpc>
                        <a:spcBef>
                          <a:spcPts val="0"/>
                        </a:spcBef>
                        <a:spcAft>
                          <a:spcPts val="0"/>
                        </a:spcAft>
                        <a:buFont typeface="Wingdings" panose="05000000000000000000" pitchFamily="2" charset="2"/>
                        <a:buChar char=""/>
                      </a:pPr>
                      <a:r>
                        <a:rPr lang="en-US" sz="1400" b="0" dirty="0">
                          <a:solidFill>
                            <a:schemeClr val="bg1"/>
                          </a:solidFill>
                        </a:rPr>
                        <a:t>WCINYP has teamed up with Siemens and Marvel Comics to create a Pediatric Program “</a:t>
                      </a:r>
                      <a:r>
                        <a:rPr lang="en-US" sz="1400" b="0" dirty="0" err="1">
                          <a:solidFill>
                            <a:schemeClr val="bg1"/>
                          </a:solidFill>
                        </a:rPr>
                        <a:t>MRIamaHero</a:t>
                      </a:r>
                      <a:r>
                        <a:rPr lang="en-US" sz="1400" b="0" dirty="0">
                          <a:solidFill>
                            <a:schemeClr val="bg1"/>
                          </a:solidFill>
                        </a:rPr>
                        <a:t>!”</a:t>
                      </a: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375495">
                <a:tc>
                  <a:txBody>
                    <a:bodyPr/>
                    <a:lstStyle/>
                    <a:p>
                      <a:pPr marL="342900" marR="0" lvl="0" indent="-342900">
                        <a:lnSpc>
                          <a:spcPct val="107000"/>
                        </a:lnSpc>
                        <a:spcBef>
                          <a:spcPts val="0"/>
                        </a:spcBef>
                        <a:spcAft>
                          <a:spcPts val="0"/>
                        </a:spcAft>
                        <a:buFont typeface="Wingdings" panose="05000000000000000000" pitchFamily="2" charset="2"/>
                        <a:buChar char=""/>
                      </a:pPr>
                      <a:r>
                        <a:rPr lang="en-US" sz="1400" b="0" dirty="0">
                          <a:solidFill>
                            <a:schemeClr val="bg1"/>
                          </a:solidFill>
                        </a:rPr>
                        <a:t>The program aims at reducing anxiety and fear in children and to avoid the use of sedation </a:t>
                      </a: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676154">
                <a:tc>
                  <a:txBody>
                    <a:bodyPr/>
                    <a:lstStyle/>
                    <a:p>
                      <a:pPr marL="342900" marR="0" lvl="0" indent="-342900">
                        <a:lnSpc>
                          <a:spcPct val="107000"/>
                        </a:lnSpc>
                        <a:spcBef>
                          <a:spcPts val="0"/>
                        </a:spcBef>
                        <a:spcAft>
                          <a:spcPts val="0"/>
                        </a:spcAft>
                        <a:buFont typeface="Wingdings" panose="05000000000000000000" pitchFamily="2" charset="2"/>
                        <a:buChar char=""/>
                      </a:pPr>
                      <a:r>
                        <a:rPr lang="en-US" sz="1400" b="0" dirty="0">
                          <a:solidFill>
                            <a:schemeClr val="bg1"/>
                          </a:solidFill>
                        </a:rPr>
                        <a:t>The child is able to watch a video at home sent via email, that will explain what their MRI scan will be like. The video is geared towards educating the child as to what they are going to experience. You can expect to receive this video a week before your child’s visit</a:t>
                      </a: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614641">
                <a:tc>
                  <a:txBody>
                    <a:bodyPr/>
                    <a:lstStyle/>
                    <a:p>
                      <a:pPr marL="342900" marR="0" lvl="0" indent="-342900">
                        <a:lnSpc>
                          <a:spcPct val="107000"/>
                        </a:lnSpc>
                        <a:spcBef>
                          <a:spcPts val="0"/>
                        </a:spcBef>
                        <a:spcAft>
                          <a:spcPts val="0"/>
                        </a:spcAft>
                        <a:buFont typeface="Wingdings" panose="05000000000000000000" pitchFamily="2" charset="2"/>
                        <a:buChar char=""/>
                      </a:pPr>
                      <a:r>
                        <a:rPr lang="en-US" sz="1400" b="0" dirty="0">
                          <a:solidFill>
                            <a:schemeClr val="bg1"/>
                          </a:solidFill>
                        </a:rPr>
                        <a:t>(If appropriate) We can offer </a:t>
                      </a:r>
                      <a:r>
                        <a:rPr lang="en-US" sz="1400" b="0" dirty="0" err="1">
                          <a:solidFill>
                            <a:schemeClr val="bg1"/>
                          </a:solidFill>
                        </a:rPr>
                        <a:t>CinemaVision</a:t>
                      </a:r>
                      <a:r>
                        <a:rPr lang="en-US" sz="1400" b="0" dirty="0">
                          <a:solidFill>
                            <a:schemeClr val="bg1"/>
                          </a:solidFill>
                        </a:rPr>
                        <a:t> Goggles, child can bring their favorite DVD to the appointment</a:t>
                      </a:r>
                      <a:r>
                        <a:rPr lang="en-US" sz="1400" b="0" baseline="0" dirty="0">
                          <a:solidFill>
                            <a:schemeClr val="bg1"/>
                          </a:solidFill>
                        </a:rPr>
                        <a:t> or choose from variety of choices on site</a:t>
                      </a:r>
                      <a:endParaRPr lang="en-US" sz="1400" b="0" dirty="0">
                        <a:solidFill>
                          <a:schemeClr val="bg1"/>
                        </a:solidFill>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4"/>
                  </a:ext>
                </a:extLst>
              </a:tr>
              <a:tr h="614641">
                <a:tc>
                  <a:txBody>
                    <a:bodyPr/>
                    <a:lstStyle/>
                    <a:p>
                      <a:pPr marL="342900" marR="0" lvl="0" indent="-342900">
                        <a:lnSpc>
                          <a:spcPct val="107000"/>
                        </a:lnSpc>
                        <a:spcBef>
                          <a:spcPts val="0"/>
                        </a:spcBef>
                        <a:spcAft>
                          <a:spcPts val="0"/>
                        </a:spcAft>
                        <a:buFont typeface="Wingdings" panose="05000000000000000000" pitchFamily="2" charset="2"/>
                        <a:buChar char=""/>
                      </a:pPr>
                      <a:r>
                        <a:rPr lang="en-US" sz="1400" b="0" dirty="0">
                          <a:solidFill>
                            <a:schemeClr val="bg1"/>
                          </a:solidFill>
                        </a:rPr>
                        <a:t>On the day of the exam, the staff will greet the child, and briefly go over what to expect.</a:t>
                      </a: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5"/>
                  </a:ext>
                </a:extLst>
              </a:tr>
              <a:tr h="614641">
                <a:tc>
                  <a:txBody>
                    <a:bodyPr/>
                    <a:lstStyle/>
                    <a:p>
                      <a:pPr marL="0" marR="0" lvl="0" indent="0">
                        <a:lnSpc>
                          <a:spcPct val="107000"/>
                        </a:lnSpc>
                        <a:spcBef>
                          <a:spcPts val="0"/>
                        </a:spcBef>
                        <a:spcAft>
                          <a:spcPts val="0"/>
                        </a:spcAft>
                        <a:buFont typeface="Wingdings" panose="05000000000000000000" pitchFamily="2" charset="2"/>
                        <a:buNone/>
                      </a:pPr>
                      <a:endParaRPr lang="en-US" sz="1400" b="0" dirty="0">
                        <a:solidFill>
                          <a:schemeClr val="bg1"/>
                        </a:solidFill>
                      </a:endParaRPr>
                    </a:p>
                  </a:txBody>
                  <a:tcPr marL="68580" marR="68580" marT="0" marB="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7"/>
                  </a:ext>
                </a:extLst>
              </a:tr>
            </a:tbl>
          </a:graphicData>
        </a:graphic>
      </p:graphicFrame>
      <p:sp>
        <p:nvSpPr>
          <p:cNvPr id="6" name="TextBox 5"/>
          <p:cNvSpPr txBox="1"/>
          <p:nvPr/>
        </p:nvSpPr>
        <p:spPr>
          <a:xfrm>
            <a:off x="1057276" y="914400"/>
            <a:ext cx="3257550" cy="461665"/>
          </a:xfrm>
          <a:prstGeom prst="rect">
            <a:avLst/>
          </a:prstGeom>
          <a:noFill/>
        </p:spPr>
        <p:txBody>
          <a:bodyPr wrap="square" rtlCol="0">
            <a:spAutoFit/>
          </a:bodyPr>
          <a:lstStyle/>
          <a:p>
            <a:r>
              <a:rPr lang="en-US" sz="2400" b="1" dirty="0"/>
              <a:t>TABLE 1</a:t>
            </a:r>
          </a:p>
        </p:txBody>
      </p:sp>
    </p:spTree>
    <p:extLst>
      <p:ext uri="{BB962C8B-B14F-4D97-AF65-F5344CB8AC3E}">
        <p14:creationId xmlns:p14="http://schemas.microsoft.com/office/powerpoint/2010/main" val="2354698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452718"/>
            <a:ext cx="10309859" cy="1400530"/>
          </a:xfrm>
        </p:spPr>
        <p:txBody>
          <a:bodyPr/>
          <a:lstStyle/>
          <a:p>
            <a:pPr marL="571500" indent="-571500">
              <a:buFont typeface="Wingdings" panose="05000000000000000000" pitchFamily="2" charset="2"/>
              <a:buChar char="v"/>
            </a:pPr>
            <a:r>
              <a:rPr lang="en-US" sz="3600" b="1" dirty="0"/>
              <a:t>POINT OF CONTACT</a:t>
            </a:r>
            <a:r>
              <a:rPr lang="en-US" sz="3200" b="1" dirty="0"/>
              <a:t>: Contact </a:t>
            </a:r>
            <a:r>
              <a:rPr lang="en-US" sz="3600" b="1" dirty="0"/>
              <a:t>Prior to Exam </a:t>
            </a:r>
            <a:br>
              <a:rPr lang="en-US" sz="2800" b="1" dirty="0">
                <a:solidFill>
                  <a:schemeClr val="accent1"/>
                </a:solidFill>
              </a:rPr>
            </a:br>
            <a:r>
              <a:rPr lang="en-US" sz="2800" b="1" dirty="0">
                <a:solidFill>
                  <a:schemeClr val="accent1"/>
                </a:solidFill>
              </a:rPr>
              <a:t>RESPONSIBILITIES: </a:t>
            </a:r>
            <a:r>
              <a:rPr lang="en-US" sz="2800" dirty="0">
                <a:solidFill>
                  <a:schemeClr val="tx1"/>
                </a:solidFill>
              </a:rPr>
              <a:t>Child Life Specialist</a:t>
            </a:r>
            <a:br>
              <a:rPr lang="en-US" dirty="0">
                <a:solidFill>
                  <a:schemeClr val="tx1"/>
                </a:solidFill>
              </a:rPr>
            </a:br>
            <a:endParaRPr lang="en-US" dirty="0">
              <a:solidFill>
                <a:schemeClr val="tx1"/>
              </a:solidFill>
            </a:endParaRPr>
          </a:p>
        </p:txBody>
      </p:sp>
      <p:sp>
        <p:nvSpPr>
          <p:cNvPr id="3" name="Content Placeholder 2"/>
          <p:cNvSpPr>
            <a:spLocks noGrp="1"/>
          </p:cNvSpPr>
          <p:nvPr>
            <p:ph idx="1"/>
          </p:nvPr>
        </p:nvSpPr>
        <p:spPr>
          <a:xfrm>
            <a:off x="510063" y="1703071"/>
            <a:ext cx="9472611" cy="5017770"/>
          </a:xfrm>
        </p:spPr>
        <p:txBody>
          <a:bodyPr>
            <a:normAutofit lnSpcReduction="10000"/>
          </a:bodyPr>
          <a:lstStyle/>
          <a:p>
            <a:pPr lvl="0"/>
            <a:r>
              <a:rPr lang="en-US" dirty="0"/>
              <a:t>Explains to parent that WCINYP teamed with Marvel and Siemens to create a pediatric imaging </a:t>
            </a:r>
            <a:r>
              <a:rPr lang="en-US" dirty="0" err="1">
                <a:solidFill>
                  <a:schemeClr val="accent1"/>
                </a:solidFill>
              </a:rPr>
              <a:t>MRIamaHero</a:t>
            </a:r>
            <a:r>
              <a:rPr lang="en-US" dirty="0">
                <a:solidFill>
                  <a:schemeClr val="accent1"/>
                </a:solidFill>
              </a:rPr>
              <a:t>! </a:t>
            </a:r>
            <a:r>
              <a:rPr lang="en-US" dirty="0"/>
              <a:t>Program. The MRI Heroes Kit is designed to educate and empower children so they can be imaged with less anxiety and without sedation. Includes toys and tools to engage pediatric patients and help them better understand the imaging process</a:t>
            </a:r>
          </a:p>
          <a:p>
            <a:pPr lvl="0"/>
            <a:r>
              <a:rPr lang="en-US" dirty="0"/>
              <a:t>Offers viewing the educational video beforehand [email link] or it can be viewed upon arrival on iPad/Video Book </a:t>
            </a:r>
          </a:p>
          <a:p>
            <a:pPr lvl="0"/>
            <a:r>
              <a:rPr lang="en-US" dirty="0"/>
              <a:t>Explains to parent the full duration of scan, if child is scheduled for more than one exam confirm with parent that child can endure multiple exams at one time</a:t>
            </a:r>
          </a:p>
          <a:p>
            <a:pPr lvl="0"/>
            <a:r>
              <a:rPr lang="en-US" dirty="0"/>
              <a:t>Explains the child will be offered a Superhero Costume (Caped T-Shirt/Shorts) and Plush Toy</a:t>
            </a:r>
          </a:p>
          <a:p>
            <a:pPr lvl="0"/>
            <a:r>
              <a:rPr lang="en-US" dirty="0"/>
              <a:t>Offers </a:t>
            </a:r>
            <a:r>
              <a:rPr lang="en-US" dirty="0" err="1"/>
              <a:t>Cinemavision</a:t>
            </a:r>
            <a:r>
              <a:rPr lang="en-US" dirty="0"/>
              <a:t>, if appropriate (see </a:t>
            </a:r>
            <a:r>
              <a:rPr lang="en-US" b="1" dirty="0"/>
              <a:t>TABLE 3</a:t>
            </a:r>
            <a:r>
              <a:rPr lang="en-US" dirty="0"/>
              <a:t>) and mentions child can bring DVD of their choice or choose from a few that we have [Excludes cardiac/abdomen/pelvis exams due to breath hold requirements]</a:t>
            </a:r>
          </a:p>
        </p:txBody>
      </p:sp>
    </p:spTree>
    <p:extLst>
      <p:ext uri="{BB962C8B-B14F-4D97-AF65-F5344CB8AC3E}">
        <p14:creationId xmlns:p14="http://schemas.microsoft.com/office/powerpoint/2010/main" val="87398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61" y="372708"/>
            <a:ext cx="9404723" cy="1400530"/>
          </a:xfrm>
        </p:spPr>
        <p:txBody>
          <a:bodyPr/>
          <a:lstStyle/>
          <a:p>
            <a:pPr marL="571500" lvl="0" indent="-571500">
              <a:buFont typeface="Wingdings" panose="05000000000000000000" pitchFamily="2" charset="2"/>
              <a:buChar char="v"/>
            </a:pPr>
            <a:r>
              <a:rPr lang="en-US" sz="3600" b="1" dirty="0"/>
              <a:t>POINT OF CONTACT: Arrival </a:t>
            </a:r>
            <a:br>
              <a:rPr lang="en-US" sz="3600" b="1" dirty="0"/>
            </a:br>
            <a:r>
              <a:rPr lang="en-US" sz="2800" b="1" dirty="0">
                <a:solidFill>
                  <a:schemeClr val="accent1"/>
                </a:solidFill>
              </a:rPr>
              <a:t>RESPONSIBILITIES: </a:t>
            </a:r>
            <a:r>
              <a:rPr lang="en-US" sz="2800" dirty="0">
                <a:solidFill>
                  <a:schemeClr val="tx1"/>
                </a:solidFill>
              </a:rPr>
              <a:t>Senior Patient Coordinator </a:t>
            </a:r>
            <a:br>
              <a:rPr lang="en-US" sz="2800" dirty="0">
                <a:solidFill>
                  <a:schemeClr val="tx1"/>
                </a:solidFill>
              </a:rPr>
            </a:br>
            <a:br>
              <a:rPr lang="en-US" sz="2800" dirty="0">
                <a:solidFill>
                  <a:schemeClr val="tx1"/>
                </a:solidFill>
              </a:rPr>
            </a:br>
            <a:endParaRPr lang="en-US" sz="2800" dirty="0">
              <a:solidFill>
                <a:schemeClr val="tx1"/>
              </a:solidFill>
            </a:endParaRPr>
          </a:p>
        </p:txBody>
      </p:sp>
      <p:sp>
        <p:nvSpPr>
          <p:cNvPr id="3" name="Content Placeholder 2"/>
          <p:cNvSpPr>
            <a:spLocks noGrp="1"/>
          </p:cNvSpPr>
          <p:nvPr>
            <p:ph idx="1"/>
          </p:nvPr>
        </p:nvSpPr>
        <p:spPr>
          <a:xfrm>
            <a:off x="605790" y="1360170"/>
            <a:ext cx="9544050" cy="5735321"/>
          </a:xfrm>
        </p:spPr>
        <p:txBody>
          <a:bodyPr>
            <a:noAutofit/>
          </a:bodyPr>
          <a:lstStyle/>
          <a:p>
            <a:pPr marL="0" indent="0">
              <a:spcBef>
                <a:spcPts val="0"/>
              </a:spcBef>
              <a:buNone/>
            </a:pPr>
            <a:endParaRPr lang="en-US" sz="1600" b="1" dirty="0"/>
          </a:p>
          <a:p>
            <a:pPr>
              <a:spcBef>
                <a:spcPts val="0"/>
              </a:spcBef>
              <a:buFont typeface="Century Gothic" panose="020B0502020202020204" pitchFamily="34" charset="0"/>
              <a:buChar char="►"/>
            </a:pPr>
            <a:r>
              <a:rPr lang="en-US" sz="1600" dirty="0"/>
              <a:t>Knows location of all program materials </a:t>
            </a:r>
            <a:r>
              <a:rPr lang="en-US" sz="1600" b="1" dirty="0"/>
              <a:t>[See Table 2]</a:t>
            </a:r>
          </a:p>
          <a:p>
            <a:pPr>
              <a:spcBef>
                <a:spcPts val="0"/>
              </a:spcBef>
              <a:buFont typeface="Century Gothic" panose="020B0502020202020204" pitchFamily="34" charset="0"/>
              <a:buChar char="►"/>
            </a:pPr>
            <a:r>
              <a:rPr lang="en-US" sz="1600" dirty="0"/>
              <a:t>Confirms </a:t>
            </a:r>
            <a:r>
              <a:rPr lang="en-US" sz="1600" dirty="0" err="1"/>
              <a:t>appt</a:t>
            </a:r>
            <a:r>
              <a:rPr lang="en-US" sz="1600" dirty="0"/>
              <a:t> flagged as “</a:t>
            </a:r>
            <a:r>
              <a:rPr lang="en-US" sz="1600" dirty="0" err="1"/>
              <a:t>Peds</a:t>
            </a:r>
            <a:r>
              <a:rPr lang="en-US" sz="1600" dirty="0"/>
              <a:t> Program”</a:t>
            </a:r>
          </a:p>
          <a:p>
            <a:pPr lvl="1">
              <a:spcBef>
                <a:spcPts val="0"/>
              </a:spcBef>
              <a:buFont typeface="Wingdings" panose="05000000000000000000" pitchFamily="2" charset="2"/>
              <a:buChar char="Ø"/>
            </a:pPr>
            <a:r>
              <a:rPr lang="en-US" sz="1600" dirty="0"/>
              <a:t>Offers Video on iPad and explains overview of content [7 year old girl’s experience with her first MRI exam..</a:t>
            </a:r>
            <a:r>
              <a:rPr lang="en-US" sz="1600" dirty="0" err="1"/>
              <a:t>etc</a:t>
            </a:r>
            <a:r>
              <a:rPr lang="en-US" sz="1600" dirty="0"/>
              <a:t>.] emphasizing that it’s a great way for the child to better understand what to expect in a fun way</a:t>
            </a:r>
          </a:p>
          <a:p>
            <a:pPr marL="0" indent="0">
              <a:spcBef>
                <a:spcPts val="0"/>
              </a:spcBef>
              <a:buNone/>
            </a:pPr>
            <a:endParaRPr lang="en-US" sz="1800" dirty="0"/>
          </a:p>
          <a:p>
            <a:pPr marL="0" indent="0">
              <a:spcBef>
                <a:spcPts val="0"/>
              </a:spcBef>
              <a:buNone/>
            </a:pPr>
            <a:r>
              <a:rPr lang="en-US" sz="1800" b="1" dirty="0">
                <a:solidFill>
                  <a:schemeClr val="accent1"/>
                </a:solidFill>
              </a:rPr>
              <a:t>Paperwork to Include Patient </a:t>
            </a:r>
          </a:p>
          <a:p>
            <a:pPr marL="0" indent="0">
              <a:spcBef>
                <a:spcPts val="0"/>
              </a:spcBef>
              <a:buNone/>
            </a:pPr>
            <a:endParaRPr lang="en-US" sz="1600" b="1" dirty="0"/>
          </a:p>
          <a:p>
            <a:pPr>
              <a:spcBef>
                <a:spcPts val="0"/>
              </a:spcBef>
              <a:buFont typeface="Century Gothic" panose="020B0502020202020204" pitchFamily="34" charset="0"/>
              <a:buChar char="►"/>
            </a:pPr>
            <a:r>
              <a:rPr lang="en-US" sz="1600" i="1" dirty="0"/>
              <a:t>MRI Non-Patient Screening </a:t>
            </a:r>
            <a:r>
              <a:rPr lang="en-US" sz="1600" dirty="0"/>
              <a:t>form [Must be completed for all persons accompanying child] Two parents can be in the room for exam if MRI safe</a:t>
            </a:r>
          </a:p>
          <a:p>
            <a:pPr marL="0" indent="0">
              <a:spcBef>
                <a:spcPts val="0"/>
              </a:spcBef>
              <a:buNone/>
            </a:pPr>
            <a:endParaRPr lang="en-US" sz="1600" dirty="0"/>
          </a:p>
          <a:p>
            <a:pPr marL="0" indent="0">
              <a:spcBef>
                <a:spcPts val="0"/>
              </a:spcBef>
              <a:buNone/>
            </a:pPr>
            <a:endParaRPr lang="en-US" sz="1600" dirty="0"/>
          </a:p>
        </p:txBody>
      </p:sp>
    </p:spTree>
    <p:extLst>
      <p:ext uri="{BB962C8B-B14F-4D97-AF65-F5344CB8AC3E}">
        <p14:creationId xmlns:p14="http://schemas.microsoft.com/office/powerpoint/2010/main" val="62171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761" y="372708"/>
            <a:ext cx="10589580" cy="1400530"/>
          </a:xfrm>
        </p:spPr>
        <p:txBody>
          <a:bodyPr/>
          <a:lstStyle/>
          <a:p>
            <a:pPr marL="571500" lvl="0" indent="-571500">
              <a:buFont typeface="Wingdings" panose="05000000000000000000" pitchFamily="2" charset="2"/>
              <a:buChar char="v"/>
            </a:pPr>
            <a:r>
              <a:rPr lang="en-US" sz="3600" b="1" dirty="0"/>
              <a:t>POINT OF CONTACT: </a:t>
            </a:r>
            <a:r>
              <a:rPr lang="en-US" sz="3000" b="1" dirty="0"/>
              <a:t>Sub-Waiting/Changing Rm </a:t>
            </a:r>
            <a:r>
              <a:rPr lang="en-US" sz="2800" b="1" dirty="0">
                <a:solidFill>
                  <a:schemeClr val="accent1"/>
                </a:solidFill>
              </a:rPr>
              <a:t>RESPONSIBILITIES &amp; EXAMPLE SCRIPT: </a:t>
            </a:r>
            <a:r>
              <a:rPr lang="en-US" sz="2800" dirty="0">
                <a:solidFill>
                  <a:schemeClr val="tx1"/>
                </a:solidFill>
              </a:rPr>
              <a:t>Nurse</a:t>
            </a:r>
            <a:br>
              <a:rPr lang="en-US" sz="2800" dirty="0"/>
            </a:br>
            <a:br>
              <a:rPr lang="en-US" dirty="0"/>
            </a:br>
            <a:endParaRPr lang="en-US" dirty="0"/>
          </a:p>
        </p:txBody>
      </p:sp>
      <p:sp>
        <p:nvSpPr>
          <p:cNvPr id="3" name="Content Placeholder 2"/>
          <p:cNvSpPr>
            <a:spLocks noGrp="1"/>
          </p:cNvSpPr>
          <p:nvPr>
            <p:ph idx="1"/>
          </p:nvPr>
        </p:nvSpPr>
        <p:spPr>
          <a:xfrm>
            <a:off x="403066" y="1253173"/>
            <a:ext cx="10046970" cy="5735321"/>
          </a:xfrm>
        </p:spPr>
        <p:txBody>
          <a:bodyPr>
            <a:noAutofit/>
          </a:bodyPr>
          <a:lstStyle/>
          <a:p>
            <a:pPr marL="0" indent="0">
              <a:spcBef>
                <a:spcPts val="0"/>
              </a:spcBef>
              <a:buNone/>
            </a:pPr>
            <a:endParaRPr lang="en-US" sz="2400" b="1" dirty="0"/>
          </a:p>
          <a:p>
            <a:r>
              <a:rPr lang="en-US" sz="1800" dirty="0"/>
              <a:t>Knows location of all program materials </a:t>
            </a:r>
            <a:r>
              <a:rPr lang="en-US" sz="1800" b="1" dirty="0"/>
              <a:t>[See Table 2]</a:t>
            </a:r>
          </a:p>
          <a:p>
            <a:r>
              <a:rPr lang="en-US" sz="1800" dirty="0"/>
              <a:t>Verbalizes with parent/child participation in program</a:t>
            </a:r>
            <a:endParaRPr lang="en-US" sz="1800" dirty="0">
              <a:solidFill>
                <a:schemeClr val="accent1"/>
              </a:solidFill>
            </a:endParaRPr>
          </a:p>
          <a:p>
            <a:pPr marL="0" indent="0">
              <a:buNone/>
            </a:pPr>
            <a:r>
              <a:rPr lang="en-US" sz="1600" dirty="0">
                <a:solidFill>
                  <a:schemeClr val="accent1"/>
                </a:solidFill>
              </a:rPr>
              <a:t>	</a:t>
            </a:r>
            <a:r>
              <a:rPr lang="en-US" sz="1600" i="1" dirty="0">
                <a:solidFill>
                  <a:schemeClr val="accent1"/>
                </a:solidFill>
              </a:rPr>
              <a:t>“How are you feeling today - Do you feel like a Superhero?”</a:t>
            </a:r>
          </a:p>
          <a:p>
            <a:pPr marL="0" indent="0">
              <a:buNone/>
            </a:pPr>
            <a:r>
              <a:rPr lang="en-US" sz="1600" i="1" dirty="0">
                <a:solidFill>
                  <a:schemeClr val="accent1"/>
                </a:solidFill>
              </a:rPr>
              <a:t>	“Did you get to watch the video about getting an MRI?”</a:t>
            </a:r>
          </a:p>
          <a:p>
            <a:pPr>
              <a:buFont typeface="Century Gothic" panose="020B0502020202020204" pitchFamily="34" charset="0"/>
              <a:buChar char="►"/>
            </a:pPr>
            <a:r>
              <a:rPr lang="en-US" sz="1800" dirty="0"/>
              <a:t>Provides child with Superhero T-Shirt &amp; Shorts </a:t>
            </a:r>
            <a:r>
              <a:rPr lang="en-US" sz="1600" dirty="0"/>
              <a:t>[Some XL T-Shirts do not come with a cape]</a:t>
            </a:r>
          </a:p>
          <a:p>
            <a:pPr marL="0" lvl="2" indent="0">
              <a:buNone/>
            </a:pPr>
            <a:r>
              <a:rPr lang="en-US" sz="1600" dirty="0"/>
              <a:t>	</a:t>
            </a:r>
            <a:r>
              <a:rPr lang="en-US" i="1" dirty="0">
                <a:solidFill>
                  <a:schemeClr val="accent1"/>
                </a:solidFill>
              </a:rPr>
              <a:t>“Are you ready to change into your Superhero Costume?”</a:t>
            </a:r>
          </a:p>
          <a:p>
            <a:pPr marL="342900" lvl="1" indent="-342900"/>
            <a:r>
              <a:rPr lang="en-US" sz="1600" dirty="0"/>
              <a:t>Encourages child throughout exam referencing video/plush toy making an adventure out of the exam, referring to scenes from the video </a:t>
            </a:r>
            <a:r>
              <a:rPr lang="en-US" sz="1600" b="1" dirty="0"/>
              <a:t>[Please remember to use a level of discretion/thought in the process regarding age of the child and what they receive]</a:t>
            </a:r>
            <a:endParaRPr lang="en-US" sz="2400" dirty="0"/>
          </a:p>
          <a:p>
            <a:pPr>
              <a:lnSpc>
                <a:spcPct val="150000"/>
              </a:lnSpc>
              <a:spcBef>
                <a:spcPts val="0"/>
              </a:spcBef>
              <a:buFont typeface="Century Gothic" panose="020B0502020202020204" pitchFamily="34" charset="0"/>
              <a:buChar char="►"/>
            </a:pPr>
            <a:r>
              <a:rPr lang="en-US" sz="1800" dirty="0"/>
              <a:t>Notifies Child Life Specialist if supplies are low</a:t>
            </a:r>
            <a:endParaRPr lang="en-US" sz="2400" dirty="0"/>
          </a:p>
          <a:p>
            <a:pPr marL="457200" lvl="1" indent="0">
              <a:spcBef>
                <a:spcPts val="0"/>
              </a:spcBef>
              <a:buNone/>
            </a:pPr>
            <a:endParaRPr lang="en-US" sz="2400" dirty="0"/>
          </a:p>
          <a:p>
            <a:pPr marL="457200" lvl="1" indent="0">
              <a:spcBef>
                <a:spcPts val="0"/>
              </a:spcBef>
              <a:buNone/>
            </a:pPr>
            <a:endParaRPr lang="en-US" dirty="0"/>
          </a:p>
        </p:txBody>
      </p:sp>
    </p:spTree>
    <p:extLst>
      <p:ext uri="{BB962C8B-B14F-4D97-AF65-F5344CB8AC3E}">
        <p14:creationId xmlns:p14="http://schemas.microsoft.com/office/powerpoint/2010/main" val="1486390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452718"/>
            <a:ext cx="9810804" cy="1400530"/>
          </a:xfrm>
        </p:spPr>
        <p:txBody>
          <a:bodyPr/>
          <a:lstStyle/>
          <a:p>
            <a:pPr marL="571500" indent="-571500">
              <a:buFont typeface="Wingdings" panose="05000000000000000000" pitchFamily="2" charset="2"/>
              <a:buChar char="v"/>
            </a:pPr>
            <a:r>
              <a:rPr lang="en-US" sz="3600" b="1" dirty="0"/>
              <a:t>POINT OF CONTACT: MRI Suite </a:t>
            </a:r>
            <a:br>
              <a:rPr lang="en-US" sz="4000" b="1" dirty="0"/>
            </a:br>
            <a:r>
              <a:rPr lang="en-US" sz="2800" b="1" dirty="0">
                <a:solidFill>
                  <a:schemeClr val="accent1"/>
                </a:solidFill>
              </a:rPr>
              <a:t>RESPONSIBILITIES &amp; EXAMPLE SCRIPT: </a:t>
            </a:r>
            <a:r>
              <a:rPr lang="en-US" sz="2800" dirty="0">
                <a:solidFill>
                  <a:schemeClr val="tx1"/>
                </a:solidFill>
              </a:rPr>
              <a:t>Technologist </a:t>
            </a:r>
            <a:br>
              <a:rPr lang="en-US" sz="2800" dirty="0"/>
            </a:br>
            <a:br>
              <a:rPr lang="en-US" sz="2800" dirty="0"/>
            </a:br>
            <a:endParaRPr lang="en-US" sz="2800" dirty="0"/>
          </a:p>
        </p:txBody>
      </p:sp>
      <p:sp>
        <p:nvSpPr>
          <p:cNvPr id="3" name="Content Placeholder 2"/>
          <p:cNvSpPr>
            <a:spLocks noGrp="1"/>
          </p:cNvSpPr>
          <p:nvPr>
            <p:ph idx="1"/>
          </p:nvPr>
        </p:nvSpPr>
        <p:spPr>
          <a:xfrm>
            <a:off x="397696" y="1681798"/>
            <a:ext cx="9900734" cy="5027612"/>
          </a:xfrm>
        </p:spPr>
        <p:txBody>
          <a:bodyPr>
            <a:normAutofit fontScale="55000" lnSpcReduction="20000"/>
          </a:bodyPr>
          <a:lstStyle/>
          <a:p>
            <a:pPr>
              <a:buFont typeface="Century Gothic" panose="020B0502020202020204" pitchFamily="34" charset="0"/>
              <a:buChar char="►"/>
            </a:pPr>
            <a:r>
              <a:rPr lang="en-US" sz="2500" dirty="0"/>
              <a:t>Knows location of all program materials </a:t>
            </a:r>
            <a:r>
              <a:rPr lang="en-US" sz="2500" b="1" dirty="0"/>
              <a:t>[See Table 2]</a:t>
            </a:r>
          </a:p>
          <a:p>
            <a:pPr>
              <a:lnSpc>
                <a:spcPct val="170000"/>
              </a:lnSpc>
              <a:buFont typeface="Century Gothic" panose="020B0502020202020204" pitchFamily="34" charset="0"/>
              <a:buChar char="►"/>
            </a:pPr>
            <a:r>
              <a:rPr lang="en-US" sz="2500" dirty="0"/>
              <a:t>Offers </a:t>
            </a:r>
            <a:r>
              <a:rPr lang="en-US" sz="2500" dirty="0" err="1"/>
              <a:t>Cinemavision</a:t>
            </a:r>
            <a:r>
              <a:rPr lang="en-US" sz="2500" dirty="0"/>
              <a:t> and understands limitations</a:t>
            </a:r>
            <a:r>
              <a:rPr lang="en-US" sz="2500" b="1" dirty="0"/>
              <a:t> [See Table 3]</a:t>
            </a:r>
          </a:p>
          <a:p>
            <a:pPr>
              <a:lnSpc>
                <a:spcPct val="120000"/>
              </a:lnSpc>
              <a:buFont typeface="Century Gothic" panose="020B0502020202020204" pitchFamily="34" charset="0"/>
              <a:buChar char="►"/>
            </a:pPr>
            <a:r>
              <a:rPr lang="en-US" sz="2900" b="1" dirty="0"/>
              <a:t>BEFORE EXAM: </a:t>
            </a:r>
            <a:r>
              <a:rPr lang="en-US" sz="2900" dirty="0"/>
              <a:t>Offers Plush Toy [Captain America, Ironman, Spider-Man, Black Panther, Wonder Woman] and explains noise, what to expect, how much time it will take, need to lay still, etc. </a:t>
            </a:r>
          </a:p>
          <a:p>
            <a:pPr marL="0" indent="0">
              <a:buNone/>
            </a:pPr>
            <a:r>
              <a:rPr lang="en-US" sz="2200" dirty="0">
                <a:solidFill>
                  <a:schemeClr val="accent1"/>
                </a:solidFill>
              </a:rPr>
              <a:t>	</a:t>
            </a:r>
            <a:r>
              <a:rPr lang="en-US" sz="2200" i="1" dirty="0">
                <a:solidFill>
                  <a:schemeClr val="accent1"/>
                </a:solidFill>
              </a:rPr>
              <a:t>“Wow, you look like a Superhero!”</a:t>
            </a:r>
          </a:p>
          <a:p>
            <a:pPr marL="0" indent="0">
              <a:buNone/>
            </a:pPr>
            <a:r>
              <a:rPr lang="en-US" sz="2200" i="1" dirty="0">
                <a:solidFill>
                  <a:schemeClr val="accent1"/>
                </a:solidFill>
              </a:rPr>
              <a:t>	“Who is your favorite Superhero?” [Provides plush toy based on response] </a:t>
            </a:r>
          </a:p>
          <a:p>
            <a:pPr marL="0" indent="0">
              <a:buNone/>
            </a:pPr>
            <a:r>
              <a:rPr lang="en-US" sz="2200" i="1" dirty="0">
                <a:solidFill>
                  <a:schemeClr val="accent1"/>
                </a:solidFill>
              </a:rPr>
              <a:t>	“Do want them to come with you when we take your pictures?”</a:t>
            </a:r>
          </a:p>
          <a:p>
            <a:pPr marL="0" indent="0">
              <a:buNone/>
            </a:pPr>
            <a:endParaRPr lang="en-US" sz="2200" i="1" dirty="0">
              <a:solidFill>
                <a:schemeClr val="accent1"/>
              </a:solidFill>
            </a:endParaRPr>
          </a:p>
          <a:p>
            <a:pPr>
              <a:buFont typeface="Century Gothic" panose="020B0502020202020204" pitchFamily="34" charset="0"/>
              <a:buChar char="►"/>
            </a:pPr>
            <a:r>
              <a:rPr lang="en-US" sz="2900" b="1" dirty="0"/>
              <a:t>DURING EXAM:</a:t>
            </a:r>
            <a:r>
              <a:rPr lang="en-US" sz="2900" dirty="0"/>
              <a:t> Communicates to child throughout exam, time remaining, etc.</a:t>
            </a:r>
          </a:p>
          <a:p>
            <a:pPr marL="0" indent="0">
              <a:buNone/>
            </a:pPr>
            <a:r>
              <a:rPr lang="en-US" sz="2900" i="1" dirty="0">
                <a:solidFill>
                  <a:schemeClr val="accent1"/>
                </a:solidFill>
              </a:rPr>
              <a:t>	</a:t>
            </a:r>
            <a:r>
              <a:rPr lang="en-US" sz="2200" i="1" dirty="0">
                <a:solidFill>
                  <a:schemeClr val="accent1"/>
                </a:solidFill>
              </a:rPr>
              <a:t>“Be sure to lay still just like a statue!”</a:t>
            </a:r>
          </a:p>
          <a:p>
            <a:pPr marL="0" indent="0">
              <a:buNone/>
            </a:pPr>
            <a:endParaRPr lang="en-US" sz="2200" dirty="0"/>
          </a:p>
          <a:p>
            <a:pPr>
              <a:buFont typeface="Century Gothic" panose="020B0502020202020204" pitchFamily="34" charset="0"/>
              <a:buChar char="►"/>
            </a:pPr>
            <a:r>
              <a:rPr lang="en-US" sz="2900" b="1" dirty="0"/>
              <a:t>END OF EXAM: </a:t>
            </a:r>
            <a:r>
              <a:rPr lang="en-US" sz="2900" dirty="0"/>
              <a:t>Provides Cape by attaching to child’s Superhero T-Shirt</a:t>
            </a:r>
          </a:p>
          <a:p>
            <a:pPr marL="0" indent="0">
              <a:buNone/>
            </a:pPr>
            <a:r>
              <a:rPr lang="en-US" sz="2900" dirty="0">
                <a:solidFill>
                  <a:schemeClr val="accent1"/>
                </a:solidFill>
              </a:rPr>
              <a:t>	</a:t>
            </a:r>
            <a:r>
              <a:rPr lang="en-US" sz="2200" i="1" dirty="0">
                <a:solidFill>
                  <a:schemeClr val="accent1"/>
                </a:solidFill>
              </a:rPr>
              <a:t>“Congrats you are a Superhero!”</a:t>
            </a:r>
          </a:p>
          <a:p>
            <a:pPr marL="0" indent="0">
              <a:buNone/>
            </a:pPr>
            <a:r>
              <a:rPr lang="en-US" sz="2200" i="1" dirty="0">
                <a:solidFill>
                  <a:schemeClr val="accent1"/>
                </a:solidFill>
              </a:rPr>
              <a:t>	“Great job, I knew you could do it! “</a:t>
            </a:r>
          </a:p>
          <a:p>
            <a:pPr marL="0" indent="0">
              <a:buNone/>
            </a:pPr>
            <a:r>
              <a:rPr lang="en-US" sz="2200" i="1" dirty="0">
                <a:solidFill>
                  <a:schemeClr val="accent1"/>
                </a:solidFill>
              </a:rPr>
              <a:t> </a:t>
            </a:r>
            <a:endParaRPr lang="en-US" sz="2100" dirty="0">
              <a:solidFill>
                <a:schemeClr val="accent1"/>
              </a:solidFill>
            </a:endParaRPr>
          </a:p>
          <a:p>
            <a:pPr lvl="1"/>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291840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1" y="452718"/>
            <a:ext cx="9810804" cy="1400530"/>
          </a:xfrm>
        </p:spPr>
        <p:txBody>
          <a:bodyPr/>
          <a:lstStyle/>
          <a:p>
            <a:pPr marL="571500" indent="-571500">
              <a:buFont typeface="Wingdings" panose="05000000000000000000" pitchFamily="2" charset="2"/>
              <a:buChar char="v"/>
            </a:pPr>
            <a:r>
              <a:rPr lang="en-US" sz="3600" b="1" dirty="0"/>
              <a:t>POINT OF CONTACT: Checkout  </a:t>
            </a:r>
            <a:br>
              <a:rPr lang="en-US" sz="4000" b="1" dirty="0"/>
            </a:br>
            <a:r>
              <a:rPr lang="en-US" sz="2800" b="1" dirty="0">
                <a:solidFill>
                  <a:schemeClr val="accent1"/>
                </a:solidFill>
              </a:rPr>
              <a:t>RESPONSIBILITIES: </a:t>
            </a:r>
            <a:r>
              <a:rPr lang="en-US" sz="2800" dirty="0">
                <a:solidFill>
                  <a:schemeClr val="tx1"/>
                </a:solidFill>
              </a:rPr>
              <a:t>SPC</a:t>
            </a:r>
            <a:br>
              <a:rPr lang="en-US" sz="2800" dirty="0"/>
            </a:br>
            <a:br>
              <a:rPr lang="en-US" sz="2800" dirty="0"/>
            </a:br>
            <a:endParaRPr lang="en-US" sz="2800" dirty="0"/>
          </a:p>
        </p:txBody>
      </p:sp>
      <p:sp>
        <p:nvSpPr>
          <p:cNvPr id="3" name="Content Placeholder 2"/>
          <p:cNvSpPr>
            <a:spLocks noGrp="1"/>
          </p:cNvSpPr>
          <p:nvPr>
            <p:ph idx="1"/>
          </p:nvPr>
        </p:nvSpPr>
        <p:spPr>
          <a:xfrm>
            <a:off x="374836" y="2013268"/>
            <a:ext cx="9900734" cy="5027612"/>
          </a:xfrm>
        </p:spPr>
        <p:txBody>
          <a:bodyPr>
            <a:normAutofit/>
          </a:bodyPr>
          <a:lstStyle/>
          <a:p>
            <a:pPr lvl="1">
              <a:spcBef>
                <a:spcPts val="0"/>
              </a:spcBef>
              <a:buFont typeface="Century Gothic" panose="020B0502020202020204" pitchFamily="34" charset="0"/>
              <a:buChar char="►"/>
            </a:pPr>
            <a:r>
              <a:rPr lang="en-US" sz="2400" dirty="0"/>
              <a:t>Asks the parent/child about his/her Superhero experience</a:t>
            </a:r>
          </a:p>
          <a:p>
            <a:pPr marL="457200" lvl="1" indent="0">
              <a:spcBef>
                <a:spcPts val="0"/>
              </a:spcBef>
              <a:buNone/>
            </a:pPr>
            <a:endParaRPr lang="en-US" sz="2400" dirty="0"/>
          </a:p>
          <a:p>
            <a:pPr lvl="1">
              <a:spcBef>
                <a:spcPts val="0"/>
              </a:spcBef>
              <a:buFont typeface="Century Gothic" panose="020B0502020202020204" pitchFamily="34" charset="0"/>
              <a:buChar char="►"/>
            </a:pPr>
            <a:r>
              <a:rPr lang="en-US" sz="2400" dirty="0"/>
              <a:t>Asks parent/child if they have any questions</a:t>
            </a:r>
          </a:p>
          <a:p>
            <a:pPr marL="457200" lvl="1" indent="0">
              <a:spcBef>
                <a:spcPts val="0"/>
              </a:spcBef>
              <a:buNone/>
            </a:pPr>
            <a:endParaRPr lang="en-US" sz="2400" dirty="0"/>
          </a:p>
          <a:p>
            <a:pPr lvl="1">
              <a:spcBef>
                <a:spcPts val="0"/>
              </a:spcBef>
              <a:buFont typeface="Century Gothic" panose="020B0502020202020204" pitchFamily="34" charset="0"/>
              <a:buChar char="►"/>
            </a:pPr>
            <a:r>
              <a:rPr lang="en-US" sz="2400" dirty="0"/>
              <a:t>Communicates with PM if any additional feedback [positive or negative]</a:t>
            </a:r>
          </a:p>
          <a:p>
            <a:pPr marL="457200" lvl="1" indent="0">
              <a:buNone/>
            </a:pPr>
            <a:endParaRPr lang="en-US" sz="2100" dirty="0">
              <a:solidFill>
                <a:schemeClr val="accent1"/>
              </a:solidFill>
            </a:endParaRPr>
          </a:p>
          <a:p>
            <a:pPr lvl="1"/>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289856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824" y="638455"/>
            <a:ext cx="9404723" cy="590270"/>
          </a:xfrm>
        </p:spPr>
        <p:txBody>
          <a:bodyPr/>
          <a:lstStyle/>
          <a:p>
            <a:pPr marL="0" marR="0">
              <a:lnSpc>
                <a:spcPct val="107000"/>
              </a:lnSpc>
              <a:spcBef>
                <a:spcPts val="0"/>
              </a:spcBef>
              <a:spcAft>
                <a:spcPts val="0"/>
              </a:spcAft>
            </a:pPr>
            <a:r>
              <a:rPr lang="en-US" sz="2400" b="1" dirty="0"/>
              <a:t>TABLE 2</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175667326"/>
              </p:ext>
            </p:extLst>
          </p:nvPr>
        </p:nvGraphicFramePr>
        <p:xfrm>
          <a:off x="1408747" y="1094423"/>
          <a:ext cx="8715376" cy="5276043"/>
        </p:xfrm>
        <a:graphic>
          <a:graphicData uri="http://schemas.openxmlformats.org/drawingml/2006/table">
            <a:tbl>
              <a:tblPr firstRow="1" firstCol="1" bandRow="1">
                <a:tableStyleId>{5C22544A-7EE6-4342-B048-85BDC9FD1C3A}</a:tableStyleId>
              </a:tblPr>
              <a:tblGrid>
                <a:gridCol w="4357688">
                  <a:extLst>
                    <a:ext uri="{9D8B030D-6E8A-4147-A177-3AD203B41FA5}">
                      <a16:colId xmlns:a16="http://schemas.microsoft.com/office/drawing/2014/main" val="20000"/>
                    </a:ext>
                  </a:extLst>
                </a:gridCol>
                <a:gridCol w="4357688">
                  <a:extLst>
                    <a:ext uri="{9D8B030D-6E8A-4147-A177-3AD203B41FA5}">
                      <a16:colId xmlns:a16="http://schemas.microsoft.com/office/drawing/2014/main" val="20001"/>
                    </a:ext>
                  </a:extLst>
                </a:gridCol>
              </a:tblGrid>
              <a:tr h="471487">
                <a:tc gridSpan="2">
                  <a:txBody>
                    <a:bodyPr/>
                    <a:lstStyle/>
                    <a:p>
                      <a:pPr marL="0" marR="0" algn="ctr">
                        <a:lnSpc>
                          <a:spcPct val="107000"/>
                        </a:lnSpc>
                        <a:spcBef>
                          <a:spcPts val="0"/>
                        </a:spcBef>
                        <a:spcAft>
                          <a:spcPts val="0"/>
                        </a:spcAft>
                      </a:pPr>
                      <a:r>
                        <a:rPr lang="en-US" sz="2400" dirty="0">
                          <a:solidFill>
                            <a:schemeClr val="bg1"/>
                          </a:solidFill>
                          <a:effectLst/>
                          <a:latin typeface="+mj-lt"/>
                          <a:ea typeface="Calibri" panose="020F0502020204030204" pitchFamily="34" charset="0"/>
                          <a:cs typeface="Times New Roman" panose="02020603050405020304" pitchFamily="18" charset="0"/>
                        </a:rPr>
                        <a:t>MRI Heroes Kit</a:t>
                      </a:r>
                      <a:r>
                        <a:rPr lang="en-US" sz="2400" baseline="0" dirty="0">
                          <a:solidFill>
                            <a:schemeClr val="bg1"/>
                          </a:solidFill>
                          <a:effectLst/>
                          <a:latin typeface="+mj-lt"/>
                          <a:ea typeface="Calibri" panose="020F0502020204030204" pitchFamily="34" charset="0"/>
                          <a:cs typeface="Times New Roman" panose="02020603050405020304" pitchFamily="18" charset="0"/>
                        </a:rPr>
                        <a:t> </a:t>
                      </a:r>
                      <a:r>
                        <a:rPr lang="en-US" sz="2400" dirty="0">
                          <a:solidFill>
                            <a:schemeClr val="bg1"/>
                          </a:solidFill>
                          <a:effectLst/>
                          <a:latin typeface="+mj-lt"/>
                          <a:ea typeface="Calibri" panose="020F0502020204030204" pitchFamily="34" charset="0"/>
                          <a:cs typeface="Times New Roman" panose="02020603050405020304" pitchFamily="18" charset="0"/>
                        </a:rPr>
                        <a:t>Material Locations per Site</a:t>
                      </a:r>
                    </a:p>
                  </a:txBody>
                  <a:tcPr marL="68580" marR="68580" marT="0" marB="0">
                    <a:solidFill>
                      <a:schemeClr val="tx1"/>
                    </a:solidFill>
                  </a:tcPr>
                </a:tc>
                <a:tc hMerge="1">
                  <a:txBody>
                    <a:bodyPr/>
                    <a:lstStyle/>
                    <a:p>
                      <a:endParaRPr lang="en-US"/>
                    </a:p>
                  </a:txBody>
                  <a:tcPr/>
                </a:tc>
                <a:extLst>
                  <a:ext uri="{0D108BD9-81ED-4DB2-BD59-A6C34878D82A}">
                    <a16:rowId xmlns:a16="http://schemas.microsoft.com/office/drawing/2014/main" val="10000"/>
                  </a:ext>
                </a:extLst>
              </a:tr>
              <a:tr h="2588540">
                <a:tc>
                  <a:txBody>
                    <a:bodyPr/>
                    <a:lstStyle/>
                    <a:p>
                      <a:pPr marL="0" marR="0">
                        <a:lnSpc>
                          <a:spcPct val="107000"/>
                        </a:lnSpc>
                        <a:spcBef>
                          <a:spcPts val="0"/>
                        </a:spcBef>
                        <a:spcAft>
                          <a:spcPts val="0"/>
                        </a:spcAft>
                      </a:pPr>
                      <a:r>
                        <a:rPr lang="en-US" sz="1600" dirty="0">
                          <a:solidFill>
                            <a:schemeClr val="bg1"/>
                          </a:solidFill>
                          <a:effectLst/>
                          <a:latin typeface="+mj-lt"/>
                        </a:rPr>
                        <a:t>W84</a:t>
                      </a:r>
                      <a:r>
                        <a:rPr lang="en-US" sz="1600" baseline="30000" dirty="0">
                          <a:solidFill>
                            <a:schemeClr val="bg1"/>
                          </a:solidFill>
                          <a:effectLst/>
                          <a:latin typeface="+mj-lt"/>
                        </a:rPr>
                        <a:t>th</a:t>
                      </a:r>
                      <a:r>
                        <a:rPr lang="en-US" sz="1600" dirty="0">
                          <a:solidFill>
                            <a:schemeClr val="bg1"/>
                          </a:solidFill>
                          <a:effectLst/>
                          <a:latin typeface="+mj-lt"/>
                        </a:rPr>
                        <a:t>:</a:t>
                      </a:r>
                    </a:p>
                    <a:p>
                      <a:pPr marL="342900" marR="0" lvl="0" indent="-342900">
                        <a:lnSpc>
                          <a:spcPct val="107000"/>
                        </a:lnSpc>
                        <a:spcBef>
                          <a:spcPts val="0"/>
                        </a:spcBef>
                        <a:spcAft>
                          <a:spcPts val="0"/>
                        </a:spcAft>
                        <a:buFont typeface="Wingdings" panose="05000000000000000000" pitchFamily="2" charset="2"/>
                        <a:buChar char=""/>
                      </a:pPr>
                      <a:r>
                        <a:rPr lang="en-US" sz="1600" b="0" dirty="0">
                          <a:solidFill>
                            <a:schemeClr val="bg1"/>
                          </a:solidFill>
                          <a:effectLst/>
                          <a:latin typeface="+mj-lt"/>
                        </a:rPr>
                        <a:t>iPad,</a:t>
                      </a:r>
                      <a:r>
                        <a:rPr lang="en-US" sz="1600" b="0" baseline="0" dirty="0">
                          <a:solidFill>
                            <a:schemeClr val="bg1"/>
                          </a:solidFill>
                          <a:effectLst/>
                          <a:latin typeface="+mj-lt"/>
                        </a:rPr>
                        <a:t> </a:t>
                      </a:r>
                      <a:r>
                        <a:rPr lang="en-US" sz="1600" b="0" dirty="0">
                          <a:solidFill>
                            <a:schemeClr val="bg1"/>
                          </a:solidFill>
                          <a:effectLst/>
                          <a:latin typeface="+mj-lt"/>
                        </a:rPr>
                        <a:t>Video Book</a:t>
                      </a:r>
                      <a:r>
                        <a:rPr lang="en-US" sz="1600" b="0" baseline="0" dirty="0">
                          <a:solidFill>
                            <a:schemeClr val="bg1"/>
                          </a:solidFill>
                          <a:effectLst/>
                          <a:latin typeface="+mj-lt"/>
                        </a:rPr>
                        <a:t> </a:t>
                      </a:r>
                      <a:r>
                        <a:rPr lang="en-US" sz="1600" b="0" dirty="0">
                          <a:solidFill>
                            <a:schemeClr val="bg1"/>
                          </a:solidFill>
                          <a:effectLst/>
                          <a:latin typeface="+mj-lt"/>
                        </a:rPr>
                        <a:t>at Front Desk </a:t>
                      </a:r>
                    </a:p>
                    <a:p>
                      <a:pPr marL="342900" marR="0" lvl="0" indent="-342900">
                        <a:lnSpc>
                          <a:spcPct val="107000"/>
                        </a:lnSpc>
                        <a:spcBef>
                          <a:spcPts val="0"/>
                        </a:spcBef>
                        <a:spcAft>
                          <a:spcPts val="0"/>
                        </a:spcAft>
                        <a:buFont typeface="Wingdings" panose="05000000000000000000" pitchFamily="2" charset="2"/>
                        <a:buChar char=""/>
                      </a:pPr>
                      <a:r>
                        <a:rPr lang="en-US" sz="1600" b="0" dirty="0">
                          <a:solidFill>
                            <a:schemeClr val="bg1"/>
                          </a:solidFill>
                          <a:effectLst/>
                          <a:latin typeface="+mj-lt"/>
                        </a:rPr>
                        <a:t>Superhero Costume &amp;</a:t>
                      </a:r>
                      <a:r>
                        <a:rPr lang="en-US" sz="1600" b="0" baseline="0" dirty="0">
                          <a:solidFill>
                            <a:schemeClr val="bg1"/>
                          </a:solidFill>
                          <a:effectLst/>
                          <a:latin typeface="+mj-lt"/>
                        </a:rPr>
                        <a:t> Plush toys</a:t>
                      </a:r>
                      <a:r>
                        <a:rPr lang="en-US" sz="1600" b="0" dirty="0">
                          <a:solidFill>
                            <a:schemeClr val="bg1"/>
                          </a:solidFill>
                          <a:effectLst/>
                          <a:latin typeface="+mj-lt"/>
                        </a:rPr>
                        <a:t> [Caped T-Shirts and Shorts] in</a:t>
                      </a:r>
                      <a:r>
                        <a:rPr lang="en-US" sz="1600" b="0" baseline="0" dirty="0">
                          <a:solidFill>
                            <a:schemeClr val="bg1"/>
                          </a:solidFill>
                          <a:effectLst/>
                          <a:latin typeface="+mj-lt"/>
                        </a:rPr>
                        <a:t> Supply Closet to left of elevator</a:t>
                      </a:r>
                    </a:p>
                    <a:p>
                      <a:pPr marL="342900" marR="0" lvl="0" indent="-342900">
                        <a:lnSpc>
                          <a:spcPct val="107000"/>
                        </a:lnSpc>
                        <a:spcBef>
                          <a:spcPts val="0"/>
                        </a:spcBef>
                        <a:spcAft>
                          <a:spcPts val="0"/>
                        </a:spcAft>
                        <a:buFont typeface="Wingdings" panose="05000000000000000000" pitchFamily="2" charset="2"/>
                        <a:buChar char=""/>
                      </a:pPr>
                      <a:endParaRPr lang="en-US" sz="1600" b="0" dirty="0">
                        <a:solidFill>
                          <a:schemeClr val="bg1"/>
                        </a:solidFill>
                        <a:effectLst/>
                        <a:latin typeface="+mj-lt"/>
                      </a:endParaRPr>
                    </a:p>
                    <a:p>
                      <a:pPr marL="0" marR="0" lvl="0" indent="0">
                        <a:lnSpc>
                          <a:spcPct val="107000"/>
                        </a:lnSpc>
                        <a:spcBef>
                          <a:spcPts val="0"/>
                        </a:spcBef>
                        <a:spcAft>
                          <a:spcPts val="0"/>
                        </a:spcAft>
                        <a:buFont typeface="Wingdings" panose="05000000000000000000" pitchFamily="2" charset="2"/>
                        <a:buNone/>
                      </a:pPr>
                      <a:r>
                        <a:rPr lang="en-US" sz="1600" b="1" baseline="0" dirty="0">
                          <a:solidFill>
                            <a:schemeClr val="bg1"/>
                          </a:solidFill>
                          <a:effectLst/>
                          <a:latin typeface="+mj-lt"/>
                        </a:rPr>
                        <a:t> </a:t>
                      </a:r>
                    </a:p>
                  </a:txBody>
                  <a:tcPr marL="68580" marR="68580" marT="0" marB="0">
                    <a:solidFill>
                      <a:schemeClr val="accent1"/>
                    </a:solidFill>
                  </a:tcPr>
                </a:tc>
                <a:tc>
                  <a:txBody>
                    <a:bodyPr/>
                    <a:lstStyle/>
                    <a:p>
                      <a:pPr marL="0" marR="0">
                        <a:lnSpc>
                          <a:spcPct val="107000"/>
                        </a:lnSpc>
                        <a:spcBef>
                          <a:spcPts val="0"/>
                        </a:spcBef>
                        <a:spcAft>
                          <a:spcPts val="0"/>
                        </a:spcAft>
                      </a:pPr>
                      <a:r>
                        <a:rPr lang="en-US" sz="1600" b="1" dirty="0">
                          <a:effectLst/>
                          <a:latin typeface="+mj-lt"/>
                        </a:rPr>
                        <a:t>WGC:</a:t>
                      </a:r>
                    </a:p>
                    <a:p>
                      <a:pPr marL="342900" marR="0" lvl="0" indent="-342900">
                        <a:lnSpc>
                          <a:spcPct val="107000"/>
                        </a:lnSpc>
                        <a:spcBef>
                          <a:spcPts val="0"/>
                        </a:spcBef>
                        <a:spcAft>
                          <a:spcPts val="0"/>
                        </a:spcAft>
                        <a:buFont typeface="Wingdings" panose="05000000000000000000" pitchFamily="2" charset="2"/>
                        <a:buChar char=""/>
                      </a:pPr>
                      <a:r>
                        <a:rPr lang="en-US" sz="1600" dirty="0">
                          <a:effectLst/>
                          <a:latin typeface="+mj-lt"/>
                        </a:rPr>
                        <a:t>iPad,</a:t>
                      </a:r>
                      <a:r>
                        <a:rPr lang="en-US" sz="1600" baseline="0" dirty="0">
                          <a:effectLst/>
                          <a:latin typeface="+mj-lt"/>
                        </a:rPr>
                        <a:t> Video Book </a:t>
                      </a:r>
                      <a:r>
                        <a:rPr lang="en-US" sz="1600" dirty="0">
                          <a:effectLst/>
                          <a:latin typeface="+mj-lt"/>
                        </a:rPr>
                        <a:t>at Front Desk</a:t>
                      </a:r>
                      <a:r>
                        <a:rPr lang="en-US" sz="1600" baseline="0" dirty="0">
                          <a:effectLst/>
                          <a:latin typeface="+mj-lt"/>
                        </a:rPr>
                        <a:t> </a:t>
                      </a:r>
                    </a:p>
                    <a:p>
                      <a:pPr marL="342900" marR="0" lvl="0" indent="-342900">
                        <a:lnSpc>
                          <a:spcPct val="107000"/>
                        </a:lnSpc>
                        <a:spcBef>
                          <a:spcPts val="0"/>
                        </a:spcBef>
                        <a:spcAft>
                          <a:spcPts val="0"/>
                        </a:spcAft>
                        <a:buFont typeface="Wingdings" panose="05000000000000000000" pitchFamily="2" charset="2"/>
                        <a:buChar char=""/>
                      </a:pPr>
                      <a:r>
                        <a:rPr lang="en-US" sz="1600" dirty="0">
                          <a:effectLst/>
                          <a:latin typeface="+mj-lt"/>
                        </a:rPr>
                        <a:t>Superhero</a:t>
                      </a:r>
                      <a:r>
                        <a:rPr lang="en-US" sz="1600" baseline="0" dirty="0">
                          <a:effectLst/>
                          <a:latin typeface="+mj-lt"/>
                        </a:rPr>
                        <a:t> Costume [ Caped </a:t>
                      </a:r>
                      <a:r>
                        <a:rPr lang="en-US" sz="1600" dirty="0">
                          <a:effectLst/>
                          <a:latin typeface="+mj-lt"/>
                        </a:rPr>
                        <a:t>T-Shirts and Shorts] and plush toys in Clean Supply Room: Y3.28, code 1-3-0-5</a:t>
                      </a:r>
                    </a:p>
                  </a:txBody>
                  <a:tcPr marL="68580" marR="68580" marT="0" marB="0">
                    <a:solidFill>
                      <a:schemeClr val="accent1"/>
                    </a:solidFill>
                  </a:tcPr>
                </a:tc>
                <a:extLst>
                  <a:ext uri="{0D108BD9-81ED-4DB2-BD59-A6C34878D82A}">
                    <a16:rowId xmlns:a16="http://schemas.microsoft.com/office/drawing/2014/main" val="10001"/>
                  </a:ext>
                </a:extLst>
              </a:tr>
              <a:tr h="2216016">
                <a:tc>
                  <a:txBody>
                    <a:bodyPr/>
                    <a:lstStyle/>
                    <a:p>
                      <a:pPr marL="0" marR="0">
                        <a:lnSpc>
                          <a:spcPct val="107000"/>
                        </a:lnSpc>
                        <a:spcBef>
                          <a:spcPts val="0"/>
                        </a:spcBef>
                        <a:spcAft>
                          <a:spcPts val="0"/>
                        </a:spcAft>
                      </a:pPr>
                      <a:r>
                        <a:rPr lang="en-US" sz="1600" baseline="0" dirty="0">
                          <a:solidFill>
                            <a:schemeClr val="bg1"/>
                          </a:solidFill>
                          <a:effectLst/>
                          <a:latin typeface="+mj-lt"/>
                        </a:rPr>
                        <a:t>Beekman:</a:t>
                      </a:r>
                    </a:p>
                    <a:p>
                      <a:pPr marL="285750" marR="0" indent="-285750">
                        <a:lnSpc>
                          <a:spcPct val="107000"/>
                        </a:lnSpc>
                        <a:spcBef>
                          <a:spcPts val="0"/>
                        </a:spcBef>
                        <a:spcAft>
                          <a:spcPts val="0"/>
                        </a:spcAft>
                        <a:buFont typeface="Wingdings" panose="05000000000000000000" pitchFamily="2" charset="2"/>
                        <a:buChar char="Ø"/>
                      </a:pPr>
                      <a:r>
                        <a:rPr lang="en-US" sz="1600" b="0" dirty="0">
                          <a:solidFill>
                            <a:schemeClr val="bg1"/>
                          </a:solidFill>
                          <a:effectLst/>
                          <a:latin typeface="+mj-lt"/>
                        </a:rPr>
                        <a:t> Video</a:t>
                      </a:r>
                      <a:r>
                        <a:rPr lang="en-US" sz="1600" b="0" baseline="0" dirty="0">
                          <a:solidFill>
                            <a:schemeClr val="bg1"/>
                          </a:solidFill>
                          <a:effectLst/>
                          <a:latin typeface="+mj-lt"/>
                        </a:rPr>
                        <a:t> Book </a:t>
                      </a:r>
                      <a:r>
                        <a:rPr lang="en-US" sz="1600" b="0" dirty="0">
                          <a:solidFill>
                            <a:schemeClr val="bg1"/>
                          </a:solidFill>
                          <a:effectLst/>
                          <a:latin typeface="+mj-lt"/>
                        </a:rPr>
                        <a:t>at Front</a:t>
                      </a:r>
                      <a:r>
                        <a:rPr lang="en-US" sz="1600" b="0" baseline="0" dirty="0">
                          <a:solidFill>
                            <a:schemeClr val="bg1"/>
                          </a:solidFill>
                          <a:effectLst/>
                          <a:latin typeface="+mj-lt"/>
                        </a:rPr>
                        <a:t> D</a:t>
                      </a:r>
                      <a:r>
                        <a:rPr lang="en-US" sz="1600" b="0" dirty="0">
                          <a:solidFill>
                            <a:schemeClr val="bg1"/>
                          </a:solidFill>
                          <a:effectLst/>
                          <a:latin typeface="+mj-lt"/>
                        </a:rPr>
                        <a:t>esk</a:t>
                      </a:r>
                    </a:p>
                    <a:p>
                      <a:pPr marL="342900" marR="0" lvl="0" indent="-342900">
                        <a:lnSpc>
                          <a:spcPct val="107000"/>
                        </a:lnSpc>
                        <a:spcBef>
                          <a:spcPts val="0"/>
                        </a:spcBef>
                        <a:spcAft>
                          <a:spcPts val="0"/>
                        </a:spcAft>
                        <a:buFont typeface="Wingdings" panose="05000000000000000000" pitchFamily="2" charset="2"/>
                        <a:buChar char=""/>
                      </a:pPr>
                      <a:r>
                        <a:rPr lang="en-US" sz="1600" b="0" dirty="0">
                          <a:solidFill>
                            <a:schemeClr val="bg1"/>
                          </a:solidFill>
                          <a:effectLst/>
                          <a:latin typeface="+mj-lt"/>
                        </a:rPr>
                        <a:t>Superhero Costume [Caped T-Shirts and Shorts]</a:t>
                      </a:r>
                      <a:r>
                        <a:rPr lang="en-US" sz="1600" b="0" baseline="0" dirty="0">
                          <a:solidFill>
                            <a:schemeClr val="bg1"/>
                          </a:solidFill>
                          <a:effectLst/>
                          <a:latin typeface="+mj-lt"/>
                        </a:rPr>
                        <a:t> </a:t>
                      </a:r>
                      <a:r>
                        <a:rPr lang="en-US" sz="1600" b="0" dirty="0">
                          <a:solidFill>
                            <a:schemeClr val="bg1"/>
                          </a:solidFill>
                          <a:effectLst/>
                          <a:latin typeface="+mj-lt"/>
                        </a:rPr>
                        <a:t>in Clean</a:t>
                      </a:r>
                      <a:r>
                        <a:rPr lang="en-US" sz="1600" b="0" baseline="0" dirty="0">
                          <a:solidFill>
                            <a:schemeClr val="bg1"/>
                          </a:solidFill>
                          <a:effectLst/>
                          <a:latin typeface="+mj-lt"/>
                        </a:rPr>
                        <a:t> Supply room &amp; Plush Toys at Nurses Station</a:t>
                      </a:r>
                      <a:endParaRPr lang="en-US" sz="1600" b="0" dirty="0">
                        <a:solidFill>
                          <a:schemeClr val="bg1"/>
                        </a:solidFill>
                        <a:effectLst/>
                        <a:latin typeface="+mj-lt"/>
                        <a:ea typeface="Calibri" panose="020F0502020204030204" pitchFamily="34" charset="0"/>
                        <a:cs typeface="Times New Roman" panose="02020603050405020304" pitchFamily="18" charset="0"/>
                      </a:endParaRPr>
                    </a:p>
                  </a:txBody>
                  <a:tcPr marL="68580" marR="68580" marT="0" marB="0">
                    <a:solidFill>
                      <a:schemeClr val="accent1"/>
                    </a:solidFill>
                  </a:tcPr>
                </a:tc>
                <a:tc>
                  <a:txBody>
                    <a:bodyPr/>
                    <a:lstStyle/>
                    <a:p>
                      <a:pPr marL="0" marR="0">
                        <a:lnSpc>
                          <a:spcPct val="107000"/>
                        </a:lnSpc>
                        <a:spcBef>
                          <a:spcPts val="0"/>
                        </a:spcBef>
                        <a:spcAft>
                          <a:spcPts val="0"/>
                        </a:spcAft>
                      </a:pPr>
                      <a:r>
                        <a:rPr lang="en-US" sz="1600" b="1" dirty="0">
                          <a:solidFill>
                            <a:srgbClr val="FF0000"/>
                          </a:solidFill>
                          <a:effectLst/>
                          <a:latin typeface="+mj-lt"/>
                        </a:rPr>
                        <a:t>Reminders:</a:t>
                      </a:r>
                    </a:p>
                    <a:p>
                      <a:pPr marL="0" marR="0">
                        <a:lnSpc>
                          <a:spcPct val="107000"/>
                        </a:lnSpc>
                        <a:spcBef>
                          <a:spcPts val="0"/>
                        </a:spcBef>
                        <a:spcAft>
                          <a:spcPts val="0"/>
                        </a:spcAft>
                      </a:pPr>
                      <a:r>
                        <a:rPr lang="en-US" sz="1600" dirty="0">
                          <a:effectLst/>
                          <a:latin typeface="+mj-lt"/>
                        </a:rPr>
                        <a:t>*Please notify</a:t>
                      </a:r>
                      <a:r>
                        <a:rPr lang="en-US" sz="1600" baseline="0" dirty="0">
                          <a:effectLst/>
                          <a:latin typeface="+mj-lt"/>
                        </a:rPr>
                        <a:t> Child Life Specialist is      inventory supplies are low</a:t>
                      </a:r>
                      <a:endParaRPr lang="en-US" sz="1600" dirty="0">
                        <a:effectLst/>
                        <a:latin typeface="+mj-lt"/>
                      </a:endParaRPr>
                    </a:p>
                    <a:p>
                      <a:pPr marL="0" marR="0">
                        <a:lnSpc>
                          <a:spcPct val="107000"/>
                        </a:lnSpc>
                        <a:spcBef>
                          <a:spcPts val="0"/>
                        </a:spcBef>
                        <a:spcAft>
                          <a:spcPts val="0"/>
                        </a:spcAft>
                      </a:pPr>
                      <a:r>
                        <a:rPr lang="en-US" sz="1600" dirty="0">
                          <a:effectLst/>
                          <a:latin typeface="+mj-lt"/>
                        </a:rPr>
                        <a:t>*Recharge iPad/</a:t>
                      </a:r>
                      <a:r>
                        <a:rPr lang="en-US" sz="1600" baseline="0" dirty="0">
                          <a:effectLst/>
                          <a:latin typeface="+mj-lt"/>
                        </a:rPr>
                        <a:t> Video Book every night</a:t>
                      </a:r>
                    </a:p>
                    <a:p>
                      <a:pPr marL="0" marR="0">
                        <a:lnSpc>
                          <a:spcPct val="107000"/>
                        </a:lnSpc>
                        <a:spcBef>
                          <a:spcPts val="0"/>
                        </a:spcBef>
                        <a:spcAft>
                          <a:spcPts val="0"/>
                        </a:spcAft>
                      </a:pPr>
                      <a:r>
                        <a:rPr lang="en-US" sz="1600" dirty="0">
                          <a:effectLst/>
                          <a:latin typeface="+mj-lt"/>
                        </a:rPr>
                        <a:t>*Discard</a:t>
                      </a:r>
                      <a:r>
                        <a:rPr lang="en-US" sz="1600" baseline="0" dirty="0">
                          <a:effectLst/>
                          <a:latin typeface="+mj-lt"/>
                        </a:rPr>
                        <a:t> any used clothing items left behind</a:t>
                      </a:r>
                      <a:endParaRPr lang="en-US" sz="1600" dirty="0">
                        <a:effectLst/>
                        <a:latin typeface="+mj-lt"/>
                      </a:endParaRPr>
                    </a:p>
                    <a:p>
                      <a:pPr marL="0" marR="0">
                        <a:lnSpc>
                          <a:spcPct val="107000"/>
                        </a:lnSpc>
                        <a:spcBef>
                          <a:spcPts val="0"/>
                        </a:spcBef>
                        <a:spcAft>
                          <a:spcPts val="0"/>
                        </a:spcAft>
                      </a:pPr>
                      <a:r>
                        <a:rPr lang="en-US" sz="1600" dirty="0">
                          <a:effectLst/>
                          <a:latin typeface="+mj-lt"/>
                        </a:rPr>
                        <a:t> </a:t>
                      </a:r>
                      <a:endParaRPr lang="en-US" sz="1600" dirty="0">
                        <a:effectLst/>
                        <a:latin typeface="+mj-lt"/>
                        <a:ea typeface="Calibri" panose="020F0502020204030204" pitchFamily="34" charset="0"/>
                        <a:cs typeface="Times New Roman" panose="02020603050405020304" pitchFamily="18" charset="0"/>
                      </a:endParaRPr>
                    </a:p>
                  </a:txBody>
                  <a:tcPr marL="68580" marR="68580" marT="0" marB="0">
                    <a:solidFill>
                      <a:schemeClr val="accent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87217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654892" y="0"/>
            <a:ext cx="8825658" cy="1407118"/>
          </a:xfrm>
        </p:spPr>
        <p:txBody>
          <a:bodyPr/>
          <a:lstStyle/>
          <a:p>
            <a:r>
              <a:rPr lang="en-US" sz="2400" b="1" dirty="0"/>
              <a:t>TABLE 3</a:t>
            </a:r>
          </a:p>
        </p:txBody>
      </p:sp>
      <p:graphicFrame>
        <p:nvGraphicFramePr>
          <p:cNvPr id="9" name="Table 8"/>
          <p:cNvGraphicFramePr>
            <a:graphicFrameLocks noGrp="1"/>
          </p:cNvGraphicFramePr>
          <p:nvPr>
            <p:extLst>
              <p:ext uri="{D42A27DB-BD31-4B8C-83A1-F6EECF244321}">
                <p14:modId xmlns:p14="http://schemas.microsoft.com/office/powerpoint/2010/main" val="3300426303"/>
              </p:ext>
            </p:extLst>
          </p:nvPr>
        </p:nvGraphicFramePr>
        <p:xfrm>
          <a:off x="1988821" y="950260"/>
          <a:ext cx="8046719" cy="5551096"/>
        </p:xfrm>
        <a:graphic>
          <a:graphicData uri="http://schemas.openxmlformats.org/drawingml/2006/table">
            <a:tbl>
              <a:tblPr firstRow="1" firstCol="1" bandRow="1">
                <a:tableStyleId>{5C22544A-7EE6-4342-B048-85BDC9FD1C3A}</a:tableStyleId>
              </a:tblPr>
              <a:tblGrid>
                <a:gridCol w="1360169">
                  <a:extLst>
                    <a:ext uri="{9D8B030D-6E8A-4147-A177-3AD203B41FA5}">
                      <a16:colId xmlns:a16="http://schemas.microsoft.com/office/drawing/2014/main" val="20000"/>
                    </a:ext>
                  </a:extLst>
                </a:gridCol>
                <a:gridCol w="2278726">
                  <a:extLst>
                    <a:ext uri="{9D8B030D-6E8A-4147-A177-3AD203B41FA5}">
                      <a16:colId xmlns:a16="http://schemas.microsoft.com/office/drawing/2014/main" val="20001"/>
                    </a:ext>
                  </a:extLst>
                </a:gridCol>
                <a:gridCol w="2377440">
                  <a:extLst>
                    <a:ext uri="{9D8B030D-6E8A-4147-A177-3AD203B41FA5}">
                      <a16:colId xmlns:a16="http://schemas.microsoft.com/office/drawing/2014/main" val="20002"/>
                    </a:ext>
                  </a:extLst>
                </a:gridCol>
                <a:gridCol w="2030384">
                  <a:extLst>
                    <a:ext uri="{9D8B030D-6E8A-4147-A177-3AD203B41FA5}">
                      <a16:colId xmlns:a16="http://schemas.microsoft.com/office/drawing/2014/main" val="20003"/>
                    </a:ext>
                  </a:extLst>
                </a:gridCol>
              </a:tblGrid>
              <a:tr h="401054">
                <a:tc gridSpan="4">
                  <a:txBody>
                    <a:bodyPr/>
                    <a:lstStyle/>
                    <a:p>
                      <a:pPr marL="0" marR="0" algn="ctr">
                        <a:lnSpc>
                          <a:spcPct val="107000"/>
                        </a:lnSpc>
                        <a:spcBef>
                          <a:spcPts val="0"/>
                        </a:spcBef>
                        <a:spcAft>
                          <a:spcPts val="0"/>
                        </a:spcAft>
                      </a:pPr>
                      <a:r>
                        <a:rPr lang="en-US" sz="2400" dirty="0">
                          <a:effectLst/>
                        </a:rPr>
                        <a:t>Cinema Vision Chart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7050">
                <a:tc>
                  <a:txBody>
                    <a:bodyPr/>
                    <a:lstStyle/>
                    <a:p>
                      <a:pPr marL="0" marR="0">
                        <a:lnSpc>
                          <a:spcPct val="107000"/>
                        </a:lnSpc>
                        <a:spcBef>
                          <a:spcPts val="0"/>
                        </a:spcBef>
                        <a:spcAft>
                          <a:spcPts val="0"/>
                        </a:spcAft>
                      </a:pPr>
                      <a:r>
                        <a:rPr lang="en-US" sz="2400" b="1">
                          <a:effectLst/>
                        </a:rPr>
                        <a:t> </a:t>
                      </a:r>
                      <a:endParaRPr lang="en-US"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b="1" dirty="0"/>
                        <a:t>W84th </a:t>
                      </a:r>
                    </a:p>
                  </a:txBody>
                  <a:tcPr marL="68580" marR="68580" marT="0" marB="0"/>
                </a:tc>
                <a:tc>
                  <a:txBody>
                    <a:bodyPr/>
                    <a:lstStyle/>
                    <a:p>
                      <a:pPr marL="0" marR="0">
                        <a:lnSpc>
                          <a:spcPct val="107000"/>
                        </a:lnSpc>
                        <a:spcBef>
                          <a:spcPts val="0"/>
                        </a:spcBef>
                        <a:spcAft>
                          <a:spcPts val="0"/>
                        </a:spcAft>
                      </a:pPr>
                      <a:r>
                        <a:rPr lang="en-US" b="1" dirty="0"/>
                        <a:t>WGC</a:t>
                      </a:r>
                    </a:p>
                  </a:txBody>
                  <a:tcPr marL="68580" marR="68580" marT="0" marB="0"/>
                </a:tc>
                <a:tc>
                  <a:txBody>
                    <a:bodyPr/>
                    <a:lstStyle/>
                    <a:p>
                      <a:pPr marL="0" marR="0">
                        <a:lnSpc>
                          <a:spcPct val="107000"/>
                        </a:lnSpc>
                        <a:spcBef>
                          <a:spcPts val="0"/>
                        </a:spcBef>
                        <a:spcAft>
                          <a:spcPts val="0"/>
                        </a:spcAft>
                      </a:pPr>
                      <a:r>
                        <a:rPr lang="en-US" b="1" dirty="0"/>
                        <a:t>Beekman</a:t>
                      </a:r>
                    </a:p>
                  </a:txBody>
                  <a:tcPr marL="68580" marR="68580" marT="0" marB="0"/>
                </a:tc>
                <a:extLst>
                  <a:ext uri="{0D108BD9-81ED-4DB2-BD59-A6C34878D82A}">
                    <a16:rowId xmlns:a16="http://schemas.microsoft.com/office/drawing/2014/main" val="10001"/>
                  </a:ext>
                </a:extLst>
              </a:tr>
              <a:tr h="337050">
                <a:tc>
                  <a:txBody>
                    <a:bodyPr/>
                    <a:lstStyle/>
                    <a:p>
                      <a:pPr marL="0" marR="0">
                        <a:lnSpc>
                          <a:spcPct val="107000"/>
                        </a:lnSpc>
                        <a:spcBef>
                          <a:spcPts val="0"/>
                        </a:spcBef>
                        <a:spcAft>
                          <a:spcPts val="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MRI</a:t>
                      </a:r>
                    </a:p>
                  </a:txBody>
                  <a:tcPr marL="68580" marR="68580" marT="0" marB="0"/>
                </a:tc>
                <a:tc>
                  <a:txBody>
                    <a:bodyPr/>
                    <a:lstStyle/>
                    <a:p>
                      <a:pPr marL="0" marR="0">
                        <a:lnSpc>
                          <a:spcPct val="107000"/>
                        </a:lnSpc>
                        <a:spcBef>
                          <a:spcPts val="0"/>
                        </a:spcBef>
                        <a:spcAft>
                          <a:spcPts val="0"/>
                        </a:spcAft>
                      </a:pPr>
                      <a:r>
                        <a:rPr lang="en-US" dirty="0"/>
                        <a:t>3T</a:t>
                      </a:r>
                    </a:p>
                  </a:txBody>
                  <a:tcPr marL="68580" marR="68580" marT="0" marB="0"/>
                </a:tc>
                <a:tc>
                  <a:txBody>
                    <a:bodyPr/>
                    <a:lstStyle/>
                    <a:p>
                      <a:pPr marL="0" marR="0">
                        <a:lnSpc>
                          <a:spcPct val="107000"/>
                        </a:lnSpc>
                        <a:spcBef>
                          <a:spcPts val="0"/>
                        </a:spcBef>
                        <a:spcAft>
                          <a:spcPts val="0"/>
                        </a:spcAft>
                      </a:pPr>
                      <a:r>
                        <a:rPr lang="en-US" dirty="0"/>
                        <a:t>1.5 T &amp; 3T340</a:t>
                      </a:r>
                    </a:p>
                  </a:txBody>
                  <a:tcPr marL="68580" marR="68580" marT="0" marB="0"/>
                </a:tc>
                <a:tc>
                  <a:txBody>
                    <a:bodyPr/>
                    <a:lstStyle/>
                    <a:p>
                      <a:pPr marL="0" marR="0">
                        <a:lnSpc>
                          <a:spcPct val="107000"/>
                        </a:lnSpc>
                        <a:spcBef>
                          <a:spcPts val="0"/>
                        </a:spcBef>
                        <a:spcAft>
                          <a:spcPts val="0"/>
                        </a:spcAft>
                      </a:pPr>
                      <a:r>
                        <a:rPr lang="en-US" b="0" dirty="0"/>
                        <a:t>3C034</a:t>
                      </a:r>
                    </a:p>
                  </a:txBody>
                  <a:tcPr marL="68580" marR="68580" marT="0" marB="0"/>
                </a:tc>
                <a:extLst>
                  <a:ext uri="{0D108BD9-81ED-4DB2-BD59-A6C34878D82A}">
                    <a16:rowId xmlns:a16="http://schemas.microsoft.com/office/drawing/2014/main" val="837140906"/>
                  </a:ext>
                </a:extLst>
              </a:tr>
              <a:tr h="1228274">
                <a:tc>
                  <a:txBody>
                    <a:bodyPr/>
                    <a:lstStyle/>
                    <a:p>
                      <a:pPr marL="0" marR="0">
                        <a:lnSpc>
                          <a:spcPct val="107000"/>
                        </a:lnSpc>
                        <a:spcBef>
                          <a:spcPts val="0"/>
                        </a:spcBef>
                        <a:spcAft>
                          <a:spcPts val="0"/>
                        </a:spcAft>
                      </a:pPr>
                      <a:r>
                        <a:rPr lang="en-US" sz="1800" dirty="0"/>
                        <a:t>Limitations</a:t>
                      </a:r>
                    </a:p>
                  </a:txBody>
                  <a:tcPr marL="68580" marR="68580" marT="0" marB="0"/>
                </a:tc>
                <a:tc>
                  <a:txBody>
                    <a:bodyPr/>
                    <a:lstStyle/>
                    <a:p>
                      <a:pPr marL="0" marR="0">
                        <a:lnSpc>
                          <a:spcPct val="107000"/>
                        </a:lnSpc>
                        <a:spcBef>
                          <a:spcPts val="0"/>
                        </a:spcBef>
                        <a:spcAft>
                          <a:spcPts val="0"/>
                        </a:spcAft>
                      </a:pPr>
                      <a:r>
                        <a:rPr lang="en-US" sz="1400" dirty="0"/>
                        <a:t>*Cannot be used for:</a:t>
                      </a:r>
                    </a:p>
                    <a:p>
                      <a:pPr marL="0" marR="0">
                        <a:lnSpc>
                          <a:spcPct val="107000"/>
                        </a:lnSpc>
                        <a:spcBef>
                          <a:spcPts val="0"/>
                        </a:spcBef>
                        <a:spcAft>
                          <a:spcPts val="0"/>
                        </a:spcAft>
                      </a:pPr>
                      <a:r>
                        <a:rPr lang="en-US" sz="1400" dirty="0"/>
                        <a:t>Abdominal,</a:t>
                      </a:r>
                      <a:r>
                        <a:rPr lang="en-US" sz="1400" baseline="0" dirty="0"/>
                        <a:t> </a:t>
                      </a:r>
                      <a:r>
                        <a:rPr lang="en-US" sz="1400" baseline="0" dirty="0" err="1"/>
                        <a:t>Enterography</a:t>
                      </a:r>
                      <a:r>
                        <a:rPr lang="en-US" sz="1400" baseline="0" dirty="0"/>
                        <a:t> &amp;</a:t>
                      </a:r>
                      <a:r>
                        <a:rPr lang="en-US" sz="1400" dirty="0"/>
                        <a:t> Cardiac scans due to breath holds. Up to technologist discretion for Orbits scan</a:t>
                      </a:r>
                    </a:p>
                  </a:txBody>
                  <a:tcPr marL="68580" marR="68580" marT="0" marB="0"/>
                </a:tc>
                <a:tc>
                  <a:txBody>
                    <a:bodyPr/>
                    <a:lstStyle/>
                    <a:p>
                      <a:pPr marL="0" marR="0">
                        <a:lnSpc>
                          <a:spcPct val="107000"/>
                        </a:lnSpc>
                        <a:spcBef>
                          <a:spcPts val="0"/>
                        </a:spcBef>
                        <a:spcAft>
                          <a:spcPts val="0"/>
                        </a:spcAft>
                      </a:pPr>
                      <a:r>
                        <a:rPr lang="en-US" sz="1400" dirty="0"/>
                        <a:t>*Cannot be used for:</a:t>
                      </a:r>
                    </a:p>
                    <a:p>
                      <a:pPr marL="0" marR="0">
                        <a:lnSpc>
                          <a:spcPct val="107000"/>
                        </a:lnSpc>
                        <a:spcBef>
                          <a:spcPts val="0"/>
                        </a:spcBef>
                        <a:spcAft>
                          <a:spcPts val="0"/>
                        </a:spcAft>
                      </a:pPr>
                      <a:r>
                        <a:rPr lang="en-US" sz="1400" dirty="0"/>
                        <a:t>Abdominal,</a:t>
                      </a:r>
                      <a:r>
                        <a:rPr lang="en-US" sz="1400" baseline="0" dirty="0"/>
                        <a:t> </a:t>
                      </a:r>
                      <a:r>
                        <a:rPr lang="en-US" sz="1400" baseline="0" dirty="0" err="1"/>
                        <a:t>Enterography</a:t>
                      </a:r>
                      <a:r>
                        <a:rPr lang="en-US" sz="1400" baseline="0" dirty="0"/>
                        <a:t> &amp;</a:t>
                      </a:r>
                      <a:r>
                        <a:rPr lang="en-US" sz="1400" dirty="0"/>
                        <a:t> Cardiac scans due to breath holds. Up to technologist discretion for Orbits scan</a:t>
                      </a:r>
                    </a:p>
                  </a:txBody>
                  <a:tcPr marL="68580" marR="68580" marT="0" marB="0"/>
                </a:tc>
                <a:tc>
                  <a:txBody>
                    <a:bodyPr/>
                    <a:lstStyle/>
                    <a:p>
                      <a:pPr marL="0" marR="0">
                        <a:lnSpc>
                          <a:spcPct val="107000"/>
                        </a:lnSpc>
                        <a:spcBef>
                          <a:spcPts val="0"/>
                        </a:spcBef>
                        <a:spcAft>
                          <a:spcPts val="0"/>
                        </a:spcAft>
                      </a:pPr>
                      <a:r>
                        <a:rPr lang="en-US" sz="1400" dirty="0"/>
                        <a:t>*Cannot be used for:</a:t>
                      </a:r>
                    </a:p>
                    <a:p>
                      <a:pPr marL="0" marR="0">
                        <a:lnSpc>
                          <a:spcPct val="107000"/>
                        </a:lnSpc>
                        <a:spcBef>
                          <a:spcPts val="0"/>
                        </a:spcBef>
                        <a:spcAft>
                          <a:spcPts val="0"/>
                        </a:spcAft>
                      </a:pPr>
                      <a:r>
                        <a:rPr lang="en-US" sz="1400" dirty="0"/>
                        <a:t>Abdominal,</a:t>
                      </a:r>
                      <a:r>
                        <a:rPr lang="en-US" sz="1400" baseline="0" dirty="0"/>
                        <a:t> </a:t>
                      </a:r>
                      <a:r>
                        <a:rPr lang="en-US" sz="1400" baseline="0" dirty="0" err="1"/>
                        <a:t>Enterography</a:t>
                      </a:r>
                      <a:r>
                        <a:rPr lang="en-US" sz="1400" baseline="0" dirty="0"/>
                        <a:t> &amp;</a:t>
                      </a:r>
                      <a:r>
                        <a:rPr lang="en-US" sz="1400" dirty="0"/>
                        <a:t> Cardiac scans due to breath holds. Up to technologist discretion for Orbits scan</a:t>
                      </a:r>
                    </a:p>
                  </a:txBody>
                  <a:tcPr marL="68580" marR="68580" marT="0" marB="0"/>
                </a:tc>
                <a:extLst>
                  <a:ext uri="{0D108BD9-81ED-4DB2-BD59-A6C34878D82A}">
                    <a16:rowId xmlns:a16="http://schemas.microsoft.com/office/drawing/2014/main" val="1385587154"/>
                  </a:ext>
                </a:extLst>
              </a:tr>
              <a:tr h="1228274">
                <a:tc>
                  <a:txBody>
                    <a:bodyPr/>
                    <a:lstStyle/>
                    <a:p>
                      <a:pPr marL="0" marR="0" algn="r">
                        <a:lnSpc>
                          <a:spcPct val="107000"/>
                        </a:lnSpc>
                        <a:spcBef>
                          <a:spcPts val="0"/>
                        </a:spcBef>
                        <a:spcAft>
                          <a:spcPts val="0"/>
                        </a:spcAft>
                      </a:pPr>
                      <a:r>
                        <a:rPr lang="en-US" sz="1800" dirty="0"/>
                        <a:t>DVD</a:t>
                      </a:r>
                    </a:p>
                  </a:txBody>
                  <a:tcPr marL="68580" marR="68580" marT="0" marB="0"/>
                </a:tc>
                <a:tc>
                  <a:txBody>
                    <a:bodyPr/>
                    <a:lstStyle/>
                    <a:p>
                      <a:pPr marL="0" marR="0">
                        <a:lnSpc>
                          <a:spcPct val="107000"/>
                        </a:lnSpc>
                        <a:spcBef>
                          <a:spcPts val="0"/>
                        </a:spcBef>
                        <a:spcAft>
                          <a:spcPts val="0"/>
                        </a:spcAft>
                      </a:pPr>
                      <a:r>
                        <a:rPr lang="en-US" sz="1400" dirty="0"/>
                        <a:t>DVD’s available at location, but patient can also bring their own</a:t>
                      </a:r>
                      <a:r>
                        <a:rPr lang="en-US" sz="1400" baseline="0" dirty="0"/>
                        <a:t> </a:t>
                      </a:r>
                      <a:r>
                        <a:rPr lang="en-US" sz="1400" baseline="0" dirty="0">
                          <a:solidFill>
                            <a:srgbClr val="FF0000"/>
                          </a:solidFill>
                        </a:rPr>
                        <a:t>[Regular DVD ONLY; BLURAY will NOT work]</a:t>
                      </a:r>
                      <a:endParaRPr lang="en-US" sz="1400" dirty="0">
                        <a:solidFill>
                          <a:srgbClr val="FF0000"/>
                        </a:solidFill>
                      </a:endParaRPr>
                    </a:p>
                  </a:txBody>
                  <a:tcPr marL="68580" marR="68580" marT="0" marB="0"/>
                </a:tc>
                <a:tc>
                  <a:txBody>
                    <a:bodyPr/>
                    <a:lstStyle/>
                    <a:p>
                      <a:pPr marL="0" marR="0">
                        <a:lnSpc>
                          <a:spcPct val="107000"/>
                        </a:lnSpc>
                        <a:spcBef>
                          <a:spcPts val="0"/>
                        </a:spcBef>
                        <a:spcAft>
                          <a:spcPts val="0"/>
                        </a:spcAft>
                      </a:pPr>
                      <a:r>
                        <a:rPr lang="en-US" sz="1400" dirty="0"/>
                        <a:t>DVD’s available at location, but patient can also bring their own.</a:t>
                      </a:r>
                      <a:r>
                        <a:rPr lang="en-US" sz="1400" baseline="0" dirty="0"/>
                        <a:t> </a:t>
                      </a:r>
                      <a:r>
                        <a:rPr lang="en-US" sz="1400" baseline="0" dirty="0">
                          <a:solidFill>
                            <a:srgbClr val="FF0000"/>
                          </a:solidFill>
                        </a:rPr>
                        <a:t>[Regular DVD ONLY; BLURAY will NOT work]</a:t>
                      </a:r>
                      <a:endParaRPr lang="en-US" sz="1400" dirty="0">
                        <a:solidFill>
                          <a:srgbClr val="FF0000"/>
                        </a:solidFill>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DVD’s available at location, but patient can also bring their own </a:t>
                      </a:r>
                      <a:r>
                        <a:rPr kumimoji="0" lang="en-US" sz="1400" b="0" i="0" u="none" strike="noStrike" kern="1200" cap="none" spc="0" normalizeH="0" baseline="0" noProof="0" dirty="0">
                          <a:ln>
                            <a:noFill/>
                          </a:ln>
                          <a:solidFill>
                            <a:srgbClr val="FF0000"/>
                          </a:solidFill>
                          <a:effectLst/>
                          <a:uLnTx/>
                          <a:uFillTx/>
                          <a:latin typeface="+mn-lt"/>
                          <a:ea typeface="+mn-ea"/>
                          <a:cs typeface="+mn-cs"/>
                        </a:rPr>
                        <a:t>[Regular OR BLURAY will work]</a:t>
                      </a:r>
                    </a:p>
                    <a:p>
                      <a:pPr marL="0" marR="0" algn="r">
                        <a:lnSpc>
                          <a:spcPct val="107000"/>
                        </a:lnSpc>
                        <a:spcBef>
                          <a:spcPts val="0"/>
                        </a:spcBef>
                        <a:spcAft>
                          <a:spcPts val="0"/>
                        </a:spcAft>
                      </a:pPr>
                      <a:endParaRPr lang="en-US" sz="1800" dirty="0"/>
                    </a:p>
                  </a:txBody>
                  <a:tcPr marL="68580" marR="68580" marT="0" marB="0"/>
                </a:tc>
                <a:extLst>
                  <a:ext uri="{0D108BD9-81ED-4DB2-BD59-A6C34878D82A}">
                    <a16:rowId xmlns:a16="http://schemas.microsoft.com/office/drawing/2014/main" val="3148997729"/>
                  </a:ext>
                </a:extLst>
              </a:tr>
              <a:tr h="1033890">
                <a:tc>
                  <a:txBody>
                    <a:bodyPr/>
                    <a:lstStyle/>
                    <a:p>
                      <a:pPr marL="0" marR="0" algn="r">
                        <a:lnSpc>
                          <a:spcPct val="107000"/>
                        </a:lnSpc>
                        <a:spcBef>
                          <a:spcPts val="0"/>
                        </a:spcBef>
                        <a:spcAft>
                          <a:spcPts val="0"/>
                        </a:spcAft>
                      </a:pPr>
                      <a:r>
                        <a:rPr lang="en-US" sz="1800" dirty="0"/>
                        <a:t>Notes</a:t>
                      </a:r>
                    </a:p>
                  </a:txBody>
                  <a:tcPr marL="68580" marR="68580" marT="0" marB="0"/>
                </a:tc>
                <a:tc>
                  <a:txBody>
                    <a:bodyPr/>
                    <a:lstStyle/>
                    <a:p>
                      <a:pPr marL="0" marR="0">
                        <a:lnSpc>
                          <a:spcPct val="107000"/>
                        </a:lnSpc>
                        <a:spcBef>
                          <a:spcPts val="0"/>
                        </a:spcBef>
                        <a:spcAft>
                          <a:spcPts val="0"/>
                        </a:spcAft>
                      </a:pPr>
                      <a:r>
                        <a:rPr lang="en-US" sz="1400" dirty="0"/>
                        <a:t> Add “Requested </a:t>
                      </a:r>
                      <a:r>
                        <a:rPr lang="en-US" sz="1400" dirty="0" err="1"/>
                        <a:t>Cinemavision</a:t>
                      </a:r>
                      <a:r>
                        <a:rPr lang="en-US" sz="1400" dirty="0"/>
                        <a:t>” to Notes after booking appt.</a:t>
                      </a:r>
                    </a:p>
                    <a:p>
                      <a:pPr marL="0" marR="0" indent="0" algn="l" defTabSz="457200" rtl="0" eaLnBrk="1" fontAlgn="auto" latinLnBrk="0" hangingPunct="1">
                        <a:lnSpc>
                          <a:spcPct val="107000"/>
                        </a:lnSpc>
                        <a:spcBef>
                          <a:spcPts val="0"/>
                        </a:spcBef>
                        <a:spcAft>
                          <a:spcPts val="0"/>
                        </a:spcAft>
                        <a:buClrTx/>
                        <a:buSzTx/>
                        <a:buFontTx/>
                        <a:buNone/>
                        <a:tabLst/>
                        <a:defRPr/>
                      </a:pPr>
                      <a:r>
                        <a:rPr lang="en-US" sz="1400" dirty="0"/>
                        <a:t> </a:t>
                      </a:r>
                    </a:p>
                  </a:txBody>
                  <a:tcPr marL="68580" marR="68580" marT="0" marB="0"/>
                </a:tc>
                <a:tc>
                  <a:txBody>
                    <a:bodyPr/>
                    <a:lstStyle/>
                    <a:p>
                      <a:pPr marL="0" marR="0">
                        <a:lnSpc>
                          <a:spcPct val="107000"/>
                        </a:lnSpc>
                        <a:spcBef>
                          <a:spcPts val="0"/>
                        </a:spcBef>
                        <a:spcAft>
                          <a:spcPts val="0"/>
                        </a:spcAft>
                      </a:pPr>
                      <a:r>
                        <a:rPr lang="en-US" sz="1400" dirty="0"/>
                        <a:t>Add “Requested </a:t>
                      </a:r>
                      <a:r>
                        <a:rPr lang="en-US" sz="1400" dirty="0" err="1"/>
                        <a:t>Cinemavision</a:t>
                      </a:r>
                      <a:r>
                        <a:rPr lang="en-US" sz="1400" dirty="0"/>
                        <a:t>” to Notes after booking appt.</a:t>
                      </a:r>
                    </a:p>
                    <a:p>
                      <a:pPr marL="0" marR="0">
                        <a:lnSpc>
                          <a:spcPct val="107000"/>
                        </a:lnSpc>
                        <a:spcBef>
                          <a:spcPts val="0"/>
                        </a:spcBef>
                        <a:spcAft>
                          <a:spcPts val="0"/>
                        </a:spcAft>
                      </a:pPr>
                      <a:endParaRPr lang="en-US" sz="1400" dirty="0"/>
                    </a:p>
                    <a:p>
                      <a:pPr marL="0" marR="0">
                        <a:lnSpc>
                          <a:spcPct val="107000"/>
                        </a:lnSpc>
                        <a:spcBef>
                          <a:spcPts val="0"/>
                        </a:spcBef>
                        <a:spcAft>
                          <a:spcPts val="0"/>
                        </a:spcAft>
                      </a:pPr>
                      <a:r>
                        <a:rPr lang="en-US" sz="1400" dirty="0"/>
                        <a:t> </a:t>
                      </a: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Add “Requested </a:t>
                      </a:r>
                      <a:r>
                        <a:rPr kumimoji="0" lang="en-US" sz="1400" b="0" i="0" u="none" strike="noStrike" kern="1200" cap="none" spc="0" normalizeH="0" baseline="0" noProof="0" dirty="0" err="1">
                          <a:ln>
                            <a:noFill/>
                          </a:ln>
                          <a:solidFill>
                            <a:prstClr val="black"/>
                          </a:solidFill>
                          <a:effectLst/>
                          <a:uLnTx/>
                          <a:uFillTx/>
                          <a:latin typeface="+mn-lt"/>
                          <a:ea typeface="+mn-ea"/>
                          <a:cs typeface="+mn-cs"/>
                        </a:rPr>
                        <a:t>Cinemavision</a:t>
                      </a:r>
                      <a:r>
                        <a:rPr kumimoji="0" lang="en-US" sz="1400" b="0" i="0" u="none" strike="noStrike" kern="1200" cap="none" spc="0" normalizeH="0" baseline="0" noProof="0" dirty="0">
                          <a:ln>
                            <a:noFill/>
                          </a:ln>
                          <a:solidFill>
                            <a:prstClr val="black"/>
                          </a:solidFill>
                          <a:effectLst/>
                          <a:uLnTx/>
                          <a:uFillTx/>
                          <a:latin typeface="+mn-lt"/>
                          <a:ea typeface="+mn-ea"/>
                          <a:cs typeface="+mn-cs"/>
                        </a:rPr>
                        <a:t>” to Notes after booking appt.</a:t>
                      </a:r>
                    </a:p>
                    <a:p>
                      <a:pPr marL="0" marR="0">
                        <a:lnSpc>
                          <a:spcPct val="107000"/>
                        </a:lnSpc>
                        <a:spcBef>
                          <a:spcPts val="0"/>
                        </a:spcBef>
                        <a:spcAft>
                          <a:spcPts val="0"/>
                        </a:spcAft>
                      </a:pPr>
                      <a:endParaRPr lang="en-US" dirty="0"/>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25993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452718"/>
            <a:ext cx="10058399" cy="1400530"/>
          </a:xfrm>
        </p:spPr>
        <p:txBody>
          <a:bodyPr/>
          <a:lstStyle/>
          <a:p>
            <a:pPr marL="571500" indent="-571500">
              <a:buFont typeface="Wingdings" panose="05000000000000000000" pitchFamily="2" charset="2"/>
              <a:buChar char="v"/>
            </a:pPr>
            <a:r>
              <a:rPr lang="en-US" sz="3600" b="1" dirty="0"/>
              <a:t>POINT OF CONTACT</a:t>
            </a:r>
            <a:r>
              <a:rPr lang="en-US" sz="4000" b="1" dirty="0"/>
              <a:t>: </a:t>
            </a:r>
            <a:r>
              <a:rPr lang="en-US" sz="3200" b="1" dirty="0"/>
              <a:t>Marketing </a:t>
            </a:r>
            <a:br>
              <a:rPr lang="en-US" sz="4000" b="1" dirty="0"/>
            </a:br>
            <a:r>
              <a:rPr lang="en-US" sz="2800" b="1" dirty="0">
                <a:solidFill>
                  <a:schemeClr val="accent1"/>
                </a:solidFill>
              </a:rPr>
              <a:t>RESPONSIBILITIES: </a:t>
            </a:r>
            <a:r>
              <a:rPr lang="en-US" sz="2800" dirty="0">
                <a:solidFill>
                  <a:schemeClr val="tx1"/>
                </a:solidFill>
              </a:rPr>
              <a:t>RSL</a:t>
            </a:r>
          </a:p>
        </p:txBody>
      </p:sp>
      <p:sp>
        <p:nvSpPr>
          <p:cNvPr id="3" name="Content Placeholder 2"/>
          <p:cNvSpPr>
            <a:spLocks noGrp="1"/>
          </p:cNvSpPr>
          <p:nvPr>
            <p:ph idx="1"/>
          </p:nvPr>
        </p:nvSpPr>
        <p:spPr>
          <a:xfrm>
            <a:off x="445770" y="1853248"/>
            <a:ext cx="9769793" cy="4772025"/>
          </a:xfrm>
        </p:spPr>
        <p:txBody>
          <a:bodyPr>
            <a:normAutofit fontScale="77500" lnSpcReduction="20000"/>
          </a:bodyPr>
          <a:lstStyle/>
          <a:p>
            <a:pPr marL="0" indent="0">
              <a:buNone/>
            </a:pPr>
            <a:r>
              <a:rPr lang="en-US" sz="2300" dirty="0"/>
              <a:t>Marketing is currently educating Referring MDs that we have partnered with Siemens and Marvel Comics to launch a pediatric imaging campaign, which aims at reducing the need for sedation by easing anxiety in young patients who need to undergo an MRI scan. Our goal is to make the MRI a calming, relatable experience while empowering young patients to seamlessly complete the scan</a:t>
            </a:r>
          </a:p>
          <a:p>
            <a:pPr marL="0" indent="0">
              <a:buNone/>
            </a:pPr>
            <a:r>
              <a:rPr lang="en-US" sz="2300" dirty="0"/>
              <a:t>Program includes: </a:t>
            </a:r>
          </a:p>
          <a:p>
            <a:r>
              <a:rPr lang="en-US" sz="2300" dirty="0"/>
              <a:t>MRI Video: Patient and families can watch our short, fun MRI video to become more familiar before the scan</a:t>
            </a:r>
          </a:p>
          <a:p>
            <a:pPr lvl="1">
              <a:buFont typeface="Wingdings" panose="05000000000000000000" pitchFamily="2" charset="2"/>
              <a:buChar char="Ø"/>
            </a:pPr>
            <a:r>
              <a:rPr lang="en-US" sz="2100" dirty="0"/>
              <a:t>Viewing options:</a:t>
            </a:r>
          </a:p>
          <a:p>
            <a:pPr lvl="2">
              <a:buFont typeface="Courier New" panose="02070309020205020404" pitchFamily="49" charset="0"/>
              <a:buChar char="o"/>
            </a:pPr>
            <a:r>
              <a:rPr lang="en-US" sz="1900" dirty="0"/>
              <a:t>Emailed video link: Please provide us with an email address when scheduling at 212-746-6000</a:t>
            </a:r>
          </a:p>
          <a:p>
            <a:pPr lvl="2">
              <a:buFont typeface="Courier New" panose="02070309020205020404" pitchFamily="49" charset="0"/>
              <a:buChar char="o"/>
            </a:pPr>
            <a:r>
              <a:rPr lang="en-US" sz="1900" dirty="0"/>
              <a:t>Conveniently view video on an </a:t>
            </a:r>
            <a:r>
              <a:rPr lang="en-US" sz="1900" dirty="0" err="1"/>
              <a:t>Ipad</a:t>
            </a:r>
            <a:r>
              <a:rPr lang="en-US" sz="1900" dirty="0"/>
              <a:t> or Video Book at our facilities at arrival</a:t>
            </a:r>
          </a:p>
          <a:p>
            <a:r>
              <a:rPr lang="en-US" sz="2300" dirty="0"/>
              <a:t>Plush Toy: Child is offered a take-home plush toy, which can accompany them into the scan</a:t>
            </a:r>
          </a:p>
          <a:p>
            <a:r>
              <a:rPr lang="en-US" sz="2300" dirty="0"/>
              <a:t>Superhero Costume: Take-home Superhero t-shirt and shorts are worn during the scan instead of a traditional medical gown; Capes are provided at end of exam</a:t>
            </a:r>
          </a:p>
          <a:p>
            <a:r>
              <a:rPr lang="en-US" sz="2300" dirty="0" err="1"/>
              <a:t>Cinemavision</a:t>
            </a:r>
            <a:r>
              <a:rPr lang="en-US" sz="2300" dirty="0"/>
              <a:t> Goggles: Child can watch their favorite DVD while getting scanned</a:t>
            </a:r>
            <a:endParaRPr lang="en-US" dirty="0">
              <a:solidFill>
                <a:schemeClr val="accent1"/>
              </a:solidFill>
            </a:endParaRPr>
          </a:p>
          <a:p>
            <a:endParaRPr lang="en-US" dirty="0"/>
          </a:p>
          <a:p>
            <a:endParaRPr lang="en-US" dirty="0"/>
          </a:p>
        </p:txBody>
      </p:sp>
    </p:spTree>
    <p:extLst>
      <p:ext uri="{BB962C8B-B14F-4D97-AF65-F5344CB8AC3E}">
        <p14:creationId xmlns:p14="http://schemas.microsoft.com/office/powerpoint/2010/main" val="175027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22910" y="560070"/>
            <a:ext cx="10012680" cy="4491990"/>
          </a:xfrm>
        </p:spPr>
        <p:txBody>
          <a:bodyPr>
            <a:normAutofit fontScale="32500" lnSpcReduction="20000"/>
          </a:bodyPr>
          <a:lstStyle/>
          <a:p>
            <a:r>
              <a:rPr lang="en-US" sz="13500" b="1" dirty="0">
                <a:solidFill>
                  <a:schemeClr val="accent1">
                    <a:lumMod val="75000"/>
                  </a:schemeClr>
                </a:solidFill>
              </a:rPr>
              <a:t>The mission </a:t>
            </a:r>
          </a:p>
          <a:p>
            <a:endParaRPr lang="en-US" sz="1800" dirty="0">
              <a:solidFill>
                <a:schemeClr val="tx1"/>
              </a:solidFill>
            </a:endParaRPr>
          </a:p>
          <a:p>
            <a:pPr marL="342900" indent="-342900">
              <a:buFont typeface="Wingdings" panose="05000000000000000000" pitchFamily="2" charset="2"/>
              <a:buChar char="Ø"/>
            </a:pPr>
            <a:r>
              <a:rPr lang="en-US" sz="4900" dirty="0">
                <a:solidFill>
                  <a:schemeClr val="tx1"/>
                </a:solidFill>
              </a:rPr>
              <a:t>reduce the number of children undergoing sedation for an MRI</a:t>
            </a:r>
          </a:p>
          <a:p>
            <a:pPr marL="800100" lvl="1" indent="-342900" algn="l">
              <a:buFont typeface="Wingdings" panose="05000000000000000000" pitchFamily="2" charset="2"/>
              <a:buChar char="Ø"/>
            </a:pPr>
            <a:r>
              <a:rPr lang="en-US" sz="4900" dirty="0">
                <a:solidFill>
                  <a:schemeClr val="tx1"/>
                </a:solidFill>
              </a:rPr>
              <a:t>Sedation comes with health risks such as nausea, grogginess and in some cases, problems with breathing and/or developmental delays not to mention anxiety to child/parent, etc. </a:t>
            </a:r>
          </a:p>
          <a:p>
            <a:pPr lvl="1" algn="l"/>
            <a:endParaRPr lang="en-US" sz="4900" dirty="0">
              <a:solidFill>
                <a:schemeClr val="tx1"/>
              </a:solidFill>
            </a:endParaRPr>
          </a:p>
          <a:p>
            <a:pPr marL="342900" indent="-342900">
              <a:buFont typeface="Wingdings" panose="05000000000000000000" pitchFamily="2" charset="2"/>
              <a:buChar char="Ø"/>
            </a:pPr>
            <a:r>
              <a:rPr lang="en-US" sz="4900" dirty="0">
                <a:solidFill>
                  <a:schemeClr val="tx1"/>
                </a:solidFill>
              </a:rPr>
              <a:t>Reduce anxiety and fear in children </a:t>
            </a:r>
          </a:p>
          <a:p>
            <a:pPr marL="800100" lvl="2" indent="-342900" algn="l">
              <a:buFont typeface="Wingdings" panose="05000000000000000000" pitchFamily="2" charset="2"/>
              <a:buChar char="Ø"/>
            </a:pPr>
            <a:r>
              <a:rPr lang="en-US" sz="4900" dirty="0">
                <a:solidFill>
                  <a:schemeClr val="tx1"/>
                </a:solidFill>
              </a:rPr>
              <a:t>As part of Siemens </a:t>
            </a:r>
            <a:r>
              <a:rPr lang="en-US" sz="4900" dirty="0" err="1">
                <a:solidFill>
                  <a:schemeClr val="accent1"/>
                </a:solidFill>
              </a:rPr>
              <a:t>MRIamaHero</a:t>
            </a:r>
            <a:r>
              <a:rPr lang="en-US" sz="4900" dirty="0">
                <a:solidFill>
                  <a:schemeClr val="accent1"/>
                </a:solidFill>
              </a:rPr>
              <a:t>! </a:t>
            </a:r>
            <a:r>
              <a:rPr lang="en-US" sz="4900" dirty="0">
                <a:solidFill>
                  <a:schemeClr val="tx1"/>
                </a:solidFill>
              </a:rPr>
              <a:t>Program, the MRI Heroes Kit is designed to educate and empower children so they can be imaged with less anxiety by </a:t>
            </a:r>
            <a:r>
              <a:rPr lang="en-US" sz="4900" dirty="0"/>
              <a:t>helping them better understand magnetic resonance imaging and the imaging process</a:t>
            </a:r>
          </a:p>
          <a:p>
            <a:pPr marL="342900" indent="-342900">
              <a:buFont typeface="Wingdings" panose="05000000000000000000" pitchFamily="2" charset="2"/>
              <a:buChar char="Ø"/>
            </a:pPr>
            <a:endParaRPr lang="en-US" sz="4900" dirty="0">
              <a:solidFill>
                <a:schemeClr val="tx1"/>
              </a:solidFill>
            </a:endParaRPr>
          </a:p>
          <a:p>
            <a:pPr marL="342900" lvl="1" indent="-342900" algn="l">
              <a:buFont typeface="Wingdings" panose="05000000000000000000" pitchFamily="2" charset="2"/>
              <a:buChar char="Ø"/>
            </a:pPr>
            <a:r>
              <a:rPr lang="en-US" sz="4900" dirty="0">
                <a:solidFill>
                  <a:schemeClr val="tx1"/>
                </a:solidFill>
              </a:rPr>
              <a:t>BUILD CONFIDENCE</a:t>
            </a:r>
          </a:p>
          <a:p>
            <a:pPr marL="800100" lvl="2" indent="-342900" algn="l">
              <a:buFont typeface="Wingdings" panose="05000000000000000000" pitchFamily="2" charset="2"/>
              <a:buChar char="Ø"/>
            </a:pPr>
            <a:r>
              <a:rPr lang="en-US" sz="4900" dirty="0">
                <a:solidFill>
                  <a:schemeClr val="tx1"/>
                </a:solidFill>
              </a:rPr>
              <a:t>The Superhero experience can boost a child's confidence that can last well after the MRI is over</a:t>
            </a:r>
          </a:p>
          <a:p>
            <a:pPr lvl="1" algn="l"/>
            <a:endParaRPr lang="en-US" sz="49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790" y="5052060"/>
            <a:ext cx="7015480" cy="1508760"/>
          </a:xfrm>
          <a:prstGeom prst="rect">
            <a:avLst/>
          </a:prstGeom>
        </p:spPr>
      </p:pic>
    </p:spTree>
    <p:extLst>
      <p:ext uri="{BB962C8B-B14F-4D97-AF65-F5344CB8AC3E}">
        <p14:creationId xmlns:p14="http://schemas.microsoft.com/office/powerpoint/2010/main" val="131000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097280"/>
            <a:ext cx="10481310" cy="4926330"/>
          </a:xfrm>
        </p:spPr>
        <p:txBody>
          <a:bodyPr>
            <a:normAutofit fontScale="40000" lnSpcReduction="20000"/>
          </a:bodyPr>
          <a:lstStyle/>
          <a:p>
            <a:pPr marL="285750" lvl="1" indent="-285750" algn="l">
              <a:buFont typeface="Wingdings" panose="05000000000000000000" pitchFamily="2" charset="2"/>
              <a:buChar char="v"/>
            </a:pPr>
            <a:r>
              <a:rPr lang="en-US" sz="11200" b="1" dirty="0">
                <a:solidFill>
                  <a:schemeClr val="accent1">
                    <a:lumMod val="75000"/>
                  </a:schemeClr>
                </a:solidFill>
              </a:rPr>
              <a:t>  </a:t>
            </a:r>
            <a:r>
              <a:rPr lang="en-US" sz="9600" b="1" dirty="0">
                <a:solidFill>
                  <a:schemeClr val="accent1">
                    <a:lumMod val="75000"/>
                  </a:schemeClr>
                </a:solidFill>
              </a:rPr>
              <a:t>Ages 4-10</a:t>
            </a:r>
          </a:p>
          <a:p>
            <a:pPr marL="742950" lvl="2" indent="-285750" algn="l">
              <a:buFont typeface="Wingdings" panose="05000000000000000000" pitchFamily="2" charset="2"/>
              <a:buChar char="v"/>
            </a:pPr>
            <a:r>
              <a:rPr lang="en-US" sz="5600" dirty="0">
                <a:solidFill>
                  <a:schemeClr val="tx1"/>
                </a:solidFill>
              </a:rPr>
              <a:t>Video Link </a:t>
            </a:r>
          </a:p>
          <a:p>
            <a:pPr marL="742950" lvl="2" indent="-285750" algn="l">
              <a:buFont typeface="Wingdings" panose="05000000000000000000" pitchFamily="2" charset="2"/>
              <a:buChar char="v"/>
            </a:pPr>
            <a:r>
              <a:rPr lang="en-US" sz="5600" dirty="0">
                <a:solidFill>
                  <a:schemeClr val="tx1"/>
                </a:solidFill>
              </a:rPr>
              <a:t>Superhero T-Shirt and Shorts</a:t>
            </a:r>
          </a:p>
          <a:p>
            <a:pPr marL="742950" lvl="2" indent="-285750" algn="l">
              <a:buFont typeface="Wingdings" panose="05000000000000000000" pitchFamily="2" charset="2"/>
              <a:buChar char="v"/>
            </a:pPr>
            <a:r>
              <a:rPr lang="en-US" sz="5600" dirty="0">
                <a:solidFill>
                  <a:schemeClr val="tx1"/>
                </a:solidFill>
              </a:rPr>
              <a:t>Plush Toy</a:t>
            </a:r>
          </a:p>
          <a:p>
            <a:pPr marL="742950" lvl="2" indent="-285750" algn="l">
              <a:buFont typeface="Wingdings" panose="05000000000000000000" pitchFamily="2" charset="2"/>
              <a:buChar char="v"/>
            </a:pPr>
            <a:r>
              <a:rPr lang="en-US" sz="5600" dirty="0">
                <a:solidFill>
                  <a:schemeClr val="tx1"/>
                </a:solidFill>
              </a:rPr>
              <a:t>Cape</a:t>
            </a:r>
            <a:endParaRPr lang="en-US" sz="11200" dirty="0">
              <a:solidFill>
                <a:schemeClr val="tx1"/>
              </a:solidFill>
            </a:endParaRPr>
          </a:p>
          <a:p>
            <a:pPr marL="285750" lvl="1" indent="-285750" algn="l">
              <a:buFont typeface="Wingdings" panose="05000000000000000000" pitchFamily="2" charset="2"/>
              <a:buChar char="v"/>
            </a:pPr>
            <a:r>
              <a:rPr lang="en-US" sz="11200" b="1" dirty="0">
                <a:solidFill>
                  <a:schemeClr val="accent1">
                    <a:lumMod val="75000"/>
                  </a:schemeClr>
                </a:solidFill>
              </a:rPr>
              <a:t> </a:t>
            </a:r>
            <a:r>
              <a:rPr lang="en-US" sz="9600" b="1" dirty="0">
                <a:solidFill>
                  <a:schemeClr val="accent1">
                    <a:lumMod val="75000"/>
                  </a:schemeClr>
                </a:solidFill>
              </a:rPr>
              <a:t>Ages 11-15 </a:t>
            </a:r>
          </a:p>
          <a:p>
            <a:pPr marL="742950" lvl="2" indent="-285750" algn="l">
              <a:buFont typeface="Wingdings" panose="05000000000000000000" pitchFamily="2" charset="2"/>
              <a:buChar char="v"/>
            </a:pPr>
            <a:r>
              <a:rPr lang="en-US" sz="5600" dirty="0">
                <a:solidFill>
                  <a:schemeClr val="tx1"/>
                </a:solidFill>
              </a:rPr>
              <a:t>Video Link</a:t>
            </a:r>
          </a:p>
          <a:p>
            <a:pPr marL="742950" lvl="2" indent="-285750" algn="l">
              <a:buFont typeface="Wingdings" panose="05000000000000000000" pitchFamily="2" charset="2"/>
              <a:buChar char="v"/>
            </a:pPr>
            <a:r>
              <a:rPr lang="en-US" sz="5600" dirty="0">
                <a:solidFill>
                  <a:schemeClr val="tx1"/>
                </a:solidFill>
              </a:rPr>
              <a:t>Superhero T-Shirt and Shorts </a:t>
            </a:r>
          </a:p>
          <a:p>
            <a:pPr marL="742950" lvl="2" indent="-285750" algn="l">
              <a:buFont typeface="Wingdings" panose="05000000000000000000" pitchFamily="2" charset="2"/>
              <a:buChar char="v"/>
            </a:pPr>
            <a:r>
              <a:rPr lang="en-US" sz="5400" dirty="0">
                <a:solidFill>
                  <a:schemeClr val="tx1"/>
                </a:solidFill>
              </a:rPr>
              <a:t>Plush Toy and Cape when applicable: Nurse/Technologist can check with the parent while child is changing or in MRI suite </a:t>
            </a:r>
          </a:p>
        </p:txBody>
      </p:sp>
      <p:sp>
        <p:nvSpPr>
          <p:cNvPr id="4" name="TextBox 3"/>
          <p:cNvSpPr txBox="1"/>
          <p:nvPr/>
        </p:nvSpPr>
        <p:spPr>
          <a:xfrm>
            <a:off x="2663190" y="274320"/>
            <a:ext cx="5600700" cy="707886"/>
          </a:xfrm>
          <a:prstGeom prst="rect">
            <a:avLst/>
          </a:prstGeom>
          <a:noFill/>
        </p:spPr>
        <p:txBody>
          <a:bodyPr wrap="square" rtlCol="0">
            <a:spAutoFit/>
          </a:bodyPr>
          <a:lstStyle/>
          <a:p>
            <a:pPr algn="ctr"/>
            <a:r>
              <a:rPr lang="en-US" sz="4000" dirty="0"/>
              <a:t>TARGET AGE GROUPS </a:t>
            </a:r>
          </a:p>
        </p:txBody>
      </p:sp>
    </p:spTree>
    <p:extLst>
      <p:ext uri="{BB962C8B-B14F-4D97-AF65-F5344CB8AC3E}">
        <p14:creationId xmlns:p14="http://schemas.microsoft.com/office/powerpoint/2010/main" val="1086206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5394960" y="1961728"/>
            <a:ext cx="6381013" cy="3856142"/>
          </a:xfrm>
          <a:prstGeom prst="rect">
            <a:avLst/>
          </a:prstGeom>
        </p:spPr>
      </p:pic>
      <p:sp>
        <p:nvSpPr>
          <p:cNvPr id="2" name="Title 1"/>
          <p:cNvSpPr>
            <a:spLocks noGrp="1"/>
          </p:cNvSpPr>
          <p:nvPr>
            <p:ph type="title"/>
          </p:nvPr>
        </p:nvSpPr>
        <p:spPr/>
        <p:txBody>
          <a:bodyPr/>
          <a:lstStyle/>
          <a:p>
            <a:r>
              <a:rPr lang="en-US" dirty="0"/>
              <a:t>The MRI Heroes Kit </a:t>
            </a:r>
            <a:br>
              <a:rPr lang="en-US" dirty="0"/>
            </a:br>
            <a:r>
              <a:rPr lang="en-US" sz="1800" b="1" dirty="0">
                <a:solidFill>
                  <a:schemeClr val="accent1">
                    <a:lumMod val="75000"/>
                  </a:schemeClr>
                </a:solidFill>
              </a:rPr>
              <a:t>Consists of toys and tools to engage the child to help reduce anxiety and improve MRI efficiency by helping them better understand magnetic resonance imaging and the imaging process.</a:t>
            </a:r>
            <a:br>
              <a:rPr lang="en-US" sz="2400" dirty="0"/>
            </a:br>
            <a:br>
              <a:rPr lang="en-US" sz="2400" dirty="0"/>
            </a:br>
            <a:r>
              <a:rPr lang="en-US" sz="1800" i="1" dirty="0"/>
              <a:t>Includes</a:t>
            </a:r>
            <a:br>
              <a:rPr lang="en-US" sz="2400" dirty="0">
                <a:solidFill>
                  <a:srgbClr val="FFC000"/>
                </a:solidFill>
              </a:rPr>
            </a:br>
            <a:endParaRPr lang="en-US" sz="2400" dirty="0">
              <a:solidFill>
                <a:srgbClr val="FFC000"/>
              </a:solidFill>
            </a:endParaRPr>
          </a:p>
        </p:txBody>
      </p:sp>
      <p:sp>
        <p:nvSpPr>
          <p:cNvPr id="3" name="Content Placeholder 2"/>
          <p:cNvSpPr>
            <a:spLocks noGrp="1"/>
          </p:cNvSpPr>
          <p:nvPr>
            <p:ph idx="1"/>
          </p:nvPr>
        </p:nvSpPr>
        <p:spPr>
          <a:xfrm>
            <a:off x="702494" y="2738718"/>
            <a:ext cx="4645978" cy="3204882"/>
          </a:xfrm>
        </p:spPr>
        <p:txBody>
          <a:bodyPr/>
          <a:lstStyle/>
          <a:p>
            <a:r>
              <a:rPr lang="en-US" dirty="0"/>
              <a:t>Educational Video</a:t>
            </a:r>
          </a:p>
          <a:p>
            <a:r>
              <a:rPr lang="en-US" dirty="0"/>
              <a:t>Superheroes Cape and Comforting Items [T-Shirt/Shorts, Captain America/Iron Man/ Spider-Man/ Black </a:t>
            </a:r>
            <a:r>
              <a:rPr lang="en-US" dirty="0" err="1"/>
              <a:t>Panter</a:t>
            </a:r>
            <a:r>
              <a:rPr lang="en-US" dirty="0"/>
              <a:t>/ Wonder Woman Plush Toy]</a:t>
            </a:r>
          </a:p>
          <a:p>
            <a:r>
              <a:rPr lang="en-US" dirty="0"/>
              <a:t>MRI Mockup Model </a:t>
            </a:r>
          </a:p>
          <a:p>
            <a:endParaRPr lang="en-US" dirty="0"/>
          </a:p>
        </p:txBody>
      </p:sp>
    </p:spTree>
    <p:extLst>
      <p:ext uri="{BB962C8B-B14F-4D97-AF65-F5344CB8AC3E}">
        <p14:creationId xmlns:p14="http://schemas.microsoft.com/office/powerpoint/2010/main" val="4166372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1" y="452718"/>
            <a:ext cx="9776514" cy="1400530"/>
          </a:xfrm>
        </p:spPr>
        <p:txBody>
          <a:bodyPr/>
          <a:lstStyle/>
          <a:p>
            <a:pPr marL="571500" indent="-571500">
              <a:buFont typeface="Wingdings" panose="05000000000000000000" pitchFamily="2" charset="2"/>
              <a:buChar char="v"/>
            </a:pPr>
            <a:r>
              <a:rPr lang="en-US" sz="4800" dirty="0"/>
              <a:t>Educational Video</a:t>
            </a:r>
            <a:br>
              <a:rPr lang="en-US" dirty="0"/>
            </a:br>
            <a:endParaRPr lang="en-US" dirty="0"/>
          </a:p>
        </p:txBody>
      </p:sp>
      <p:sp>
        <p:nvSpPr>
          <p:cNvPr id="3" name="Content Placeholder 2"/>
          <p:cNvSpPr>
            <a:spLocks noGrp="1"/>
          </p:cNvSpPr>
          <p:nvPr>
            <p:ph idx="1"/>
          </p:nvPr>
        </p:nvSpPr>
        <p:spPr>
          <a:xfrm>
            <a:off x="560071" y="2047559"/>
            <a:ext cx="8983980" cy="4450732"/>
          </a:xfrm>
        </p:spPr>
        <p:txBody>
          <a:bodyPr>
            <a:normAutofit/>
          </a:bodyPr>
          <a:lstStyle/>
          <a:p>
            <a:pPr fontAlgn="base"/>
            <a:r>
              <a:rPr lang="en-US" sz="2400" dirty="0"/>
              <a:t>The child is able to view the educational video beforehand [email link] or SPC will offer to parent/child upon arrival to be viewed on iPad or Video Book </a:t>
            </a:r>
          </a:p>
          <a:p>
            <a:pPr fontAlgn="base"/>
            <a:r>
              <a:rPr lang="en-US" sz="2400" dirty="0"/>
              <a:t>Takes the child through the process of what happens during an MRI exam</a:t>
            </a:r>
          </a:p>
          <a:p>
            <a:pPr fontAlgn="base"/>
            <a:r>
              <a:rPr lang="en-US" sz="2400" dirty="0"/>
              <a:t>Explains the imaging process in kid-friendly manner through the eyes of a child [contrast/IV, noises to expect, instructions such as breathing/laying still, etc.]</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684" y="2818727"/>
            <a:ext cx="1165860" cy="964602"/>
          </a:xfrm>
          <a:prstGeom prst="rect">
            <a:avLst/>
          </a:prstGeom>
        </p:spPr>
      </p:pic>
    </p:spTree>
    <p:extLst>
      <p:ext uri="{BB962C8B-B14F-4D97-AF65-F5344CB8AC3E}">
        <p14:creationId xmlns:p14="http://schemas.microsoft.com/office/powerpoint/2010/main" val="352390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621" y="452718"/>
            <a:ext cx="9662214" cy="1400530"/>
          </a:xfrm>
        </p:spPr>
        <p:txBody>
          <a:bodyPr/>
          <a:lstStyle/>
          <a:p>
            <a:pPr marL="571500" indent="-571500">
              <a:buFont typeface="Wingdings" panose="05000000000000000000" pitchFamily="2" charset="2"/>
              <a:buChar char="v"/>
            </a:pPr>
            <a:r>
              <a:rPr lang="en-US" sz="4800" dirty="0"/>
              <a:t>Superhero Costume and Comforting Items </a:t>
            </a:r>
            <a:br>
              <a:rPr lang="en-US" dirty="0"/>
            </a:br>
            <a:endParaRPr lang="en-US" dirty="0"/>
          </a:p>
        </p:txBody>
      </p:sp>
      <p:sp>
        <p:nvSpPr>
          <p:cNvPr id="3" name="Content Placeholder 2"/>
          <p:cNvSpPr>
            <a:spLocks noGrp="1"/>
          </p:cNvSpPr>
          <p:nvPr>
            <p:ph idx="1"/>
          </p:nvPr>
        </p:nvSpPr>
        <p:spPr>
          <a:xfrm>
            <a:off x="646111" y="2315808"/>
            <a:ext cx="6440490" cy="4195481"/>
          </a:xfrm>
        </p:spPr>
        <p:txBody>
          <a:bodyPr>
            <a:normAutofit fontScale="92500" lnSpcReduction="20000"/>
          </a:bodyPr>
          <a:lstStyle/>
          <a:p>
            <a:pPr fontAlgn="base"/>
            <a:r>
              <a:rPr lang="en-US" dirty="0"/>
              <a:t>Help pediatric patients feel special and brave</a:t>
            </a:r>
          </a:p>
          <a:p>
            <a:pPr fontAlgn="base"/>
            <a:r>
              <a:rPr lang="en-US" dirty="0"/>
              <a:t>Nurse or Technologist can offer child to dress as a Superhero in T-Shirt and Shorts [instead of a gown] and are presented with a Cape at end of exam (if applicable)</a:t>
            </a:r>
          </a:p>
          <a:p>
            <a:pPr fontAlgn="base"/>
            <a:r>
              <a:rPr lang="en-US" dirty="0"/>
              <a:t>Children can hold onto a Superhero Plush Toy [Captain America, Iron Man, Black </a:t>
            </a:r>
            <a:r>
              <a:rPr lang="en-US" dirty="0" err="1"/>
              <a:t>Panter</a:t>
            </a:r>
            <a:r>
              <a:rPr lang="en-US" dirty="0"/>
              <a:t>, Spider-Man, </a:t>
            </a:r>
            <a:r>
              <a:rPr lang="en-US" dirty="0" err="1"/>
              <a:t>WonderWoman</a:t>
            </a:r>
            <a:r>
              <a:rPr lang="en-US" dirty="0"/>
              <a:t>] during exam and take home with them as a “prize” for completing exam</a:t>
            </a:r>
          </a:p>
          <a:p>
            <a:pPr lvl="0"/>
            <a:r>
              <a:rPr lang="en-US" dirty="0"/>
              <a:t>Plush Toys are available in Clean Supply closets at W84th, York, DHK, Spiral and LIC. Beekman </a:t>
            </a:r>
            <a:r>
              <a:rPr lang="en-US" dirty="0" err="1"/>
              <a:t>plushes</a:t>
            </a:r>
            <a:r>
              <a:rPr lang="en-US" dirty="0"/>
              <a:t> are located at nurses station. </a:t>
            </a:r>
          </a:p>
          <a:p>
            <a:pPr lvl="0"/>
            <a:r>
              <a:rPr lang="en-US" dirty="0"/>
              <a:t>Caped T-Shirts and Shorts are available in Clean Storage with linens </a:t>
            </a:r>
          </a:p>
        </p:txBody>
      </p:sp>
      <p:pic>
        <p:nvPicPr>
          <p:cNvPr id="10" name="Picture 9"/>
          <p:cNvPicPr/>
          <p:nvPr/>
        </p:nvPicPr>
        <p:blipFill>
          <a:blip r:embed="rId2"/>
          <a:stretch>
            <a:fillRect/>
          </a:stretch>
        </p:blipFill>
        <p:spPr>
          <a:xfrm>
            <a:off x="7326630" y="2036128"/>
            <a:ext cx="4514850" cy="3301682"/>
          </a:xfrm>
          <a:prstGeom prst="rect">
            <a:avLst/>
          </a:prstGeom>
        </p:spPr>
      </p:pic>
    </p:spTree>
    <p:extLst>
      <p:ext uri="{BB962C8B-B14F-4D97-AF65-F5344CB8AC3E}">
        <p14:creationId xmlns:p14="http://schemas.microsoft.com/office/powerpoint/2010/main" val="1354596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891" y="452718"/>
            <a:ext cx="9787944" cy="1400530"/>
          </a:xfrm>
        </p:spPr>
        <p:txBody>
          <a:bodyPr/>
          <a:lstStyle/>
          <a:p>
            <a:pPr marL="571500" indent="-571500">
              <a:buFont typeface="Wingdings" panose="05000000000000000000" pitchFamily="2" charset="2"/>
              <a:buChar char="v"/>
            </a:pPr>
            <a:r>
              <a:rPr lang="en-US" sz="4800" dirty="0"/>
              <a:t>MRI Mock Up Model </a:t>
            </a:r>
            <a:br>
              <a:rPr lang="en-US" dirty="0"/>
            </a:br>
            <a:r>
              <a:rPr lang="en-US" sz="2400" i="1" dirty="0">
                <a:solidFill>
                  <a:schemeClr val="accent1">
                    <a:lumMod val="75000"/>
                  </a:schemeClr>
                </a:solidFill>
              </a:rPr>
              <a:t>	Only available with sound at York and LIC, available with 	no sound at W 84th </a:t>
            </a:r>
            <a:br>
              <a:rPr lang="en-US" dirty="0"/>
            </a:br>
            <a:endParaRPr lang="en-US" dirty="0"/>
          </a:p>
        </p:txBody>
      </p:sp>
      <p:sp>
        <p:nvSpPr>
          <p:cNvPr id="3" name="Content Placeholder 2"/>
          <p:cNvSpPr>
            <a:spLocks noGrp="1"/>
          </p:cNvSpPr>
          <p:nvPr>
            <p:ph idx="1"/>
          </p:nvPr>
        </p:nvSpPr>
        <p:spPr>
          <a:xfrm>
            <a:off x="594360" y="2257089"/>
            <a:ext cx="6503671" cy="4195481"/>
          </a:xfrm>
        </p:spPr>
        <p:txBody>
          <a:bodyPr/>
          <a:lstStyle/>
          <a:p>
            <a:pPr fontAlgn="base"/>
            <a:r>
              <a:rPr lang="en-US" sz="2400" dirty="0"/>
              <a:t>Kids can see, hear and feel</a:t>
            </a:r>
          </a:p>
          <a:p>
            <a:pPr fontAlgn="base"/>
            <a:r>
              <a:rPr lang="en-US" sz="2400" dirty="0"/>
              <a:t>Child Life uses the mock MRI to help educate children on the imaging process</a:t>
            </a:r>
          </a:p>
          <a:p>
            <a:pPr fontAlgn="base"/>
            <a:r>
              <a:rPr lang="en-US" sz="2400" dirty="0"/>
              <a:t>MRI imaging sounds are generated with the press of a button</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6740" y="1853248"/>
            <a:ext cx="2651760" cy="2501582"/>
          </a:xfrm>
          <a:prstGeom prst="rect">
            <a:avLst/>
          </a:prstGeom>
        </p:spPr>
      </p:pic>
    </p:spTree>
    <p:extLst>
      <p:ext uri="{BB962C8B-B14F-4D97-AF65-F5344CB8AC3E}">
        <p14:creationId xmlns:p14="http://schemas.microsoft.com/office/powerpoint/2010/main" val="3189444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853440"/>
            <a:ext cx="8825658" cy="3329581"/>
          </a:xfrm>
        </p:spPr>
        <p:txBody>
          <a:bodyPr/>
          <a:lstStyle/>
          <a:p>
            <a:r>
              <a:rPr lang="en-US" dirty="0"/>
              <a:t>STAFF </a:t>
            </a:r>
            <a:r>
              <a:rPr lang="en-US" sz="8000" b="1" dirty="0">
                <a:solidFill>
                  <a:schemeClr val="accent1"/>
                </a:solidFill>
              </a:rPr>
              <a:t>R</a:t>
            </a:r>
            <a:r>
              <a:rPr lang="en-US" dirty="0"/>
              <a:t>oles &amp; </a:t>
            </a:r>
            <a:r>
              <a:rPr lang="en-US" sz="8000" b="1" dirty="0">
                <a:solidFill>
                  <a:schemeClr val="accent1"/>
                </a:solidFill>
              </a:rPr>
              <a:t>R</a:t>
            </a:r>
            <a:r>
              <a:rPr lang="en-US" dirty="0"/>
              <a:t>esponsibilities </a:t>
            </a:r>
          </a:p>
        </p:txBody>
      </p:sp>
      <p:sp>
        <p:nvSpPr>
          <p:cNvPr id="3" name="TextBox 2"/>
          <p:cNvSpPr txBox="1"/>
          <p:nvPr/>
        </p:nvSpPr>
        <p:spPr>
          <a:xfrm>
            <a:off x="1051560" y="4423410"/>
            <a:ext cx="9818370" cy="1908215"/>
          </a:xfrm>
          <a:prstGeom prst="rect">
            <a:avLst/>
          </a:prstGeom>
          <a:noFill/>
        </p:spPr>
        <p:txBody>
          <a:bodyPr wrap="square" rtlCol="0">
            <a:spAutoFit/>
          </a:bodyPr>
          <a:lstStyle/>
          <a:p>
            <a:pPr marL="457200" lvl="2"/>
            <a:r>
              <a:rPr lang="en-US" sz="2000" b="1" i="1" dirty="0">
                <a:solidFill>
                  <a:schemeClr val="accent1"/>
                </a:solidFill>
              </a:rPr>
              <a:t>REMEMBER: </a:t>
            </a:r>
            <a:r>
              <a:rPr lang="en-US" sz="2000" i="1" dirty="0">
                <a:solidFill>
                  <a:schemeClr val="accent1"/>
                </a:solidFill>
              </a:rPr>
              <a:t>Impressionable age group and the child’s experience with you will shape how they experience these exams through life. For example, one bad experience at the dentist will likely lead to a lifetime of fear of the dentist.  Same holds true for Radiology</a:t>
            </a:r>
            <a:r>
              <a:rPr lang="en-US" sz="2000" dirty="0">
                <a:solidFill>
                  <a:schemeClr val="accent1"/>
                </a:solidFill>
              </a:rPr>
              <a:t>.</a:t>
            </a:r>
          </a:p>
          <a:p>
            <a:r>
              <a:rPr lang="en-US" sz="2000" i="1" dirty="0">
                <a:solidFill>
                  <a:schemeClr val="accent1"/>
                </a:solidFill>
              </a:rPr>
              <a:t> </a:t>
            </a:r>
          </a:p>
          <a:p>
            <a:endParaRPr lang="en-US" dirty="0">
              <a:solidFill>
                <a:schemeClr val="accent6">
                  <a:lumMod val="60000"/>
                  <a:lumOff val="40000"/>
                </a:schemeClr>
              </a:solidFill>
            </a:endParaRPr>
          </a:p>
        </p:txBody>
      </p:sp>
    </p:spTree>
    <p:extLst>
      <p:ext uri="{BB962C8B-B14F-4D97-AF65-F5344CB8AC3E}">
        <p14:creationId xmlns:p14="http://schemas.microsoft.com/office/powerpoint/2010/main" val="35882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1152525"/>
          </a:xfrm>
        </p:spPr>
        <p:txBody>
          <a:bodyPr/>
          <a:lstStyle/>
          <a:p>
            <a:br>
              <a:rPr lang="en-US" dirty="0"/>
            </a:br>
            <a:r>
              <a:rPr lang="en-US" dirty="0"/>
              <a:t> </a:t>
            </a:r>
          </a:p>
        </p:txBody>
      </p:sp>
      <p:sp>
        <p:nvSpPr>
          <p:cNvPr id="3" name="Subtitle 2"/>
          <p:cNvSpPr>
            <a:spLocks noGrp="1"/>
          </p:cNvSpPr>
          <p:nvPr>
            <p:ph type="subTitle" idx="1"/>
          </p:nvPr>
        </p:nvSpPr>
        <p:spPr>
          <a:xfrm>
            <a:off x="288608" y="1668780"/>
            <a:ext cx="10821352" cy="4937760"/>
          </a:xfrm>
        </p:spPr>
        <p:txBody>
          <a:bodyPr>
            <a:normAutofit/>
          </a:bodyPr>
          <a:lstStyle/>
          <a:p>
            <a:pPr marL="285750" indent="-285750">
              <a:buFont typeface="Century Gothic" panose="020B0502020202020204" pitchFamily="34" charset="0"/>
              <a:buChar char="►"/>
            </a:pPr>
            <a:r>
              <a:rPr lang="en-US" sz="1400" dirty="0">
                <a:solidFill>
                  <a:schemeClr val="tx1"/>
                </a:solidFill>
              </a:rPr>
              <a:t>Identify a patient as 4yrs-15yrs old and needing an MRI</a:t>
            </a:r>
          </a:p>
          <a:p>
            <a:pPr marL="285750" indent="-285750">
              <a:buFont typeface="Century Gothic" panose="020B0502020202020204" pitchFamily="34" charset="0"/>
              <a:buChar char="►"/>
            </a:pPr>
            <a:r>
              <a:rPr lang="en-US" sz="1400" dirty="0">
                <a:solidFill>
                  <a:schemeClr val="tx1"/>
                </a:solidFill>
              </a:rPr>
              <a:t>Schedule the patient, first preference should be at WGC, Monday-Friday 8am-5pm (backup sites: w 84</a:t>
            </a:r>
            <a:r>
              <a:rPr lang="en-US" sz="1400" baseline="30000" dirty="0">
                <a:solidFill>
                  <a:schemeClr val="tx1"/>
                </a:solidFill>
              </a:rPr>
              <a:t>th</a:t>
            </a:r>
            <a:r>
              <a:rPr lang="en-US" sz="1400" dirty="0">
                <a:solidFill>
                  <a:schemeClr val="tx1"/>
                </a:solidFill>
              </a:rPr>
              <a:t>, LIC, Beekman, Spiral and DHK). If parent prefers weekend, refer to pediatric patient policy regarding scheduling details</a:t>
            </a:r>
          </a:p>
          <a:p>
            <a:pPr marL="285750" indent="-285750">
              <a:buFont typeface="Century Gothic" panose="020B0502020202020204" pitchFamily="34" charset="0"/>
              <a:buChar char="►"/>
            </a:pPr>
            <a:r>
              <a:rPr lang="en-US" sz="1400" dirty="0">
                <a:solidFill>
                  <a:schemeClr val="tx1"/>
                </a:solidFill>
              </a:rPr>
              <a:t>Explain the program briefly as per below in </a:t>
            </a:r>
            <a:r>
              <a:rPr lang="en-US" sz="1400" b="1" dirty="0">
                <a:solidFill>
                  <a:schemeClr val="tx1"/>
                </a:solidFill>
              </a:rPr>
              <a:t>TABLE 1</a:t>
            </a:r>
            <a:endParaRPr lang="en-US" sz="1400" dirty="0">
              <a:solidFill>
                <a:schemeClr val="tx1"/>
              </a:solidFill>
            </a:endParaRPr>
          </a:p>
          <a:p>
            <a:pPr marL="285750" indent="-285750">
              <a:buFont typeface="Century Gothic" panose="020B0502020202020204" pitchFamily="34" charset="0"/>
              <a:buChar char="►"/>
            </a:pPr>
            <a:r>
              <a:rPr lang="en-US" sz="1400" dirty="0">
                <a:solidFill>
                  <a:schemeClr val="tx1"/>
                </a:solidFill>
              </a:rPr>
              <a:t>Collect the parent’s EMAIL ADDRESS and create problem in Child life review list on Epic so we can send the Video link for the child to watch at home</a:t>
            </a:r>
          </a:p>
          <a:p>
            <a:pPr marL="285750" indent="-285750">
              <a:buFont typeface="Century Gothic" panose="020B0502020202020204" pitchFamily="34" charset="0"/>
              <a:buChar char="►"/>
            </a:pPr>
            <a:r>
              <a:rPr lang="en-US" sz="1400" dirty="0">
                <a:solidFill>
                  <a:schemeClr val="tx1"/>
                </a:solidFill>
              </a:rPr>
              <a:t>Add “PEDS” Modifier to the appointment</a:t>
            </a:r>
          </a:p>
          <a:p>
            <a:pPr marL="285750" indent="-285750">
              <a:buFont typeface="Century Gothic" panose="020B0502020202020204" pitchFamily="34" charset="0"/>
              <a:buChar char="►"/>
            </a:pPr>
            <a:r>
              <a:rPr lang="en-US" sz="1400" dirty="0">
                <a:solidFill>
                  <a:schemeClr val="tx1"/>
                </a:solidFill>
              </a:rPr>
              <a:t>If pediatric patient is scheduled for an MRI through the MD office, offer pediatric program and obtain parent email if not available, call parent directly</a:t>
            </a:r>
          </a:p>
          <a:p>
            <a:pPr marL="285750" indent="-285750">
              <a:buFont typeface="Wingdings" panose="05000000000000000000" pitchFamily="2" charset="2"/>
              <a:buChar char="Ø"/>
            </a:pPr>
            <a:endParaRPr lang="en-US" sz="1400" dirty="0">
              <a:solidFill>
                <a:schemeClr val="tx1"/>
              </a:solidFill>
            </a:endParaRPr>
          </a:p>
          <a:p>
            <a:pPr marL="342900" indent="-342900">
              <a:buFont typeface="Wingdings" panose="05000000000000000000" pitchFamily="2" charset="2"/>
              <a:buChar char="Ø"/>
            </a:pPr>
            <a:endParaRPr lang="en-US" dirty="0"/>
          </a:p>
        </p:txBody>
      </p:sp>
      <p:sp>
        <p:nvSpPr>
          <p:cNvPr id="4" name="TextBox 3"/>
          <p:cNvSpPr txBox="1"/>
          <p:nvPr/>
        </p:nvSpPr>
        <p:spPr>
          <a:xfrm>
            <a:off x="137160" y="299322"/>
            <a:ext cx="8730187" cy="1138773"/>
          </a:xfrm>
          <a:prstGeom prst="rect">
            <a:avLst/>
          </a:prstGeom>
          <a:noFill/>
        </p:spPr>
        <p:txBody>
          <a:bodyPr wrap="square" rtlCol="0">
            <a:spAutoFit/>
          </a:bodyPr>
          <a:lstStyle/>
          <a:p>
            <a:pPr marL="285750" indent="-285750">
              <a:buFont typeface="Wingdings" panose="05000000000000000000" pitchFamily="2" charset="2"/>
              <a:buChar char="v"/>
            </a:pPr>
            <a:r>
              <a:rPr lang="en-US" sz="3600" b="1" dirty="0"/>
              <a:t>POINT OF CONTACT: Scheduling </a:t>
            </a:r>
          </a:p>
          <a:p>
            <a:r>
              <a:rPr lang="en-US" sz="3200" b="1" dirty="0">
                <a:solidFill>
                  <a:schemeClr val="accent1"/>
                </a:solidFill>
              </a:rPr>
              <a:t>   </a:t>
            </a:r>
            <a:r>
              <a:rPr lang="en-US" sz="2800" b="1" dirty="0">
                <a:solidFill>
                  <a:schemeClr val="accent1"/>
                </a:solidFill>
              </a:rPr>
              <a:t>RESPONSIBILITIES: </a:t>
            </a:r>
            <a:r>
              <a:rPr lang="en-US" sz="2800" dirty="0"/>
              <a:t>Customer Service Rep</a:t>
            </a:r>
          </a:p>
        </p:txBody>
      </p:sp>
    </p:spTree>
    <p:extLst>
      <p:ext uri="{BB962C8B-B14F-4D97-AF65-F5344CB8AC3E}">
        <p14:creationId xmlns:p14="http://schemas.microsoft.com/office/powerpoint/2010/main" val="1757849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10930</TotalTime>
  <Words>2011</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Courier New</vt:lpstr>
      <vt:lpstr>Wingdings</vt:lpstr>
      <vt:lpstr>Wingdings 3</vt:lpstr>
      <vt:lpstr>Ion</vt:lpstr>
      <vt:lpstr>    Weill Cornell Imaging at NewYork-Presbyterian in Collaboration with Siemens and Marvel Comics Presents:  MRIamaHero! Pediatric Program </vt:lpstr>
      <vt:lpstr>PowerPoint Presentation</vt:lpstr>
      <vt:lpstr>PowerPoint Presentation</vt:lpstr>
      <vt:lpstr>The MRI Heroes Kit  Consists of toys and tools to engage the child to help reduce anxiety and improve MRI efficiency by helping them better understand magnetic resonance imaging and the imaging process.  Includes </vt:lpstr>
      <vt:lpstr>Educational Video </vt:lpstr>
      <vt:lpstr>Superhero Costume and Comforting Items  </vt:lpstr>
      <vt:lpstr>MRI Mock Up Model   Only available with sound at York and LIC, available with  no sound at W 84th  </vt:lpstr>
      <vt:lpstr>STAFF Roles &amp; Responsibilities </vt:lpstr>
      <vt:lpstr>  </vt:lpstr>
      <vt:lpstr>PowerPoint Presentation</vt:lpstr>
      <vt:lpstr>POINT OF CONTACT: Contact Prior to Exam  RESPONSIBILITIES: Child Life Specialist </vt:lpstr>
      <vt:lpstr>POINT OF CONTACT: Arrival  RESPONSIBILITIES: Senior Patient Coordinator   </vt:lpstr>
      <vt:lpstr>POINT OF CONTACT: Sub-Waiting/Changing Rm RESPONSIBILITIES &amp; EXAMPLE SCRIPT: Nurse  </vt:lpstr>
      <vt:lpstr>POINT OF CONTACT: MRI Suite  RESPONSIBILITIES &amp; EXAMPLE SCRIPT: Technologist   </vt:lpstr>
      <vt:lpstr>POINT OF CONTACT: Checkout   RESPONSIBILITIES: SPC  </vt:lpstr>
      <vt:lpstr>TABLE 2</vt:lpstr>
      <vt:lpstr>TABLE 3</vt:lpstr>
      <vt:lpstr>POINT OF CONTACT: Marketing  RESPONSIBILITIES: RSL</vt:lpstr>
    </vt:vector>
  </TitlesOfParts>
  <Company>Weill Cornell Medical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‘MRIamaHero’ Pediatric Program</dc:title>
  <dc:creator>Tiffany A. Schriedel</dc:creator>
  <cp:lastModifiedBy>Pozzuto, Kayla</cp:lastModifiedBy>
  <cp:revision>75</cp:revision>
  <cp:lastPrinted>2015-03-13T18:12:28Z</cp:lastPrinted>
  <dcterms:created xsi:type="dcterms:W3CDTF">2015-03-05T20:53:30Z</dcterms:created>
  <dcterms:modified xsi:type="dcterms:W3CDTF">2025-03-24T21:07:17Z</dcterms:modified>
</cp:coreProperties>
</file>