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8" r:id="rId2"/>
    <p:sldId id="312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8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9" r:id="rId42"/>
    <p:sldId id="300" r:id="rId43"/>
    <p:sldId id="297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slide" Target="slides/slide47.xml"  /><Relationship Id="rId49" Type="http://schemas.openxmlformats.org/officeDocument/2006/relationships/slide" Target="slides/slide48.xml"  /><Relationship Id="rId5" Type="http://schemas.openxmlformats.org/officeDocument/2006/relationships/slide" Target="slides/slide4.xml"  /><Relationship Id="rId50" Type="http://schemas.openxmlformats.org/officeDocument/2006/relationships/slide" Target="slides/slide49.xml"  /><Relationship Id="rId51" Type="http://schemas.openxmlformats.org/officeDocument/2006/relationships/slide" Target="slides/slide50.xml"  /><Relationship Id="rId52" Type="http://schemas.openxmlformats.org/officeDocument/2006/relationships/slide" Target="slides/slide51.xml"  /><Relationship Id="rId53" Type="http://schemas.openxmlformats.org/officeDocument/2006/relationships/slide" Target="slides/slide52.xml"  /><Relationship Id="rId54" Type="http://schemas.openxmlformats.org/officeDocument/2006/relationships/slide" Target="slides/slide53.xml"  /><Relationship Id="rId55" Type="http://schemas.openxmlformats.org/officeDocument/2006/relationships/slide" Target="slides/slide54.xml"  /><Relationship Id="rId56" Type="http://schemas.openxmlformats.org/officeDocument/2006/relationships/presProps" Target="presProps.xml"  /><Relationship Id="rId57" Type="http://schemas.openxmlformats.org/officeDocument/2006/relationships/viewProps" Target="viewProps.xml"  /><Relationship Id="rId58" Type="http://schemas.openxmlformats.org/officeDocument/2006/relationships/theme" Target="theme/theme1.xml"  /><Relationship Id="rId59" Type="http://schemas.openxmlformats.org/officeDocument/2006/relationships/tableStyles" Target="tableStyles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386585"/>
            <a:ext cx="10363199" cy="957706"/>
          </a:xfrm>
        </p:spPr>
        <p:txBody>
          <a:bodyPr/>
          <a:lstStyle>
            <a:lvl1pPr algn="ctr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357562"/>
            <a:ext cx="8534399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68296F2-757A-4AD3-AE92-44DBDC3C59EF}" type="datetime1">
              <a:rPr lang="ko-KR" altLang="en-US"/>
              <a:pPr lvl="0">
                <a:defRPr lang="ko-KR" altLang="en-US"/>
              </a:pPr>
              <a:t>2023-02-08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4673599" y="-50800"/>
            <a:ext cx="7535333" cy="6908800"/>
            <a:chOff x="3505200" y="-50800"/>
            <a:chExt cx="5651500" cy="6908800"/>
          </a:xfrm>
        </p:grpSpPr>
        <p:sp>
          <p:nvSpPr>
            <p:cNvPr id="7" name="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357430"/>
            <a:ext cx="11531599" cy="1470025"/>
          </a:xfrm>
        </p:spPr>
        <p:txBody>
          <a:bodyPr/>
          <a:lstStyle>
            <a:lvl1pPr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C92D56D-4E18-4865-82CF-493E1E9C33CA}" type="datetime1">
              <a:rPr lang="ko-KR" altLang="en-US"/>
              <a:pPr lvl="0">
                <a:defRPr lang="ko-KR" altLang="en-US"/>
              </a:pPr>
              <a:t>2023-02-08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809719" y="500042"/>
            <a:ext cx="9048813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body" sz="quarter" idx="14"/>
          </p:nvPr>
        </p:nvSpPr>
        <p:spPr>
          <a:xfrm>
            <a:off x="1824234" y="2214563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668EBC7F-88B6-4F73-AC78-9F7EEAFB6A58}" type="datetime1">
              <a:rPr lang="ko-KR" altLang="en-US"/>
              <a:pPr lvl="0">
                <a:defRPr lang="ko-KR" altLang="en-US"/>
              </a:pPr>
              <a:t>2023-02-08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906026" y="571480"/>
            <a:ext cx="1676371" cy="5554683"/>
          </a:xfrm>
        </p:spPr>
        <p:txBody>
          <a:bodyPr vert="eaVert"/>
          <a:lstStyle>
            <a:lvl1pPr algn="ctr"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571480"/>
            <a:ext cx="9010674" cy="555468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3AF0ADBF-A3D2-40F4-BB69-08DB2B9EC611}" type="datetime1">
              <a:rPr lang="ko-KR" altLang="en-US"/>
              <a:pPr lvl="0">
                <a:defRPr lang="ko-KR" altLang="en-US"/>
              </a:pPr>
              <a:t>2023-02-08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05956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63025B51-A645-4327-94CB-234FE6665743}" type="datetime1">
              <a:rPr lang="ko-KR" altLang="en-US"/>
              <a:pPr lvl="0">
                <a:defRPr lang="ko-KR" altLang="en-US"/>
              </a:pPr>
              <a:t>2023-02-08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7689D65B-B557-4199-BC6A-66D78FAB8C5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AE71A8-65A3-45D4-9F37-88A5CF9250D9}" type="datetime1">
              <a:rPr lang="ko-KR" altLang="en-US"/>
              <a:pPr lvl="0">
                <a:defRPr lang="ko-KR" altLang="en-US"/>
              </a:pPr>
              <a:t>2023-02-08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689D65B-B557-4199-BC6A-66D78FAB8C5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22569" y="0"/>
            <a:ext cx="6790338" cy="6943724"/>
            <a:chOff x="-16927" y="0"/>
            <a:chExt cx="5092754" cy="6943724"/>
          </a:xfrm>
        </p:grpSpPr>
        <p:sp>
          <p:nvSpPr>
            <p:cNvPr id="8" name="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2571733"/>
            <a:ext cx="10363199" cy="1071581"/>
          </a:xfrm>
        </p:spPr>
        <p:txBody>
          <a:bodyPr anchor="t"/>
          <a:lstStyle>
            <a:lvl1pPr algn="r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2035630"/>
            <a:ext cx="10363199" cy="536104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952463" y="3786190"/>
            <a:ext cx="2844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0BF5E13E-8DFC-4020-804C-12EF0741D308}" type="datetime1">
              <a:rPr lang="ko-KR" altLang="en-US"/>
              <a:pPr lvl="0">
                <a:defRPr lang="ko-KR" altLang="en-US"/>
              </a:pPr>
              <a:t>2023-02-08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3786190"/>
            <a:ext cx="3860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477266" y="3786190"/>
            <a:ext cx="2844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3546" y="300794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half" idx="13"/>
          </p:nvPr>
        </p:nvSpPr>
        <p:spPr>
          <a:xfrm>
            <a:off x="609599" y="1395664"/>
            <a:ext cx="5384799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395664"/>
            <a:ext cx="5384799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EFA6E08-0808-4B0F-944A-174343B8D1DE}" type="datetime1">
              <a:rPr lang="ko-KR" altLang="en-US"/>
              <a:pPr lvl="0">
                <a:defRPr lang="ko-KR" altLang="en-US"/>
              </a:pPr>
              <a:t>2023-02-08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689D65B-B557-4199-BC6A-66D78FAB8C5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>
            <a:spLocks noGrp="1"/>
          </p:cNvSpPr>
          <p:nvPr>
            <p:ph type="title" idx="0"/>
          </p:nvPr>
        </p:nvSpPr>
        <p:spPr>
          <a:xfrm>
            <a:off x="603546" y="300794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20C1C99-5C77-47E5-96CD-2D26793726BC}" type="datetime1">
              <a:rPr lang="ko-KR" altLang="en-US"/>
              <a:pPr lvl="0">
                <a:defRPr lang="ko-KR" altLang="en-US"/>
              </a:pPr>
              <a:t>2023-02-08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689D65B-B557-4199-BC6A-66D78FAB8C5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3"/>
            <a:ext cx="10972799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AD3FB996-AE50-40F9-8D33-3D1809AC19F7}" type="datetime1">
              <a:rPr lang="ko-KR" altLang="en-US"/>
              <a:pPr lvl="0">
                <a:defRPr lang="ko-KR" altLang="en-US"/>
              </a:pPr>
              <a:t>2023-02-08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7689D65B-B557-4199-BC6A-66D78FAB8C5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3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sz="quarter" idx="14"/>
          </p:nvPr>
        </p:nvSpPr>
        <p:spPr>
          <a:xfrm>
            <a:off x="609599" y="3915075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sz="quarter" idx="15"/>
          </p:nvPr>
        </p:nvSpPr>
        <p:spPr>
          <a:xfrm>
            <a:off x="6197599" y="3915075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AF49605D-2504-4B34-B870-1E9C7514BB7B}" type="datetime1">
              <a:rPr lang="ko-KR" altLang="en-US"/>
              <a:pPr lvl="0">
                <a:defRPr lang="ko-KR" altLang="en-US"/>
              </a:pPr>
              <a:t>2023-02-08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7689D65B-B557-4199-BC6A-66D78FAB8C5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-12699" y="1"/>
            <a:ext cx="4579939" cy="3429000"/>
            <a:chOff x="-9525" y="1"/>
            <a:chExt cx="3434955" cy="3429000"/>
          </a:xfrm>
        </p:grpSpPr>
        <p:sp>
          <p:nvSpPr>
            <p:cNvPr id="21" name="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9" name=""/>
          <p:cNvGrpSpPr/>
          <p:nvPr/>
        </p:nvGrpSpPr>
        <p:grpSpPr>
          <a:xfrm rot="0">
            <a:off x="7619125" y="3429000"/>
            <a:ext cx="4572874" cy="3429000"/>
            <a:chOff x="5714344" y="3429000"/>
            <a:chExt cx="3429656" cy="3429000"/>
          </a:xfrm>
        </p:grpSpPr>
        <p:grpSp>
          <p:nvGrpSpPr>
            <p:cNvPr id="10" name=""/>
            <p:cNvGrpSpPr/>
            <p:nvPr/>
          </p:nvGrpSpPr>
          <p:grpSpPr>
            <a:xfrm rot="0"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8" name="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</p:grpSp>
        <p:sp>
          <p:nvSpPr>
            <p:cNvPr id="22" name="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438399" y="760076"/>
            <a:ext cx="7315199" cy="566738"/>
          </a:xfrm>
        </p:spPr>
        <p:txBody>
          <a:bodyPr anchor="b"/>
          <a:lstStyle>
            <a:lvl1pPr algn="l">
              <a:defRPr sz="24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438399" y="1357298"/>
            <a:ext cx="7315199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438399" y="5164150"/>
            <a:ext cx="73151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67B80FE-8CE5-4512-8667-232A6B8C35F4}" type="datetime1">
              <a:rPr lang="ko-KR" altLang="en-US"/>
              <a:pPr lvl="0">
                <a:defRPr lang="ko-KR" altLang="en-US"/>
              </a:pPr>
              <a:t>2023-02-08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fld id="{7689D65B-B557-4199-BC6A-66D78FAB8C5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8127999" y="2"/>
            <a:ext cx="4063999" cy="3733800"/>
            <a:chOff x="6096000" y="2"/>
            <a:chExt cx="3048000" cy="3733800"/>
          </a:xfrm>
        </p:grpSpPr>
        <p:sp>
          <p:nvSpPr>
            <p:cNvPr id="20" name="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21" name="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8" name=""/>
          <p:cNvGrpSpPr/>
          <p:nvPr/>
        </p:nvGrpSpPr>
        <p:grpSpPr>
          <a:xfrm rot="0">
            <a:off x="0" y="4191000"/>
            <a:ext cx="4571999" cy="2667000"/>
            <a:chOff x="0" y="4191000"/>
            <a:chExt cx="3429000" cy="2667000"/>
          </a:xfrm>
        </p:grpSpPr>
        <p:sp>
          <p:nvSpPr>
            <p:cNvPr id="24" name="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357298"/>
            <a:ext cx="109727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8B7B2223-AEE7-4A0F-91FA-31D4584AC374}" type="datetime1">
              <a:rPr lang="ko-KR" altLang="en-US"/>
              <a:pPr lvl="0">
                <a:defRPr lang="ko-KR" altLang="en-US"/>
              </a:pPr>
              <a:t>2023-02-08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7689D65B-B557-4199-BC6A-66D78FAB8C5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b="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kickstarter.com/discover/categories/film%20&amp;amp;%20video/comedy" TargetMode="External"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프로젝트 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킥스타터 데이터 분석</a:t>
            </a: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7846606" y="4691616"/>
            <a:ext cx="3430992" cy="36270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AI_17_</a:t>
            </a:r>
            <a:r>
              <a:rPr lang="ko-KR" altLang="en-US"/>
              <a:t>임동휘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country_displayable_name  created_at  creator  currency  currency_symbol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currency_trailing_code  current_currency  deadline  disable_communication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fx_rate  goal  id  is_starrable  launched_at  location  name  photo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 state  state_changed_at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usd_exchange_rate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696431" y="2761451"/>
            <a:ext cx="3800475" cy="90407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country_displayable_name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삭제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표시되는 국가명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</a:t>
            </a:r>
            <a:r>
              <a:rPr lang="en-US" altLang="ko-KR"/>
              <a:t>the United States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created_at  creator  currency  currency_symbol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currency_trailing_code  current_currency  deadline  disable_communication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fx_rate  goal  id  is_starrable  launched_at  location  name  photo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 state  state_changed_at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usd_exchange_rate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2672866" y="1143048"/>
            <a:ext cx="6447542" cy="903193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created_at,</a:t>
            </a:r>
            <a:r>
              <a:rPr lang="ko-KR" altLang="en-US"/>
              <a:t> </a:t>
            </a:r>
            <a:r>
              <a:rPr lang="en-US" altLang="ko-KR"/>
              <a:t>deadline, launched_at, state_changed_at (</a:t>
            </a:r>
            <a:r>
              <a:rPr lang="ko-KR" altLang="en-US"/>
              <a:t>삭제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날짜 관련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</a:t>
            </a:r>
            <a:r>
              <a:rPr lang="en-US" altLang="ko-KR"/>
              <a:t>1672609702</a:t>
            </a:r>
            <a:endParaRPr lang="en-US" altLang="ko-KR"/>
          </a:p>
        </p:txBody>
      </p:sp>
      <p:cxnSp>
        <p:nvCxnSpPr>
          <p:cNvPr id="6" name="화살표 5"/>
          <p:cNvCxnSpPr/>
          <p:nvPr/>
        </p:nvCxnSpPr>
        <p:spPr>
          <a:xfrm rot="16200000" flipV="1">
            <a:off x="6423573" y="2604713"/>
            <a:ext cx="1161247" cy="44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화살표 6"/>
          <p:cNvCxnSpPr/>
          <p:nvPr/>
        </p:nvCxnSpPr>
        <p:spPr>
          <a:xfrm rot="5400000" flipH="1" flipV="1">
            <a:off x="4861912" y="2881598"/>
            <a:ext cx="2069444" cy="398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화살표 7"/>
          <p:cNvCxnSpPr/>
          <p:nvPr/>
        </p:nvCxnSpPr>
        <p:spPr>
          <a:xfrm rot="16200000" flipV="1">
            <a:off x="6910045" y="2925070"/>
            <a:ext cx="2835347" cy="120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화살표 8"/>
          <p:cNvCxnSpPr/>
          <p:nvPr/>
        </p:nvCxnSpPr>
        <p:spPr>
          <a:xfrm rot="5400000" flipH="1" flipV="1">
            <a:off x="5262580" y="2124832"/>
            <a:ext cx="149485" cy="121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creator  currency  currency_symbol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currency_trailing_code  current_currency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disable_communication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fx_rate  goal  id  is_starrable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  location  name  photo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 </a:t>
            </a:r>
            <a:r>
              <a:rPr lang="en-US" altLang="ko-KR" b="0"/>
              <a:t>state</a:t>
            </a:r>
            <a:r>
              <a:rPr lang="ko-KR" altLang="en-US" b="0">
                <a:solidFill>
                  <a:schemeClr val="dk1"/>
                </a:solidFill>
              </a:rPr>
              <a:t> </a:t>
            </a:r>
            <a:r>
              <a:rPr lang="ko-KR" altLang="en-US" b="0">
                <a:solidFill>
                  <a:schemeClr val="lt1"/>
                </a:solidFill>
              </a:rPr>
              <a:t> state_changed_at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usd_exchange_rate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6096000" y="2761451"/>
            <a:ext cx="3800475" cy="227536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creator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삭제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제작자의 </a:t>
            </a:r>
            <a:r>
              <a:rPr lang="en-US" altLang="ko-KR"/>
              <a:t>ID</a:t>
            </a:r>
            <a:r>
              <a:rPr lang="ko-KR" altLang="en-US"/>
              <a:t> 번호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</a:t>
            </a:r>
            <a:r>
              <a:rPr lang="en-US" altLang="ko-KR"/>
              <a:t>{"id":584593596,"name":"Michael J Kospiah","slug":"michaeljkospiah","is_registered":null,"is_email_verified":null,"chosen_currency":null,"is_superbacker":null,"avatar"</a:t>
            </a:r>
            <a:r>
              <a:rPr lang="ko-KR" altLang="en-US"/>
              <a:t> </a:t>
            </a:r>
            <a:r>
              <a:rPr lang="en-US" altLang="ko-KR"/>
              <a:t>...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creator</a:t>
            </a:r>
            <a:r>
              <a:rPr lang="ko-KR" altLang="en-US"/>
              <a:t>  currency  currency_symbol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currency_trailing_code  current_currency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disable_communication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fx_rate  goal  id  is_starrable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  location  name  photo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 </a:t>
            </a:r>
            <a:r>
              <a:rPr lang="en-US" altLang="ko-KR" b="0"/>
              <a:t>state</a:t>
            </a:r>
            <a:r>
              <a:rPr lang="ko-KR" altLang="en-US" b="0">
                <a:solidFill>
                  <a:schemeClr val="lt1"/>
                </a:solidFill>
              </a:rPr>
              <a:t>state_changed_at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usd_exchange_rate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7236784" y="2761451"/>
            <a:ext cx="3800476" cy="90376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currency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사용 통화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USD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creator</a:t>
            </a:r>
            <a:r>
              <a:rPr lang="ko-KR" altLang="en-US"/>
              <a:t>  currency  currency_symbol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currency_trailing_code  current_currency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disable_communication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fx_rate  goal  id  is_starrable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  location  name  photo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 </a:t>
            </a:r>
            <a:r>
              <a:rPr lang="en-US" altLang="ko-KR" b="0"/>
              <a:t>state</a:t>
            </a:r>
            <a:r>
              <a:rPr lang="ko-KR" altLang="en-US" b="0">
                <a:solidFill>
                  <a:schemeClr val="lt1"/>
                </a:solidFill>
              </a:rPr>
              <a:t>state_changed_at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usd_exchange_rate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8554778" y="2761451"/>
            <a:ext cx="3800476" cy="90376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currency_symbol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삭제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사용 통화의 기호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</a:t>
            </a:r>
            <a:r>
              <a:rPr lang="en-US" altLang="ko-KR"/>
              <a:t>$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creator</a:t>
            </a:r>
            <a:r>
              <a:rPr lang="ko-KR" altLang="en-US"/>
              <a:t>  currency  </a:t>
            </a:r>
            <a:r>
              <a:rPr lang="ko-KR" altLang="en-US">
                <a:solidFill>
                  <a:schemeClr val="lt1"/>
                </a:solidFill>
              </a:rPr>
              <a:t>currency_symbol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currency_trailing_code  current_currency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disable_communication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fx_rate  goal  id  is_starrable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  location  name  photo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 </a:t>
            </a:r>
            <a:r>
              <a:rPr lang="en-US" altLang="ko-KR" b="0"/>
              <a:t>state</a:t>
            </a:r>
            <a:r>
              <a:rPr lang="ko-KR" altLang="en-US" b="0">
                <a:solidFill>
                  <a:schemeClr val="lt1"/>
                </a:solidFill>
              </a:rPr>
              <a:t> state_changed_at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usd_exchange_rate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704849" y="3608380"/>
            <a:ext cx="5007713" cy="9045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currency_trailing_code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삭제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사용 통화에 trailing_code가 존재하는지의 여부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</a:t>
            </a:r>
            <a:r>
              <a:rPr lang="en-US" altLang="ko-KR"/>
              <a:t>True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creator</a:t>
            </a:r>
            <a:r>
              <a:rPr lang="ko-KR" altLang="en-US"/>
              <a:t>  currency  </a:t>
            </a:r>
            <a:r>
              <a:rPr lang="ko-KR" altLang="en-US">
                <a:solidFill>
                  <a:schemeClr val="lt1"/>
                </a:solidFill>
              </a:rPr>
              <a:t>currency_symbol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currency_trailing_code</a:t>
            </a:r>
            <a:r>
              <a:rPr lang="ko-KR" altLang="en-US"/>
              <a:t>  current_currency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disable_communication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fx_rate  goal  id  is_starrable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  location  name  photo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 </a:t>
            </a:r>
            <a:r>
              <a:rPr lang="en-US" altLang="ko-KR" b="0"/>
              <a:t>state</a:t>
            </a:r>
            <a:r>
              <a:rPr lang="ko-KR" altLang="en-US" b="0">
                <a:solidFill>
                  <a:schemeClr val="lt1"/>
                </a:solidFill>
              </a:rPr>
              <a:t>tate_changed_at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usd_exchange_rate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3949995" y="3608380"/>
            <a:ext cx="5007713" cy="9045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/>
              <a:t>current_currency  </a:t>
            </a:r>
            <a:r>
              <a:rPr lang="en-US" altLang="ko-KR"/>
              <a:t>(</a:t>
            </a:r>
            <a:r>
              <a:rPr lang="ko-KR" altLang="en-US"/>
              <a:t>삭제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킥스타터에서 현재 사용하는 통화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</a:t>
            </a:r>
            <a:r>
              <a:rPr lang="en-US" altLang="ko-KR"/>
              <a:t>USD</a:t>
            </a:r>
            <a:endParaRPr lang="en-US" altLang="ko-KR"/>
          </a:p>
        </p:txBody>
      </p:sp>
      <p:cxnSp>
        <p:nvCxnSpPr>
          <p:cNvPr id="7" name="화살표 6"/>
          <p:cNvCxnSpPr/>
          <p:nvPr/>
        </p:nvCxnSpPr>
        <p:spPr>
          <a:xfrm rot="16200000" flipH="1">
            <a:off x="6471838" y="5012076"/>
            <a:ext cx="1330532" cy="332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가로 글상자 7"/>
          <p:cNvSpPr txBox="1"/>
          <p:nvPr/>
        </p:nvSpPr>
        <p:spPr>
          <a:xfrm>
            <a:off x="7303238" y="4818164"/>
            <a:ext cx="2082209" cy="36153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이미 포함된 정보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creator</a:t>
            </a:r>
            <a:r>
              <a:rPr lang="ko-KR" altLang="en-US"/>
              <a:t>  currency  </a:t>
            </a:r>
            <a:r>
              <a:rPr lang="ko-KR" altLang="en-US">
                <a:solidFill>
                  <a:schemeClr val="lt1"/>
                </a:solidFill>
              </a:rPr>
              <a:t>currency_symbol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currency_trailing_code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current_currency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disable_communication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fx_rate  goal  id  is_starrable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  location  name  photo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 </a:t>
            </a:r>
            <a:r>
              <a:rPr lang="en-US" altLang="ko-KR" b="0"/>
              <a:t>state</a:t>
            </a:r>
            <a:r>
              <a:rPr lang="ko-KR" altLang="en-US" b="0">
                <a:solidFill>
                  <a:schemeClr val="lt1"/>
                </a:solidFill>
              </a:rPr>
              <a:t>tate_changed_at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usd_exchange_rate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7693541" y="3608380"/>
            <a:ext cx="5007713" cy="9045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/>
              <a:t>disable_communication  </a:t>
            </a:r>
            <a:r>
              <a:rPr lang="en-US" altLang="ko-KR"/>
              <a:t>(</a:t>
            </a:r>
            <a:r>
              <a:rPr lang="ko-KR" altLang="en-US"/>
              <a:t>삭제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용도 불명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</a:t>
            </a:r>
            <a:r>
              <a:rPr lang="en-US" altLang="ko-KR"/>
              <a:t>False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creator</a:t>
            </a:r>
            <a:r>
              <a:rPr lang="ko-KR" altLang="en-US"/>
              <a:t>  currency  </a:t>
            </a:r>
            <a:r>
              <a:rPr lang="ko-KR" altLang="en-US">
                <a:solidFill>
                  <a:schemeClr val="lt1"/>
                </a:solidFill>
              </a:rPr>
              <a:t>currency_symbol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currency_trailing_code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current_currency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disable_communication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fx_rate  goal  id  is_starrable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  location  name  photo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 </a:t>
            </a:r>
            <a:r>
              <a:rPr lang="ko-KR" altLang="en-US" b="0">
                <a:solidFill>
                  <a:schemeClr val="lt1"/>
                </a:solidFill>
              </a:rPr>
              <a:t>state  state_changed_at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usd_exchange_rate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647699" y="4494422"/>
            <a:ext cx="4044137" cy="9045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/>
              <a:t>fx_rate, usd_exchange_rate</a:t>
            </a:r>
            <a:r>
              <a:rPr lang="ko-KR" altLang="en-US"/>
              <a:t>  </a:t>
            </a:r>
            <a:r>
              <a:rPr lang="en-US" altLang="ko-KR"/>
              <a:t>(</a:t>
            </a:r>
            <a:r>
              <a:rPr lang="ko-KR" altLang="en-US"/>
              <a:t>삭제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외환 거래 기준 환율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usd</a:t>
            </a:r>
            <a:r>
              <a:rPr lang="ko-KR" altLang="en-US"/>
              <a:t> 기준 환율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</a:t>
            </a:r>
            <a:r>
              <a:rPr lang="en-US" altLang="ko-KR"/>
              <a:t>1.0</a:t>
            </a:r>
            <a:endParaRPr lang="en-US" altLang="ko-KR"/>
          </a:p>
        </p:txBody>
      </p:sp>
      <p:cxnSp>
        <p:nvCxnSpPr>
          <p:cNvPr id="6" name="화살표 5"/>
          <p:cNvCxnSpPr/>
          <p:nvPr/>
        </p:nvCxnSpPr>
        <p:spPr>
          <a:xfrm rot="16200000" flipV="1">
            <a:off x="3608798" y="5438485"/>
            <a:ext cx="433414" cy="354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화살표 6"/>
          <p:cNvCxnSpPr/>
          <p:nvPr/>
        </p:nvCxnSpPr>
        <p:spPr>
          <a:xfrm>
            <a:off x="4501116" y="5234319"/>
            <a:ext cx="2547382" cy="598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가로 글상자 7"/>
          <p:cNvSpPr txBox="1"/>
          <p:nvPr/>
        </p:nvSpPr>
        <p:spPr>
          <a:xfrm>
            <a:off x="6926665" y="4974993"/>
            <a:ext cx="4009361" cy="6428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실제 펀딩 금액으로 계산 했을 때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usd</a:t>
            </a:r>
            <a:r>
              <a:rPr lang="ko-KR" altLang="en-US"/>
              <a:t> 기준 펀딩 금액과 유사하지 않았음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creator</a:t>
            </a:r>
            <a:r>
              <a:rPr lang="ko-KR" altLang="en-US"/>
              <a:t>  currency  </a:t>
            </a:r>
            <a:r>
              <a:rPr lang="ko-KR" altLang="en-US">
                <a:solidFill>
                  <a:schemeClr val="lt1"/>
                </a:solidFill>
              </a:rPr>
              <a:t>currency_symbol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currency_trailing_code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current_currency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disable_communication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fx_rate</a:t>
            </a:r>
            <a:r>
              <a:rPr lang="ko-KR" altLang="en-US"/>
              <a:t>  goal  id  is_starrable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  location  name  photo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 </a:t>
            </a:r>
            <a:r>
              <a:rPr lang="en-US" altLang="ko-KR" b="0"/>
              <a:t>state</a:t>
            </a:r>
            <a:r>
              <a:rPr lang="ko-KR" altLang="en-US" b="0">
                <a:solidFill>
                  <a:schemeClr val="lt1"/>
                </a:solidFill>
              </a:rPr>
              <a:t>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</a:t>
            </a:r>
            <a:r>
              <a:rPr lang="ko-KR" altLang="en-US" b="0">
                <a:solidFill>
                  <a:schemeClr val="lt1"/>
                </a:solidFill>
              </a:rPr>
              <a:t>usd_exchange_rate</a:t>
            </a:r>
            <a:r>
              <a:rPr lang="ko-KR" altLang="en-US" b="0"/>
              <a:t>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1843861" y="4494422"/>
            <a:ext cx="1186638" cy="9045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/>
              <a:t>goal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목표치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</a:t>
            </a:r>
            <a:r>
              <a:rPr lang="en-US" altLang="ko-KR"/>
              <a:t>600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배경 설정</a:t>
            </a:r>
            <a:r>
              <a:rPr lang="en-US" altLang="ko-KR"/>
              <a:t>,</a:t>
            </a:r>
            <a:r>
              <a:rPr lang="ko-KR" altLang="en-US"/>
              <a:t> 목표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모델 학습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모델 생성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모델 평가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한계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creator</a:t>
            </a:r>
            <a:r>
              <a:rPr lang="ko-KR" altLang="en-US"/>
              <a:t>  currency  </a:t>
            </a:r>
            <a:r>
              <a:rPr lang="ko-KR" altLang="en-US">
                <a:solidFill>
                  <a:schemeClr val="lt1"/>
                </a:solidFill>
              </a:rPr>
              <a:t>currency_symbol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currency_trailing_code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current_currency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disable_communication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fx_rate</a:t>
            </a:r>
            <a:r>
              <a:rPr lang="ko-KR" altLang="en-US"/>
              <a:t>  goal  id  is_starrable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  location  name  photo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</a:t>
            </a:r>
            <a:r>
              <a:rPr lang="en-US" altLang="ko-KR" b="0"/>
              <a:t>state</a:t>
            </a:r>
            <a:r>
              <a:rPr lang="ko-KR" altLang="en-US" b="0">
                <a:solidFill>
                  <a:schemeClr val="lt1"/>
                </a:solidFill>
              </a:rPr>
              <a:t>state_changed_at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</a:t>
            </a:r>
            <a:r>
              <a:rPr lang="ko-KR" altLang="en-US" b="0">
                <a:solidFill>
                  <a:schemeClr val="lt1"/>
                </a:solidFill>
              </a:rPr>
              <a:t>usd_exchange_rate</a:t>
            </a:r>
            <a:r>
              <a:rPr lang="ko-KR" altLang="en-US" b="0"/>
              <a:t>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2475169" y="4494422"/>
            <a:ext cx="2105911" cy="90434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/>
              <a:t>id (</a:t>
            </a:r>
            <a:r>
              <a:rPr lang="ko-KR" altLang="en-US"/>
              <a:t>삭제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프로젝트 </a:t>
            </a:r>
            <a:r>
              <a:rPr lang="en-US" altLang="ko-KR"/>
              <a:t>id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ex) 1218249044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creator</a:t>
            </a:r>
            <a:r>
              <a:rPr lang="ko-KR" altLang="en-US"/>
              <a:t>  currency  </a:t>
            </a:r>
            <a:r>
              <a:rPr lang="ko-KR" altLang="en-US">
                <a:solidFill>
                  <a:schemeClr val="lt1"/>
                </a:solidFill>
              </a:rPr>
              <a:t>currency_symbol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currency_trailing_code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current_currency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disable_communication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fx_rate</a:t>
            </a:r>
            <a:r>
              <a:rPr lang="ko-KR" altLang="en-US"/>
              <a:t>  goal  </a:t>
            </a:r>
            <a:r>
              <a:rPr lang="ko-KR" altLang="en-US">
                <a:solidFill>
                  <a:schemeClr val="lt1"/>
                </a:solidFill>
              </a:rPr>
              <a:t>id</a:t>
            </a:r>
            <a:r>
              <a:rPr lang="ko-KR" altLang="en-US"/>
              <a:t>  is_starrable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  location  name  photo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 </a:t>
            </a:r>
            <a:r>
              <a:rPr lang="en-US" altLang="ko-KR" b="0"/>
              <a:t>state</a:t>
            </a:r>
            <a:r>
              <a:rPr lang="ko-KR" altLang="en-US" b="0">
                <a:solidFill>
                  <a:schemeClr val="lt1"/>
                </a:solidFill>
              </a:rPr>
              <a:t>  state_changed_at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</a:t>
            </a:r>
            <a:r>
              <a:rPr lang="ko-KR" altLang="en-US" b="0">
                <a:solidFill>
                  <a:schemeClr val="lt1"/>
                </a:solidFill>
              </a:rPr>
              <a:t>usd_exchange_rate</a:t>
            </a:r>
            <a:r>
              <a:rPr lang="ko-KR" altLang="en-US" b="0"/>
              <a:t>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2973570" y="4494422"/>
            <a:ext cx="3122430" cy="145679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/>
              <a:t>is_starrable </a:t>
            </a:r>
            <a:r>
              <a:rPr lang="ko-KR" altLang="en-US"/>
              <a:t>예측 타겟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킥스타터가 해당 프로젝트를 성공할 것이라고 판단했는지여부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</a:t>
            </a:r>
            <a:r>
              <a:rPr lang="en-US" altLang="ko-KR"/>
              <a:t>True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creator</a:t>
            </a:r>
            <a:r>
              <a:rPr lang="ko-KR" altLang="en-US"/>
              <a:t>  currency  </a:t>
            </a:r>
            <a:r>
              <a:rPr lang="ko-KR" altLang="en-US">
                <a:solidFill>
                  <a:schemeClr val="lt1"/>
                </a:solidFill>
              </a:rPr>
              <a:t>currency_symbol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currency_trailing_code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current_currency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disable_communication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fx_rate</a:t>
            </a:r>
            <a:r>
              <a:rPr lang="ko-KR" altLang="en-US"/>
              <a:t>  goal  </a:t>
            </a:r>
            <a:r>
              <a:rPr lang="ko-KR" altLang="en-US">
                <a:solidFill>
                  <a:schemeClr val="lt1"/>
                </a:solidFill>
              </a:rPr>
              <a:t>id</a:t>
            </a:r>
            <a:r>
              <a:rPr lang="ko-KR" altLang="en-US"/>
              <a:t>  </a:t>
            </a:r>
            <a:r>
              <a:rPr lang="ko-KR" altLang="en-US" b="1"/>
              <a:t>is_starrable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location  name  photo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 </a:t>
            </a:r>
            <a:r>
              <a:rPr lang="ko-KR" altLang="en-US" b="0">
                <a:solidFill>
                  <a:schemeClr val="lt1"/>
                </a:solidFill>
              </a:rPr>
              <a:t>state  state_changed_at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</a:t>
            </a:r>
            <a:r>
              <a:rPr lang="ko-KR" altLang="en-US" b="0">
                <a:solidFill>
                  <a:schemeClr val="lt1"/>
                </a:solidFill>
              </a:rPr>
              <a:t>usd_exchange_rate</a:t>
            </a:r>
            <a:r>
              <a:rPr lang="ko-KR" altLang="en-US" b="0"/>
              <a:t>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6595285" y="4494422"/>
            <a:ext cx="3122431" cy="200924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/>
              <a:t>location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프로젝트 제작자의 위치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</a:t>
            </a:r>
            <a:r>
              <a:rPr lang="en-US" altLang="ko-KR"/>
              <a:t>{"id":2459115,"name":"New York","slug":"new-york-ny","short_name":"New York, NY"</a:t>
            </a:r>
            <a:r>
              <a:rPr lang="ko-KR" altLang="en-US"/>
              <a:t> </a:t>
            </a:r>
            <a:r>
              <a:rPr lang="en-US" altLang="ko-KR"/>
              <a:t>...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creator</a:t>
            </a:r>
            <a:r>
              <a:rPr lang="ko-KR" altLang="en-US"/>
              <a:t>  currency  </a:t>
            </a:r>
            <a:r>
              <a:rPr lang="ko-KR" altLang="en-US">
                <a:solidFill>
                  <a:schemeClr val="lt1"/>
                </a:solidFill>
              </a:rPr>
              <a:t>currency_symbol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currency_trailing_code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current_currency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disable_communication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fx_rate</a:t>
            </a:r>
            <a:r>
              <a:rPr lang="ko-KR" altLang="en-US"/>
              <a:t>  goal  </a:t>
            </a:r>
            <a:r>
              <a:rPr lang="ko-KR" altLang="en-US">
                <a:solidFill>
                  <a:schemeClr val="lt1"/>
                </a:solidFill>
              </a:rPr>
              <a:t>id</a:t>
            </a:r>
            <a:r>
              <a:rPr lang="ko-KR" altLang="en-US"/>
              <a:t>  </a:t>
            </a:r>
            <a:r>
              <a:rPr lang="ko-KR" altLang="en-US" b="1"/>
              <a:t>is_starrable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location  name  photo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 </a:t>
            </a:r>
            <a:r>
              <a:rPr lang="ko-KR" altLang="en-US" b="0">
                <a:solidFill>
                  <a:schemeClr val="lt1"/>
                </a:solidFill>
              </a:rPr>
              <a:t>s</a:t>
            </a:r>
            <a:r>
              <a:rPr lang="en-US" altLang="ko-KR" b="0"/>
              <a:t>state</a:t>
            </a:r>
            <a:r>
              <a:rPr lang="ko-KR" altLang="en-US" b="0">
                <a:solidFill>
                  <a:schemeClr val="lt1"/>
                </a:solidFill>
              </a:rPr>
              <a:t>tate_changed_at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</a:t>
            </a:r>
            <a:r>
              <a:rPr lang="ko-KR" altLang="en-US" b="0">
                <a:solidFill>
                  <a:schemeClr val="lt1"/>
                </a:solidFill>
              </a:rPr>
              <a:t>usd_exchange_rate</a:t>
            </a:r>
            <a:r>
              <a:rPr lang="ko-KR" altLang="en-US" b="0"/>
              <a:t>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7857901" y="4494422"/>
            <a:ext cx="3122432" cy="90434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/>
              <a:t>name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삭제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프로젝트 이름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</a:t>
            </a:r>
            <a:r>
              <a:rPr lang="en-US" altLang="ko-KR"/>
              <a:t>Kung Fubar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creator</a:t>
            </a:r>
            <a:r>
              <a:rPr lang="ko-KR" altLang="en-US"/>
              <a:t>  currency  </a:t>
            </a:r>
            <a:r>
              <a:rPr lang="ko-KR" altLang="en-US">
                <a:solidFill>
                  <a:schemeClr val="lt1"/>
                </a:solidFill>
              </a:rPr>
              <a:t>currency_symbol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currency_trailing_code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current_currency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disable_communication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fx_rate</a:t>
            </a:r>
            <a:r>
              <a:rPr lang="ko-KR" altLang="en-US"/>
              <a:t>  goal  </a:t>
            </a:r>
            <a:r>
              <a:rPr lang="ko-KR" altLang="en-US">
                <a:solidFill>
                  <a:schemeClr val="lt1"/>
                </a:solidFill>
              </a:rPr>
              <a:t>id</a:t>
            </a:r>
            <a:r>
              <a:rPr lang="ko-KR" altLang="en-US"/>
              <a:t>  </a:t>
            </a:r>
            <a:r>
              <a:rPr lang="ko-KR" altLang="en-US" b="1"/>
              <a:t>is_starrable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location  </a:t>
            </a:r>
            <a:r>
              <a:rPr lang="ko-KR" altLang="en-US">
                <a:solidFill>
                  <a:schemeClr val="lt1"/>
                </a:solidFill>
              </a:rPr>
              <a:t>name</a:t>
            </a:r>
            <a:r>
              <a:rPr lang="ko-KR" altLang="en-US"/>
              <a:t>  photo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 </a:t>
            </a:r>
            <a:r>
              <a:rPr lang="en-US" altLang="ko-KR" b="0"/>
              <a:t>state</a:t>
            </a:r>
            <a:r>
              <a:rPr lang="ko-KR" altLang="en-US" b="0">
                <a:solidFill>
                  <a:schemeClr val="lt1"/>
                </a:solidFill>
              </a:rPr>
              <a:t>state_changed_at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</a:t>
            </a:r>
            <a:r>
              <a:rPr lang="ko-KR" altLang="en-US" b="0">
                <a:solidFill>
                  <a:schemeClr val="lt1"/>
                </a:solidFill>
              </a:rPr>
              <a:t>usd_exchange_rate</a:t>
            </a:r>
            <a:r>
              <a:rPr lang="ko-KR" altLang="en-US" b="0"/>
              <a:t>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8788250" y="4494422"/>
            <a:ext cx="3122432" cy="1733023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/>
              <a:t>photo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삭제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페이지에 포함된 사진의 정보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</a:t>
            </a:r>
            <a:r>
              <a:rPr lang="en-US" altLang="ko-KR"/>
              <a:t> {"key":"assets/039/567/041/eed695655a1b1da7aba57c76e464da43_original.png"</a:t>
            </a:r>
            <a:r>
              <a:rPr lang="ko-KR" altLang="en-US"/>
              <a:t> </a:t>
            </a:r>
            <a:r>
              <a:rPr lang="en-US" altLang="ko-KR"/>
              <a:t>...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creator</a:t>
            </a:r>
            <a:r>
              <a:rPr lang="ko-KR" altLang="en-US"/>
              <a:t>  currency  </a:t>
            </a:r>
            <a:r>
              <a:rPr lang="ko-KR" altLang="en-US">
                <a:solidFill>
                  <a:schemeClr val="lt1"/>
                </a:solidFill>
              </a:rPr>
              <a:t>currency_symbol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currency_trailing_code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current_currency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disable_communication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fx_rate</a:t>
            </a:r>
            <a:r>
              <a:rPr lang="ko-KR" altLang="en-US"/>
              <a:t>  goal  </a:t>
            </a:r>
            <a:r>
              <a:rPr lang="ko-KR" altLang="en-US">
                <a:solidFill>
                  <a:schemeClr val="lt1"/>
                </a:solidFill>
              </a:rPr>
              <a:t>id</a:t>
            </a:r>
            <a:r>
              <a:rPr lang="ko-KR" altLang="en-US"/>
              <a:t>  </a:t>
            </a:r>
            <a:r>
              <a:rPr lang="ko-KR" altLang="en-US" b="1"/>
              <a:t>is_starrable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location  </a:t>
            </a:r>
            <a:r>
              <a:rPr lang="ko-KR" altLang="en-US">
                <a:solidFill>
                  <a:schemeClr val="lt1"/>
                </a:solidFill>
              </a:rPr>
              <a:t>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photo</a:t>
            </a:r>
            <a:r>
              <a:rPr lang="ko-KR" altLang="en-US"/>
              <a:t>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 </a:t>
            </a:r>
            <a:r>
              <a:rPr lang="en-US" altLang="ko-KR" b="0"/>
              <a:t>state</a:t>
            </a:r>
            <a:r>
              <a:rPr lang="ko-KR" altLang="en-US" b="0">
                <a:solidFill>
                  <a:schemeClr val="lt1"/>
                </a:solidFill>
              </a:rPr>
              <a:t>state_changed_at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</a:t>
            </a:r>
            <a:r>
              <a:rPr lang="ko-KR" altLang="en-US" b="0">
                <a:solidFill>
                  <a:schemeClr val="lt1"/>
                </a:solidFill>
              </a:rPr>
              <a:t>usd_exchange_rate</a:t>
            </a:r>
            <a:r>
              <a:rPr lang="ko-KR" altLang="en-US" b="0"/>
              <a:t>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9729674" y="4494422"/>
            <a:ext cx="3122432" cy="90434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/>
              <a:t>pledged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현재 펀딩된 금액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</a:t>
            </a:r>
            <a:r>
              <a:rPr lang="en-US" altLang="ko-KR"/>
              <a:t>619.0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creator</a:t>
            </a:r>
            <a:r>
              <a:rPr lang="ko-KR" altLang="en-US"/>
              <a:t>  currency  </a:t>
            </a:r>
            <a:r>
              <a:rPr lang="ko-KR" altLang="en-US">
                <a:solidFill>
                  <a:schemeClr val="lt1"/>
                </a:solidFill>
              </a:rPr>
              <a:t>currency_symbol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currency_trailing_code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current_currency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disable_communication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fx_rate</a:t>
            </a:r>
            <a:r>
              <a:rPr lang="ko-KR" altLang="en-US"/>
              <a:t>  goal  </a:t>
            </a:r>
            <a:r>
              <a:rPr lang="ko-KR" altLang="en-US">
                <a:solidFill>
                  <a:schemeClr val="lt1"/>
                </a:solidFill>
              </a:rPr>
              <a:t>id</a:t>
            </a:r>
            <a:r>
              <a:rPr lang="ko-KR" altLang="en-US"/>
              <a:t>  </a:t>
            </a:r>
            <a:r>
              <a:rPr lang="ko-KR" altLang="en-US" b="1"/>
              <a:t>is_starrable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location  </a:t>
            </a:r>
            <a:r>
              <a:rPr lang="ko-KR" altLang="en-US">
                <a:solidFill>
                  <a:schemeClr val="lt1"/>
                </a:solidFill>
              </a:rPr>
              <a:t>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photo</a:t>
            </a:r>
            <a:r>
              <a:rPr lang="ko-KR" altLang="en-US"/>
              <a:t>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 </a:t>
            </a:r>
            <a:r>
              <a:rPr lang="en-US" altLang="ko-KR" b="0"/>
              <a:t>state</a:t>
            </a:r>
            <a:r>
              <a:rPr lang="ko-KR" altLang="en-US" b="0">
                <a:solidFill>
                  <a:schemeClr val="lt1"/>
                </a:solidFill>
              </a:rPr>
              <a:t>tate_changed_at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</a:t>
            </a:r>
            <a:r>
              <a:rPr lang="ko-KR" altLang="en-US" b="0">
                <a:solidFill>
                  <a:schemeClr val="lt1"/>
                </a:solidFill>
              </a:rPr>
              <a:t>usd_exchange_rate</a:t>
            </a:r>
            <a:r>
              <a:rPr lang="ko-KR" altLang="en-US" b="0"/>
              <a:t>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609599" y="1810465"/>
            <a:ext cx="3122433" cy="310372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/>
              <a:t>profile (</a:t>
            </a:r>
            <a:r>
              <a:rPr lang="ko-KR" altLang="en-US"/>
              <a:t>삭제</a:t>
            </a:r>
            <a:r>
              <a:rPr lang="en-US" altLang="ko-KR"/>
              <a:t>)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프로젝트 프로필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</a:t>
            </a:r>
            <a:r>
              <a:rPr lang="en-US" altLang="ko-KR"/>
              <a:t>{"id":4534078,"project_id":4534078,"state":"inactive","state_changed_at":1672609702,"name":null,"blurb":null,"background_color":null,"text_color":null,"link_background_color":null,"link_text_color":null,"link_text":null</a:t>
            </a:r>
            <a:r>
              <a:rPr lang="ko-KR" altLang="en-US"/>
              <a:t> </a:t>
            </a:r>
            <a:r>
              <a:rPr lang="en-US" altLang="ko-KR"/>
              <a:t>...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creator</a:t>
            </a:r>
            <a:r>
              <a:rPr lang="ko-KR" altLang="en-US"/>
              <a:t>  currency  </a:t>
            </a:r>
            <a:r>
              <a:rPr lang="ko-KR" altLang="en-US">
                <a:solidFill>
                  <a:schemeClr val="lt1"/>
                </a:solidFill>
              </a:rPr>
              <a:t>currency_symbol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currency_trailing_code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current_currency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disable_communication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fx_rate</a:t>
            </a:r>
            <a:r>
              <a:rPr lang="ko-KR" altLang="en-US"/>
              <a:t>  goal  </a:t>
            </a:r>
            <a:r>
              <a:rPr lang="ko-KR" altLang="en-US">
                <a:solidFill>
                  <a:schemeClr val="lt1"/>
                </a:solidFill>
              </a:rPr>
              <a:t>id</a:t>
            </a:r>
            <a:r>
              <a:rPr lang="ko-KR" altLang="en-US"/>
              <a:t>  </a:t>
            </a:r>
            <a:r>
              <a:rPr lang="ko-KR" altLang="en-US" b="1"/>
              <a:t>is_starrable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location  </a:t>
            </a:r>
            <a:r>
              <a:rPr lang="ko-KR" altLang="en-US">
                <a:solidFill>
                  <a:schemeClr val="lt1"/>
                </a:solidFill>
              </a:rPr>
              <a:t>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photo</a:t>
            </a:r>
            <a:r>
              <a:rPr lang="ko-KR" altLang="en-US"/>
              <a:t>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>
                <a:solidFill>
                  <a:schemeClr val="lt1"/>
                </a:solidFill>
              </a:rPr>
              <a:t>profile</a:t>
            </a:r>
            <a:r>
              <a:rPr lang="ko-KR" altLang="en-US" b="0"/>
              <a:t>  slug  source_url  spotlight  staff_pick  </a:t>
            </a:r>
            <a:r>
              <a:rPr lang="en-US" altLang="ko-KR" b="0"/>
              <a:t>state</a:t>
            </a:r>
            <a:r>
              <a:rPr lang="ko-KR" altLang="en-US" b="0">
                <a:solidFill>
                  <a:schemeClr val="lt1"/>
                </a:solidFill>
              </a:rPr>
              <a:t>state_changed_at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</a:t>
            </a:r>
            <a:r>
              <a:rPr lang="ko-KR" altLang="en-US" b="0">
                <a:solidFill>
                  <a:schemeClr val="lt1"/>
                </a:solidFill>
              </a:rPr>
              <a:t>usd_exchange_rate</a:t>
            </a:r>
            <a:r>
              <a:rPr lang="ko-KR" altLang="en-US" b="0"/>
              <a:t>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1661779" y="4025802"/>
            <a:ext cx="3114626" cy="90225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/>
              <a:t>slug (</a:t>
            </a:r>
            <a:r>
              <a:rPr lang="ko-KR" altLang="en-US"/>
              <a:t>삭제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name과 거의 동일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</a:t>
            </a:r>
            <a:r>
              <a:rPr lang="en-US" altLang="ko-KR"/>
              <a:t> </a:t>
            </a:r>
            <a:r>
              <a:rPr lang="ko-KR" altLang="en-US"/>
              <a:t>kung-fubar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creator</a:t>
            </a:r>
            <a:r>
              <a:rPr lang="ko-KR" altLang="en-US"/>
              <a:t>  currency  </a:t>
            </a:r>
            <a:r>
              <a:rPr lang="ko-KR" altLang="en-US">
                <a:solidFill>
                  <a:schemeClr val="lt1"/>
                </a:solidFill>
              </a:rPr>
              <a:t>currency_symbol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currency_trailing_code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current_currency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disable_communication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fx_rate</a:t>
            </a:r>
            <a:r>
              <a:rPr lang="ko-KR" altLang="en-US"/>
              <a:t>  goal  </a:t>
            </a:r>
            <a:r>
              <a:rPr lang="ko-KR" altLang="en-US">
                <a:solidFill>
                  <a:schemeClr val="lt1"/>
                </a:solidFill>
              </a:rPr>
              <a:t>id</a:t>
            </a:r>
            <a:r>
              <a:rPr lang="ko-KR" altLang="en-US"/>
              <a:t>  </a:t>
            </a:r>
            <a:r>
              <a:rPr lang="ko-KR" altLang="en-US" b="1"/>
              <a:t>is_starrable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location  </a:t>
            </a:r>
            <a:r>
              <a:rPr lang="ko-KR" altLang="en-US">
                <a:solidFill>
                  <a:schemeClr val="lt1"/>
                </a:solidFill>
              </a:rPr>
              <a:t>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photo</a:t>
            </a:r>
            <a:r>
              <a:rPr lang="ko-KR" altLang="en-US"/>
              <a:t>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>
                <a:solidFill>
                  <a:schemeClr val="lt1"/>
                </a:solidFill>
              </a:rPr>
              <a:t>profile</a:t>
            </a:r>
            <a:r>
              <a:rPr lang="ko-KR" altLang="en-US" b="0"/>
              <a:t>  </a:t>
            </a:r>
            <a:r>
              <a:rPr lang="ko-KR" altLang="en-US" b="0">
                <a:solidFill>
                  <a:schemeClr val="lt1"/>
                </a:solidFill>
              </a:rPr>
              <a:t>slug</a:t>
            </a:r>
            <a:r>
              <a:rPr lang="ko-KR" altLang="en-US" b="0"/>
              <a:t>  source_url  spotlight  staff_pick  </a:t>
            </a:r>
            <a:r>
              <a:rPr lang="en-US" altLang="ko-KR" b="0"/>
              <a:t>state</a:t>
            </a:r>
            <a:r>
              <a:rPr lang="ko-KR" altLang="en-US" b="0">
                <a:solidFill>
                  <a:schemeClr val="lt1"/>
                </a:solidFill>
              </a:rPr>
              <a:t>tate_changed_at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</a:t>
            </a:r>
            <a:r>
              <a:rPr lang="ko-KR" altLang="en-US" b="0">
                <a:solidFill>
                  <a:schemeClr val="lt1"/>
                </a:solidFill>
              </a:rPr>
              <a:t>usd_exchange_rate</a:t>
            </a:r>
            <a:r>
              <a:rPr lang="ko-KR" altLang="en-US" b="0"/>
              <a:t>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2470295" y="2913368"/>
            <a:ext cx="3091325" cy="2011143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/>
              <a:t>source_url (</a:t>
            </a:r>
            <a:r>
              <a:rPr lang="ko-KR" altLang="en-US"/>
              <a:t>삭제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해당 프로젝트가 포함된 카테고리의 </a:t>
            </a:r>
            <a:r>
              <a:rPr lang="en-US" altLang="ko-KR"/>
              <a:t>url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ex)</a:t>
            </a:r>
            <a:r>
              <a:rPr lang="en-US" altLang="ko-KR"/>
              <a:t> </a:t>
            </a:r>
            <a:r>
              <a:rPr lang="ko-KR" altLang="en-US">
                <a:hlinkClick r:id="rId2"/>
              </a:rPr>
              <a:t>https://www.kickstarter.com/discover/categories/film%20&amp;%20video/comedy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creator</a:t>
            </a:r>
            <a:r>
              <a:rPr lang="ko-KR" altLang="en-US"/>
              <a:t>  currency  </a:t>
            </a:r>
            <a:r>
              <a:rPr lang="ko-KR" altLang="en-US">
                <a:solidFill>
                  <a:schemeClr val="lt1"/>
                </a:solidFill>
              </a:rPr>
              <a:t>currency_symbol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currency_trailing_code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current_currency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disable_communication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fx_rate</a:t>
            </a:r>
            <a:r>
              <a:rPr lang="ko-KR" altLang="en-US"/>
              <a:t>  goal  </a:t>
            </a:r>
            <a:r>
              <a:rPr lang="ko-KR" altLang="en-US">
                <a:solidFill>
                  <a:schemeClr val="lt1"/>
                </a:solidFill>
              </a:rPr>
              <a:t>id</a:t>
            </a:r>
            <a:r>
              <a:rPr lang="ko-KR" altLang="en-US"/>
              <a:t>  </a:t>
            </a:r>
            <a:r>
              <a:rPr lang="ko-KR" altLang="en-US" b="1"/>
              <a:t>is_starrable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location  </a:t>
            </a:r>
            <a:r>
              <a:rPr lang="ko-KR" altLang="en-US">
                <a:solidFill>
                  <a:schemeClr val="lt1"/>
                </a:solidFill>
              </a:rPr>
              <a:t>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photo</a:t>
            </a:r>
            <a:r>
              <a:rPr lang="ko-KR" altLang="en-US"/>
              <a:t>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>
                <a:solidFill>
                  <a:schemeClr val="lt1"/>
                </a:solidFill>
              </a:rPr>
              <a:t>profile</a:t>
            </a:r>
            <a:r>
              <a:rPr lang="ko-KR" altLang="en-US" b="0"/>
              <a:t>  </a:t>
            </a:r>
            <a:r>
              <a:rPr lang="ko-KR" altLang="en-US" b="0">
                <a:solidFill>
                  <a:schemeClr val="lt1"/>
                </a:solidFill>
              </a:rPr>
              <a:t>slug</a:t>
            </a:r>
            <a:r>
              <a:rPr lang="ko-KR" altLang="en-US" b="0"/>
              <a:t>  </a:t>
            </a:r>
            <a:r>
              <a:rPr lang="ko-KR" altLang="en-US" b="0">
                <a:solidFill>
                  <a:schemeClr val="lt1"/>
                </a:solidFill>
              </a:rPr>
              <a:t>source_url</a:t>
            </a:r>
            <a:r>
              <a:rPr lang="ko-KR" altLang="en-US" b="0"/>
              <a:t>  spotlight  staff_pick  </a:t>
            </a:r>
            <a:r>
              <a:rPr lang="en-US" altLang="ko-KR" b="0"/>
              <a:t>state</a:t>
            </a:r>
            <a:r>
              <a:rPr lang="ko-KR" altLang="en-US" b="0">
                <a:solidFill>
                  <a:schemeClr val="lt1"/>
                </a:solidFill>
              </a:rPr>
              <a:t> state_changed_at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</a:t>
            </a:r>
            <a:r>
              <a:rPr lang="ko-KR" altLang="en-US" b="0">
                <a:solidFill>
                  <a:schemeClr val="lt1"/>
                </a:solidFill>
              </a:rPr>
              <a:t>usd_exchange_rate</a:t>
            </a:r>
            <a:r>
              <a:rPr lang="ko-KR" altLang="en-US" b="0"/>
              <a:t>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4043029" y="3998775"/>
            <a:ext cx="3091325" cy="904252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/>
              <a:t>spotlight,</a:t>
            </a:r>
            <a:r>
              <a:rPr lang="ko-KR" altLang="en-US"/>
              <a:t> </a:t>
            </a:r>
            <a:r>
              <a:rPr lang="en-US" altLang="ko-KR"/>
              <a:t>staff_pick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킥스타터에 의한 홍보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</a:t>
            </a:r>
            <a:r>
              <a:rPr lang="en-US" altLang="ko-KR"/>
              <a:t> False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배경 설정</a:t>
            </a:r>
            <a:r>
              <a:rPr lang="en-US" altLang="ko-KR"/>
              <a:t>,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배경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개인 혹은 중소기업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첫 상품을 출시하기 위해 펀딩을 받으려 한다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킥스타터에 계획을 등록할 예정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크게 홍보할 수 있는 자원</a:t>
            </a:r>
            <a:r>
              <a:rPr lang="en-US" altLang="ko-KR"/>
              <a:t>,</a:t>
            </a:r>
            <a:r>
              <a:rPr lang="ko-KR" altLang="en-US"/>
              <a:t> 자본 </a:t>
            </a:r>
            <a:r>
              <a:rPr lang="en-US" altLang="ko-KR"/>
              <a:t>X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목표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홍보 없이 계획을 등록 했을 때 펀딩이 성공 할 수 있을지 예측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&gt;</a:t>
            </a:r>
            <a:r>
              <a:rPr lang="ko-KR" altLang="en-US"/>
              <a:t> 킥스타터 내의 정보</a:t>
            </a:r>
            <a:r>
              <a:rPr lang="en-US" altLang="ko-KR"/>
              <a:t>(</a:t>
            </a:r>
            <a:r>
              <a:rPr lang="ko-KR" altLang="en-US"/>
              <a:t>장르</a:t>
            </a:r>
            <a:r>
              <a:rPr lang="en-US" altLang="ko-KR"/>
              <a:t>,</a:t>
            </a:r>
            <a:r>
              <a:rPr lang="ko-KR" altLang="en-US"/>
              <a:t> 목표 금액 등</a:t>
            </a:r>
            <a:r>
              <a:rPr lang="en-US" altLang="ko-KR"/>
              <a:t>)</a:t>
            </a:r>
            <a:r>
              <a:rPr lang="ko-KR" altLang="en-US"/>
              <a:t> 만으로 후원자들의 관심을 얻을 수 있을지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유의미한 예측을 얻을 수 있다면 초기 투자 계획에서 홍보 비용을 줄일 수 있을 것으로 예상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creator</a:t>
            </a:r>
            <a:r>
              <a:rPr lang="ko-KR" altLang="en-US"/>
              <a:t>  currency  </a:t>
            </a:r>
            <a:r>
              <a:rPr lang="ko-KR" altLang="en-US">
                <a:solidFill>
                  <a:schemeClr val="lt1"/>
                </a:solidFill>
              </a:rPr>
              <a:t>currency_symbol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currency_trailing_code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current_currency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disable_communication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fx_rate</a:t>
            </a:r>
            <a:r>
              <a:rPr lang="ko-KR" altLang="en-US"/>
              <a:t>  goal  </a:t>
            </a:r>
            <a:r>
              <a:rPr lang="ko-KR" altLang="en-US">
                <a:solidFill>
                  <a:schemeClr val="lt1"/>
                </a:solidFill>
              </a:rPr>
              <a:t>id</a:t>
            </a:r>
            <a:r>
              <a:rPr lang="ko-KR" altLang="en-US"/>
              <a:t>  </a:t>
            </a:r>
            <a:r>
              <a:rPr lang="ko-KR" altLang="en-US" b="1"/>
              <a:t>is_starrable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location  </a:t>
            </a:r>
            <a:r>
              <a:rPr lang="ko-KR" altLang="en-US">
                <a:solidFill>
                  <a:schemeClr val="lt1"/>
                </a:solidFill>
              </a:rPr>
              <a:t>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photo</a:t>
            </a:r>
            <a:r>
              <a:rPr lang="ko-KR" altLang="en-US"/>
              <a:t>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>
                <a:solidFill>
                  <a:schemeClr val="lt1"/>
                </a:solidFill>
              </a:rPr>
              <a:t>profile</a:t>
            </a:r>
            <a:r>
              <a:rPr lang="ko-KR" altLang="en-US" b="0"/>
              <a:t>  </a:t>
            </a:r>
            <a:r>
              <a:rPr lang="ko-KR" altLang="en-US" b="0">
                <a:solidFill>
                  <a:schemeClr val="lt1"/>
                </a:solidFill>
              </a:rPr>
              <a:t>slug</a:t>
            </a:r>
            <a:r>
              <a:rPr lang="ko-KR" altLang="en-US" b="0"/>
              <a:t>  </a:t>
            </a:r>
            <a:r>
              <a:rPr lang="ko-KR" altLang="en-US" b="0">
                <a:solidFill>
                  <a:schemeClr val="lt1"/>
                </a:solidFill>
              </a:rPr>
              <a:t>source_url</a:t>
            </a:r>
            <a:r>
              <a:rPr lang="ko-KR" altLang="en-US" b="0"/>
              <a:t>  spotlight  staff_pick  </a:t>
            </a:r>
            <a:r>
              <a:rPr lang="en-US" altLang="ko-KR" b="0"/>
              <a:t>state</a:t>
            </a:r>
            <a:r>
              <a:rPr lang="ko-KR" altLang="en-US" b="0">
                <a:solidFill>
                  <a:schemeClr val="lt1"/>
                </a:solidFill>
              </a:rPr>
              <a:t> state_changed_at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</a:t>
            </a:r>
            <a:r>
              <a:rPr lang="ko-KR" altLang="en-US" b="0">
                <a:solidFill>
                  <a:schemeClr val="lt1"/>
                </a:solidFill>
              </a:rPr>
              <a:t>usd_exchange_rate</a:t>
            </a:r>
            <a:r>
              <a:rPr lang="ko-KR" altLang="en-US" b="0"/>
              <a:t>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6889454" y="3998775"/>
            <a:ext cx="3091325" cy="90469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/>
              <a:t>state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프로젝트의 현 상태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</a:t>
            </a:r>
            <a:r>
              <a:rPr lang="en-US" altLang="ko-KR"/>
              <a:t> live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creator</a:t>
            </a:r>
            <a:r>
              <a:rPr lang="ko-KR" altLang="en-US"/>
              <a:t>  currency  </a:t>
            </a:r>
            <a:r>
              <a:rPr lang="ko-KR" altLang="en-US">
                <a:solidFill>
                  <a:schemeClr val="lt1"/>
                </a:solidFill>
              </a:rPr>
              <a:t>currency_symbol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currency_trailing_code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current_currency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disable_communication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fx_rate</a:t>
            </a:r>
            <a:r>
              <a:rPr lang="ko-KR" altLang="en-US"/>
              <a:t>  goal  </a:t>
            </a:r>
            <a:r>
              <a:rPr lang="ko-KR" altLang="en-US">
                <a:solidFill>
                  <a:schemeClr val="lt1"/>
                </a:solidFill>
              </a:rPr>
              <a:t>id</a:t>
            </a:r>
            <a:r>
              <a:rPr lang="ko-KR" altLang="en-US"/>
              <a:t>  </a:t>
            </a:r>
            <a:r>
              <a:rPr lang="ko-KR" altLang="en-US" b="1"/>
              <a:t>is_starrable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location  </a:t>
            </a:r>
            <a:r>
              <a:rPr lang="ko-KR" altLang="en-US">
                <a:solidFill>
                  <a:schemeClr val="lt1"/>
                </a:solidFill>
              </a:rPr>
              <a:t>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photo</a:t>
            </a:r>
            <a:r>
              <a:rPr lang="ko-KR" altLang="en-US"/>
              <a:t>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>
                <a:solidFill>
                  <a:schemeClr val="lt1"/>
                </a:solidFill>
              </a:rPr>
              <a:t>profile</a:t>
            </a:r>
            <a:r>
              <a:rPr lang="ko-KR" altLang="en-US" b="0"/>
              <a:t>  </a:t>
            </a:r>
            <a:r>
              <a:rPr lang="ko-KR" altLang="en-US" b="0">
                <a:solidFill>
                  <a:schemeClr val="lt1"/>
                </a:solidFill>
              </a:rPr>
              <a:t>slug</a:t>
            </a:r>
            <a:r>
              <a:rPr lang="ko-KR" altLang="en-US" b="0"/>
              <a:t>  </a:t>
            </a:r>
            <a:r>
              <a:rPr lang="ko-KR" altLang="en-US" b="0">
                <a:solidFill>
                  <a:schemeClr val="lt1"/>
                </a:solidFill>
              </a:rPr>
              <a:t>source_url</a:t>
            </a:r>
            <a:r>
              <a:rPr lang="ko-KR" altLang="en-US" b="0"/>
              <a:t>  spotlight  staff_pick  </a:t>
            </a:r>
            <a:r>
              <a:rPr lang="en-US" altLang="ko-KR" b="0"/>
              <a:t>state</a:t>
            </a:r>
            <a:r>
              <a:rPr lang="ko-KR" altLang="en-US" b="0">
                <a:solidFill>
                  <a:schemeClr val="lt1"/>
                </a:solidFill>
              </a:rPr>
              <a:t>  state_changed_at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</a:t>
            </a:r>
            <a:r>
              <a:rPr lang="ko-KR" altLang="en-US" b="0">
                <a:solidFill>
                  <a:schemeClr val="lt1"/>
                </a:solidFill>
              </a:rPr>
              <a:t>usd_exchange_rate</a:t>
            </a:r>
            <a:r>
              <a:rPr lang="ko-KR" altLang="en-US" b="0"/>
              <a:t>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609598" y="4818369"/>
            <a:ext cx="3091325" cy="90425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/>
              <a:t>static_exchange_rate (</a:t>
            </a:r>
            <a:r>
              <a:rPr lang="ko-KR" altLang="en-US"/>
              <a:t>삭제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usd</a:t>
            </a:r>
            <a:r>
              <a:rPr lang="ko-KR" altLang="en-US"/>
              <a:t> 기준 정적 환율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1.0</a:t>
            </a:r>
            <a:endParaRPr lang="ko-KR" altLang="en-US"/>
          </a:p>
        </p:txBody>
      </p:sp>
      <p:cxnSp>
        <p:nvCxnSpPr>
          <p:cNvPr id="9" name="화살표 8"/>
          <p:cNvCxnSpPr/>
          <p:nvPr/>
        </p:nvCxnSpPr>
        <p:spPr>
          <a:xfrm>
            <a:off x="3825503" y="5577662"/>
            <a:ext cx="2547384" cy="343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가로 글상자 9"/>
          <p:cNvSpPr txBox="1"/>
          <p:nvPr/>
        </p:nvSpPr>
        <p:spPr>
          <a:xfrm>
            <a:off x="4058090" y="4937847"/>
            <a:ext cx="3012562" cy="63981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계산된 결과값인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usd_pledged</a:t>
            </a:r>
            <a:r>
              <a:rPr lang="ko-KR" altLang="en-US"/>
              <a:t>에 포함된 정보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creator</a:t>
            </a:r>
            <a:r>
              <a:rPr lang="ko-KR" altLang="en-US"/>
              <a:t>  currency  </a:t>
            </a:r>
            <a:r>
              <a:rPr lang="ko-KR" altLang="en-US">
                <a:solidFill>
                  <a:schemeClr val="lt1"/>
                </a:solidFill>
              </a:rPr>
              <a:t>currency_symbol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currency_trailing_code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current_currency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disable_communication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fx_rate</a:t>
            </a:r>
            <a:r>
              <a:rPr lang="ko-KR" altLang="en-US"/>
              <a:t>  goal  </a:t>
            </a:r>
            <a:r>
              <a:rPr lang="ko-KR" altLang="en-US">
                <a:solidFill>
                  <a:schemeClr val="lt1"/>
                </a:solidFill>
              </a:rPr>
              <a:t>id</a:t>
            </a:r>
            <a:r>
              <a:rPr lang="ko-KR" altLang="en-US"/>
              <a:t>  </a:t>
            </a:r>
            <a:r>
              <a:rPr lang="ko-KR" altLang="en-US" b="1"/>
              <a:t>is_starrable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location  </a:t>
            </a:r>
            <a:r>
              <a:rPr lang="ko-KR" altLang="en-US">
                <a:solidFill>
                  <a:schemeClr val="lt1"/>
                </a:solidFill>
              </a:rPr>
              <a:t>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photo</a:t>
            </a:r>
            <a:r>
              <a:rPr lang="ko-KR" altLang="en-US"/>
              <a:t>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>
                <a:solidFill>
                  <a:schemeClr val="lt1"/>
                </a:solidFill>
              </a:rPr>
              <a:t>profile</a:t>
            </a:r>
            <a:r>
              <a:rPr lang="ko-KR" altLang="en-US" b="0"/>
              <a:t>  </a:t>
            </a:r>
            <a:r>
              <a:rPr lang="ko-KR" altLang="en-US" b="0">
                <a:solidFill>
                  <a:schemeClr val="lt1"/>
                </a:solidFill>
              </a:rPr>
              <a:t>slug</a:t>
            </a:r>
            <a:r>
              <a:rPr lang="ko-KR" altLang="en-US" b="0"/>
              <a:t>  </a:t>
            </a:r>
            <a:r>
              <a:rPr lang="ko-KR" altLang="en-US" b="0">
                <a:solidFill>
                  <a:schemeClr val="lt1"/>
                </a:solidFill>
              </a:rPr>
              <a:t>source_url</a:t>
            </a:r>
            <a:r>
              <a:rPr lang="ko-KR" altLang="en-US" b="0"/>
              <a:t>  spotlight  staff_pick  </a:t>
            </a:r>
            <a:r>
              <a:rPr lang="en-US" altLang="ko-KR" b="0"/>
              <a:t>state</a:t>
            </a:r>
            <a:r>
              <a:rPr lang="ko-KR" altLang="en-US" b="0">
                <a:solidFill>
                  <a:schemeClr val="lt1"/>
                </a:solidFill>
              </a:rPr>
              <a:t> state_changed_at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>
                <a:solidFill>
                  <a:schemeClr val="lt1"/>
                </a:solidFill>
              </a:rPr>
              <a:t>static_usd_rate</a:t>
            </a:r>
            <a:r>
              <a:rPr lang="ko-KR" altLang="en-US" b="0"/>
              <a:t>  urls  </a:t>
            </a:r>
            <a:r>
              <a:rPr lang="ko-KR" altLang="en-US" b="0">
                <a:solidFill>
                  <a:schemeClr val="lt1"/>
                </a:solidFill>
              </a:rPr>
              <a:t>usd_exchange_rate</a:t>
            </a:r>
            <a:r>
              <a:rPr lang="ko-KR" altLang="en-US" b="0"/>
              <a:t>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2869016" y="2592177"/>
            <a:ext cx="3091326" cy="310452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/>
              <a:t>urls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삭제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프로젝트의 </a:t>
            </a:r>
            <a:r>
              <a:rPr lang="en-US" altLang="ko-KR"/>
              <a:t>url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{"web":{"project":"https://www.kickstarter.com/projects/michaeljkospiah/kung-fubar?ref=discovery_category_newest","rewards":"https://www.kickstarter.com/projects/michaeljkospiah/kung-fubar/rewards"}}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creator</a:t>
            </a:r>
            <a:r>
              <a:rPr lang="ko-KR" altLang="en-US"/>
              <a:t>  currency  </a:t>
            </a:r>
            <a:r>
              <a:rPr lang="ko-KR" altLang="en-US">
                <a:solidFill>
                  <a:schemeClr val="lt1"/>
                </a:solidFill>
              </a:rPr>
              <a:t>currency_symbol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currency_trailing_code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current_currency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disable_communication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fx_rate</a:t>
            </a:r>
            <a:r>
              <a:rPr lang="ko-KR" altLang="en-US"/>
              <a:t>  goal  </a:t>
            </a:r>
            <a:r>
              <a:rPr lang="ko-KR" altLang="en-US">
                <a:solidFill>
                  <a:schemeClr val="lt1"/>
                </a:solidFill>
              </a:rPr>
              <a:t>id</a:t>
            </a:r>
            <a:r>
              <a:rPr lang="ko-KR" altLang="en-US"/>
              <a:t>  </a:t>
            </a:r>
            <a:r>
              <a:rPr lang="ko-KR" altLang="en-US" b="1"/>
              <a:t>is_starrable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location  </a:t>
            </a:r>
            <a:r>
              <a:rPr lang="ko-KR" altLang="en-US">
                <a:solidFill>
                  <a:schemeClr val="lt1"/>
                </a:solidFill>
              </a:rPr>
              <a:t>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photo</a:t>
            </a:r>
            <a:r>
              <a:rPr lang="ko-KR" altLang="en-US"/>
              <a:t>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>
                <a:solidFill>
                  <a:schemeClr val="lt1"/>
                </a:solidFill>
              </a:rPr>
              <a:t>profile</a:t>
            </a:r>
            <a:r>
              <a:rPr lang="ko-KR" altLang="en-US" b="0"/>
              <a:t>  </a:t>
            </a:r>
            <a:r>
              <a:rPr lang="ko-KR" altLang="en-US" b="0">
                <a:solidFill>
                  <a:schemeClr val="lt1"/>
                </a:solidFill>
              </a:rPr>
              <a:t>slug</a:t>
            </a:r>
            <a:r>
              <a:rPr lang="ko-KR" altLang="en-US" b="0"/>
              <a:t>  </a:t>
            </a:r>
            <a:r>
              <a:rPr lang="ko-KR" altLang="en-US" b="0">
                <a:solidFill>
                  <a:schemeClr val="lt1"/>
                </a:solidFill>
              </a:rPr>
              <a:t>source_url</a:t>
            </a:r>
            <a:r>
              <a:rPr lang="ko-KR" altLang="en-US" b="0"/>
              <a:t>  spotlight  staff_pick  </a:t>
            </a:r>
            <a:r>
              <a:rPr lang="ko-KR" altLang="en-US" b="0">
                <a:solidFill>
                  <a:schemeClr val="lt1"/>
                </a:solidFill>
              </a:rPr>
              <a:t>state  state_changed_at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>
                <a:solidFill>
                  <a:schemeClr val="lt1"/>
                </a:solidFill>
              </a:rPr>
              <a:t>static_usd_rate</a:t>
            </a:r>
            <a:r>
              <a:rPr lang="ko-KR" altLang="en-US" b="0"/>
              <a:t>  </a:t>
            </a:r>
            <a:r>
              <a:rPr lang="ko-KR" altLang="en-US" b="0">
                <a:solidFill>
                  <a:schemeClr val="lt1"/>
                </a:solidFill>
              </a:rPr>
              <a:t>urls</a:t>
            </a:r>
            <a:r>
              <a:rPr lang="ko-KR" altLang="en-US" b="0"/>
              <a:t>  </a:t>
            </a:r>
            <a:r>
              <a:rPr lang="ko-KR" altLang="en-US" b="0">
                <a:solidFill>
                  <a:schemeClr val="lt1"/>
                </a:solidFill>
              </a:rPr>
              <a:t>usd_exchange_rate</a:t>
            </a:r>
            <a:r>
              <a:rPr lang="ko-KR" altLang="en-US" b="0"/>
              <a:t>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6313522" y="4862671"/>
            <a:ext cx="3091325" cy="901593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/>
              <a:t>usd_pledged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usd</a:t>
            </a:r>
            <a:r>
              <a:rPr lang="ko-KR" altLang="en-US"/>
              <a:t> 기준 펀딩된 금액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ex) 619.0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country_displayable_name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created_at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creator</a:t>
            </a:r>
            <a:r>
              <a:rPr lang="ko-KR" altLang="en-US"/>
              <a:t>  currency  </a:t>
            </a:r>
            <a:r>
              <a:rPr lang="ko-KR" altLang="en-US">
                <a:solidFill>
                  <a:schemeClr val="lt1"/>
                </a:solidFill>
              </a:rPr>
              <a:t>currency_symbol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currency_trailing_code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current_currency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deadline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disable_communication</a:t>
            </a:r>
            <a:endParaRPr lang="ko-KR" altLang="en-US">
              <a:solidFill>
                <a:schemeClr val="lt1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solidFill>
                  <a:schemeClr val="lt1"/>
                </a:solidFill>
              </a:rPr>
              <a:t>fx_rate</a:t>
            </a:r>
            <a:r>
              <a:rPr lang="ko-KR" altLang="en-US"/>
              <a:t>  goal  </a:t>
            </a:r>
            <a:r>
              <a:rPr lang="ko-KR" altLang="en-US">
                <a:solidFill>
                  <a:schemeClr val="lt1"/>
                </a:solidFill>
              </a:rPr>
              <a:t>id</a:t>
            </a:r>
            <a:r>
              <a:rPr lang="ko-KR" altLang="en-US"/>
              <a:t>  </a:t>
            </a:r>
            <a:r>
              <a:rPr lang="ko-KR" altLang="en-US" b="1"/>
              <a:t>is_starrable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launched_at</a:t>
            </a:r>
            <a:r>
              <a:rPr lang="ko-KR" altLang="en-US"/>
              <a:t>location  </a:t>
            </a:r>
            <a:r>
              <a:rPr lang="ko-KR" altLang="en-US">
                <a:solidFill>
                  <a:schemeClr val="lt1"/>
                </a:solidFill>
              </a:rPr>
              <a:t>name</a:t>
            </a:r>
            <a:r>
              <a:rPr lang="ko-KR" altLang="en-US"/>
              <a:t>  </a:t>
            </a:r>
            <a:r>
              <a:rPr lang="ko-KR" altLang="en-US">
                <a:solidFill>
                  <a:schemeClr val="lt1"/>
                </a:solidFill>
              </a:rPr>
              <a:t>photo</a:t>
            </a:r>
            <a:r>
              <a:rPr lang="ko-KR" altLang="en-US"/>
              <a:t>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>
                <a:solidFill>
                  <a:schemeClr val="lt1"/>
                </a:solidFill>
              </a:rPr>
              <a:t>profile</a:t>
            </a:r>
            <a:r>
              <a:rPr lang="ko-KR" altLang="en-US" b="0"/>
              <a:t>  </a:t>
            </a:r>
            <a:r>
              <a:rPr lang="ko-KR" altLang="en-US" b="0">
                <a:solidFill>
                  <a:schemeClr val="lt1"/>
                </a:solidFill>
              </a:rPr>
              <a:t>slug</a:t>
            </a:r>
            <a:r>
              <a:rPr lang="ko-KR" altLang="en-US" b="0"/>
              <a:t>  </a:t>
            </a:r>
            <a:r>
              <a:rPr lang="ko-KR" altLang="en-US" b="0">
                <a:solidFill>
                  <a:schemeClr val="lt1"/>
                </a:solidFill>
              </a:rPr>
              <a:t>source_url</a:t>
            </a:r>
            <a:r>
              <a:rPr lang="ko-KR" altLang="en-US" b="0"/>
              <a:t>  spotlight  staff_pick  </a:t>
            </a:r>
            <a:r>
              <a:rPr lang="en-US" altLang="ko-KR" b="0"/>
              <a:t>state</a:t>
            </a:r>
            <a:r>
              <a:rPr lang="ko-KR" altLang="en-US" b="0">
                <a:solidFill>
                  <a:schemeClr val="lt1"/>
                </a:solidFill>
              </a:rPr>
              <a:t>tate_changed_at</a:t>
            </a:r>
            <a:r>
              <a:rPr lang="ko-KR" altLang="en-US" b="0"/>
              <a:t>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>
                <a:solidFill>
                  <a:schemeClr val="lt1"/>
                </a:solidFill>
              </a:rPr>
              <a:t>static_usd_rate  urls </a:t>
            </a:r>
            <a:r>
              <a:rPr lang="ko-KR" altLang="en-US" b="0"/>
              <a:t> </a:t>
            </a:r>
            <a:r>
              <a:rPr lang="ko-KR" altLang="en-US" b="0">
                <a:solidFill>
                  <a:schemeClr val="lt1"/>
                </a:solidFill>
              </a:rPr>
              <a:t>usd_exchange_rate</a:t>
            </a:r>
            <a:r>
              <a:rPr lang="ko-KR" altLang="en-US" b="0"/>
              <a:t>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8318203" y="4840520"/>
            <a:ext cx="3091325" cy="901593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/>
              <a:t>usd_type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삭제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국제 달러여부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ex) international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사용 특성 </a:t>
            </a:r>
            <a:r>
              <a:rPr lang="en-US" altLang="ko-KR"/>
              <a:t>:</a:t>
            </a:r>
            <a:r>
              <a:rPr lang="ko-KR" altLang="en-US"/>
              <a:t> backers_count</a:t>
            </a:r>
            <a:r>
              <a:rPr lang="en-US" altLang="ko-KR"/>
              <a:t>,</a:t>
            </a:r>
            <a:r>
              <a:rPr lang="ko-KR" altLang="en-US"/>
              <a:t> category</a:t>
            </a:r>
            <a:r>
              <a:rPr lang="en-US" altLang="ko-KR"/>
              <a:t>,</a:t>
            </a:r>
            <a:r>
              <a:rPr lang="ko-KR" altLang="en-US"/>
              <a:t> converted_pledged_amount</a:t>
            </a:r>
            <a:r>
              <a:rPr lang="en-US" altLang="ko-KR"/>
              <a:t>,</a:t>
            </a:r>
            <a:r>
              <a:rPr lang="ko-KR" altLang="en-US"/>
              <a:t> country</a:t>
            </a:r>
            <a:r>
              <a:rPr lang="en-US" altLang="ko-KR"/>
              <a:t>,</a:t>
            </a:r>
            <a:r>
              <a:rPr lang="ko-KR" altLang="en-US"/>
              <a:t> currency</a:t>
            </a:r>
            <a:r>
              <a:rPr lang="en-US" altLang="ko-KR"/>
              <a:t>,</a:t>
            </a:r>
            <a:r>
              <a:rPr lang="ko-KR" altLang="en-US"/>
              <a:t> goal</a:t>
            </a:r>
            <a:r>
              <a:rPr lang="en-US" altLang="ko-KR"/>
              <a:t>,</a:t>
            </a:r>
            <a:r>
              <a:rPr lang="ko-KR" altLang="en-US" b="1"/>
              <a:t> </a:t>
            </a:r>
            <a:r>
              <a:rPr lang="ko-KR" altLang="en-US"/>
              <a:t>location</a:t>
            </a:r>
            <a:r>
              <a:rPr lang="en-US" altLang="ko-KR"/>
              <a:t>,</a:t>
            </a:r>
            <a:r>
              <a:rPr lang="ko-KR" altLang="en-US"/>
              <a:t> pledged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 b="0"/>
              <a:t>spotlight  staff_pick</a:t>
            </a:r>
            <a:r>
              <a:rPr lang="en-US" altLang="ko-KR" b="0"/>
              <a:t>, state, </a:t>
            </a:r>
            <a:r>
              <a:rPr lang="ko-KR" altLang="en-US" b="0"/>
              <a:t>usd_pledged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타겟 </a:t>
            </a:r>
            <a:r>
              <a:rPr lang="en-US" altLang="ko-KR" b="0"/>
              <a:t>:</a:t>
            </a:r>
            <a:r>
              <a:rPr lang="ko-KR" altLang="en-US" b="0"/>
              <a:t> </a:t>
            </a:r>
            <a:r>
              <a:rPr lang="ko-KR" altLang="en-US" b="1"/>
              <a:t>is_starrable</a:t>
            </a:r>
            <a:endParaRPr lang="en-US" altLang="ko-KR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81113" y="2385307"/>
            <a:ext cx="2846600" cy="3098958"/>
          </a:xfrm>
          <a:prstGeom prst="rect">
            <a:avLst/>
          </a:prstGeom>
        </p:spPr>
      </p:pic>
      <p:sp>
        <p:nvSpPr>
          <p:cNvPr id="10" name="가로 글상자 9"/>
          <p:cNvSpPr txBox="1"/>
          <p:nvPr/>
        </p:nvSpPr>
        <p:spPr>
          <a:xfrm>
            <a:off x="6959894" y="3429000"/>
            <a:ext cx="4788640" cy="6362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결측치는 대체가 불가능한 특성이었기 때문에 결측치가 포함된 행을 삭제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category</a:t>
            </a:r>
            <a:endParaRPr lang="en-US" altLang="ko-KR"/>
          </a:p>
          <a:p>
            <a:pPr marL="457200" lvl="1" indent="0">
              <a:buNone/>
              <a:defRPr/>
            </a:pPr>
            <a:r>
              <a:rPr lang="en-US" altLang="ko-KR"/>
              <a:t>{"id":292,"name":"Comedy","analytics_name":"Comedy","slug":"film &amp; video/comedy","position":3,"parent_id":11,"parent_name":"Film &amp; Video","color":16734574,"urls":{"web":{"discover":"http://www.kickstarter.com/discover/categories/film%20&amp;%20video/comedy"}}}</a:t>
            </a:r>
            <a:endParaRPr lang="en-US" altLang="ko-KR"/>
          </a:p>
          <a:p>
            <a:pPr marL="457200" lvl="1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location</a:t>
            </a:r>
            <a:endParaRPr lang="en-US" altLang="ko-KR"/>
          </a:p>
          <a:p>
            <a:pPr marL="457200" lvl="1" indent="0">
              <a:buNone/>
              <a:defRPr/>
            </a:pPr>
            <a:r>
              <a:rPr lang="en-US" altLang="ko-KR"/>
              <a:t>{"id":2459115,"name":"New York","slug":"new-york-ny","short_name":"New York, NY","displayable_name":"New York, NY","localized_name":"New York","country":"US","state":"NY","type":"Town","is_root":false,"expanded_country":"United States","urls":{"web":{"discover":"https://www.kickstarter.com/discover/places/new-york-ny","location":"https://www.kickstarter.com/locations/new-york-ny"},"api":{"nearby_projects":"https://api.kickstarter.com/v1/discover?signature=1672937661.51a36fee5be332c73a903ee88eb92b42f7b46648&amp;woe_id=2459115"}}}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category</a:t>
            </a:r>
            <a:endParaRPr lang="en-US" altLang="ko-KR"/>
          </a:p>
          <a:p>
            <a:pPr marL="457200" lvl="1" indent="0">
              <a:buNone/>
              <a:defRPr/>
            </a:pPr>
            <a:r>
              <a:rPr lang="en-US" altLang="ko-KR"/>
              <a:t>{"id":292,"name":"Comedy","analytics_name":"Comedy","slug":"film &amp; video/comedy","position":3,"parent_id":11,"parent_name":"Film &amp; Video","color":16734574,"urls":{"web":{"discover":"http://www.kickstarter.com/discover/categories/film%20&amp;%20video/comedy"}}}</a:t>
            </a:r>
            <a:endParaRPr lang="en-US" altLang="ko-KR"/>
          </a:p>
          <a:p>
            <a:pPr marL="457200" lvl="1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location</a:t>
            </a:r>
            <a:endParaRPr lang="en-US" altLang="ko-KR"/>
          </a:p>
          <a:p>
            <a:pPr marL="457200" lvl="1" indent="0">
              <a:buNone/>
              <a:defRPr/>
            </a:pPr>
            <a:r>
              <a:rPr lang="en-US" altLang="ko-KR"/>
              <a:t>{"id":2459115,"name":"New York","slug":"new-york-ny","short_name":"New York, NY","displayable_name":"New York, NY","localized_name":"New York","country":"US","state":"NY","type":"Town","is_root":false,"expanded_country":"United States","urls":{"web":{"discover":"https://www.kickstarter.com/discover/places/new-york-ny","location":"https://www.kickstarter.com/locations/new-york-ny"},"api":{"nearby_projects":"https://api.kickstarter.com/v1/discover?signature=1672937661.51a36fee5be332c73a903ee88eb92b42f7b46648&amp;woe_id=2459115"}}}</a:t>
            </a:r>
            <a:endParaRPr lang="en-US" altLang="ko-KR"/>
          </a:p>
        </p:txBody>
      </p:sp>
      <p:sp>
        <p:nvSpPr>
          <p:cNvPr id="5" name="타원 4"/>
          <p:cNvSpPr/>
          <p:nvPr/>
        </p:nvSpPr>
        <p:spPr>
          <a:xfrm>
            <a:off x="4347607" y="1728233"/>
            <a:ext cx="1927151" cy="5094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" name="타원 5"/>
          <p:cNvSpPr/>
          <p:nvPr/>
        </p:nvSpPr>
        <p:spPr>
          <a:xfrm>
            <a:off x="6010274" y="2049646"/>
            <a:ext cx="1685038" cy="5094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7" name="타원 6"/>
          <p:cNvSpPr/>
          <p:nvPr/>
        </p:nvSpPr>
        <p:spPr>
          <a:xfrm>
            <a:off x="1801554" y="4433997"/>
            <a:ext cx="1685038" cy="5094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" name="가로 글상자 7"/>
          <p:cNvSpPr txBox="1"/>
          <p:nvPr/>
        </p:nvSpPr>
        <p:spPr>
          <a:xfrm>
            <a:off x="2400408" y="3187065"/>
            <a:ext cx="4452385" cy="63627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/>
              <a:t>이미 동일한 </a:t>
            </a:r>
            <a:r>
              <a:rPr lang="en-US" altLang="ko-KR" b="1"/>
              <a:t>country</a:t>
            </a:r>
            <a:r>
              <a:rPr lang="ko-KR" altLang="en-US" b="1"/>
              <a:t> 특성이 존재</a:t>
            </a:r>
            <a:endParaRPr lang="en-US" altLang="ko-KR" b="1"/>
          </a:p>
          <a:p>
            <a:pPr lvl="0">
              <a:defRPr/>
            </a:pPr>
            <a:r>
              <a:rPr lang="en-US" altLang="ko-KR" b="1"/>
              <a:t>-&gt;</a:t>
            </a:r>
            <a:r>
              <a:rPr lang="ko-KR" altLang="en-US" b="1"/>
              <a:t> </a:t>
            </a:r>
            <a:r>
              <a:rPr lang="en-US" altLang="ko-KR" b="1"/>
              <a:t>location</a:t>
            </a:r>
            <a:r>
              <a:rPr lang="ko-KR" altLang="en-US" b="1"/>
              <a:t> 삭제</a:t>
            </a:r>
            <a:endParaRPr lang="ko-KR" altLang="en-US" b="1"/>
          </a:p>
        </p:txBody>
      </p:sp>
      <p:cxnSp>
        <p:nvCxnSpPr>
          <p:cNvPr id="9" name="화살표 8"/>
          <p:cNvCxnSpPr>
            <a:stCxn id="7" idx="7"/>
          </p:cNvCxnSpPr>
          <p:nvPr/>
        </p:nvCxnSpPr>
        <p:spPr>
          <a:xfrm rot="5400000" flipH="1" flipV="1">
            <a:off x="3214371" y="3930702"/>
            <a:ext cx="603359" cy="552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790051"/>
            <a:ext cx="11117223" cy="35880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가설 설정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홍보 없이 계획을 등록 했을 때 펀딩이 성공 할 수 있을지 예측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가설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타겟에 환율같은 외적 요소보다 장르</a:t>
            </a:r>
            <a:r>
              <a:rPr lang="en-US" altLang="ko-KR"/>
              <a:t>(</a:t>
            </a:r>
            <a:r>
              <a:rPr lang="ko-KR" altLang="en-US"/>
              <a:t>카테고리</a:t>
            </a:r>
            <a:r>
              <a:rPr lang="en-US" altLang="ko-KR"/>
              <a:t>)</a:t>
            </a:r>
            <a:r>
              <a:rPr lang="ko-KR" altLang="en-US"/>
              <a:t> 같은 프로젝트 내적 요소의 영향이 크다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목표치와 같은 금액관련 특성도 잠재적 고객들을 끌어들이는 특성이다</a:t>
            </a:r>
            <a:r>
              <a:rPr lang="en-US" altLang="ko-KR"/>
              <a:t>.</a:t>
            </a:r>
            <a:endParaRPr lang="en-US" altLang="ko-KR"/>
          </a:p>
          <a:p>
            <a:pPr marL="457200" lvl="1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가설 해결 </a:t>
            </a:r>
            <a:r>
              <a:rPr lang="en-US" altLang="ko-KR"/>
              <a:t>-&gt;</a:t>
            </a:r>
            <a:r>
              <a:rPr lang="ko-KR" altLang="en-US"/>
              <a:t> 분류문제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blurb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country_displayable_name  created_at  creator  currency  currency_symbol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currency_trailing_code  current_currency  deadline  disable_communication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fx_rate  goal  id  is_starrable  launched_at  location  name  photo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 state  state_changed_at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usd_exchange_rate  usd_pledged  usd_type</a:t>
            </a:r>
            <a:endParaRPr lang="ko-KR" altLang="en-US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학습 </a:t>
            </a:r>
            <a:r>
              <a:rPr lang="en-US" altLang="ko-KR"/>
              <a:t>-</a:t>
            </a:r>
            <a:r>
              <a:rPr lang="ko-KR" altLang="en-US"/>
              <a:t> 기준 모델 생성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779316"/>
            <a:ext cx="5370478" cy="4866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1552" y="2758794"/>
            <a:ext cx="3976794" cy="3277842"/>
          </a:xfrm>
          <a:prstGeom prst="rect">
            <a:avLst/>
          </a:prstGeom>
        </p:spPr>
      </p:pic>
      <p:sp>
        <p:nvSpPr>
          <p:cNvPr id="10" name="가로 글상자 9"/>
          <p:cNvSpPr txBox="1"/>
          <p:nvPr/>
        </p:nvSpPr>
        <p:spPr>
          <a:xfrm>
            <a:off x="709465" y="2398748"/>
            <a:ext cx="5170745" cy="3600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비현실적인 수치의 기준 모델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03355" y="5322628"/>
            <a:ext cx="1667107" cy="1086001"/>
          </a:xfrm>
          <a:prstGeom prst="rect">
            <a:avLst/>
          </a:prstGeom>
        </p:spPr>
      </p:pic>
      <p:sp>
        <p:nvSpPr>
          <p:cNvPr id="12" name="가로 글상자 11"/>
          <p:cNvSpPr txBox="1"/>
          <p:nvPr/>
        </p:nvSpPr>
        <p:spPr>
          <a:xfrm>
            <a:off x="4872149" y="3763350"/>
            <a:ext cx="4612981" cy="1178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 타겟값 </a:t>
            </a:r>
            <a:r>
              <a:rPr lang="en-US" altLang="ko-KR"/>
              <a:t>7090</a:t>
            </a:r>
            <a:r>
              <a:rPr lang="ko-KR" altLang="en-US"/>
              <a:t>개에서 </a:t>
            </a:r>
            <a:r>
              <a:rPr lang="en-US" altLang="ko-KR"/>
              <a:t>False</a:t>
            </a:r>
            <a:r>
              <a:rPr lang="ko-KR" altLang="en-US"/>
              <a:t>가 </a:t>
            </a:r>
            <a:r>
              <a:rPr lang="en-US" altLang="ko-KR"/>
              <a:t>6798</a:t>
            </a:r>
            <a:r>
              <a:rPr lang="ko-KR" altLang="en-US"/>
              <a:t>개로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분포가 치우쳐져있다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-&gt;</a:t>
            </a:r>
            <a:r>
              <a:rPr lang="ko-KR" altLang="en-US"/>
              <a:t> 올바르게 학습 할 수 없다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학습 </a:t>
            </a:r>
            <a:r>
              <a:rPr lang="en-US" altLang="ko-KR"/>
              <a:t>-</a:t>
            </a:r>
            <a:r>
              <a:rPr lang="ko-KR" altLang="en-US"/>
              <a:t> 데이터의 문제 파악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결정트리분류기 모델을 사용해 데이터 검증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평가지표 </a:t>
            </a:r>
            <a:r>
              <a:rPr lang="en-US" altLang="ko-KR"/>
              <a:t>accuracy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실제 데이터에서 예측 데이터가 얼마나 같은지를 판단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2113" y="2325152"/>
            <a:ext cx="1995335" cy="435601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892113" y="2897371"/>
            <a:ext cx="2205771" cy="35827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비현실적인 정확도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학습 </a:t>
            </a:r>
            <a:r>
              <a:rPr lang="en-US" altLang="ko-KR"/>
              <a:t>-</a:t>
            </a:r>
            <a:r>
              <a:rPr lang="ko-KR" altLang="en-US"/>
              <a:t> 데이터의 문제 파악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결정트리분류기 모델을 사용해 데이터 검증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평가지표 </a:t>
            </a:r>
            <a:r>
              <a:rPr lang="en-US" altLang="ko-KR"/>
              <a:t>accuracy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실제 데이터에서 예측 데이터가 얼마나 같은지를 판단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2113" y="2325152"/>
            <a:ext cx="1995335" cy="435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15790" y="2325152"/>
            <a:ext cx="4728036" cy="4315046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892113" y="2897371"/>
            <a:ext cx="2205771" cy="35827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비현실적인 정확도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15790" y="2325152"/>
            <a:ext cx="4728036" cy="4315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학습 </a:t>
            </a:r>
            <a:r>
              <a:rPr lang="en-US" altLang="ko-KR"/>
              <a:t>-</a:t>
            </a:r>
            <a:r>
              <a:rPr lang="ko-KR" altLang="en-US"/>
              <a:t> 데이터의 문제 파악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결정트리분류기 모델을 사용해 데이터 검증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평가지표 </a:t>
            </a:r>
            <a:r>
              <a:rPr lang="en-US" altLang="ko-KR"/>
              <a:t>accuracy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실제 데이터에서 예측 데이터가 얼마나 같은지를 판단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2113" y="2325152"/>
            <a:ext cx="1995335" cy="435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15790" y="2325152"/>
            <a:ext cx="4728036" cy="4315046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892113" y="2897371"/>
            <a:ext cx="2205771" cy="35827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비현실적인 정확도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096000" y="2325152"/>
            <a:ext cx="1323530" cy="4356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15790" y="2325152"/>
            <a:ext cx="4728036" cy="4315046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6096000" y="2325152"/>
            <a:ext cx="1323530" cy="4356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100970" y="3989924"/>
            <a:ext cx="1434286" cy="4356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048499" y="4047074"/>
            <a:ext cx="1323530" cy="4356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1131969" y="3787661"/>
            <a:ext cx="3510959" cy="9062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state</a:t>
            </a:r>
            <a:r>
              <a:rPr lang="ko-KR" altLang="en-US"/>
              <a:t>를 기준으로 데이터의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96%</a:t>
            </a:r>
            <a:r>
              <a:rPr lang="ko-KR" altLang="en-US"/>
              <a:t> 가량이 </a:t>
            </a:r>
            <a:r>
              <a:rPr lang="en-US" altLang="ko-KR"/>
              <a:t>False</a:t>
            </a:r>
            <a:r>
              <a:rPr lang="ko-KR" altLang="en-US"/>
              <a:t>로 확정되었다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-&gt;</a:t>
            </a:r>
            <a:r>
              <a:rPr lang="ko-KR" altLang="en-US"/>
              <a:t> 데이터 누수 발생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학습 </a:t>
            </a:r>
            <a:r>
              <a:rPr lang="en-US" altLang="ko-KR"/>
              <a:t>-</a:t>
            </a:r>
            <a:r>
              <a:rPr lang="ko-KR" altLang="en-US"/>
              <a:t> 데이터 누수 수정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state </a:t>
            </a:r>
            <a:r>
              <a:rPr lang="ko-KR" altLang="en-US"/>
              <a:t>특성 삭제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3426" y="2037662"/>
            <a:ext cx="3937035" cy="4746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20508" y="2512340"/>
            <a:ext cx="6888214" cy="3722163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907088" y="2653709"/>
            <a:ext cx="4341629" cy="9067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여전히 비현실적인 정확도이긴 하지만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수정된 데이터를 통해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모델 학습이 이뤄지는 것을 확인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학습 </a:t>
            </a:r>
            <a:r>
              <a:rPr lang="en-US" altLang="ko-KR"/>
              <a:t>-</a:t>
            </a:r>
            <a:r>
              <a:rPr lang="ko-KR" altLang="en-US"/>
              <a:t> 타겟 분포 수정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타겟 분포 문제를 파악하기 위해 시각화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885734"/>
            <a:ext cx="3810532" cy="3086530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4938601" y="2188534"/>
            <a:ext cx="3488809" cy="36226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치우쳐진 모습을 확인 할 수 있음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학습 </a:t>
            </a:r>
            <a:r>
              <a:rPr lang="en-US" altLang="ko-KR"/>
              <a:t>-</a:t>
            </a:r>
            <a:r>
              <a:rPr lang="ko-KR" altLang="en-US"/>
              <a:t> 타겟 분포 수정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타겟 분포 문제를 파악하기 위해 시각화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885734"/>
            <a:ext cx="3810532" cy="30865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39242" y="1913906"/>
            <a:ext cx="3821135" cy="3179562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4262990" y="5300773"/>
            <a:ext cx="5072616" cy="9076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몇 가지 샘플링 기법을 시도하여 치우침을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해소하려 했으나 유의미한 결과가 나오지 않았다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-&gt;</a:t>
            </a:r>
            <a:r>
              <a:rPr lang="ko-KR" altLang="en-US"/>
              <a:t> 한계</a:t>
            </a: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7530348" y="4792350"/>
            <a:ext cx="2060057" cy="35983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oversampling</a:t>
            </a:r>
            <a:r>
              <a:rPr lang="ko-KR" altLang="en-US"/>
              <a:t> 사용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75929" y="2037189"/>
            <a:ext cx="3580214" cy="358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학습 </a:t>
            </a:r>
            <a:r>
              <a:rPr lang="en-US" altLang="ko-KR"/>
              <a:t>-</a:t>
            </a:r>
            <a:r>
              <a:rPr lang="ko-KR" altLang="en-US"/>
              <a:t> 모델 해석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특성 중요도 파악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평가지표 </a:t>
            </a:r>
            <a:r>
              <a:rPr lang="en-US" altLang="ko-KR"/>
              <a:t>roc_auc</a:t>
            </a:r>
            <a:r>
              <a:rPr lang="ko-KR" altLang="en-US"/>
              <a:t> 사용 </a:t>
            </a:r>
            <a:r>
              <a:rPr lang="en-US" altLang="ko-KR"/>
              <a:t>-&gt;</a:t>
            </a:r>
            <a:r>
              <a:rPr lang="ko-KR" altLang="en-US"/>
              <a:t> 분류에 필요한 대표적인 특성들을 학습했는지 파악하는 점수로</a:t>
            </a:r>
            <a:endParaRPr lang="ko-KR" altLang="en-US"/>
          </a:p>
          <a:p>
            <a:pPr marL="457200" lvl="1" indent="0">
              <a:buNone/>
              <a:defRPr/>
            </a:pPr>
            <a:r>
              <a:rPr lang="ko-KR" altLang="en-US"/>
              <a:t>			           높을 수록 우수한 성능의 분류기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6298" y="2486800"/>
            <a:ext cx="5973008" cy="31913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9307" y="2486800"/>
            <a:ext cx="4048690" cy="2762635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1617562" y="5766118"/>
            <a:ext cx="8018722" cy="3660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spotlight</a:t>
            </a:r>
            <a:r>
              <a:rPr lang="ko-KR" altLang="en-US"/>
              <a:t>가 중요도가 높은 특성으로 판단됨 </a:t>
            </a:r>
            <a:r>
              <a:rPr lang="en-US" altLang="ko-KR"/>
              <a:t>-&gt;</a:t>
            </a:r>
            <a:r>
              <a:rPr lang="ko-KR" altLang="en-US"/>
              <a:t> 파악 결과 누수가 일어나는 특성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생성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랜덤 포레스트 모델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평가지표 </a:t>
            </a:r>
            <a:r>
              <a:rPr lang="en-US" altLang="ko-KR"/>
              <a:t>roc_auc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RandomizedSearchCV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모델의 세부사항</a:t>
            </a:r>
            <a:r>
              <a:rPr lang="en-US" altLang="ko-KR"/>
              <a:t>(</a:t>
            </a:r>
            <a:r>
              <a:rPr lang="ko-KR" altLang="en-US"/>
              <a:t>하이퍼 파라미터</a:t>
            </a:r>
            <a:r>
              <a:rPr lang="en-US" altLang="ko-KR"/>
              <a:t>)</a:t>
            </a:r>
            <a:r>
              <a:rPr lang="ko-KR" altLang="en-US"/>
              <a:t>을 조절하는데에 도움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교차 검증을 진행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데이터 셋을 </a:t>
            </a:r>
            <a:r>
              <a:rPr lang="en-US" altLang="ko-KR"/>
              <a:t>n</a:t>
            </a:r>
            <a:r>
              <a:rPr lang="ko-KR" altLang="en-US"/>
              <a:t>개로 분리하고 </a:t>
            </a:r>
            <a:r>
              <a:rPr lang="en-US" altLang="ko-KR"/>
              <a:t>k</a:t>
            </a:r>
            <a:r>
              <a:rPr lang="ko-KR" altLang="en-US"/>
              <a:t>번의 학습을 진행 </a:t>
            </a:r>
            <a:r>
              <a:rPr lang="en-US" altLang="ko-KR"/>
              <a:t>-&gt;</a:t>
            </a:r>
            <a:r>
              <a:rPr lang="ko-KR" altLang="en-US"/>
              <a:t> 하나의 데이터 셋으로 훈련과 검증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914400" lvl="2" indent="0">
              <a:buNone/>
              <a:defRPr/>
            </a:pPr>
            <a:endParaRPr lang="ko-KR" altLang="en-US"/>
          </a:p>
          <a:p>
            <a:pPr marL="914400" lvl="2" indent="0">
              <a:buNone/>
              <a:defRPr/>
            </a:pPr>
            <a:endParaRPr lang="ko-KR" altLang="en-US"/>
          </a:p>
          <a:p>
            <a:pPr marL="914400" lvl="2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9537" y="3741730"/>
            <a:ext cx="2059225" cy="8947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생성 </a:t>
            </a:r>
            <a:r>
              <a:rPr lang="en-US" altLang="ko-KR"/>
              <a:t>-</a:t>
            </a:r>
            <a:r>
              <a:rPr lang="ko-KR" altLang="en-US"/>
              <a:t> 하이퍼 파라미터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최적의 하이퍼 파라미터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warm_start= True, n_estimators= 200, min_samples_leaf= 4, max_features= 4, max_depth= 20, criterion= 'entropy', class_weight= 'balanced_subsample'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warm_start : </a:t>
            </a:r>
            <a:r>
              <a:rPr lang="ko-KR" altLang="en-US"/>
              <a:t>훈련을 새로 진행할 때 이전 훈련 데이터들이 일부 저장된 상태로 시작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n_estimators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훈련할 횟수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min_samples_leaf </a:t>
            </a:r>
            <a:r>
              <a:rPr lang="en-US" altLang="ko-KR"/>
              <a:t>:</a:t>
            </a:r>
            <a:r>
              <a:rPr lang="ko-KR" altLang="en-US"/>
              <a:t> 말단 노드</a:t>
            </a:r>
            <a:r>
              <a:rPr lang="en-US" altLang="ko-KR"/>
              <a:t>(</a:t>
            </a:r>
            <a:r>
              <a:rPr lang="ko-KR" altLang="en-US"/>
              <a:t>잎</a:t>
            </a:r>
            <a:r>
              <a:rPr lang="en-US" altLang="ko-KR"/>
              <a:t>)</a:t>
            </a:r>
            <a:r>
              <a:rPr lang="ko-KR" altLang="en-US"/>
              <a:t>가 되기 위한 최소한의 샘플 데이터 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max_features </a:t>
            </a:r>
            <a:r>
              <a:rPr lang="en-US" altLang="ko-KR"/>
              <a:t>:</a:t>
            </a:r>
            <a:r>
              <a:rPr lang="ko-KR" altLang="en-US"/>
              <a:t> 분할 때 가질 특징의 갯수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max_depth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트리의 최대 깊이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criterion :</a:t>
            </a:r>
            <a:r>
              <a:rPr lang="ko-KR" altLang="en-US"/>
              <a:t> 분류에 사용할 방법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class_weight : </a:t>
            </a:r>
            <a:r>
              <a:rPr lang="ko-KR" altLang="en-US"/>
              <a:t>불균형할 경우 부여할 값</a:t>
            </a:r>
            <a:r>
              <a:rPr lang="en-US" altLang="ko-KR"/>
              <a:t>(</a:t>
            </a:r>
            <a:r>
              <a:rPr lang="ko-KR" altLang="en-US"/>
              <a:t>분포의 치우침을 어느정도 해소 가능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blurb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country_displayable_name  created_at  creator  currency  currency_symbol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currency_trailing_code  current_currency  deadline  disable_communication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fx_rate  goal  id  is_starrable  launched_at  location  name  photo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 state  state_changed_at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usd_exchange_rate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609599" y="1856267"/>
            <a:ext cx="3810000" cy="91028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backers_count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프로젝트를 후원한 사람들의 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12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생성 </a:t>
            </a:r>
            <a:r>
              <a:rPr lang="en-US" altLang="ko-KR"/>
              <a:t>-</a:t>
            </a:r>
            <a:r>
              <a:rPr lang="ko-KR" altLang="en-US"/>
              <a:t> 평가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test</a:t>
            </a:r>
            <a:r>
              <a:rPr lang="ko-KR" altLang="en-US"/>
              <a:t> 셋을 사용한 결과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5158" y="1828776"/>
            <a:ext cx="3047532" cy="6198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2334445"/>
            <a:ext cx="5486401" cy="28907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28907" y="2478649"/>
            <a:ext cx="4340751" cy="26023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생성 </a:t>
            </a:r>
            <a:r>
              <a:rPr lang="en-US" altLang="ko-KR"/>
              <a:t>-</a:t>
            </a:r>
            <a:r>
              <a:rPr lang="ko-KR" altLang="en-US"/>
              <a:t> 해석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357298"/>
            <a:ext cx="5486401" cy="28907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28907" y="1501502"/>
            <a:ext cx="4340751" cy="2602369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918054" y="4248076"/>
            <a:ext cx="9259410" cy="636344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r>
              <a:rPr lang="ko-KR" altLang="en-US"/>
              <a:t>카테고리가 예측에 중요한 특성 </a:t>
            </a:r>
            <a:r>
              <a:rPr lang="en-US" altLang="ko-KR"/>
              <a:t>-&gt;</a:t>
            </a:r>
            <a:r>
              <a:rPr lang="ko-KR" altLang="en-US"/>
              <a:t> 외적 특성보다 내적 특성이 타겟에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				    더 중요한 역할을 가지고 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7" name="타원 6"/>
          <p:cNvSpPr/>
          <p:nvPr/>
        </p:nvSpPr>
        <p:spPr>
          <a:xfrm>
            <a:off x="1195275" y="1520552"/>
            <a:ext cx="1329070" cy="6538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039985" y="1686685"/>
            <a:ext cx="1329070" cy="6538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1493872" y="4989195"/>
            <a:ext cx="7865659" cy="6381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/>
              <a:t>킥스타터를 사용한다면 고객층이 많이 몰리는 카테고리 등을 선택하여</a:t>
            </a:r>
            <a:endParaRPr lang="ko-KR" altLang="en-US" b="1"/>
          </a:p>
          <a:p>
            <a:pPr lvl="0">
              <a:defRPr/>
            </a:pPr>
            <a:r>
              <a:rPr lang="ko-KR" altLang="en-US" b="1"/>
              <a:t>프로젝트를 계획하는 것이 유효 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모델 생성 </a:t>
            </a:r>
            <a:r>
              <a:rPr lang="en-US" altLang="ko-KR"/>
              <a:t>-</a:t>
            </a:r>
            <a:r>
              <a:rPr lang="ko-KR" altLang="en-US"/>
              <a:t> 해석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357298"/>
            <a:ext cx="5486401" cy="28907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28907" y="1501502"/>
            <a:ext cx="4340751" cy="2602369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881962" y="2726486"/>
            <a:ext cx="542704" cy="438028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963786" y="2648710"/>
            <a:ext cx="664535" cy="653805"/>
          </a:xfrm>
          <a:prstGeom prst="ellipse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Tahoma"/>
              <a:ea typeface="함초롬돋움"/>
              <a:cs typeface="함초롬돋움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962465" y="4381500"/>
            <a:ext cx="9839779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goal</a:t>
            </a:r>
            <a:r>
              <a:rPr lang="ko-KR" altLang="en-US"/>
              <a:t>과 같은 특성이 생각보다 낮은 중요도 </a:t>
            </a:r>
            <a:r>
              <a:rPr lang="en-US" altLang="ko-KR"/>
              <a:t>-&gt;</a:t>
            </a:r>
            <a:r>
              <a:rPr lang="ko-KR" altLang="en-US"/>
              <a:t> 목표 금액이나 지원 금액은 중요하게 여기지 않는다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2424666" y="4932045"/>
            <a:ext cx="6612124" cy="6362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/>
              <a:t>잠재적 고객들은 가성비 같은 요소가 아닌 프로젝트의 완성도만</a:t>
            </a:r>
            <a:endParaRPr lang="ko-KR" altLang="en-US" b="1"/>
          </a:p>
          <a:p>
            <a:pPr lvl="0">
              <a:defRPr/>
            </a:pPr>
            <a:r>
              <a:rPr lang="ko-KR" altLang="en-US" b="1"/>
              <a:t>파악하는 것으로 보인다</a:t>
            </a:r>
            <a:r>
              <a:rPr lang="en-US" altLang="ko-KR" b="1"/>
              <a:t>.</a:t>
            </a:r>
            <a:r>
              <a:rPr lang="ko-KR" altLang="en-US" b="1"/>
              <a:t>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한계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날짜 관련 특성을 학습에 사용하지 못함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사이트를 크롤링한 회사에 문의하여 파악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직접 필요 데이터 셋을 제작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타겟 분포의 치우침이 심하다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직접 데이터 셋을 제작하거나</a:t>
            </a:r>
            <a:r>
              <a:rPr lang="en-US" altLang="ko-KR"/>
              <a:t>,</a:t>
            </a:r>
            <a:r>
              <a:rPr lang="ko-KR" altLang="en-US"/>
              <a:t> 더 많은 데이터를 수집한다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타겟이 킥스타터의 자의적인 판단이기 때문에 신뢰도가 낮음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600" y="303649"/>
            <a:ext cx="10972799" cy="9239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blurb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country_displayable_name  created_at  creator  currency  currency_symbol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currency_trailing_code  current_currency  deadline  disable_communication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fx_rate  goal  id  is_starrable  launched_at  location  name  photo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 state  state_changed_at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usd_exchange_rate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2809874" y="1856267"/>
            <a:ext cx="3800475" cy="1732753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blurb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삭제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프로젝트에 대한 짧은 설명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A kung fu master gets canceled for defeating an Asian challenger because the victory is mistaken for a hate crime.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country_displayable_name  created_at  creator  currency  currency_symbol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currency_trailing_code  current_currency  deadline  disable_communication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fx_rate  goal  id  is_starrable  launched_at  location  name  photo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 state  state_changed_at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usd_exchange_rate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3706997" y="1856266"/>
            <a:ext cx="3800475" cy="227567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category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프로젝트의 카테고리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{"id":292,"name":"Comedy","analytics_name":"Comedy","slug":"film &amp; video/comedy","position":3,"parent_id":11,"parent_name":"Film &amp; Video" </a:t>
            </a:r>
            <a:r>
              <a:rPr lang="en-US" altLang="ko-KR"/>
              <a:t>...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country_displayable_name  created_at  creator  currency  currency_symbol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currency_trailing_code  current_currency  deadline  disable_communication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fx_rate  goal  id  is_starrable  launched_at  location  name  photo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 state  state_changed_at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usd_exchange_rate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4980689" y="1856266"/>
            <a:ext cx="3800475" cy="90407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converted_pledged_amount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변환된 약정</a:t>
            </a:r>
            <a:r>
              <a:rPr lang="en-US" altLang="ko-KR"/>
              <a:t>(</a:t>
            </a:r>
            <a:r>
              <a:rPr lang="ko-KR" altLang="en-US"/>
              <a:t>펀딩</a:t>
            </a:r>
            <a:r>
              <a:rPr lang="en-US" altLang="ko-KR"/>
              <a:t>)</a:t>
            </a:r>
            <a:r>
              <a:rPr lang="ko-KR" altLang="en-US"/>
              <a:t> 금액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</a:t>
            </a:r>
            <a:r>
              <a:rPr lang="en-US" altLang="ko-KR"/>
              <a:t>619.0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정제 및 전처리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backers_count  </a:t>
            </a:r>
            <a:r>
              <a:rPr lang="ko-KR" altLang="en-US">
                <a:solidFill>
                  <a:schemeClr val="lt1"/>
                </a:solidFill>
              </a:rPr>
              <a:t>blurb</a:t>
            </a:r>
            <a:r>
              <a:rPr lang="ko-KR" altLang="en-US"/>
              <a:t>  category  converted_pledged_amount  country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country_displayable_name  created_at  creator  currency  currency_symbol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currency_trailing_code  current_currency  deadline  disable_communication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fx_rate  goal  id  is_starrable  launched_at  location  name  photo  pledged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b="0"/>
              <a:t>profile  slug  source_url  spotlight  staff_pick  state  state_changed_at </a:t>
            </a:r>
            <a:endParaRPr lang="ko-KR" altLang="en-US" b="0"/>
          </a:p>
          <a:p>
            <a:pPr marL="0" lvl="0" indent="0">
              <a:buNone/>
              <a:defRPr/>
            </a:pPr>
            <a:endParaRPr lang="ko-KR" altLang="en-US" b="0"/>
          </a:p>
          <a:p>
            <a:pPr marL="0" lvl="0" indent="0">
              <a:buNone/>
              <a:defRPr/>
            </a:pPr>
            <a:r>
              <a:rPr lang="ko-KR" altLang="en-US" b="0"/>
              <a:t>static_usd_rate  urls  usd_exchange_rate  usd_pledged  usd_type</a:t>
            </a:r>
            <a:endParaRPr lang="ko-KR" altLang="en-US" b="0"/>
          </a:p>
        </p:txBody>
      </p:sp>
      <p:sp>
        <p:nvSpPr>
          <p:cNvPr id="5" name="가로 글상자 4"/>
          <p:cNvSpPr txBox="1"/>
          <p:nvPr/>
        </p:nvSpPr>
        <p:spPr>
          <a:xfrm>
            <a:off x="9034352" y="1856266"/>
            <a:ext cx="3800475" cy="90407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country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국가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ex) </a:t>
            </a:r>
            <a:r>
              <a:rPr lang="en-US" altLang="ko-KR"/>
              <a:t>US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상승">
  <a:themeElements>
    <a:clrScheme name="상승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상승">
      <a:majorFont>
        <a:latin typeface="Tahoma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상승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1824</ep:Words>
  <ep:PresentationFormat>화면 슬라이드 쇼(4:3)</ep:PresentationFormat>
  <ep:Paragraphs>430</ep:Paragraphs>
  <ep:Slides>54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ep:HeadingPairs>
  <ep:TitlesOfParts>
    <vt:vector size="55" baseType="lpstr">
      <vt:lpstr>상승</vt:lpstr>
      <vt:lpstr>프로젝트 2</vt:lpstr>
      <vt:lpstr>목차</vt:lpstr>
      <vt:lpstr>배경 설정, 목표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정제 및 전처리</vt:lpstr>
      <vt:lpstr>데이터 전처리</vt:lpstr>
      <vt:lpstr>데이터 전처리</vt:lpstr>
      <vt:lpstr>데이터 전처리</vt:lpstr>
      <vt:lpstr>가설 설정</vt:lpstr>
      <vt:lpstr>모델 학습 - 기준 모델 생성</vt:lpstr>
      <vt:lpstr>모델 학습 - 데이터의 문제 파악</vt:lpstr>
      <vt:lpstr>모델 학습 - 데이터의 문제 파악</vt:lpstr>
      <vt:lpstr>모델 학습 - 데이터의 문제 파악</vt:lpstr>
      <vt:lpstr>모델 학습 - 데이터 누수 수정</vt:lpstr>
      <vt:lpstr>모델 학습 - 타겟 분포 수정</vt:lpstr>
      <vt:lpstr>모델 학습 - 타겟 분포 수정</vt:lpstr>
      <vt:lpstr>모델 학습 - 모델 해석</vt:lpstr>
      <vt:lpstr>모델 생성</vt:lpstr>
      <vt:lpstr>모델 생성 - 하이퍼 파라미터</vt:lpstr>
      <vt:lpstr>모델 생성 - 평가</vt:lpstr>
      <vt:lpstr>모델 생성 - 해석</vt:lpstr>
      <vt:lpstr>모델 생성 - 해석</vt:lpstr>
      <vt:lpstr>한계</vt:lpstr>
      <vt:lpstr>슬라이드 54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2023-02-08T02:56:36.118</dcterms:created>
  <dc:creator>dlaeh</dc:creator>
  <cp:lastModifiedBy>dlaeh</cp:lastModifiedBy>
  <dcterms:modified xsi:type="dcterms:W3CDTF">2023-02-08T09:03:46.522</dcterms:modified>
  <cp:revision>50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