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5" autoAdjust="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dirty="0" smtClean="0">
                <a:solidFill>
                  <a:schemeClr val="accent1"/>
                </a:solidFill>
                <a:latin typeface="Arial" panose="020B0604020202020204" pitchFamily="34" charset="0"/>
                <a:cs typeface="Arial" panose="020B0604020202020204" pitchFamily="34" charset="0"/>
              </a:rPr>
              <a:t>KEYLOGGERS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219200" y="3962400"/>
            <a:ext cx="9878513" cy="1261884"/>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600" b="1" dirty="0" smtClean="0">
                <a:solidFill>
                  <a:schemeClr val="accent1">
                    <a:lumMod val="75000"/>
                  </a:schemeClr>
                </a:solidFill>
                <a:latin typeface="Arial"/>
                <a:cs typeface="Arial"/>
              </a:rPr>
              <a:t>RUBIKA  G –JKK MUNIRAJAH COLLEGE OF TECHNOLOGY-3</a:t>
            </a:r>
            <a:r>
              <a:rPr lang="en-US" sz="2600" b="1" baseline="30000" dirty="0" smtClean="0">
                <a:solidFill>
                  <a:schemeClr val="accent1">
                    <a:lumMod val="75000"/>
                  </a:schemeClr>
                </a:solidFill>
                <a:latin typeface="Arial"/>
                <a:cs typeface="Arial"/>
              </a:rPr>
              <a:t>rd</a:t>
            </a:r>
            <a:r>
              <a:rPr lang="en-US" sz="2600" b="1" dirty="0" smtClean="0">
                <a:solidFill>
                  <a:schemeClr val="accent1">
                    <a:lumMod val="75000"/>
                  </a:schemeClr>
                </a:solidFill>
                <a:latin typeface="Arial"/>
                <a:cs typeface="Arial"/>
              </a:rPr>
              <a:t> COMPUTER SCIENCE AND ENGINEERING</a:t>
            </a:r>
            <a:endParaRPr lang="en-US" sz="26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latin typeface="Arial" pitchFamily="34" charset="0"/>
                <a:ea typeface="+mn-lt"/>
                <a:cs typeface="Arial" pitchFamily="34"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latin typeface="Arial" pitchFamily="34" charset="0"/>
              <a:cs typeface="Arial" pitchFamily="34" charset="0"/>
            </a:endParaRP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000" dirty="0">
                <a:solidFill>
                  <a:srgbClr val="0F0F0F"/>
                </a:solidFill>
                <a:latin typeface="Arial" pitchFamily="34" charset="0"/>
                <a:ea typeface="+mn-lt"/>
                <a:cs typeface="Arial" pitchFamily="34"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r>
              <a:rPr lang="en-IN" sz="2000" dirty="0">
                <a:solidFill>
                  <a:srgbClr val="0F0F0F"/>
                </a:solidFill>
                <a:ea typeface="+mn-lt"/>
                <a:cs typeface="+mn-lt"/>
              </a:rPr>
              <a:t>.</a:t>
            </a:r>
            <a:endParaRPr lang="en-IN" sz="2000" dirty="0"/>
          </a:p>
        </p:txBody>
      </p:sp>
    </p:spTree>
    <p:extLst>
      <p:ext uri="{BB962C8B-B14F-4D97-AF65-F5344CB8AC3E}">
        <p14:creationId xmlns=""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smtClean="0">
                <a:latin typeface="Arial"/>
                <a:ea typeface="+mn-lt"/>
                <a:cs typeface="Arial"/>
              </a:rPr>
              <a:t>Result(output image) </a:t>
            </a:r>
            <a:endParaRPr lang="en-US" sz="2000" b="1" dirty="0">
              <a:latin typeface="Arial"/>
              <a:ea typeface="+mn-lt"/>
              <a:cs typeface="Arial"/>
            </a:endParaRP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buNone/>
            </a:pPr>
            <a:r>
              <a:rPr lang="en-US" sz="2000" b="1" dirty="0" smtClean="0"/>
              <a:t>Problem Statement</a:t>
            </a:r>
            <a:r>
              <a:rPr lang="en-US" sz="2000" dirty="0" smtClean="0"/>
              <a:t>: </a:t>
            </a:r>
            <a:r>
              <a:rPr lang="en-US" sz="2000" dirty="0" smtClean="0">
                <a:latin typeface="Arial" pitchFamily="34" charset="0"/>
                <a:cs typeface="Arial" pitchFamily="34" charset="0"/>
              </a:rPr>
              <a:t>In today's digital age, where </a:t>
            </a:r>
            <a:r>
              <a:rPr lang="en-US" sz="2000" dirty="0" err="1" smtClean="0">
                <a:latin typeface="Arial" pitchFamily="34" charset="0"/>
                <a:cs typeface="Arial" pitchFamily="34" charset="0"/>
              </a:rPr>
              <a:t>cybersecurity</a:t>
            </a:r>
            <a:r>
              <a:rPr lang="en-US" sz="2000" dirty="0" smtClean="0">
                <a:latin typeface="Arial" pitchFamily="34" charset="0"/>
                <a:cs typeface="Arial" pitchFamily="34" charset="0"/>
              </a:rPr>
              <a:t> threats loom large, one</a:t>
            </a:r>
          </a:p>
          <a:p>
            <a:pPr marL="305435" indent="-305435">
              <a:buNone/>
            </a:pPr>
            <a:r>
              <a:rPr lang="en-US" sz="2000" dirty="0" smtClean="0">
                <a:latin typeface="Arial" pitchFamily="34" charset="0"/>
                <a:cs typeface="Arial" pitchFamily="34" charset="0"/>
              </a:rPr>
              <a:t>of the significant concerns is the proliferation of </a:t>
            </a:r>
            <a:r>
              <a:rPr lang="en-US" sz="2000" dirty="0" err="1" smtClean="0">
                <a:latin typeface="Arial" pitchFamily="34" charset="0"/>
                <a:cs typeface="Arial" pitchFamily="34" charset="0"/>
              </a:rPr>
              <a:t>keyloggers</a:t>
            </a:r>
            <a:r>
              <a:rPr lang="en-US" sz="2000" dirty="0" smtClean="0">
                <a:latin typeface="Arial" pitchFamily="34" charset="0"/>
                <a:cs typeface="Arial" pitchFamily="34" charset="0"/>
              </a:rPr>
              <a:t>, stealthy software tools</a:t>
            </a:r>
          </a:p>
          <a:p>
            <a:pPr marL="305435" indent="-305435">
              <a:buNone/>
            </a:pPr>
            <a:r>
              <a:rPr lang="en-US" sz="2000" dirty="0" smtClean="0">
                <a:latin typeface="Arial" pitchFamily="34" charset="0"/>
                <a:cs typeface="Arial" pitchFamily="34" charset="0"/>
              </a:rPr>
              <a:t>designed to monitor and record keystrokes on a user's computer without their</a:t>
            </a:r>
          </a:p>
          <a:p>
            <a:pPr marL="305435" indent="-305435">
              <a:buNone/>
            </a:pPr>
            <a:r>
              <a:rPr lang="en-US" sz="2000" dirty="0" smtClean="0">
                <a:latin typeface="Arial" pitchFamily="34" charset="0"/>
                <a:cs typeface="Arial" pitchFamily="34" charset="0"/>
              </a:rPr>
              <a:t>knowledge. </a:t>
            </a:r>
            <a:r>
              <a:rPr lang="en-US" sz="2000" dirty="0" err="1" smtClean="0">
                <a:latin typeface="Arial" pitchFamily="34" charset="0"/>
                <a:cs typeface="Arial" pitchFamily="34" charset="0"/>
              </a:rPr>
              <a:t>Keyloggers</a:t>
            </a:r>
            <a:r>
              <a:rPr lang="en-US" sz="2000" dirty="0" smtClean="0">
                <a:latin typeface="Arial" pitchFamily="34" charset="0"/>
                <a:cs typeface="Arial" pitchFamily="34" charset="0"/>
              </a:rPr>
              <a:t> pose a severe threat to individuals and organizations as they</a:t>
            </a:r>
          </a:p>
          <a:p>
            <a:pPr marL="305435" indent="-305435">
              <a:buNone/>
            </a:pPr>
            <a:r>
              <a:rPr lang="en-US" sz="2000" dirty="0" smtClean="0">
                <a:latin typeface="Arial" pitchFamily="34" charset="0"/>
                <a:cs typeface="Arial" pitchFamily="34" charset="0"/>
              </a:rPr>
              <a:t>can capture sensitive information such as passwords, credit card details, and other</a:t>
            </a:r>
          </a:p>
          <a:p>
            <a:pPr marL="305435" indent="-305435">
              <a:buNone/>
            </a:pPr>
            <a:r>
              <a:rPr lang="en-US" sz="2000" dirty="0" smtClean="0">
                <a:latin typeface="Arial" pitchFamily="34" charset="0"/>
                <a:cs typeface="Arial" pitchFamily="34" charset="0"/>
              </a:rPr>
              <a:t>personal data, leading to identity theft, financial loss, and privacy breaches.</a:t>
            </a:r>
            <a:endParaRPr lang="en-IN" sz="2000" dirty="0">
              <a:latin typeface="Arial" pitchFamily="34" charset="0"/>
              <a:cs typeface="Arial" pitchFamily="34"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dirty="0">
                <a:latin typeface="Arial" pitchFamily="34" charset="0"/>
                <a:ea typeface="+mn-lt"/>
                <a:cs typeface="Arial" pitchFamily="34"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a:latin typeface="Arial" pitchFamily="34" charset="0"/>
              <a:cs typeface="Arial" pitchFamily="34" charset="0"/>
            </a:endParaRPr>
          </a:p>
          <a:p>
            <a:pPr marL="305435" indent="-305435"/>
            <a:r>
              <a:rPr lang="en-IN" sz="1200" dirty="0">
                <a:latin typeface="Arial" pitchFamily="34" charset="0"/>
                <a:ea typeface="+mn-lt"/>
                <a:cs typeface="Arial" pitchFamily="34" charset="0"/>
              </a:rPr>
              <a:t>Data Collection:</a:t>
            </a:r>
            <a:endParaRPr lang="en-IN" sz="1200" dirty="0">
              <a:latin typeface="Arial" pitchFamily="34" charset="0"/>
              <a:cs typeface="Arial" pitchFamily="34" charset="0"/>
            </a:endParaRPr>
          </a:p>
          <a:p>
            <a:pPr marL="629920" lvl="1" indent="-305435"/>
            <a:r>
              <a:rPr lang="en-IN" sz="1200" dirty="0">
                <a:latin typeface="Arial" pitchFamily="34" charset="0"/>
                <a:ea typeface="+mn-lt"/>
                <a:cs typeface="Arial" pitchFamily="34" charset="0"/>
              </a:rPr>
              <a:t>Gather historical data on bike rentals, including time, date, location, and other relevant factors.</a:t>
            </a:r>
            <a:endParaRPr lang="en-IN" sz="1200" dirty="0">
              <a:latin typeface="Arial" pitchFamily="34" charset="0"/>
              <a:cs typeface="Arial" pitchFamily="34" charset="0"/>
            </a:endParaRPr>
          </a:p>
          <a:p>
            <a:pPr marL="629920" lvl="1" indent="-305435"/>
            <a:r>
              <a:rPr lang="en-IN" sz="1200" dirty="0">
                <a:latin typeface="Arial" pitchFamily="34" charset="0"/>
                <a:ea typeface="+mn-lt"/>
                <a:cs typeface="Arial" pitchFamily="34" charset="0"/>
              </a:rPr>
              <a:t>Utilize real-time data sources, such as weather conditions, events, and holidays, to enhance prediction accuracy.</a:t>
            </a:r>
            <a:endParaRPr lang="en-IN" sz="1200" dirty="0">
              <a:latin typeface="Arial" pitchFamily="34" charset="0"/>
              <a:cs typeface="Arial" pitchFamily="34" charset="0"/>
            </a:endParaRPr>
          </a:p>
          <a:p>
            <a:pPr marL="305435" indent="-305435"/>
            <a:r>
              <a:rPr lang="en-IN" sz="1200" dirty="0">
                <a:latin typeface="Arial" pitchFamily="34" charset="0"/>
                <a:ea typeface="+mn-lt"/>
                <a:cs typeface="Arial" pitchFamily="34" charset="0"/>
              </a:rPr>
              <a:t>Data </a:t>
            </a:r>
            <a:r>
              <a:rPr lang="en-IN" sz="1200" dirty="0" err="1">
                <a:latin typeface="Arial" pitchFamily="34" charset="0"/>
                <a:ea typeface="+mn-lt"/>
                <a:cs typeface="Arial" pitchFamily="34" charset="0"/>
              </a:rPr>
              <a:t>Preprocessing</a:t>
            </a:r>
            <a:r>
              <a:rPr lang="en-IN" sz="1200" dirty="0">
                <a:latin typeface="Arial" pitchFamily="34" charset="0"/>
                <a:ea typeface="+mn-lt"/>
                <a:cs typeface="Arial" pitchFamily="34" charset="0"/>
              </a:rPr>
              <a:t>:</a:t>
            </a:r>
            <a:endParaRPr lang="en-IN" sz="1200" dirty="0">
              <a:latin typeface="Arial" pitchFamily="34" charset="0"/>
              <a:cs typeface="Arial" pitchFamily="34" charset="0"/>
            </a:endParaRPr>
          </a:p>
          <a:p>
            <a:pPr marL="629920" lvl="1" indent="-305435"/>
            <a:r>
              <a:rPr lang="en-IN" sz="1200" dirty="0">
                <a:latin typeface="Arial" pitchFamily="34" charset="0"/>
                <a:ea typeface="+mn-lt"/>
                <a:cs typeface="Arial" pitchFamily="34" charset="0"/>
              </a:rPr>
              <a:t>Clean and </a:t>
            </a:r>
            <a:r>
              <a:rPr lang="en-IN" sz="1200" dirty="0" err="1">
                <a:latin typeface="Arial" pitchFamily="34" charset="0"/>
                <a:ea typeface="+mn-lt"/>
                <a:cs typeface="Arial" pitchFamily="34" charset="0"/>
              </a:rPr>
              <a:t>preprocess</a:t>
            </a:r>
            <a:r>
              <a:rPr lang="en-IN" sz="1200" dirty="0">
                <a:latin typeface="Arial" pitchFamily="34" charset="0"/>
                <a:ea typeface="+mn-lt"/>
                <a:cs typeface="Arial" pitchFamily="34" charset="0"/>
              </a:rPr>
              <a:t> the collected data to handle missing values, outliers, and inconsistencies.</a:t>
            </a:r>
            <a:endParaRPr lang="en-IN" sz="1200" dirty="0">
              <a:latin typeface="Arial" pitchFamily="34" charset="0"/>
              <a:cs typeface="Arial" pitchFamily="34" charset="0"/>
            </a:endParaRPr>
          </a:p>
          <a:p>
            <a:pPr marL="629920" lvl="1" indent="-305435"/>
            <a:r>
              <a:rPr lang="en-IN" sz="1200" dirty="0">
                <a:latin typeface="Arial" pitchFamily="34" charset="0"/>
                <a:ea typeface="+mn-lt"/>
                <a:cs typeface="Arial" pitchFamily="34" charset="0"/>
              </a:rPr>
              <a:t>Feature engineering to extract relevant features from the data that might impact bike demand.</a:t>
            </a:r>
            <a:endParaRPr lang="en-IN" sz="1200" dirty="0">
              <a:latin typeface="Arial" pitchFamily="34" charset="0"/>
              <a:cs typeface="Arial" pitchFamily="34" charset="0"/>
            </a:endParaRPr>
          </a:p>
          <a:p>
            <a:pPr marL="305435" indent="-305435"/>
            <a:r>
              <a:rPr lang="en-IN" sz="1200" dirty="0">
                <a:latin typeface="Arial" pitchFamily="34" charset="0"/>
                <a:ea typeface="+mn-lt"/>
                <a:cs typeface="Arial" pitchFamily="34" charset="0"/>
              </a:rPr>
              <a:t>Machine Learning Algorithm:</a:t>
            </a:r>
            <a:endParaRPr lang="en-IN" sz="1200" dirty="0">
              <a:latin typeface="Arial" pitchFamily="34" charset="0"/>
              <a:cs typeface="Arial" pitchFamily="34" charset="0"/>
            </a:endParaRPr>
          </a:p>
          <a:p>
            <a:pPr marL="629920" lvl="1" indent="-305435"/>
            <a:r>
              <a:rPr lang="en-IN" sz="1200" dirty="0">
                <a:latin typeface="Arial" pitchFamily="34" charset="0"/>
                <a:ea typeface="+mn-lt"/>
                <a:cs typeface="Arial" pitchFamily="34" charset="0"/>
              </a:rPr>
              <a:t>Implement a machine learning algorithm, such as a time-series forecasting model (e.g., ARIMA, SARIMA, or LSTM), to predict bike counts based on historical patterns.</a:t>
            </a:r>
            <a:endParaRPr lang="en-IN" sz="1200" dirty="0">
              <a:latin typeface="Arial" pitchFamily="34" charset="0"/>
              <a:cs typeface="Arial" pitchFamily="34" charset="0"/>
            </a:endParaRPr>
          </a:p>
          <a:p>
            <a:pPr marL="629920" lvl="1" indent="-305435"/>
            <a:r>
              <a:rPr lang="en-IN" sz="1200" dirty="0">
                <a:latin typeface="Arial" pitchFamily="34" charset="0"/>
                <a:ea typeface="+mn-lt"/>
                <a:cs typeface="Arial" pitchFamily="34" charset="0"/>
              </a:rPr>
              <a:t>Consider incorporating other factors like weather conditions, day of the week, and special events to improve prediction accuracy.</a:t>
            </a:r>
            <a:endParaRPr lang="en-IN" sz="1200" dirty="0">
              <a:latin typeface="Arial" pitchFamily="34" charset="0"/>
              <a:cs typeface="Arial" pitchFamily="34" charset="0"/>
            </a:endParaRPr>
          </a:p>
          <a:p>
            <a:pPr marL="305435" indent="-305435"/>
            <a:r>
              <a:rPr lang="en-IN" sz="1200" dirty="0">
                <a:latin typeface="Arial" pitchFamily="34" charset="0"/>
                <a:ea typeface="+mn-lt"/>
                <a:cs typeface="Arial" pitchFamily="34" charset="0"/>
              </a:rPr>
              <a:t>Deployment:</a:t>
            </a:r>
            <a:endParaRPr lang="en-IN" sz="1200" dirty="0">
              <a:latin typeface="Arial" pitchFamily="34" charset="0"/>
              <a:cs typeface="Arial" pitchFamily="34" charset="0"/>
            </a:endParaRPr>
          </a:p>
          <a:p>
            <a:pPr marL="629920" lvl="1" indent="-305435"/>
            <a:r>
              <a:rPr lang="en-IN" sz="1200" dirty="0">
                <a:latin typeface="Arial" pitchFamily="34" charset="0"/>
                <a:ea typeface="+mn-lt"/>
                <a:cs typeface="Arial" pitchFamily="34" charset="0"/>
              </a:rPr>
              <a:t>Develop a user-friendly interface or application that provides real-time predictions for bike counts at different hours.</a:t>
            </a:r>
            <a:endParaRPr lang="en-IN" sz="1200" dirty="0">
              <a:latin typeface="Arial" pitchFamily="34" charset="0"/>
              <a:cs typeface="Arial" pitchFamily="34" charset="0"/>
            </a:endParaRPr>
          </a:p>
          <a:p>
            <a:pPr marL="629920" lvl="1" indent="-305435"/>
            <a:r>
              <a:rPr lang="en-IN" sz="1200" dirty="0">
                <a:latin typeface="Arial" pitchFamily="34" charset="0"/>
                <a:ea typeface="+mn-lt"/>
                <a:cs typeface="Arial" pitchFamily="34" charset="0"/>
              </a:rPr>
              <a:t>Deploy the solution on a scalable and reliable platform, considering factors like server infrastructure, response time, and user accessibility.</a:t>
            </a:r>
            <a:endParaRPr lang="en-IN" sz="1200" dirty="0">
              <a:latin typeface="Arial" pitchFamily="34" charset="0"/>
              <a:cs typeface="Arial" pitchFamily="34" charset="0"/>
            </a:endParaRPr>
          </a:p>
          <a:p>
            <a:pPr marL="305435" indent="-305435"/>
            <a:r>
              <a:rPr lang="en-IN" sz="1200" dirty="0">
                <a:latin typeface="Arial" pitchFamily="34" charset="0"/>
                <a:ea typeface="+mn-lt"/>
                <a:cs typeface="Arial" pitchFamily="34" charset="0"/>
              </a:rPr>
              <a:t>Evaluation:</a:t>
            </a:r>
            <a:endParaRPr lang="en-IN" sz="1200" dirty="0">
              <a:latin typeface="Arial" pitchFamily="34" charset="0"/>
              <a:cs typeface="Arial" pitchFamily="34" charset="0"/>
            </a:endParaRPr>
          </a:p>
          <a:p>
            <a:pPr marL="629920" lvl="1" indent="-305435"/>
            <a:r>
              <a:rPr lang="en-IN" sz="1200" dirty="0">
                <a:latin typeface="Arial" pitchFamily="34" charset="0"/>
                <a:ea typeface="+mn-lt"/>
                <a:cs typeface="Arial" pitchFamily="34" charset="0"/>
              </a:rPr>
              <a:t>Assess the model's performance using appropriate metrics such as Mean Absolute Error (MAE), Root Mean Squared Error (RMSE), or other relevant metrics.</a:t>
            </a:r>
            <a:endParaRPr lang="en-IN" sz="1200" dirty="0">
              <a:latin typeface="Arial" pitchFamily="34" charset="0"/>
              <a:cs typeface="Arial" pitchFamily="34" charset="0"/>
            </a:endParaRPr>
          </a:p>
          <a:p>
            <a:pPr marL="629920" lvl="1" indent="-305435"/>
            <a:r>
              <a:rPr lang="en-IN" sz="1200" dirty="0">
                <a:latin typeface="Arial" pitchFamily="34" charset="0"/>
                <a:ea typeface="+mn-lt"/>
                <a:cs typeface="Arial" pitchFamily="34" charset="0"/>
              </a:rPr>
              <a:t>Fine-tune the model based on feedback and continuous monitoring of prediction accuracy</a:t>
            </a:r>
            <a:r>
              <a:rPr lang="en-IN" sz="1200" dirty="0">
                <a:latin typeface="Calibri"/>
                <a:ea typeface="+mn-lt"/>
                <a:cs typeface="+mn-lt"/>
              </a:rPr>
              <a:t>.</a:t>
            </a:r>
            <a:endParaRPr lang="en-IN" sz="1200"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000" dirty="0">
                <a:solidFill>
                  <a:srgbClr val="0F0F0F"/>
                </a:solidFill>
                <a:latin typeface="Arial" pitchFamily="34" charset="0"/>
                <a:ea typeface="+mn-lt"/>
                <a:cs typeface="Arial" pitchFamily="34" charset="0"/>
              </a:rPr>
              <a:t>The "System Approach" section outlines the overall strategy and methodology for developing and implementing the rental bike prediction system. Here's a suggested structure for this section:</a:t>
            </a:r>
            <a:endParaRPr lang="en-US" sz="2000" dirty="0">
              <a:latin typeface="Arial" pitchFamily="34" charset="0"/>
              <a:cs typeface="Arial" pitchFamily="34" charset="0"/>
            </a:endParaRPr>
          </a:p>
          <a:p>
            <a:pPr marL="305435" indent="-305435"/>
            <a:r>
              <a:rPr lang="en-IN" sz="2000" dirty="0">
                <a:solidFill>
                  <a:srgbClr val="0F0F0F"/>
                </a:solidFill>
                <a:latin typeface="Arial" pitchFamily="34" charset="0"/>
                <a:cs typeface="Arial" pitchFamily="34" charset="0"/>
              </a:rPr>
              <a:t>System requirements</a:t>
            </a:r>
          </a:p>
          <a:p>
            <a:pPr marL="305435" indent="-305435"/>
            <a:r>
              <a:rPr lang="en-IN" sz="2000" dirty="0">
                <a:solidFill>
                  <a:srgbClr val="0F0F0F"/>
                </a:solidFill>
                <a:latin typeface="Arial" pitchFamily="34" charset="0"/>
                <a:cs typeface="Arial" pitchFamily="34" charset="0"/>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latin typeface="Arial" pitchFamily="34" charset="0"/>
                <a:ea typeface="+mn-lt"/>
                <a:cs typeface="Arial" pitchFamily="34" charset="0"/>
              </a:rPr>
              <a:t>In the Algorithm section, describe the machine learning algorithm chosen for predicting bike counts. Here's an example structure for this section:</a:t>
            </a:r>
            <a:endParaRPr lang="en-IN" sz="1400" dirty="0">
              <a:latin typeface="Arial" pitchFamily="34" charset="0"/>
              <a:cs typeface="Arial" pitchFamily="34" charset="0"/>
            </a:endParaRPr>
          </a:p>
          <a:p>
            <a:pPr marL="305435" indent="-305435"/>
            <a:r>
              <a:rPr lang="en-IN" sz="1400" b="1" dirty="0">
                <a:latin typeface="Arial" pitchFamily="34" charset="0"/>
                <a:ea typeface="+mn-lt"/>
                <a:cs typeface="Arial" pitchFamily="34" charset="0"/>
              </a:rPr>
              <a:t>Algorithm Selection:</a:t>
            </a:r>
            <a:endParaRPr lang="en-IN" sz="1400" dirty="0">
              <a:latin typeface="Arial" pitchFamily="34" charset="0"/>
              <a:cs typeface="Arial" pitchFamily="34" charset="0"/>
            </a:endParaRPr>
          </a:p>
          <a:p>
            <a:pPr marL="629920" lvl="1" indent="-305435"/>
            <a:r>
              <a:rPr lang="en-IN" dirty="0">
                <a:latin typeface="Arial" pitchFamily="34" charset="0"/>
                <a:ea typeface="+mn-lt"/>
                <a:cs typeface="Arial" pitchFamily="34" charset="0"/>
              </a:rPr>
              <a:t>Provide a brief overview of the chosen algorithm (e.g., time-series forecasting model, like ARIMA or LSTM) and justify its selection based on the problem statement and data characteristics.</a:t>
            </a:r>
            <a:endParaRPr lang="en-IN" dirty="0">
              <a:latin typeface="Arial" pitchFamily="34" charset="0"/>
              <a:cs typeface="Arial" pitchFamily="34" charset="0"/>
            </a:endParaRPr>
          </a:p>
          <a:p>
            <a:pPr marL="305435" indent="-305435"/>
            <a:r>
              <a:rPr lang="en-IN" sz="1400" b="1" dirty="0">
                <a:latin typeface="Arial" pitchFamily="34" charset="0"/>
                <a:ea typeface="+mn-lt"/>
                <a:cs typeface="Arial" pitchFamily="34" charset="0"/>
              </a:rPr>
              <a:t>Data Input:</a:t>
            </a:r>
            <a:endParaRPr lang="en-IN" sz="1400" dirty="0">
              <a:latin typeface="Arial" pitchFamily="34" charset="0"/>
              <a:cs typeface="Arial" pitchFamily="34" charset="0"/>
            </a:endParaRPr>
          </a:p>
          <a:p>
            <a:pPr marL="629920" lvl="1" indent="-305435"/>
            <a:r>
              <a:rPr lang="en-IN" dirty="0">
                <a:latin typeface="Arial" pitchFamily="34" charset="0"/>
                <a:ea typeface="+mn-lt"/>
                <a:cs typeface="Arial" pitchFamily="34" charset="0"/>
              </a:rPr>
              <a:t>Specify the input features used by the algorithm, such as historical bike rental data, weather conditions, day of the week, and any other relevant factors.</a:t>
            </a:r>
            <a:endParaRPr lang="en-IN" dirty="0">
              <a:latin typeface="Arial" pitchFamily="34" charset="0"/>
              <a:cs typeface="Arial" pitchFamily="34" charset="0"/>
            </a:endParaRPr>
          </a:p>
          <a:p>
            <a:pPr marL="305435" indent="-305435"/>
            <a:r>
              <a:rPr lang="en-IN" sz="1400" b="1" dirty="0">
                <a:latin typeface="Arial" pitchFamily="34" charset="0"/>
                <a:ea typeface="+mn-lt"/>
                <a:cs typeface="Arial" pitchFamily="34" charset="0"/>
              </a:rPr>
              <a:t>Training Process:</a:t>
            </a:r>
            <a:endParaRPr lang="en-IN" sz="1400" dirty="0">
              <a:latin typeface="Arial" pitchFamily="34" charset="0"/>
              <a:cs typeface="Arial" pitchFamily="34" charset="0"/>
            </a:endParaRPr>
          </a:p>
          <a:p>
            <a:pPr marL="629920" lvl="1" indent="-305435"/>
            <a:r>
              <a:rPr lang="en-IN" dirty="0">
                <a:latin typeface="Arial" pitchFamily="34" charset="0"/>
                <a:ea typeface="+mn-lt"/>
                <a:cs typeface="Arial" pitchFamily="34" charset="0"/>
              </a:rPr>
              <a:t>Explain how the algorithm is trained using historical data. Highlight any specific considerations or techniques employed, such as cross-validation or hyperparameter tuning.</a:t>
            </a:r>
            <a:endParaRPr lang="en-IN" dirty="0">
              <a:latin typeface="Arial" pitchFamily="34" charset="0"/>
              <a:cs typeface="Arial" pitchFamily="34" charset="0"/>
            </a:endParaRPr>
          </a:p>
          <a:p>
            <a:pPr marL="305435" indent="-305435"/>
            <a:r>
              <a:rPr lang="en-IN" sz="1400" b="1" dirty="0">
                <a:latin typeface="Arial" pitchFamily="34" charset="0"/>
                <a:ea typeface="+mn-lt"/>
                <a:cs typeface="Arial" pitchFamily="34" charset="0"/>
              </a:rPr>
              <a:t>Prediction Process:</a:t>
            </a:r>
            <a:endParaRPr lang="en-IN" sz="1400" dirty="0">
              <a:latin typeface="Arial" pitchFamily="34" charset="0"/>
              <a:cs typeface="Arial" pitchFamily="34" charset="0"/>
            </a:endParaRPr>
          </a:p>
          <a:p>
            <a:pPr marL="629920" lvl="1" indent="-305435"/>
            <a:r>
              <a:rPr lang="en-IN" dirty="0">
                <a:latin typeface="Arial" pitchFamily="34" charset="0"/>
                <a:ea typeface="+mn-lt"/>
                <a:cs typeface="Arial" pitchFamily="34" charset="0"/>
              </a:rPr>
              <a:t>Detail how the trained algorithm makes predictions for future bike counts. Discuss any real-time data inputs considered during the prediction phase.</a:t>
            </a:r>
            <a:endParaRPr lang="en-IN" dirty="0">
              <a:latin typeface="Arial" pitchFamily="34" charset="0"/>
              <a:cs typeface="Arial" pitchFamily="34" charset="0"/>
            </a:endParaRPr>
          </a:p>
          <a:p>
            <a:pPr marL="305435" indent="-305435"/>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Screenshot (84).png"/>
          <p:cNvPicPr>
            <a:picLocks noGrp="1" noChangeAspect="1"/>
          </p:cNvPicPr>
          <p:nvPr>
            <p:ph idx="1"/>
          </p:nvPr>
        </p:nvPicPr>
        <p:blipFill>
          <a:blip r:embed="rId2"/>
          <a:stretch>
            <a:fillRect/>
          </a:stretch>
        </p:blipFill>
        <p:spPr>
          <a:xfrm>
            <a:off x="1638300" y="1132318"/>
            <a:ext cx="9372600" cy="5269514"/>
          </a:xfrm>
        </p:spPr>
      </p:pic>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Screenshot (85).png"/>
          <p:cNvPicPr>
            <a:picLocks noGrp="1" noChangeAspect="1"/>
          </p:cNvPicPr>
          <p:nvPr>
            <p:ph idx="1"/>
          </p:nvPr>
        </p:nvPicPr>
        <p:blipFill>
          <a:blip r:embed="rId2"/>
          <a:stretch>
            <a:fillRect/>
          </a:stretch>
        </p:blipFill>
        <p:spPr>
          <a:xfrm>
            <a:off x="1333500" y="1301750"/>
            <a:ext cx="8918839" cy="46736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latin typeface="Arial" pitchFamily="34" charset="0"/>
                <a:ea typeface="+mn-lt"/>
                <a:cs typeface="Arial" pitchFamily="34"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latin typeface="Arial" pitchFamily="34" charset="0"/>
              <a:cs typeface="Arial" pitchFamily="34" charset="0"/>
            </a:endParaRPr>
          </a:p>
        </p:txBody>
      </p:sp>
    </p:spTree>
    <p:extLst>
      <p:ext uri="{BB962C8B-B14F-4D97-AF65-F5344CB8AC3E}">
        <p14:creationId xmlns=""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711</Words>
  <Application>Microsoft Office PowerPoint</Application>
  <PresentationFormat>Custom</PresentationFormat>
  <Paragraphs>63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KEYLOGGERS AND SECURITY</vt:lpstr>
      <vt:lpstr>OUTLINE</vt:lpstr>
      <vt:lpstr>Problem Statement</vt:lpstr>
      <vt:lpstr>Proposed Solution</vt:lpstr>
      <vt:lpstr>System  Approach</vt:lpstr>
      <vt:lpstr>Algorithm &amp; Deployment</vt:lpstr>
      <vt:lpstr>Result</vt:lpstr>
      <vt:lpstr>Slide 8</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DeaR Soul</cp:lastModifiedBy>
  <cp:revision>26</cp:revision>
  <dcterms:created xsi:type="dcterms:W3CDTF">2021-05-26T16:50:10Z</dcterms:created>
  <dcterms:modified xsi:type="dcterms:W3CDTF">2024-04-02T22:03:45Z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