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5.xml" ContentType="application/vnd.openxmlformats-officedocument.themeOverride+xml"/>
  <Override PartName="/ppt/charts/chart12.xml" ContentType="application/vnd.openxmlformats-officedocument.drawingml.chart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charts/chart14.xml" ContentType="application/vnd.openxmlformats-officedocument.drawingml.chart+xml"/>
  <Override PartName="/ppt/theme/themeOverride8.xml" ContentType="application/vnd.openxmlformats-officedocument.themeOverride+xml"/>
  <Override PartName="/ppt/drawings/drawing2.xml" ContentType="application/vnd.openxmlformats-officedocument.drawingml.chartshapes+xml"/>
  <Override PartName="/ppt/charts/chart15.xml" ContentType="application/vnd.openxmlformats-officedocument.drawingml.chart+xml"/>
  <Override PartName="/ppt/theme/themeOverride9.xml" ContentType="application/vnd.openxmlformats-officedocument.themeOverride+xml"/>
  <Override PartName="/ppt/drawings/drawing3.xml" ContentType="application/vnd.openxmlformats-officedocument.drawingml.chartshapes+xml"/>
  <Override PartName="/ppt/charts/chart16.xml" ContentType="application/vnd.openxmlformats-officedocument.drawingml.chart+xml"/>
  <Override PartName="/ppt/theme/themeOverride10.xml" ContentType="application/vnd.openxmlformats-officedocument.themeOverride+xml"/>
  <Override PartName="/ppt/drawings/drawing4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11.xml" ContentType="application/vnd.openxmlformats-officedocument.presentationml.notesSlide+xml"/>
  <Override PartName="/ppt/charts/chart21.xml" ContentType="application/vnd.openxmlformats-officedocument.drawingml.chart+xml"/>
  <Override PartName="/ppt/theme/themeOverride11.xml" ContentType="application/vnd.openxmlformats-officedocument.themeOverride+xml"/>
  <Override PartName="/ppt/charts/chart22.xml" ContentType="application/vnd.openxmlformats-officedocument.drawingml.chart+xml"/>
  <Override PartName="/ppt/theme/themeOverride12.xml" ContentType="application/vnd.openxmlformats-officedocument.themeOverride+xml"/>
  <Override PartName="/ppt/charts/chart23.xml" ContentType="application/vnd.openxmlformats-officedocument.drawingml.chart+xml"/>
  <Override PartName="/ppt/theme/themeOverride13.xml" ContentType="application/vnd.openxmlformats-officedocument.themeOverride+xml"/>
  <Override PartName="/ppt/charts/chart24.xml" ContentType="application/vnd.openxmlformats-officedocument.drawingml.chart+xml"/>
  <Override PartName="/ppt/theme/themeOverride14.xml" ContentType="application/vnd.openxmlformats-officedocument.themeOverrid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theme/themeOverride15.xml" ContentType="application/vnd.openxmlformats-officedocument.themeOverride+xml"/>
  <Override PartName="/ppt/charts/chart26.xml" ContentType="application/vnd.openxmlformats-officedocument.drawingml.chart+xml"/>
  <Override PartName="/ppt/theme/themeOverride16.xml" ContentType="application/vnd.openxmlformats-officedocument.themeOverride+xml"/>
  <Override PartName="/ppt/charts/chart27.xml" ContentType="application/vnd.openxmlformats-officedocument.drawingml.chart+xml"/>
  <Override PartName="/ppt/theme/themeOverride17.xml" ContentType="application/vnd.openxmlformats-officedocument.themeOverride+xml"/>
  <Override PartName="/ppt/charts/chart28.xml" ContentType="application/vnd.openxmlformats-officedocument.drawingml.chart+xml"/>
  <Override PartName="/ppt/theme/themeOverride18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4" r:id="rId2"/>
    <p:sldId id="268" r:id="rId3"/>
    <p:sldId id="269" r:id="rId4"/>
    <p:sldId id="270" r:id="rId5"/>
    <p:sldId id="259" r:id="rId6"/>
    <p:sldId id="261" r:id="rId7"/>
    <p:sldId id="262" r:id="rId8"/>
    <p:sldId id="275" r:id="rId9"/>
    <p:sldId id="264" r:id="rId10"/>
    <p:sldId id="265" r:id="rId11"/>
    <p:sldId id="266" r:id="rId12"/>
    <p:sldId id="267" r:id="rId13"/>
    <p:sldId id="289" r:id="rId14"/>
    <p:sldId id="288" r:id="rId15"/>
    <p:sldId id="287" r:id="rId16"/>
    <p:sldId id="286" r:id="rId17"/>
    <p:sldId id="285" r:id="rId18"/>
    <p:sldId id="284" r:id="rId19"/>
    <p:sldId id="283" r:id="rId20"/>
    <p:sldId id="280" r:id="rId21"/>
    <p:sldId id="281" r:id="rId22"/>
    <p:sldId id="282" r:id="rId23"/>
    <p:sldId id="276" r:id="rId24"/>
    <p:sldId id="277" r:id="rId25"/>
    <p:sldId id="279" r:id="rId26"/>
    <p:sldId id="312" r:id="rId27"/>
    <p:sldId id="313" r:id="rId28"/>
    <p:sldId id="31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92" autoAdjust="0"/>
  </p:normalViewPr>
  <p:slideViewPr>
    <p:cSldViewPr>
      <p:cViewPr varScale="1">
        <p:scale>
          <a:sx n="112" d="100"/>
          <a:sy n="112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file:///C:\Users\diamond\GLD\ACSLX\Models\AALM\Compare%20Models\AALM-LG%20INPUT&amp;OUTPUT%20LG%20OF%20Compare.xlsm" TargetMode="External"/><Relationship Id="rId3" Type="http://schemas.openxmlformats.org/officeDocument/2006/relationships/chartUserShapes" Target="../drawings/drawing1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file:///C:\Users\diamond\GLD\ACSLX\Models\AALM\Compare%20Models\AALM-LG%20INPUT&amp;OUTPUT%20LG%20OF%20Compare.xlsm" TargetMode="External"/><Relationship Id="rId3" Type="http://schemas.openxmlformats.org/officeDocument/2006/relationships/chartUserShapes" Target="../drawings/drawing2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file:///C:\Users\diamond\GLD\ACSLX\Models\AALM\AALM%20LG\AALM-LG%20INPUT&amp;OUTPUT%20LG%20OF%20Compare%20Childb.xlsm" TargetMode="External"/><Relationship Id="rId3" Type="http://schemas.openxmlformats.org/officeDocument/2006/relationships/chartUserShapes" Target="../drawings/drawing3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file:///C:\Users\diamond\GLD\ACSLX\Models\AALM\AALM%20LG\AALM-LG%20INPUT&amp;OUTPUT%20LG%20OF%20Compare%20Childb.xlsm" TargetMode="External"/><Relationship Id="rId3" Type="http://schemas.openxmlformats.org/officeDocument/2006/relationships/chartUserShapes" Target="../drawings/drawing4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file:///C:\Users\diamond\GLD\ACSLX\Models\AALM\AALM%20LG\AALM-LG-OF%20Dose-Response%20Child.xlsm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file:///C:\Users\diamond\GLD\ACSLX\Models\AALM\AALM%20LG\AALM-LG-OF%20Dose-Response%20Child.xlsm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oleObject" Target="file:///C:\Users\diamond\GLD\ACSLX\Models\AALM\AALM%20LG\AALM-LG-OF%20Dose-Response%20Child.xlsm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oleObject" Target="file:///C:\Users\diamond\GLD\ACSLX\Models\AALM\AALM%20LG\AALM-LG-OF%20Dose-Response%20Child.xlsm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oleObject" Target="file:///C:\Users\diamond\GLD\ACSLX\Models\AALM\AALM%20LG\AALM-LG-OF%20Dose-Response%20Adult.xlsm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oleObject" Target="file:///C:\Users\diamond\GLD\ACSLX\Models\AALM\AALM%20LG\AALM-LG-OF%20Dose-Response%20Adult.xlsm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oleObject" Target="file:///C:\Users\diamond\GLD\ACSLX\Models\AALM\AALM%20LG\AALM-LG-OF%20Dose-Response%20Adult.xlsm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oleObject" Target="file:///C:\Users\diamond\GLD\ACSLX\Models\AALM\AALM%20LG\AALM-LG-OF%20Dose-Response%20Adult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amond\GLD\ACSLX\Models\AALM\Compare%20Models\AALM-LG%20INPUT&amp;OUTPUT%20LG%20OF%20Compar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231627296586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Output!$B$21:$B$20017</c:f>
              <c:numCache>
                <c:formatCode>General</c:formatCode>
                <c:ptCount val="1999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Output!$K$21:$K$20017</c:f>
              <c:numCache>
                <c:formatCode>General</c:formatCode>
                <c:ptCount val="19997"/>
                <c:pt idx="0">
                  <c:v>3.06</c:v>
                </c:pt>
                <c:pt idx="1">
                  <c:v>17.48863299999999</c:v>
                </c:pt>
                <c:pt idx="2">
                  <c:v>20.097658</c:v>
                </c:pt>
                <c:pt idx="3">
                  <c:v>20.388335</c:v>
                </c:pt>
                <c:pt idx="4">
                  <c:v>19.003471</c:v>
                </c:pt>
                <c:pt idx="5">
                  <c:v>16.232399</c:v>
                </c:pt>
                <c:pt idx="6">
                  <c:v>14.233688</c:v>
                </c:pt>
                <c:pt idx="7">
                  <c:v>13.26558</c:v>
                </c:pt>
                <c:pt idx="8">
                  <c:v>12.641938</c:v>
                </c:pt>
                <c:pt idx="9">
                  <c:v>12.226128</c:v>
                </c:pt>
                <c:pt idx="10">
                  <c:v>11.968918</c:v>
                </c:pt>
                <c:pt idx="11">
                  <c:v>10.75364</c:v>
                </c:pt>
                <c:pt idx="12">
                  <c:v>9.852342</c:v>
                </c:pt>
                <c:pt idx="13">
                  <c:v>9.088607000000001</c:v>
                </c:pt>
                <c:pt idx="14">
                  <c:v>8.403131</c:v>
                </c:pt>
                <c:pt idx="15">
                  <c:v>7.763212</c:v>
                </c:pt>
                <c:pt idx="16">
                  <c:v>8.608187000000001</c:v>
                </c:pt>
                <c:pt idx="17">
                  <c:v>9.393224</c:v>
                </c:pt>
                <c:pt idx="18">
                  <c:v>10.091167</c:v>
                </c:pt>
                <c:pt idx="19">
                  <c:v>10.691376</c:v>
                </c:pt>
                <c:pt idx="20">
                  <c:v>11.183735</c:v>
                </c:pt>
                <c:pt idx="21">
                  <c:v>11.562874</c:v>
                </c:pt>
                <c:pt idx="22">
                  <c:v>11.827809</c:v>
                </c:pt>
                <c:pt idx="23">
                  <c:v>11.980734</c:v>
                </c:pt>
                <c:pt idx="24">
                  <c:v>12.025557</c:v>
                </c:pt>
                <c:pt idx="25">
                  <c:v>11.966424</c:v>
                </c:pt>
                <c:pt idx="26">
                  <c:v>11.651335</c:v>
                </c:pt>
                <c:pt idx="27">
                  <c:v>11.571615</c:v>
                </c:pt>
                <c:pt idx="28">
                  <c:v>11.513779</c:v>
                </c:pt>
                <c:pt idx="29">
                  <c:v>11.464837</c:v>
                </c:pt>
                <c:pt idx="30">
                  <c:v>11.422783</c:v>
                </c:pt>
                <c:pt idx="31">
                  <c:v>2.715984</c:v>
                </c:pt>
                <c:pt idx="32">
                  <c:v>2.244564</c:v>
                </c:pt>
                <c:pt idx="33">
                  <c:v>1.990118</c:v>
                </c:pt>
                <c:pt idx="34">
                  <c:v>1.799142</c:v>
                </c:pt>
                <c:pt idx="35">
                  <c:v>1.645297</c:v>
                </c:pt>
                <c:pt idx="36">
                  <c:v>1.516957</c:v>
                </c:pt>
                <c:pt idx="37">
                  <c:v>1.407409</c:v>
                </c:pt>
                <c:pt idx="38">
                  <c:v>1.31241</c:v>
                </c:pt>
                <c:pt idx="39">
                  <c:v>1.229095</c:v>
                </c:pt>
                <c:pt idx="40">
                  <c:v>1.155411</c:v>
                </c:pt>
                <c:pt idx="41">
                  <c:v>1.089808</c:v>
                </c:pt>
                <c:pt idx="42">
                  <c:v>1.031069</c:v>
                </c:pt>
                <c:pt idx="43">
                  <c:v>0.978211</c:v>
                </c:pt>
                <c:pt idx="44">
                  <c:v>0.930419</c:v>
                </c:pt>
                <c:pt idx="45">
                  <c:v>0.887012</c:v>
                </c:pt>
                <c:pt idx="46">
                  <c:v>0.847415</c:v>
                </c:pt>
                <c:pt idx="47">
                  <c:v>0.811138</c:v>
                </c:pt>
                <c:pt idx="48">
                  <c:v>0.777764</c:v>
                </c:pt>
                <c:pt idx="49">
                  <c:v>0.746936</c:v>
                </c:pt>
                <c:pt idx="50">
                  <c:v>0.718346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'Comparison Data'!$A$21:$A$25000</c:f>
              <c:numCache>
                <c:formatCode>General</c:formatCode>
                <c:ptCount val="2498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Data'!$M$21:$M$25000</c:f>
              <c:numCache>
                <c:formatCode>General</c:formatCode>
                <c:ptCount val="24980"/>
                <c:pt idx="0">
                  <c:v>2.295</c:v>
                </c:pt>
                <c:pt idx="1">
                  <c:v>6.206309</c:v>
                </c:pt>
                <c:pt idx="2">
                  <c:v>5.386308</c:v>
                </c:pt>
                <c:pt idx="3">
                  <c:v>5.338448</c:v>
                </c:pt>
                <c:pt idx="4">
                  <c:v>5.566842</c:v>
                </c:pt>
                <c:pt idx="5">
                  <c:v>5.842799999999999</c:v>
                </c:pt>
                <c:pt idx="6">
                  <c:v>7.189124999999999</c:v>
                </c:pt>
                <c:pt idx="7">
                  <c:v>8.677980999999998</c:v>
                </c:pt>
                <c:pt idx="8">
                  <c:v>9.655494</c:v>
                </c:pt>
                <c:pt idx="9">
                  <c:v>9.975449</c:v>
                </c:pt>
                <c:pt idx="10">
                  <c:v>9.810184</c:v>
                </c:pt>
                <c:pt idx="11">
                  <c:v>9.762617</c:v>
                </c:pt>
                <c:pt idx="12">
                  <c:v>10.001215</c:v>
                </c:pt>
                <c:pt idx="13">
                  <c:v>10.467207</c:v>
                </c:pt>
                <c:pt idx="14">
                  <c:v>11.081569</c:v>
                </c:pt>
                <c:pt idx="15">
                  <c:v>11.722304</c:v>
                </c:pt>
                <c:pt idx="16">
                  <c:v>12.291153</c:v>
                </c:pt>
                <c:pt idx="17">
                  <c:v>12.732237</c:v>
                </c:pt>
                <c:pt idx="18">
                  <c:v>13.042521</c:v>
                </c:pt>
                <c:pt idx="19">
                  <c:v>13.250914</c:v>
                </c:pt>
                <c:pt idx="20">
                  <c:v>13.390021</c:v>
                </c:pt>
                <c:pt idx="21">
                  <c:v>13.484546</c:v>
                </c:pt>
                <c:pt idx="22">
                  <c:v>13.556368</c:v>
                </c:pt>
                <c:pt idx="23">
                  <c:v>13.608207</c:v>
                </c:pt>
                <c:pt idx="24">
                  <c:v>13.661319</c:v>
                </c:pt>
                <c:pt idx="25">
                  <c:v>13.688953</c:v>
                </c:pt>
                <c:pt idx="26">
                  <c:v>13.435832</c:v>
                </c:pt>
                <c:pt idx="27">
                  <c:v>13.503905</c:v>
                </c:pt>
                <c:pt idx="28">
                  <c:v>13.56737</c:v>
                </c:pt>
                <c:pt idx="29">
                  <c:v>13.624939</c:v>
                </c:pt>
                <c:pt idx="30">
                  <c:v>13.677596</c:v>
                </c:pt>
                <c:pt idx="31">
                  <c:v>5.044</c:v>
                </c:pt>
                <c:pt idx="32">
                  <c:v>4.459879</c:v>
                </c:pt>
                <c:pt idx="33">
                  <c:v>4.016029</c:v>
                </c:pt>
                <c:pt idx="34">
                  <c:v>3.652185</c:v>
                </c:pt>
                <c:pt idx="35">
                  <c:v>3.34506</c:v>
                </c:pt>
                <c:pt idx="36">
                  <c:v>3.080945</c:v>
                </c:pt>
                <c:pt idx="37">
                  <c:v>2.851411</c:v>
                </c:pt>
                <c:pt idx="38">
                  <c:v>2.649278999999999</c:v>
                </c:pt>
                <c:pt idx="39">
                  <c:v>2.469600999999999</c:v>
                </c:pt>
                <c:pt idx="40">
                  <c:v>2.308482</c:v>
                </c:pt>
                <c:pt idx="41">
                  <c:v>2.162701</c:v>
                </c:pt>
                <c:pt idx="42">
                  <c:v>2.030203</c:v>
                </c:pt>
                <c:pt idx="43">
                  <c:v>1.908828</c:v>
                </c:pt>
                <c:pt idx="44">
                  <c:v>1.797077</c:v>
                </c:pt>
                <c:pt idx="45">
                  <c:v>1.693694</c:v>
                </c:pt>
                <c:pt idx="46">
                  <c:v>1.597675</c:v>
                </c:pt>
                <c:pt idx="47">
                  <c:v>1.508193</c:v>
                </c:pt>
                <c:pt idx="48">
                  <c:v>1.424569</c:v>
                </c:pt>
                <c:pt idx="49">
                  <c:v>1.346234</c:v>
                </c:pt>
                <c:pt idx="50">
                  <c:v>1.272708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7681512"/>
        <c:axId val="-2107676152"/>
      </c:scatterChart>
      <c:valAx>
        <c:axId val="-2107681512"/>
        <c:scaling>
          <c:orientation val="minMax"/>
          <c:min val="0.0"/>
        </c:scaling>
        <c:delete val="0"/>
        <c:axPos val="b"/>
        <c:title>
          <c:tx>
            <c:strRef>
              <c:f>Figures!$C$6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107676152"/>
        <c:crosses val="autoZero"/>
        <c:crossBetween val="midCat"/>
      </c:valAx>
      <c:valAx>
        <c:axId val="-2107676152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Figures!$C$2</c:f>
              <c:strCache>
                <c:ptCount val="1"/>
                <c:pt idx="0">
                  <c:v>Blood Pb (µg)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107681512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351992006916295"/>
          <c:y val="0.0727272727272727"/>
          <c:w val="0.424878369493756"/>
          <c:h val="0.08284259922055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3789829525747"/>
          <c:y val="0.0529394734749066"/>
          <c:w val="0.706224148017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Output!$B$22:$B$20017</c:f>
              <c:numCache>
                <c:formatCode>General</c:formatCode>
                <c:ptCount val="1999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</c:numCache>
            </c:numRef>
          </c:xVal>
          <c:yVal>
            <c:numRef>
              <c:f>Output!$W$22:$W$20017</c:f>
              <c:numCache>
                <c:formatCode>General</c:formatCode>
                <c:ptCount val="19996"/>
                <c:pt idx="0">
                  <c:v>854.0646599999999</c:v>
                </c:pt>
                <c:pt idx="1">
                  <c:v>1900.193154</c:v>
                </c:pt>
                <c:pt idx="2">
                  <c:v>3146.600024</c:v>
                </c:pt>
                <c:pt idx="3">
                  <c:v>4570.957065000001</c:v>
                </c:pt>
                <c:pt idx="4">
                  <c:v>6153.776136</c:v>
                </c:pt>
                <c:pt idx="5">
                  <c:v>7811.121412</c:v>
                </c:pt>
                <c:pt idx="6">
                  <c:v>9479.400229999997</c:v>
                </c:pt>
                <c:pt idx="7">
                  <c:v>11164.100009</c:v>
                </c:pt>
                <c:pt idx="8">
                  <c:v>12867.51207</c:v>
                </c:pt>
                <c:pt idx="9">
                  <c:v>14590.928488</c:v>
                </c:pt>
                <c:pt idx="10">
                  <c:v>16321.3816</c:v>
                </c:pt>
                <c:pt idx="11">
                  <c:v>18047.197224</c:v>
                </c:pt>
                <c:pt idx="12">
                  <c:v>19769.405978</c:v>
                </c:pt>
                <c:pt idx="13">
                  <c:v>21488.491156</c:v>
                </c:pt>
                <c:pt idx="14">
                  <c:v>23204.733449</c:v>
                </c:pt>
                <c:pt idx="15">
                  <c:v>24921.590223</c:v>
                </c:pt>
                <c:pt idx="16">
                  <c:v>26642.323306</c:v>
                </c:pt>
                <c:pt idx="17">
                  <c:v>28366.510154</c:v>
                </c:pt>
                <c:pt idx="18">
                  <c:v>30093.722747</c:v>
                </c:pt>
                <c:pt idx="19">
                  <c:v>31823.48054</c:v>
                </c:pt>
                <c:pt idx="20">
                  <c:v>33555.266336</c:v>
                </c:pt>
                <c:pt idx="21">
                  <c:v>35288.548101</c:v>
                </c:pt>
                <c:pt idx="22">
                  <c:v>37022.79672</c:v>
                </c:pt>
                <c:pt idx="23">
                  <c:v>38757.49779099999</c:v>
                </c:pt>
                <c:pt idx="24">
                  <c:v>40492.156012</c:v>
                </c:pt>
                <c:pt idx="25">
                  <c:v>42225.984075</c:v>
                </c:pt>
                <c:pt idx="26">
                  <c:v>43959.064785</c:v>
                </c:pt>
                <c:pt idx="27">
                  <c:v>45691.836305</c:v>
                </c:pt>
                <c:pt idx="28">
                  <c:v>47424.359735</c:v>
                </c:pt>
                <c:pt idx="29">
                  <c:v>49156.671241</c:v>
                </c:pt>
                <c:pt idx="30">
                  <c:v>49163.982335</c:v>
                </c:pt>
                <c:pt idx="31">
                  <c:v>49163.982335</c:v>
                </c:pt>
                <c:pt idx="32">
                  <c:v>49163.982335</c:v>
                </c:pt>
                <c:pt idx="33">
                  <c:v>49163.982335</c:v>
                </c:pt>
                <c:pt idx="34">
                  <c:v>49163.982335</c:v>
                </c:pt>
                <c:pt idx="35">
                  <c:v>49163.982335</c:v>
                </c:pt>
                <c:pt idx="36">
                  <c:v>49163.982335</c:v>
                </c:pt>
                <c:pt idx="37">
                  <c:v>49163.982335</c:v>
                </c:pt>
                <c:pt idx="38">
                  <c:v>49163.982335</c:v>
                </c:pt>
                <c:pt idx="39">
                  <c:v>49163.982335</c:v>
                </c:pt>
                <c:pt idx="40">
                  <c:v>49163.982335</c:v>
                </c:pt>
                <c:pt idx="41">
                  <c:v>49163.982335</c:v>
                </c:pt>
                <c:pt idx="42">
                  <c:v>49163.982335</c:v>
                </c:pt>
                <c:pt idx="43">
                  <c:v>49163.982335</c:v>
                </c:pt>
                <c:pt idx="44">
                  <c:v>49163.982335</c:v>
                </c:pt>
                <c:pt idx="45">
                  <c:v>49163.982335</c:v>
                </c:pt>
                <c:pt idx="46">
                  <c:v>49163.982335</c:v>
                </c:pt>
                <c:pt idx="47">
                  <c:v>49163.982335</c:v>
                </c:pt>
                <c:pt idx="48">
                  <c:v>49163.982335</c:v>
                </c:pt>
                <c:pt idx="49">
                  <c:v>49163.982335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marker>
            <c:symbol val="none"/>
          </c:marker>
          <c:xVal>
            <c:numRef>
              <c:f>'Comparison Data'!$A$21:$A$25000</c:f>
              <c:numCache>
                <c:formatCode>General</c:formatCode>
                <c:ptCount val="2498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Data'!$X$21:$X$25000</c:f>
              <c:numCache>
                <c:formatCode>General</c:formatCode>
                <c:ptCount val="24980"/>
                <c:pt idx="0">
                  <c:v>0.0</c:v>
                </c:pt>
                <c:pt idx="1">
                  <c:v>1037.521722</c:v>
                </c:pt>
                <c:pt idx="2">
                  <c:v>2212.428318</c:v>
                </c:pt>
                <c:pt idx="3">
                  <c:v>3514.147916</c:v>
                </c:pt>
                <c:pt idx="4">
                  <c:v>4937.122969</c:v>
                </c:pt>
                <c:pt idx="5">
                  <c:v>6482.132219</c:v>
                </c:pt>
                <c:pt idx="6">
                  <c:v>8091.946354</c:v>
                </c:pt>
                <c:pt idx="7">
                  <c:v>9716.612901</c:v>
                </c:pt>
                <c:pt idx="8">
                  <c:v>11364.253611</c:v>
                </c:pt>
                <c:pt idx="9">
                  <c:v>13038.414697</c:v>
                </c:pt>
                <c:pt idx="10">
                  <c:v>14739.962662</c:v>
                </c:pt>
                <c:pt idx="11">
                  <c:v>16453.823857</c:v>
                </c:pt>
                <c:pt idx="12">
                  <c:v>18166.314776</c:v>
                </c:pt>
                <c:pt idx="13">
                  <c:v>19878.740337</c:v>
                </c:pt>
                <c:pt idx="14">
                  <c:v>21592.128867</c:v>
                </c:pt>
                <c:pt idx="15">
                  <c:v>23307.068078</c:v>
                </c:pt>
                <c:pt idx="16">
                  <c:v>25023.561165</c:v>
                </c:pt>
                <c:pt idx="17">
                  <c:v>26741.318492</c:v>
                </c:pt>
                <c:pt idx="18">
                  <c:v>28460.035317</c:v>
                </c:pt>
                <c:pt idx="19">
                  <c:v>30179.414349</c:v>
                </c:pt>
                <c:pt idx="20">
                  <c:v>31899.229974</c:v>
                </c:pt>
                <c:pt idx="21">
                  <c:v>33619.3363</c:v>
                </c:pt>
                <c:pt idx="22">
                  <c:v>35339.643566</c:v>
                </c:pt>
                <c:pt idx="23">
                  <c:v>37060.104403</c:v>
                </c:pt>
                <c:pt idx="24">
                  <c:v>38780.68911</c:v>
                </c:pt>
                <c:pt idx="25">
                  <c:v>40501.403622</c:v>
                </c:pt>
                <c:pt idx="26">
                  <c:v>42221.340594</c:v>
                </c:pt>
                <c:pt idx="27">
                  <c:v>43941.368557</c:v>
                </c:pt>
                <c:pt idx="28">
                  <c:v>45661.560423</c:v>
                </c:pt>
                <c:pt idx="29">
                  <c:v>47381.91771</c:v>
                </c:pt>
                <c:pt idx="30">
                  <c:v>49102.425695</c:v>
                </c:pt>
                <c:pt idx="31">
                  <c:v>49121.368807</c:v>
                </c:pt>
                <c:pt idx="32">
                  <c:v>49135.72444</c:v>
                </c:pt>
                <c:pt idx="33">
                  <c:v>49148.545409</c:v>
                </c:pt>
                <c:pt idx="34">
                  <c:v>49160.144244</c:v>
                </c:pt>
                <c:pt idx="35">
                  <c:v>49170.72547199999</c:v>
                </c:pt>
                <c:pt idx="36">
                  <c:v>49180.441095</c:v>
                </c:pt>
                <c:pt idx="37">
                  <c:v>49189.408616</c:v>
                </c:pt>
                <c:pt idx="38">
                  <c:v>49197.72194699999</c:v>
                </c:pt>
                <c:pt idx="39">
                  <c:v>49205.456824</c:v>
                </c:pt>
                <c:pt idx="40">
                  <c:v>49212.675259</c:v>
                </c:pt>
                <c:pt idx="41">
                  <c:v>49219.428696</c:v>
                </c:pt>
                <c:pt idx="42">
                  <c:v>49225.760554</c:v>
                </c:pt>
                <c:pt idx="43">
                  <c:v>49231.707905</c:v>
                </c:pt>
                <c:pt idx="44">
                  <c:v>49237.302214</c:v>
                </c:pt>
                <c:pt idx="45">
                  <c:v>49242.570784</c:v>
                </c:pt>
                <c:pt idx="46">
                  <c:v>49247.537506</c:v>
                </c:pt>
                <c:pt idx="47">
                  <c:v>49252.22348299999</c:v>
                </c:pt>
                <c:pt idx="48">
                  <c:v>49256.647535</c:v>
                </c:pt>
                <c:pt idx="49">
                  <c:v>49260.826579</c:v>
                </c:pt>
                <c:pt idx="50">
                  <c:v>49264.77594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692056"/>
        <c:axId val="-2095686696"/>
      </c:scatterChart>
      <c:valAx>
        <c:axId val="-2095692056"/>
        <c:scaling>
          <c:orientation val="minMax"/>
          <c:min val="0.0"/>
        </c:scaling>
        <c:delete val="0"/>
        <c:axPos val="b"/>
        <c:title>
          <c:tx>
            <c:strRef>
              <c:f>Figures!$S$6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095686696"/>
        <c:crosses val="autoZero"/>
        <c:crossBetween val="midCat"/>
      </c:valAx>
      <c:valAx>
        <c:axId val="-2095686696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Figures!$S$3</c:f>
              <c:strCache>
                <c:ptCount val="1"/>
                <c:pt idx="0">
                  <c:v>Fecal Pb (µg)</c:v>
                </c:pt>
              </c:strCache>
            </c:strRef>
          </c:tx>
          <c:layout>
            <c:manualLayout>
              <c:xMode val="edge"/>
              <c:yMode val="edge"/>
              <c:x val="0.0216047254448224"/>
              <c:y val="0.332255786208542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-2095692056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284643650312942"/>
          <c:y val="0.0565656565656566"/>
          <c:w val="0.441232094508896"/>
          <c:h val="0.08284259922055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Figures!$S$3</c:f>
              <c:strCache>
                <c:ptCount val="1"/>
                <c:pt idx="0">
                  <c:v>Fecal Pb (µg)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ysClr val="windowText" lastClr="000000"/>
              </a:solidFill>
              <a:ln>
                <a:solidFill>
                  <a:sysClr val="windowText" lastClr="000000"/>
                </a:solidFill>
              </a:ln>
            </c:spPr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Dir val="y"/>
            <c:errBarType val="minus"/>
            <c:errValType val="cust"/>
            <c:noEndCap val="1"/>
            <c:plus>
              <c:numRef>
                <c:f>Compare!$I$103:$I$107</c:f>
                <c:numCache>
                  <c:formatCode>General</c:formatCode>
                  <c:ptCount val="5"/>
                  <c:pt idx="0">
                    <c:v>0.214804651910079</c:v>
                  </c:pt>
                  <c:pt idx="1">
                    <c:v>0.0533584705948425</c:v>
                  </c:pt>
                  <c:pt idx="2">
                    <c:v>0.0102141665708642</c:v>
                  </c:pt>
                  <c:pt idx="3">
                    <c:v>0.0023803001027744</c:v>
                  </c:pt>
                  <c:pt idx="4">
                    <c:v>-0.0011035235834837</c:v>
                  </c:pt>
                </c:numCache>
              </c:numRef>
            </c:plus>
            <c:minus>
              <c:numRef>
                <c:f>Compare!$I$103:$I$107</c:f>
                <c:numCache>
                  <c:formatCode>General</c:formatCode>
                  <c:ptCount val="5"/>
                  <c:pt idx="0">
                    <c:v>0.214804651910079</c:v>
                  </c:pt>
                  <c:pt idx="1">
                    <c:v>0.0533584705948425</c:v>
                  </c:pt>
                  <c:pt idx="2">
                    <c:v>0.0102141665708642</c:v>
                  </c:pt>
                  <c:pt idx="3">
                    <c:v>0.0023803001027744</c:v>
                  </c:pt>
                  <c:pt idx="4">
                    <c:v>-0.0011035235834837</c:v>
                  </c:pt>
                </c:numCache>
              </c:numRef>
            </c:minus>
          </c:errBars>
          <c:xVal>
            <c:numRef>
              <c:f>Compare!$F$103:$F$107</c:f>
              <c:numCache>
                <c:formatCode>0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Compare!$I$103:$I$107</c:f>
              <c:numCache>
                <c:formatCode>0.00</c:formatCode>
                <c:ptCount val="5"/>
                <c:pt idx="0">
                  <c:v>0.214804651910079</c:v>
                </c:pt>
                <c:pt idx="1">
                  <c:v>0.0533584705948425</c:v>
                </c:pt>
                <c:pt idx="2">
                  <c:v>0.0102141665708642</c:v>
                </c:pt>
                <c:pt idx="3">
                  <c:v>0.0023803001027744</c:v>
                </c:pt>
                <c:pt idx="4">
                  <c:v>-0.0011035235834837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641448"/>
        <c:axId val="-2095636232"/>
      </c:scatterChart>
      <c:valAx>
        <c:axId val="-2095641448"/>
        <c:scaling>
          <c:orientation val="minMax"/>
          <c:max val="40.0"/>
          <c:min val="0.0"/>
        </c:scaling>
        <c:delete val="0"/>
        <c:axPos val="b"/>
        <c:title>
          <c:tx>
            <c:strRef>
              <c:f>Figures!$S$6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crossAx val="-2095636232"/>
        <c:crossesAt val="-1.0"/>
        <c:crossBetween val="midCat"/>
        <c:majorUnit val="10.0"/>
        <c:minorUnit val="2.0"/>
      </c:valAx>
      <c:valAx>
        <c:axId val="-2095636232"/>
        <c:scaling>
          <c:orientation val="minMax"/>
          <c:max val="1.0"/>
          <c:min val="-1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Figures!$S$4</c:f>
              <c:strCache>
                <c:ptCount val="1"/>
                <c:pt idx="0">
                  <c:v>(OF-LG)/LG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out"/>
        <c:tickLblPos val="nextTo"/>
        <c:crossAx val="-2095641448"/>
        <c:crosses val="autoZero"/>
        <c:crossBetween val="midCat"/>
        <c:majorUnit val="0.5"/>
        <c:minorUnit val="0.1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318555555555556"/>
          <c:y val="0.0694790423924282"/>
          <c:w val="0.442861329833771"/>
          <c:h val="0.0828425992205519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Figures!$S$2</c:f>
              <c:strCache>
                <c:ptCount val="1"/>
                <c:pt idx="0">
                  <c:v>Urine Pb (µg)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ysClr val="windowText" lastClr="000000"/>
              </a:solidFill>
              <a:ln>
                <a:solidFill>
                  <a:sysClr val="windowText" lastClr="000000"/>
                </a:solidFill>
              </a:ln>
            </c:spPr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Dir val="y"/>
            <c:errBarType val="minus"/>
            <c:errValType val="cust"/>
            <c:noEndCap val="1"/>
            <c:plus>
              <c:numRef>
                <c:f>Compare!$I$98:$I$102</c:f>
                <c:numCache>
                  <c:formatCode>General</c:formatCode>
                  <c:ptCount val="5"/>
                  <c:pt idx="0">
                    <c:v>1.311544856029817</c:v>
                  </c:pt>
                  <c:pt idx="1">
                    <c:v>0.372286214511458</c:v>
                  </c:pt>
                  <c:pt idx="2">
                    <c:v>0.212933902682234</c:v>
                  </c:pt>
                  <c:pt idx="3">
                    <c:v>0.215371183114707</c:v>
                  </c:pt>
                  <c:pt idx="4">
                    <c:v>0.194623883938589</c:v>
                  </c:pt>
                </c:numCache>
              </c:numRef>
            </c:plus>
            <c:minus>
              <c:numRef>
                <c:f>Compare!$I$98:$I$102</c:f>
                <c:numCache>
                  <c:formatCode>General</c:formatCode>
                  <c:ptCount val="5"/>
                  <c:pt idx="0">
                    <c:v>1.311544856029817</c:v>
                  </c:pt>
                  <c:pt idx="1">
                    <c:v>0.372286214511458</c:v>
                  </c:pt>
                  <c:pt idx="2">
                    <c:v>0.212933902682234</c:v>
                  </c:pt>
                  <c:pt idx="3">
                    <c:v>0.215371183114707</c:v>
                  </c:pt>
                  <c:pt idx="4">
                    <c:v>0.194623883938589</c:v>
                  </c:pt>
                </c:numCache>
              </c:numRef>
            </c:minus>
          </c:errBars>
          <c:xVal>
            <c:numRef>
              <c:f>Compare!$F$98:$F$102</c:f>
              <c:numCache>
                <c:formatCode>0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Compare!$I$98:$I$102</c:f>
              <c:numCache>
                <c:formatCode>0.00</c:formatCode>
                <c:ptCount val="5"/>
                <c:pt idx="0">
                  <c:v>1.311544856029817</c:v>
                </c:pt>
                <c:pt idx="1">
                  <c:v>0.372286214511458</c:v>
                </c:pt>
                <c:pt idx="2">
                  <c:v>0.212933902682234</c:v>
                </c:pt>
                <c:pt idx="3">
                  <c:v>0.215371183114707</c:v>
                </c:pt>
                <c:pt idx="4">
                  <c:v>0.194623883938589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595704"/>
        <c:axId val="-2095590488"/>
      </c:scatterChart>
      <c:valAx>
        <c:axId val="-2095595704"/>
        <c:scaling>
          <c:orientation val="minMax"/>
          <c:max val="40.0"/>
          <c:min val="0.0"/>
        </c:scaling>
        <c:delete val="0"/>
        <c:axPos val="b"/>
        <c:title>
          <c:tx>
            <c:strRef>
              <c:f>Figures!$S$6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crossAx val="-2095590488"/>
        <c:crossesAt val="-1.5"/>
        <c:crossBetween val="midCat"/>
        <c:majorUnit val="10.0"/>
        <c:minorUnit val="2.0"/>
      </c:valAx>
      <c:valAx>
        <c:axId val="-2095590488"/>
        <c:scaling>
          <c:orientation val="minMax"/>
          <c:max val="1.5"/>
          <c:min val="-1.5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Figures!$S$4</c:f>
              <c:strCache>
                <c:ptCount val="1"/>
                <c:pt idx="0">
                  <c:v>(OF-LG)/LG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out"/>
        <c:tickLblPos val="nextTo"/>
        <c:crossAx val="-2095595704"/>
        <c:crosses val="autoZero"/>
        <c:crossBetween val="midCat"/>
        <c:majorUnit val="0.5"/>
        <c:minorUnit val="0.1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318555555555556"/>
          <c:y val="0.0694790423924282"/>
          <c:w val="0.442861329833771"/>
          <c:h val="0.0828425992205519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45384951881"/>
          <c:y val="0.0529394734749066"/>
          <c:w val="0.715560148731408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Compare!$G$6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Compare!$F$117:$F$122</c:f>
              <c:numCache>
                <c:formatCode>General</c:formatCode>
                <c:ptCount val="6"/>
                <c:pt idx="0">
                  <c:v>30.0</c:v>
                </c:pt>
                <c:pt idx="1">
                  <c:v>31.0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</c:numCache>
            </c:numRef>
          </c:xVal>
          <c:yVal>
            <c:numRef>
              <c:f>Compare!$K$117:$K$122</c:f>
              <c:numCache>
                <c:formatCode>0.00</c:formatCode>
                <c:ptCount val="6"/>
                <c:pt idx="0">
                  <c:v>1.0</c:v>
                </c:pt>
                <c:pt idx="1">
                  <c:v>0.947782840276999</c:v>
                </c:pt>
                <c:pt idx="2">
                  <c:v>0.803184680690756</c:v>
                </c:pt>
                <c:pt idx="3">
                  <c:v>0.671993581533262</c:v>
                </c:pt>
                <c:pt idx="4">
                  <c:v>0.573213849222359</c:v>
                </c:pt>
                <c:pt idx="5">
                  <c:v>0.494115864378733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Compare!$H$6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Compare!$F$117:$F$122</c:f>
              <c:numCache>
                <c:formatCode>General</c:formatCode>
                <c:ptCount val="6"/>
                <c:pt idx="0">
                  <c:v>30.0</c:v>
                </c:pt>
                <c:pt idx="1">
                  <c:v>31.0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</c:numCache>
            </c:numRef>
          </c:xVal>
          <c:yVal>
            <c:numRef>
              <c:f>Compare!$L$117:$L$122</c:f>
              <c:numCache>
                <c:formatCode>0.00</c:formatCode>
                <c:ptCount val="6"/>
                <c:pt idx="0">
                  <c:v>1.0</c:v>
                </c:pt>
                <c:pt idx="1">
                  <c:v>0.937635228662897</c:v>
                </c:pt>
                <c:pt idx="2">
                  <c:v>0.730324051901385</c:v>
                </c:pt>
                <c:pt idx="3">
                  <c:v>0.553245278820415</c:v>
                </c:pt>
                <c:pt idx="4">
                  <c:v>0.426782710034799</c:v>
                </c:pt>
                <c:pt idx="5">
                  <c:v>0.332774518940838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531720"/>
        <c:axId val="-2095526360"/>
      </c:scatterChart>
      <c:valAx>
        <c:axId val="-2095531720"/>
        <c:scaling>
          <c:orientation val="minMax"/>
          <c:max val="60.0"/>
          <c:min val="20.0"/>
        </c:scaling>
        <c:delete val="0"/>
        <c:axPos val="b"/>
        <c:title>
          <c:tx>
            <c:strRef>
              <c:f>Compare!$F$6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2095526360"/>
        <c:crosses val="autoZero"/>
        <c:crossBetween val="midCat"/>
        <c:majorUnit val="10.0"/>
        <c:minorUnit val="5.0"/>
      </c:valAx>
      <c:valAx>
        <c:axId val="-2095526360"/>
        <c:scaling>
          <c:orientation val="minMax"/>
          <c:max val="1.2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Bone Pb Relative to Age 30</a:t>
                </a:r>
              </a:p>
            </c:rich>
          </c:tx>
          <c:layout>
            <c:manualLayout>
              <c:xMode val="edge"/>
              <c:yMode val="edge"/>
              <c:x val="0.0359166666666667"/>
              <c:y val="0.21863962459238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crossAx val="-2095531720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82444444444445"/>
          <c:y val="0.0856406585540445"/>
          <c:w val="0.545722222222222"/>
          <c:h val="0.10911954187544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  <c:userShapes r:id="rId3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2787182852144"/>
          <c:y val="0.0529394734749066"/>
          <c:w val="0.707226815398075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Compare!$G$6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Compare!$F$111:$F$116</c:f>
              <c:numCache>
                <c:formatCode>General</c:formatCode>
                <c:ptCount val="6"/>
                <c:pt idx="0">
                  <c:v>30.0</c:v>
                </c:pt>
                <c:pt idx="1">
                  <c:v>31.0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</c:numCache>
            </c:numRef>
          </c:xVal>
          <c:yVal>
            <c:numRef>
              <c:f>Compare!$K$111:$K$116</c:f>
              <c:numCache>
                <c:formatCode>0.000</c:formatCode>
                <c:ptCount val="6"/>
                <c:pt idx="0">
                  <c:v>1.0</c:v>
                </c:pt>
                <c:pt idx="1">
                  <c:v>0.237769027040083</c:v>
                </c:pt>
                <c:pt idx="2">
                  <c:v>0.144036440156484</c:v>
                </c:pt>
                <c:pt idx="3">
                  <c:v>0.101149693555415</c:v>
                </c:pt>
                <c:pt idx="4">
                  <c:v>0.077652880213167</c:v>
                </c:pt>
                <c:pt idx="5">
                  <c:v>0.0628871265435052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Compare!$H$6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Compare!$F$111:$F$116</c:f>
              <c:numCache>
                <c:formatCode>General</c:formatCode>
                <c:ptCount val="6"/>
                <c:pt idx="0">
                  <c:v>30.0</c:v>
                </c:pt>
                <c:pt idx="1">
                  <c:v>31.0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</c:numCache>
            </c:numRef>
          </c:xVal>
          <c:yVal>
            <c:numRef>
              <c:f>Compare!$L$111:$L$116</c:f>
              <c:numCache>
                <c:formatCode>0.000</c:formatCode>
                <c:ptCount val="6"/>
                <c:pt idx="0">
                  <c:v>1.0</c:v>
                </c:pt>
                <c:pt idx="1">
                  <c:v>0.368778256061957</c:v>
                </c:pt>
                <c:pt idx="2">
                  <c:v>0.244564907458884</c:v>
                </c:pt>
                <c:pt idx="3">
                  <c:v>0.168778343796673</c:v>
                </c:pt>
                <c:pt idx="4">
                  <c:v>0.123829801669826</c:v>
                </c:pt>
                <c:pt idx="5">
                  <c:v>0.0930505623941517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478760"/>
        <c:axId val="-2095473400"/>
      </c:scatterChart>
      <c:valAx>
        <c:axId val="-2095478760"/>
        <c:scaling>
          <c:orientation val="minMax"/>
          <c:max val="60.0"/>
          <c:min val="20.0"/>
        </c:scaling>
        <c:delete val="0"/>
        <c:axPos val="b"/>
        <c:title>
          <c:tx>
            <c:strRef>
              <c:f>Compare!$F$6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2095473400"/>
        <c:crosses val="autoZero"/>
        <c:crossBetween val="midCat"/>
        <c:majorUnit val="10.0"/>
        <c:minorUnit val="5.0"/>
      </c:valAx>
      <c:valAx>
        <c:axId val="-2095473400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Blood Pb Relative to Age 30</a:t>
                </a:r>
              </a:p>
            </c:rich>
          </c:tx>
          <c:layout>
            <c:manualLayout>
              <c:xMode val="edge"/>
              <c:yMode val="edge"/>
              <c:x val="0.0359166666666667"/>
              <c:y val="0.21863962459238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crossAx val="-2095478760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85222222222222"/>
          <c:y val="0.0654386383520242"/>
          <c:w val="0.545722222222222"/>
          <c:h val="0.10911954187544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  <c:userShapes r:id="rId3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Compare!$G$6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Compare!$F$117:$F$122</c:f>
              <c:numCache>
                <c:formatCode>General</c:formatCode>
                <c:ptCount val="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</c:numCache>
            </c:numRef>
          </c:xVal>
          <c:yVal>
            <c:numRef>
              <c:f>Compare!$K$117:$K$122</c:f>
              <c:numCache>
                <c:formatCode>0.00</c:formatCode>
                <c:ptCount val="6"/>
                <c:pt idx="0">
                  <c:v>1.0</c:v>
                </c:pt>
                <c:pt idx="1">
                  <c:v>0.734845473185525</c:v>
                </c:pt>
                <c:pt idx="2">
                  <c:v>0.565810212405678</c:v>
                </c:pt>
                <c:pt idx="3">
                  <c:v>0.450725843283456</c:v>
                </c:pt>
                <c:pt idx="4">
                  <c:v>0.370327393241927</c:v>
                </c:pt>
                <c:pt idx="5">
                  <c:v>0.31308869647642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Compare!$H$6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Compare!$F$117:$F$122</c:f>
              <c:numCache>
                <c:formatCode>General</c:formatCode>
                <c:ptCount val="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</c:numCache>
            </c:numRef>
          </c:xVal>
          <c:yVal>
            <c:numRef>
              <c:f>Compare!$L$117:$L$122</c:f>
              <c:numCache>
                <c:formatCode>0.00</c:formatCode>
                <c:ptCount val="6"/>
                <c:pt idx="0">
                  <c:v>1.0</c:v>
                </c:pt>
                <c:pt idx="1">
                  <c:v>0.554515665849634</c:v>
                </c:pt>
                <c:pt idx="2">
                  <c:v>0.389471990092432</c:v>
                </c:pt>
                <c:pt idx="3">
                  <c:v>0.302322236542021</c:v>
                </c:pt>
                <c:pt idx="4">
                  <c:v>0.243276192244286</c:v>
                </c:pt>
                <c:pt idx="5">
                  <c:v>0.198001177675683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432872"/>
        <c:axId val="-2095427544"/>
      </c:scatterChart>
      <c:valAx>
        <c:axId val="-2095432872"/>
        <c:scaling>
          <c:orientation val="minMax"/>
          <c:max val="20.0"/>
          <c:min val="0.0"/>
        </c:scaling>
        <c:delete val="0"/>
        <c:axPos val="b"/>
        <c:title>
          <c:tx>
            <c:strRef>
              <c:f>Compare!$F$6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2095427544"/>
        <c:crosses val="autoZero"/>
        <c:crossBetween val="midCat"/>
        <c:majorUnit val="5.0"/>
        <c:minorUnit val="5.0"/>
      </c:valAx>
      <c:valAx>
        <c:axId val="-2095427544"/>
        <c:scaling>
          <c:orientation val="minMax"/>
          <c:max val="1.2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Bone Pb Relative to Age 5</a:t>
                </a:r>
              </a:p>
            </c:rich>
          </c:tx>
          <c:layout>
            <c:manualLayout>
              <c:xMode val="edge"/>
              <c:yMode val="edge"/>
              <c:x val="0.0359166666666667"/>
              <c:y val="0.21863962459238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crossAx val="-2095432872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82444444444445"/>
          <c:y val="0.0856406585540445"/>
          <c:w val="0.545722222222222"/>
          <c:h val="0.10911954187544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  <c:userShapes r:id="rId3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Compare!$G$6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Compare!$F$111:$F$116</c:f>
              <c:numCache>
                <c:formatCode>General</c:formatCode>
                <c:ptCount val="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</c:numCache>
            </c:numRef>
          </c:xVal>
          <c:yVal>
            <c:numRef>
              <c:f>Compare!$K$111:$K$116</c:f>
              <c:numCache>
                <c:formatCode>0.00</c:formatCode>
                <c:ptCount val="6"/>
                <c:pt idx="0">
                  <c:v>1.0</c:v>
                </c:pt>
                <c:pt idx="1">
                  <c:v>0.444235876656309</c:v>
                </c:pt>
                <c:pt idx="2">
                  <c:v>0.328012698554293</c:v>
                </c:pt>
                <c:pt idx="3">
                  <c:v>0.259298702551607</c:v>
                </c:pt>
                <c:pt idx="4">
                  <c:v>0.214515981279169</c:v>
                </c:pt>
                <c:pt idx="5">
                  <c:v>0.185341550561935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Compare!$H$6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Compare!$F$111:$F$116</c:f>
              <c:numCache>
                <c:formatCode>General</c:formatCode>
                <c:ptCount val="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</c:numCache>
            </c:numRef>
          </c:xVal>
          <c:yVal>
            <c:numRef>
              <c:f>Compare!$L$111:$L$116</c:f>
              <c:numCache>
                <c:formatCode>0.00</c:formatCode>
                <c:ptCount val="6"/>
                <c:pt idx="0">
                  <c:v>1.0</c:v>
                </c:pt>
                <c:pt idx="1">
                  <c:v>0.348777127404669</c:v>
                </c:pt>
                <c:pt idx="2">
                  <c:v>0.235980009584446</c:v>
                </c:pt>
                <c:pt idx="3">
                  <c:v>0.183359690559321</c:v>
                </c:pt>
                <c:pt idx="4">
                  <c:v>0.153549667967413</c:v>
                </c:pt>
                <c:pt idx="5">
                  <c:v>0.132868487711371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380664"/>
        <c:axId val="-2095375304"/>
      </c:scatterChart>
      <c:valAx>
        <c:axId val="-2095380664"/>
        <c:scaling>
          <c:orientation val="minMax"/>
          <c:max val="20.0"/>
          <c:min val="0.0"/>
        </c:scaling>
        <c:delete val="0"/>
        <c:axPos val="b"/>
        <c:title>
          <c:tx>
            <c:strRef>
              <c:f>Compare!$F$6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2095375304"/>
        <c:crosses val="autoZero"/>
        <c:crossBetween val="midCat"/>
        <c:majorUnit val="5.0"/>
        <c:minorUnit val="5.0"/>
      </c:valAx>
      <c:valAx>
        <c:axId val="-2095375304"/>
        <c:scaling>
          <c:orientation val="minMax"/>
          <c:max val="1.2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Blood Pb Relative to Age 5</a:t>
                </a:r>
              </a:p>
            </c:rich>
          </c:tx>
          <c:layout>
            <c:manualLayout>
              <c:xMode val="edge"/>
              <c:yMode val="edge"/>
              <c:x val="0.0359166666666667"/>
              <c:y val="0.21863962459238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crossAx val="-2095380664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82444444444445"/>
          <c:y val="0.0856406585540445"/>
          <c:w val="0.545722222222222"/>
          <c:h val="0.10911954187544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  <c:userShapes r:id="rId3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231627296586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Output!$B$21:$B$20017</c:f>
              <c:numCache>
                <c:formatCode>General</c:formatCode>
                <c:ptCount val="1999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Output!$D$21:$D$20017</c:f>
              <c:numCache>
                <c:formatCode>General</c:formatCode>
                <c:ptCount val="19997"/>
                <c:pt idx="0">
                  <c:v>1.360663</c:v>
                </c:pt>
                <c:pt idx="1">
                  <c:v>2.932624999999999</c:v>
                </c:pt>
                <c:pt idx="2">
                  <c:v>2.442893</c:v>
                </c:pt>
                <c:pt idx="3">
                  <c:v>2.081716</c:v>
                </c:pt>
                <c:pt idx="4">
                  <c:v>1.725898</c:v>
                </c:pt>
                <c:pt idx="5">
                  <c:v>1.342991</c:v>
                </c:pt>
                <c:pt idx="6">
                  <c:v>1.078836</c:v>
                </c:pt>
                <c:pt idx="7">
                  <c:v>0.914195</c:v>
                </c:pt>
                <c:pt idx="8">
                  <c:v>0.778533</c:v>
                </c:pt>
                <c:pt idx="9">
                  <c:v>0.65875</c:v>
                </c:pt>
                <c:pt idx="10">
                  <c:v>0.55583</c:v>
                </c:pt>
                <c:pt idx="11">
                  <c:v>0.430822</c:v>
                </c:pt>
                <c:pt idx="12">
                  <c:v>0.347026</c:v>
                </c:pt>
                <c:pt idx="13">
                  <c:v>0.289901</c:v>
                </c:pt>
                <c:pt idx="14">
                  <c:v>0.25012</c:v>
                </c:pt>
                <c:pt idx="15">
                  <c:v>0.220877</c:v>
                </c:pt>
                <c:pt idx="16">
                  <c:v>0.238063</c:v>
                </c:pt>
                <c:pt idx="17">
                  <c:v>0.255218</c:v>
                </c:pt>
                <c:pt idx="18">
                  <c:v>0.271134</c:v>
                </c:pt>
                <c:pt idx="19">
                  <c:v>0.285172</c:v>
                </c:pt>
                <c:pt idx="20">
                  <c:v>0.296818</c:v>
                </c:pt>
                <c:pt idx="21">
                  <c:v>0.30577</c:v>
                </c:pt>
                <c:pt idx="22">
                  <c:v>0.311905</c:v>
                </c:pt>
                <c:pt idx="23">
                  <c:v>0.315223</c:v>
                </c:pt>
                <c:pt idx="24">
                  <c:v>0.315795</c:v>
                </c:pt>
                <c:pt idx="25">
                  <c:v>0.313713</c:v>
                </c:pt>
                <c:pt idx="26">
                  <c:v>0.304992</c:v>
                </c:pt>
                <c:pt idx="27">
                  <c:v>0.302489</c:v>
                </c:pt>
                <c:pt idx="28">
                  <c:v>0.300595</c:v>
                </c:pt>
                <c:pt idx="29">
                  <c:v>0.298965</c:v>
                </c:pt>
                <c:pt idx="30">
                  <c:v>0.297541</c:v>
                </c:pt>
                <c:pt idx="31">
                  <c:v>0.070673</c:v>
                </c:pt>
                <c:pt idx="32">
                  <c:v>0.05835</c:v>
                </c:pt>
                <c:pt idx="33">
                  <c:v>0.051688</c:v>
                </c:pt>
                <c:pt idx="34">
                  <c:v>0.046688</c:v>
                </c:pt>
                <c:pt idx="35">
                  <c:v>0.04266</c:v>
                </c:pt>
                <c:pt idx="36">
                  <c:v>0.039302</c:v>
                </c:pt>
                <c:pt idx="37">
                  <c:v>0.036437</c:v>
                </c:pt>
                <c:pt idx="38">
                  <c:v>0.033954</c:v>
                </c:pt>
                <c:pt idx="39">
                  <c:v>0.031778</c:v>
                </c:pt>
                <c:pt idx="40">
                  <c:v>0.029854</c:v>
                </c:pt>
                <c:pt idx="41">
                  <c:v>0.028142</c:v>
                </c:pt>
                <c:pt idx="42">
                  <c:v>0.026609</c:v>
                </c:pt>
                <c:pt idx="43">
                  <c:v>0.025231</c:v>
                </c:pt>
                <c:pt idx="44">
                  <c:v>0.023986</c:v>
                </c:pt>
                <c:pt idx="45">
                  <c:v>0.022855</c:v>
                </c:pt>
                <c:pt idx="46">
                  <c:v>0.021825</c:v>
                </c:pt>
                <c:pt idx="47">
                  <c:v>0.020881</c:v>
                </c:pt>
                <c:pt idx="48">
                  <c:v>0.020012</c:v>
                </c:pt>
                <c:pt idx="49">
                  <c:v>0.019211</c:v>
                </c:pt>
                <c:pt idx="50">
                  <c:v>0.018468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'Comparison Data'!$A$21:$A$25000</c:f>
              <c:numCache>
                <c:formatCode>General</c:formatCode>
                <c:ptCount val="2498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Data'!$D$21:$D$25000</c:f>
              <c:numCache>
                <c:formatCode>General</c:formatCode>
                <c:ptCount val="24980"/>
                <c:pt idx="0">
                  <c:v>1.020497</c:v>
                </c:pt>
                <c:pt idx="1">
                  <c:v>1.04072</c:v>
                </c:pt>
                <c:pt idx="2">
                  <c:v>0.654712</c:v>
                </c:pt>
                <c:pt idx="3">
                  <c:v>0.545073</c:v>
                </c:pt>
                <c:pt idx="4">
                  <c:v>0.505581</c:v>
                </c:pt>
                <c:pt idx="5">
                  <c:v>0.483405</c:v>
                </c:pt>
                <c:pt idx="6">
                  <c:v>0.544896</c:v>
                </c:pt>
                <c:pt idx="7">
                  <c:v>0.598041</c:v>
                </c:pt>
                <c:pt idx="8">
                  <c:v>0.594617</c:v>
                </c:pt>
                <c:pt idx="9">
                  <c:v>0.537482</c:v>
                </c:pt>
                <c:pt idx="10">
                  <c:v>0.45558</c:v>
                </c:pt>
                <c:pt idx="11">
                  <c:v>0.391119</c:v>
                </c:pt>
                <c:pt idx="12">
                  <c:v>0.35227</c:v>
                </c:pt>
                <c:pt idx="13">
                  <c:v>0.333874</c:v>
                </c:pt>
                <c:pt idx="14">
                  <c:v>0.329844</c:v>
                </c:pt>
                <c:pt idx="15">
                  <c:v>0.33352</c:v>
                </c:pt>
                <c:pt idx="16">
                  <c:v>0.339917</c:v>
                </c:pt>
                <c:pt idx="17">
                  <c:v>0.34594</c:v>
                </c:pt>
                <c:pt idx="18">
                  <c:v>0.350432</c:v>
                </c:pt>
                <c:pt idx="19">
                  <c:v>0.353443</c:v>
                </c:pt>
                <c:pt idx="20">
                  <c:v>0.355373</c:v>
                </c:pt>
                <c:pt idx="21">
                  <c:v>0.356587</c:v>
                </c:pt>
                <c:pt idx="22">
                  <c:v>0.357488</c:v>
                </c:pt>
                <c:pt idx="23">
                  <c:v>0.358043</c:v>
                </c:pt>
                <c:pt idx="24">
                  <c:v>0.35875</c:v>
                </c:pt>
                <c:pt idx="25">
                  <c:v>0.358871</c:v>
                </c:pt>
                <c:pt idx="26">
                  <c:v>0.351704</c:v>
                </c:pt>
                <c:pt idx="27">
                  <c:v>0.353</c:v>
                </c:pt>
                <c:pt idx="28">
                  <c:v>0.354209</c:v>
                </c:pt>
                <c:pt idx="29">
                  <c:v>0.355293</c:v>
                </c:pt>
                <c:pt idx="30">
                  <c:v>0.356275</c:v>
                </c:pt>
                <c:pt idx="31">
                  <c:v>0.131251</c:v>
                </c:pt>
                <c:pt idx="32">
                  <c:v>0.115939</c:v>
                </c:pt>
                <c:pt idx="33">
                  <c:v>0.104305</c:v>
                </c:pt>
                <c:pt idx="34">
                  <c:v>0.094774</c:v>
                </c:pt>
                <c:pt idx="35">
                  <c:v>0.086733</c:v>
                </c:pt>
                <c:pt idx="36">
                  <c:v>0.079823</c:v>
                </c:pt>
                <c:pt idx="37">
                  <c:v>0.073822</c:v>
                </c:pt>
                <c:pt idx="38">
                  <c:v>0.068541</c:v>
                </c:pt>
                <c:pt idx="39">
                  <c:v>0.06385</c:v>
                </c:pt>
                <c:pt idx="40">
                  <c:v>0.059647</c:v>
                </c:pt>
                <c:pt idx="41">
                  <c:v>0.055846</c:v>
                </c:pt>
                <c:pt idx="42">
                  <c:v>0.052395</c:v>
                </c:pt>
                <c:pt idx="43">
                  <c:v>0.049235</c:v>
                </c:pt>
                <c:pt idx="44">
                  <c:v>0.046328</c:v>
                </c:pt>
                <c:pt idx="45">
                  <c:v>0.043641</c:v>
                </c:pt>
                <c:pt idx="46">
                  <c:v>0.041147</c:v>
                </c:pt>
                <c:pt idx="47">
                  <c:v>0.038824</c:v>
                </c:pt>
                <c:pt idx="48">
                  <c:v>0.036655</c:v>
                </c:pt>
                <c:pt idx="49">
                  <c:v>0.034625</c:v>
                </c:pt>
                <c:pt idx="50">
                  <c:v>0.03272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325000"/>
        <c:axId val="-2095319640"/>
      </c:scatterChart>
      <c:valAx>
        <c:axId val="-2095325000"/>
        <c:scaling>
          <c:orientation val="minMax"/>
          <c:min val="0.0"/>
        </c:scaling>
        <c:delete val="0"/>
        <c:axPos val="b"/>
        <c:title>
          <c:tx>
            <c:strRef>
              <c:f>Figures!$AJ$6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095319640"/>
        <c:crosses val="autoZero"/>
        <c:crossBetween val="midCat"/>
      </c:valAx>
      <c:valAx>
        <c:axId val="-2095319640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Figures!$AJ$2</c:f>
              <c:strCache>
                <c:ptCount val="1"/>
                <c:pt idx="0">
                  <c:v>Blood Pb (µg/dL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crossAx val="-2095325000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389356774190209"/>
          <c:y val="0.0606060606060606"/>
          <c:w val="0.44219354237525"/>
          <c:h val="0.143448659826613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231627296585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Output!$B$21:$B$20017</c:f>
              <c:numCache>
                <c:formatCode>General</c:formatCode>
                <c:ptCount val="1999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Output!$J$21:$J$20017</c:f>
              <c:numCache>
                <c:formatCode>General</c:formatCode>
                <c:ptCount val="19997"/>
                <c:pt idx="0">
                  <c:v>0.11144</c:v>
                </c:pt>
                <c:pt idx="1">
                  <c:v>1.448211</c:v>
                </c:pt>
                <c:pt idx="2">
                  <c:v>1.32992</c:v>
                </c:pt>
                <c:pt idx="3">
                  <c:v>1.155747</c:v>
                </c:pt>
                <c:pt idx="4">
                  <c:v>0.964094</c:v>
                </c:pt>
                <c:pt idx="5">
                  <c:v>0.772962</c:v>
                </c:pt>
                <c:pt idx="6">
                  <c:v>0.625352</c:v>
                </c:pt>
                <c:pt idx="7">
                  <c:v>0.52127</c:v>
                </c:pt>
                <c:pt idx="8">
                  <c:v>0.435619</c:v>
                </c:pt>
                <c:pt idx="9">
                  <c:v>0.359842</c:v>
                </c:pt>
                <c:pt idx="10">
                  <c:v>0.293864</c:v>
                </c:pt>
                <c:pt idx="11">
                  <c:v>0.24486</c:v>
                </c:pt>
                <c:pt idx="12">
                  <c:v>0.213907</c:v>
                </c:pt>
                <c:pt idx="13">
                  <c:v>0.197149</c:v>
                </c:pt>
                <c:pt idx="14">
                  <c:v>0.190963</c:v>
                </c:pt>
                <c:pt idx="15">
                  <c:v>0.192372</c:v>
                </c:pt>
                <c:pt idx="16">
                  <c:v>0.195756</c:v>
                </c:pt>
                <c:pt idx="17">
                  <c:v>0.197997</c:v>
                </c:pt>
                <c:pt idx="18">
                  <c:v>0.19894</c:v>
                </c:pt>
                <c:pt idx="19">
                  <c:v>0.198512</c:v>
                </c:pt>
                <c:pt idx="20">
                  <c:v>0.196817</c:v>
                </c:pt>
                <c:pt idx="21">
                  <c:v>0.194091</c:v>
                </c:pt>
                <c:pt idx="22">
                  <c:v>0.190639</c:v>
                </c:pt>
                <c:pt idx="23">
                  <c:v>0.186802</c:v>
                </c:pt>
                <c:pt idx="24">
                  <c:v>0.182927</c:v>
                </c:pt>
                <c:pt idx="25">
                  <c:v>0.179356</c:v>
                </c:pt>
                <c:pt idx="26">
                  <c:v>0.176851</c:v>
                </c:pt>
                <c:pt idx="27">
                  <c:v>0.174809</c:v>
                </c:pt>
                <c:pt idx="28">
                  <c:v>0.172995</c:v>
                </c:pt>
                <c:pt idx="29">
                  <c:v>0.171373</c:v>
                </c:pt>
                <c:pt idx="30">
                  <c:v>0.169914</c:v>
                </c:pt>
                <c:pt idx="31">
                  <c:v>0.160841</c:v>
                </c:pt>
                <c:pt idx="32">
                  <c:v>0.153752</c:v>
                </c:pt>
                <c:pt idx="33">
                  <c:v>0.147263</c:v>
                </c:pt>
                <c:pt idx="34">
                  <c:v>0.141268</c:v>
                </c:pt>
                <c:pt idx="35">
                  <c:v>0.135716</c:v>
                </c:pt>
                <c:pt idx="36">
                  <c:v>0.130559</c:v>
                </c:pt>
                <c:pt idx="37">
                  <c:v>0.125752</c:v>
                </c:pt>
                <c:pt idx="38">
                  <c:v>0.121257</c:v>
                </c:pt>
                <c:pt idx="39">
                  <c:v>0.117039</c:v>
                </c:pt>
                <c:pt idx="40">
                  <c:v>0.113068</c:v>
                </c:pt>
                <c:pt idx="41">
                  <c:v>0.109319</c:v>
                </c:pt>
                <c:pt idx="42">
                  <c:v>0.105768</c:v>
                </c:pt>
                <c:pt idx="43">
                  <c:v>0.102397</c:v>
                </c:pt>
                <c:pt idx="44">
                  <c:v>0.099187</c:v>
                </c:pt>
                <c:pt idx="45">
                  <c:v>0.096126</c:v>
                </c:pt>
                <c:pt idx="46">
                  <c:v>0.093199</c:v>
                </c:pt>
                <c:pt idx="47">
                  <c:v>0.090396</c:v>
                </c:pt>
                <c:pt idx="48">
                  <c:v>0.087707</c:v>
                </c:pt>
                <c:pt idx="49">
                  <c:v>0.085123</c:v>
                </c:pt>
                <c:pt idx="50">
                  <c:v>0.082637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'Comparison Data'!$A$21:$A$25000</c:f>
              <c:numCache>
                <c:formatCode>General</c:formatCode>
                <c:ptCount val="2498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Data'!$L$21:$L$25000</c:f>
              <c:numCache>
                <c:formatCode>General</c:formatCode>
                <c:ptCount val="24980"/>
                <c:pt idx="0">
                  <c:v>0.263277</c:v>
                </c:pt>
                <c:pt idx="1">
                  <c:v>0.537756</c:v>
                </c:pt>
                <c:pt idx="2">
                  <c:v>0.374107</c:v>
                </c:pt>
                <c:pt idx="3">
                  <c:v>0.297414</c:v>
                </c:pt>
                <c:pt idx="4">
                  <c:v>0.264372</c:v>
                </c:pt>
                <c:pt idx="5">
                  <c:v>0.249475</c:v>
                </c:pt>
                <c:pt idx="6">
                  <c:v>0.260017</c:v>
                </c:pt>
                <c:pt idx="7">
                  <c:v>0.284332</c:v>
                </c:pt>
                <c:pt idx="8">
                  <c:v>0.292779</c:v>
                </c:pt>
                <c:pt idx="9">
                  <c:v>0.278783</c:v>
                </c:pt>
                <c:pt idx="10">
                  <c:v>0.249154</c:v>
                </c:pt>
                <c:pt idx="11">
                  <c:v>0.220237</c:v>
                </c:pt>
                <c:pt idx="12">
                  <c:v>0.200324</c:v>
                </c:pt>
                <c:pt idx="13">
                  <c:v>0.18832</c:v>
                </c:pt>
                <c:pt idx="14">
                  <c:v>0.182116</c:v>
                </c:pt>
                <c:pt idx="15">
                  <c:v>0.179556</c:v>
                </c:pt>
                <c:pt idx="16">
                  <c:v>0.179048</c:v>
                </c:pt>
                <c:pt idx="17">
                  <c:v>0.179608</c:v>
                </c:pt>
                <c:pt idx="18">
                  <c:v>0.180694</c:v>
                </c:pt>
                <c:pt idx="19">
                  <c:v>0.182033</c:v>
                </c:pt>
                <c:pt idx="20">
                  <c:v>0.183493</c:v>
                </c:pt>
                <c:pt idx="21">
                  <c:v>0.185002</c:v>
                </c:pt>
                <c:pt idx="22">
                  <c:v>0.186518</c:v>
                </c:pt>
                <c:pt idx="23">
                  <c:v>0.188017</c:v>
                </c:pt>
                <c:pt idx="24">
                  <c:v>0.189478</c:v>
                </c:pt>
                <c:pt idx="25">
                  <c:v>0.190886</c:v>
                </c:pt>
                <c:pt idx="26">
                  <c:v>0.19312</c:v>
                </c:pt>
                <c:pt idx="27">
                  <c:v>0.195159</c:v>
                </c:pt>
                <c:pt idx="28">
                  <c:v>0.197078</c:v>
                </c:pt>
                <c:pt idx="29">
                  <c:v>0.198872</c:v>
                </c:pt>
                <c:pt idx="30">
                  <c:v>0.200553</c:v>
                </c:pt>
                <c:pt idx="31">
                  <c:v>0.187811</c:v>
                </c:pt>
                <c:pt idx="32">
                  <c:v>0.175567</c:v>
                </c:pt>
                <c:pt idx="33">
                  <c:v>0.164612</c:v>
                </c:pt>
                <c:pt idx="34">
                  <c:v>0.154699</c:v>
                </c:pt>
                <c:pt idx="35">
                  <c:v>0.145657</c:v>
                </c:pt>
                <c:pt idx="36">
                  <c:v>0.13736</c:v>
                </c:pt>
                <c:pt idx="37">
                  <c:v>0.129705</c:v>
                </c:pt>
                <c:pt idx="38">
                  <c:v>0.122614</c:v>
                </c:pt>
                <c:pt idx="39">
                  <c:v>0.116021</c:v>
                </c:pt>
                <c:pt idx="40">
                  <c:v>0.109874</c:v>
                </c:pt>
                <c:pt idx="41">
                  <c:v>0.104127</c:v>
                </c:pt>
                <c:pt idx="42">
                  <c:v>0.098744</c:v>
                </c:pt>
                <c:pt idx="43">
                  <c:v>0.093691</c:v>
                </c:pt>
                <c:pt idx="44">
                  <c:v>0.088943</c:v>
                </c:pt>
                <c:pt idx="45">
                  <c:v>0.084475</c:v>
                </c:pt>
                <c:pt idx="46">
                  <c:v>0.080267</c:v>
                </c:pt>
                <c:pt idx="47">
                  <c:v>0.0763</c:v>
                </c:pt>
                <c:pt idx="48">
                  <c:v>0.072558</c:v>
                </c:pt>
                <c:pt idx="49">
                  <c:v>0.069025</c:v>
                </c:pt>
                <c:pt idx="50">
                  <c:v>0.06569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289688"/>
        <c:axId val="-2095284328"/>
      </c:scatterChart>
      <c:valAx>
        <c:axId val="-2095289688"/>
        <c:scaling>
          <c:orientation val="minMax"/>
          <c:min val="0.0"/>
        </c:scaling>
        <c:delete val="0"/>
        <c:axPos val="b"/>
        <c:title>
          <c:tx>
            <c:strRef>
              <c:f>Figures!$AJ$6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095284328"/>
        <c:crosses val="autoZero"/>
        <c:crossBetween val="midCat"/>
      </c:valAx>
      <c:valAx>
        <c:axId val="-2095284328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Figures!$AJ$3</c:f>
              <c:strCache>
                <c:ptCount val="1"/>
                <c:pt idx="0">
                  <c:v>Bone Pb (µg/g)</c:v>
                </c:pt>
              </c:strCache>
            </c:strRef>
          </c:tx>
          <c:layout>
            <c:manualLayout>
              <c:xMode val="edge"/>
              <c:yMode val="edge"/>
              <c:x val="0.037383818146992"/>
              <c:y val="0.368619422572178"/>
            </c:manualLayout>
          </c:layout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crossAx val="-2095289688"/>
        <c:crosses val="autoZero"/>
        <c:crossBetween val="midCat"/>
        <c:majorUnit val="0.2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279818602556337"/>
          <c:y val="0.0565656565656566"/>
          <c:w val="0.440362794887326"/>
          <c:h val="0.08284259922055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5900283174663"/>
          <c:y val="0.0529394734749066"/>
          <c:w val="0.714113694368088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Output!$B$21:$B$20017</c:f>
              <c:numCache>
                <c:formatCode>General</c:formatCode>
                <c:ptCount val="1999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Output!$F$21:$F$20017</c:f>
              <c:numCache>
                <c:formatCode>General</c:formatCode>
                <c:ptCount val="19997"/>
                <c:pt idx="0">
                  <c:v>0.009217</c:v>
                </c:pt>
                <c:pt idx="1">
                  <c:v>0.05091</c:v>
                </c:pt>
                <c:pt idx="2">
                  <c:v>0.042311</c:v>
                </c:pt>
                <c:pt idx="3">
                  <c:v>0.033368</c:v>
                </c:pt>
                <c:pt idx="4">
                  <c:v>0.024885</c:v>
                </c:pt>
                <c:pt idx="5">
                  <c:v>0.01702</c:v>
                </c:pt>
                <c:pt idx="6">
                  <c:v>0.012606</c:v>
                </c:pt>
                <c:pt idx="7">
                  <c:v>0.009957</c:v>
                </c:pt>
                <c:pt idx="8">
                  <c:v>0.007929</c:v>
                </c:pt>
                <c:pt idx="9">
                  <c:v>0.006308</c:v>
                </c:pt>
                <c:pt idx="10">
                  <c:v>0.005066</c:v>
                </c:pt>
                <c:pt idx="11">
                  <c:v>0.004294</c:v>
                </c:pt>
                <c:pt idx="12">
                  <c:v>0.003638</c:v>
                </c:pt>
                <c:pt idx="13">
                  <c:v>0.003131</c:v>
                </c:pt>
                <c:pt idx="14">
                  <c:v>0.00275</c:v>
                </c:pt>
                <c:pt idx="15">
                  <c:v>0.002456</c:v>
                </c:pt>
                <c:pt idx="16">
                  <c:v>0.002515</c:v>
                </c:pt>
                <c:pt idx="17">
                  <c:v>0.002648</c:v>
                </c:pt>
                <c:pt idx="18">
                  <c:v>0.002802</c:v>
                </c:pt>
                <c:pt idx="19">
                  <c:v>0.002954</c:v>
                </c:pt>
                <c:pt idx="20">
                  <c:v>0.00309</c:v>
                </c:pt>
                <c:pt idx="21">
                  <c:v>0.003202</c:v>
                </c:pt>
                <c:pt idx="22">
                  <c:v>0.003286</c:v>
                </c:pt>
                <c:pt idx="23">
                  <c:v>0.003341</c:v>
                </c:pt>
                <c:pt idx="24">
                  <c:v>0.003366</c:v>
                </c:pt>
                <c:pt idx="25">
                  <c:v>0.003363</c:v>
                </c:pt>
                <c:pt idx="26">
                  <c:v>0.003297</c:v>
                </c:pt>
                <c:pt idx="27">
                  <c:v>0.003267</c:v>
                </c:pt>
                <c:pt idx="28">
                  <c:v>0.003244</c:v>
                </c:pt>
                <c:pt idx="29">
                  <c:v>0.003225</c:v>
                </c:pt>
                <c:pt idx="30">
                  <c:v>0.003208</c:v>
                </c:pt>
                <c:pt idx="31">
                  <c:v>0.001338</c:v>
                </c:pt>
                <c:pt idx="32">
                  <c:v>0.000953</c:v>
                </c:pt>
                <c:pt idx="33">
                  <c:v>0.00074</c:v>
                </c:pt>
                <c:pt idx="34">
                  <c:v>0.00061</c:v>
                </c:pt>
                <c:pt idx="35">
                  <c:v>0.000526</c:v>
                </c:pt>
                <c:pt idx="36">
                  <c:v>0.000467</c:v>
                </c:pt>
                <c:pt idx="37">
                  <c:v>0.000423</c:v>
                </c:pt>
                <c:pt idx="38">
                  <c:v>0.000389</c:v>
                </c:pt>
                <c:pt idx="39">
                  <c:v>0.000361</c:v>
                </c:pt>
                <c:pt idx="40">
                  <c:v>0.000337</c:v>
                </c:pt>
                <c:pt idx="41">
                  <c:v>0.000316</c:v>
                </c:pt>
                <c:pt idx="42">
                  <c:v>0.000298</c:v>
                </c:pt>
                <c:pt idx="43">
                  <c:v>0.000282</c:v>
                </c:pt>
                <c:pt idx="44">
                  <c:v>0.000267</c:v>
                </c:pt>
                <c:pt idx="45">
                  <c:v>0.000254</c:v>
                </c:pt>
                <c:pt idx="46">
                  <c:v>0.000242</c:v>
                </c:pt>
                <c:pt idx="47">
                  <c:v>0.000232</c:v>
                </c:pt>
                <c:pt idx="48">
                  <c:v>0.000222</c:v>
                </c:pt>
                <c:pt idx="49">
                  <c:v>0.000213</c:v>
                </c:pt>
                <c:pt idx="50">
                  <c:v>0.000204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'Comparison Data'!$A$21:$A$25000</c:f>
              <c:numCache>
                <c:formatCode>General</c:formatCode>
                <c:ptCount val="2498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Data'!$F$21:$F$25000</c:f>
              <c:numCache>
                <c:formatCode>General</c:formatCode>
                <c:ptCount val="24980"/>
                <c:pt idx="0">
                  <c:v>0.002903</c:v>
                </c:pt>
                <c:pt idx="1">
                  <c:v>0.003362</c:v>
                </c:pt>
                <c:pt idx="2">
                  <c:v>0.002107</c:v>
                </c:pt>
                <c:pt idx="3">
                  <c:v>0.001753</c:v>
                </c:pt>
                <c:pt idx="4">
                  <c:v>0.001626</c:v>
                </c:pt>
                <c:pt idx="5">
                  <c:v>0.001554</c:v>
                </c:pt>
                <c:pt idx="6">
                  <c:v>0.001753</c:v>
                </c:pt>
                <c:pt idx="7">
                  <c:v>0.001925</c:v>
                </c:pt>
                <c:pt idx="8">
                  <c:v>0.001914</c:v>
                </c:pt>
                <c:pt idx="9">
                  <c:v>0.00173</c:v>
                </c:pt>
                <c:pt idx="10">
                  <c:v>0.001465</c:v>
                </c:pt>
                <c:pt idx="11">
                  <c:v>0.001257</c:v>
                </c:pt>
                <c:pt idx="12">
                  <c:v>0.001132</c:v>
                </c:pt>
                <c:pt idx="13">
                  <c:v>0.001072</c:v>
                </c:pt>
                <c:pt idx="14">
                  <c:v>0.001059</c:v>
                </c:pt>
                <c:pt idx="15">
                  <c:v>0.001071</c:v>
                </c:pt>
                <c:pt idx="16">
                  <c:v>0.001092</c:v>
                </c:pt>
                <c:pt idx="17">
                  <c:v>0.001111</c:v>
                </c:pt>
                <c:pt idx="18">
                  <c:v>0.001126</c:v>
                </c:pt>
                <c:pt idx="19">
                  <c:v>0.001135</c:v>
                </c:pt>
                <c:pt idx="20">
                  <c:v>0.001142</c:v>
                </c:pt>
                <c:pt idx="21">
                  <c:v>0.001146</c:v>
                </c:pt>
                <c:pt idx="22">
                  <c:v>0.001149</c:v>
                </c:pt>
                <c:pt idx="23">
                  <c:v>0.00115</c:v>
                </c:pt>
                <c:pt idx="24">
                  <c:v>0.001153</c:v>
                </c:pt>
                <c:pt idx="25">
                  <c:v>0.001153</c:v>
                </c:pt>
                <c:pt idx="26">
                  <c:v>0.00113</c:v>
                </c:pt>
                <c:pt idx="27">
                  <c:v>0.001134</c:v>
                </c:pt>
                <c:pt idx="28">
                  <c:v>0.001138</c:v>
                </c:pt>
                <c:pt idx="29">
                  <c:v>0.001141</c:v>
                </c:pt>
                <c:pt idx="30">
                  <c:v>0.001145</c:v>
                </c:pt>
                <c:pt idx="31">
                  <c:v>0.000421</c:v>
                </c:pt>
                <c:pt idx="32">
                  <c:v>0.000372</c:v>
                </c:pt>
                <c:pt idx="33">
                  <c:v>0.000334</c:v>
                </c:pt>
                <c:pt idx="34">
                  <c:v>0.000304</c:v>
                </c:pt>
                <c:pt idx="35">
                  <c:v>0.000278</c:v>
                </c:pt>
                <c:pt idx="36">
                  <c:v>0.000256</c:v>
                </c:pt>
                <c:pt idx="37">
                  <c:v>0.000237</c:v>
                </c:pt>
                <c:pt idx="38">
                  <c:v>0.00022</c:v>
                </c:pt>
                <c:pt idx="39">
                  <c:v>0.000205</c:v>
                </c:pt>
                <c:pt idx="40">
                  <c:v>0.000191</c:v>
                </c:pt>
                <c:pt idx="41">
                  <c:v>0.000179</c:v>
                </c:pt>
                <c:pt idx="42">
                  <c:v>0.000168</c:v>
                </c:pt>
                <c:pt idx="43">
                  <c:v>0.000158</c:v>
                </c:pt>
                <c:pt idx="44">
                  <c:v>0.000148</c:v>
                </c:pt>
                <c:pt idx="45">
                  <c:v>0.00014</c:v>
                </c:pt>
                <c:pt idx="46">
                  <c:v>0.000132</c:v>
                </c:pt>
                <c:pt idx="47">
                  <c:v>0.000124</c:v>
                </c:pt>
                <c:pt idx="48">
                  <c:v>0.000117</c:v>
                </c:pt>
                <c:pt idx="49">
                  <c:v>0.000111</c:v>
                </c:pt>
                <c:pt idx="50">
                  <c:v>0.000105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254408"/>
        <c:axId val="-2095249048"/>
      </c:scatterChart>
      <c:valAx>
        <c:axId val="-2095254408"/>
        <c:scaling>
          <c:orientation val="minMax"/>
          <c:min val="0.0"/>
        </c:scaling>
        <c:delete val="0"/>
        <c:axPos val="b"/>
        <c:title>
          <c:tx>
            <c:strRef>
              <c:f>Figures!$AJ$6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095249048"/>
        <c:crosses val="autoZero"/>
        <c:crossBetween val="midCat"/>
      </c:valAx>
      <c:valAx>
        <c:axId val="-2095249048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Figures!$AJ$4</c:f>
              <c:strCache>
                <c:ptCount val="1"/>
                <c:pt idx="0">
                  <c:v>Kidney Pb (µg/g)</c:v>
                </c:pt>
              </c:strCache>
            </c:strRef>
          </c:tx>
          <c:layout>
            <c:manualLayout>
              <c:xMode val="edge"/>
              <c:yMode val="edge"/>
              <c:x val="0.037383818146992"/>
              <c:y val="0.368619422572178"/>
            </c:manualLayout>
          </c:layout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.00" sourceLinked="0"/>
        <c:majorTickMark val="out"/>
        <c:minorTickMark val="none"/>
        <c:tickLblPos val="nextTo"/>
        <c:crossAx val="-2095254408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256149963503083"/>
          <c:y val="0.0646464646464647"/>
          <c:w val="0.487700072993835"/>
          <c:h val="0.08284259922055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231627296585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1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Output!$B$21:$B$20017</c:f>
              <c:numCache>
                <c:formatCode>General</c:formatCode>
                <c:ptCount val="1999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Output!$R$21:$R$20017</c:f>
              <c:numCache>
                <c:formatCode>General</c:formatCode>
                <c:ptCount val="19997"/>
                <c:pt idx="0">
                  <c:v>13.988571</c:v>
                </c:pt>
                <c:pt idx="1">
                  <c:v>591.6072959999999</c:v>
                </c:pt>
                <c:pt idx="2">
                  <c:v>801.889709</c:v>
                </c:pt>
                <c:pt idx="3">
                  <c:v>860.5419629999999</c:v>
                </c:pt>
                <c:pt idx="4">
                  <c:v>827.115725</c:v>
                </c:pt>
                <c:pt idx="5">
                  <c:v>742.3362759999999</c:v>
                </c:pt>
                <c:pt idx="6">
                  <c:v>667.744569</c:v>
                </c:pt>
                <c:pt idx="7">
                  <c:v>624.528987</c:v>
                </c:pt>
                <c:pt idx="8">
                  <c:v>598.003671</c:v>
                </c:pt>
                <c:pt idx="9">
                  <c:v>580.66671</c:v>
                </c:pt>
                <c:pt idx="10">
                  <c:v>567.6221699999999</c:v>
                </c:pt>
                <c:pt idx="11">
                  <c:v>565.5200149999998</c:v>
                </c:pt>
                <c:pt idx="12">
                  <c:v>577.3206919999999</c:v>
                </c:pt>
                <c:pt idx="13">
                  <c:v>599.9315969999999</c:v>
                </c:pt>
                <c:pt idx="14">
                  <c:v>631.8456039999999</c:v>
                </c:pt>
                <c:pt idx="15">
                  <c:v>672.22688</c:v>
                </c:pt>
                <c:pt idx="16">
                  <c:v>707.9606699999999</c:v>
                </c:pt>
                <c:pt idx="17">
                  <c:v>731.5586649999999</c:v>
                </c:pt>
                <c:pt idx="18">
                  <c:v>745.0509079999999</c:v>
                </c:pt>
                <c:pt idx="19">
                  <c:v>750.038872</c:v>
                </c:pt>
                <c:pt idx="20">
                  <c:v>748.148048</c:v>
                </c:pt>
                <c:pt idx="21">
                  <c:v>741.0275909999999</c:v>
                </c:pt>
                <c:pt idx="22">
                  <c:v>730.3100279999999</c:v>
                </c:pt>
                <c:pt idx="23">
                  <c:v>717.574682</c:v>
                </c:pt>
                <c:pt idx="24">
                  <c:v>704.3245659999999</c:v>
                </c:pt>
                <c:pt idx="25">
                  <c:v>691.982635</c:v>
                </c:pt>
                <c:pt idx="26">
                  <c:v>683.5669129999999</c:v>
                </c:pt>
                <c:pt idx="27">
                  <c:v>676.799009</c:v>
                </c:pt>
                <c:pt idx="28">
                  <c:v>670.8066409999999</c:v>
                </c:pt>
                <c:pt idx="29">
                  <c:v>665.4629059999999</c:v>
                </c:pt>
                <c:pt idx="30">
                  <c:v>660.677413</c:v>
                </c:pt>
                <c:pt idx="31">
                  <c:v>626.178715</c:v>
                </c:pt>
                <c:pt idx="32">
                  <c:v>599.28055</c:v>
                </c:pt>
                <c:pt idx="33">
                  <c:v>574.623642</c:v>
                </c:pt>
                <c:pt idx="34">
                  <c:v>551.8086949999998</c:v>
                </c:pt>
                <c:pt idx="35">
                  <c:v>530.645977</c:v>
                </c:pt>
                <c:pt idx="36">
                  <c:v>510.958744</c:v>
                </c:pt>
                <c:pt idx="37">
                  <c:v>492.584465</c:v>
                </c:pt>
                <c:pt idx="38">
                  <c:v>475.377722</c:v>
                </c:pt>
                <c:pt idx="39">
                  <c:v>459.210477</c:v>
                </c:pt>
                <c:pt idx="40">
                  <c:v>443.970981</c:v>
                </c:pt>
                <c:pt idx="41">
                  <c:v>429.5621499999999</c:v>
                </c:pt>
                <c:pt idx="42">
                  <c:v>415.89981</c:v>
                </c:pt>
                <c:pt idx="43">
                  <c:v>402.9110179999999</c:v>
                </c:pt>
                <c:pt idx="44">
                  <c:v>390.53253</c:v>
                </c:pt>
                <c:pt idx="45">
                  <c:v>378.709443</c:v>
                </c:pt>
                <c:pt idx="46">
                  <c:v>367.394015</c:v>
                </c:pt>
                <c:pt idx="47">
                  <c:v>356.544637</c:v>
                </c:pt>
                <c:pt idx="48">
                  <c:v>346.124959</c:v>
                </c:pt>
                <c:pt idx="49">
                  <c:v>336.1031379999999</c:v>
                </c:pt>
                <c:pt idx="50">
                  <c:v>326.4511909999999</c:v>
                </c:pt>
              </c:numCache>
            </c:numRef>
          </c:yVal>
          <c:smooth val="1"/>
        </c:ser>
        <c:ser>
          <c:idx val="0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solidFill>
                <a:srgbClr val="C00000"/>
              </a:solidFill>
              <a:prstDash val="dash"/>
            </a:ln>
          </c:spPr>
          <c:marker>
            <c:symbol val="none"/>
          </c:marker>
          <c:xVal>
            <c:numRef>
              <c:f>'Comparison Data'!$A$21:$A$25017</c:f>
              <c:numCache>
                <c:formatCode>General</c:formatCode>
                <c:ptCount val="2499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Data'!$U$21:$U$25017</c:f>
              <c:numCache>
                <c:formatCode>General</c:formatCode>
                <c:ptCount val="24997"/>
                <c:pt idx="0">
                  <c:v>33.048</c:v>
                </c:pt>
                <c:pt idx="1">
                  <c:v>219.678264</c:v>
                </c:pt>
                <c:pt idx="2">
                  <c:v>225.57162</c:v>
                </c:pt>
                <c:pt idx="3">
                  <c:v>221.447749</c:v>
                </c:pt>
                <c:pt idx="4">
                  <c:v>226.810081</c:v>
                </c:pt>
                <c:pt idx="5">
                  <c:v>239.59058</c:v>
                </c:pt>
                <c:pt idx="6">
                  <c:v>277.643636</c:v>
                </c:pt>
                <c:pt idx="7">
                  <c:v>340.655743</c:v>
                </c:pt>
                <c:pt idx="8">
                  <c:v>401.9182559999999</c:v>
                </c:pt>
                <c:pt idx="9">
                  <c:v>449.864127</c:v>
                </c:pt>
                <c:pt idx="10">
                  <c:v>481.261248</c:v>
                </c:pt>
                <c:pt idx="11">
                  <c:v>508.649838</c:v>
                </c:pt>
                <c:pt idx="12">
                  <c:v>540.6596229999999</c:v>
                </c:pt>
                <c:pt idx="13">
                  <c:v>573.064352</c:v>
                </c:pt>
                <c:pt idx="14">
                  <c:v>602.574946</c:v>
                </c:pt>
                <c:pt idx="15">
                  <c:v>627.4455129999999</c:v>
                </c:pt>
                <c:pt idx="16">
                  <c:v>647.5322609999997</c:v>
                </c:pt>
                <c:pt idx="17">
                  <c:v>663.616877</c:v>
                </c:pt>
                <c:pt idx="18">
                  <c:v>676.7172679999999</c:v>
                </c:pt>
                <c:pt idx="19">
                  <c:v>687.778584</c:v>
                </c:pt>
                <c:pt idx="20">
                  <c:v>697.49995</c:v>
                </c:pt>
                <c:pt idx="21">
                  <c:v>706.3273699999999</c:v>
                </c:pt>
                <c:pt idx="22">
                  <c:v>714.5239289999998</c:v>
                </c:pt>
                <c:pt idx="23">
                  <c:v>722.24337</c:v>
                </c:pt>
                <c:pt idx="24">
                  <c:v>729.549387</c:v>
                </c:pt>
                <c:pt idx="25">
                  <c:v>736.4672109999998</c:v>
                </c:pt>
                <c:pt idx="26">
                  <c:v>746.449854</c:v>
                </c:pt>
                <c:pt idx="27">
                  <c:v>755.588558</c:v>
                </c:pt>
                <c:pt idx="28">
                  <c:v>764.188529</c:v>
                </c:pt>
                <c:pt idx="29">
                  <c:v>772.246898</c:v>
                </c:pt>
                <c:pt idx="30">
                  <c:v>779.8111009999999</c:v>
                </c:pt>
                <c:pt idx="31">
                  <c:v>731.17836</c:v>
                </c:pt>
                <c:pt idx="32">
                  <c:v>684.308951</c:v>
                </c:pt>
                <c:pt idx="33">
                  <c:v>642.3192279999997</c:v>
                </c:pt>
                <c:pt idx="34">
                  <c:v>604.268711</c:v>
                </c:pt>
                <c:pt idx="35">
                  <c:v>569.514803</c:v>
                </c:pt>
                <c:pt idx="36">
                  <c:v>537.573882</c:v>
                </c:pt>
                <c:pt idx="37">
                  <c:v>508.068457</c:v>
                </c:pt>
                <c:pt idx="38">
                  <c:v>480.697562</c:v>
                </c:pt>
                <c:pt idx="39">
                  <c:v>455.2170679999999</c:v>
                </c:pt>
                <c:pt idx="40">
                  <c:v>431.4268099999999</c:v>
                </c:pt>
                <c:pt idx="41">
                  <c:v>409.160736</c:v>
                </c:pt>
                <c:pt idx="42">
                  <c:v>388.277571</c:v>
                </c:pt>
                <c:pt idx="43">
                  <c:v>368.657373</c:v>
                </c:pt>
                <c:pt idx="44">
                  <c:v>350.197779</c:v>
                </c:pt>
                <c:pt idx="45">
                  <c:v>332.809895</c:v>
                </c:pt>
                <c:pt idx="46">
                  <c:v>316.4157729999999</c:v>
                </c:pt>
                <c:pt idx="47">
                  <c:v>300.946458</c:v>
                </c:pt>
                <c:pt idx="48">
                  <c:v>286.340367</c:v>
                </c:pt>
                <c:pt idx="49">
                  <c:v>272.542058</c:v>
                </c:pt>
                <c:pt idx="50">
                  <c:v>259.501264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331032"/>
        <c:axId val="-2108336568"/>
      </c:scatterChart>
      <c:valAx>
        <c:axId val="-2108331032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108336568"/>
        <c:crosses val="autoZero"/>
        <c:crossBetween val="midCat"/>
      </c:valAx>
      <c:valAx>
        <c:axId val="-2108336568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Bone Pb (ug)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-2108331032"/>
        <c:crosses val="autoZero"/>
        <c:crossBetween val="midCat"/>
        <c:majorUnit val="200.0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256149963503083"/>
          <c:y val="0.0606060606060606"/>
          <c:w val="0.487700072993835"/>
          <c:h val="0.08284259922055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640585607273"/>
          <c:y val="0.0529394734749066"/>
          <c:w val="0.719373391935476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Output!$B$21:$B$20017</c:f>
              <c:numCache>
                <c:formatCode>General</c:formatCode>
                <c:ptCount val="1999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Output!$G$21:$G$20017</c:f>
              <c:numCache>
                <c:formatCode>General</c:formatCode>
                <c:ptCount val="19997"/>
                <c:pt idx="0">
                  <c:v>0.017737</c:v>
                </c:pt>
                <c:pt idx="1">
                  <c:v>0.103021</c:v>
                </c:pt>
                <c:pt idx="2">
                  <c:v>0.096801</c:v>
                </c:pt>
                <c:pt idx="3">
                  <c:v>0.078219</c:v>
                </c:pt>
                <c:pt idx="4">
                  <c:v>0.059274</c:v>
                </c:pt>
                <c:pt idx="5">
                  <c:v>0.041298</c:v>
                </c:pt>
                <c:pt idx="6">
                  <c:v>0.031127</c:v>
                </c:pt>
                <c:pt idx="7">
                  <c:v>0.025907</c:v>
                </c:pt>
                <c:pt idx="8">
                  <c:v>0.022186</c:v>
                </c:pt>
                <c:pt idx="9">
                  <c:v>0.019369</c:v>
                </c:pt>
                <c:pt idx="10">
                  <c:v>0.017504</c:v>
                </c:pt>
                <c:pt idx="11">
                  <c:v>0.015776</c:v>
                </c:pt>
                <c:pt idx="12">
                  <c:v>0.013681</c:v>
                </c:pt>
                <c:pt idx="13">
                  <c:v>0.011889</c:v>
                </c:pt>
                <c:pt idx="14">
                  <c:v>0.010488</c:v>
                </c:pt>
                <c:pt idx="15">
                  <c:v>0.009389</c:v>
                </c:pt>
                <c:pt idx="16">
                  <c:v>0.00915</c:v>
                </c:pt>
                <c:pt idx="17">
                  <c:v>0.009439</c:v>
                </c:pt>
                <c:pt idx="18">
                  <c:v>0.009935</c:v>
                </c:pt>
                <c:pt idx="19">
                  <c:v>0.010487</c:v>
                </c:pt>
                <c:pt idx="20">
                  <c:v>0.011013</c:v>
                </c:pt>
                <c:pt idx="21">
                  <c:v>0.01147</c:v>
                </c:pt>
                <c:pt idx="22">
                  <c:v>0.011833</c:v>
                </c:pt>
                <c:pt idx="23">
                  <c:v>0.012094</c:v>
                </c:pt>
                <c:pt idx="24">
                  <c:v>0.012247</c:v>
                </c:pt>
                <c:pt idx="25">
                  <c:v>0.012293</c:v>
                </c:pt>
                <c:pt idx="26">
                  <c:v>0.012145</c:v>
                </c:pt>
                <c:pt idx="27">
                  <c:v>0.012022</c:v>
                </c:pt>
                <c:pt idx="28">
                  <c:v>0.011924</c:v>
                </c:pt>
                <c:pt idx="29">
                  <c:v>0.011844</c:v>
                </c:pt>
                <c:pt idx="30">
                  <c:v>0.011777</c:v>
                </c:pt>
                <c:pt idx="31">
                  <c:v>0.006826</c:v>
                </c:pt>
                <c:pt idx="32">
                  <c:v>0.004578</c:v>
                </c:pt>
                <c:pt idx="33">
                  <c:v>0.003322</c:v>
                </c:pt>
                <c:pt idx="34">
                  <c:v>0.002592</c:v>
                </c:pt>
                <c:pt idx="35">
                  <c:v>0.002146</c:v>
                </c:pt>
                <c:pt idx="36">
                  <c:v>0.001856</c:v>
                </c:pt>
                <c:pt idx="37">
                  <c:v>0.001653</c:v>
                </c:pt>
                <c:pt idx="38">
                  <c:v>0.001502</c:v>
                </c:pt>
                <c:pt idx="39">
                  <c:v>0.001383</c:v>
                </c:pt>
                <c:pt idx="40">
                  <c:v>0.001285</c:v>
                </c:pt>
                <c:pt idx="41">
                  <c:v>0.001202</c:v>
                </c:pt>
                <c:pt idx="42">
                  <c:v>0.001129</c:v>
                </c:pt>
                <c:pt idx="43">
                  <c:v>0.001066</c:v>
                </c:pt>
                <c:pt idx="44">
                  <c:v>0.001009</c:v>
                </c:pt>
                <c:pt idx="45">
                  <c:v>0.000958</c:v>
                </c:pt>
                <c:pt idx="46">
                  <c:v>0.000912</c:v>
                </c:pt>
                <c:pt idx="47">
                  <c:v>0.00087</c:v>
                </c:pt>
                <c:pt idx="48">
                  <c:v>0.000832</c:v>
                </c:pt>
                <c:pt idx="49">
                  <c:v>0.000797</c:v>
                </c:pt>
                <c:pt idx="50">
                  <c:v>0.000765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'Comparison Data'!$A$21:$A$25000</c:f>
              <c:numCache>
                <c:formatCode>General</c:formatCode>
                <c:ptCount val="2498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Data'!$G$21:$G$25000</c:f>
              <c:numCache>
                <c:formatCode>General</c:formatCode>
                <c:ptCount val="24980"/>
                <c:pt idx="0">
                  <c:v>0.003048</c:v>
                </c:pt>
                <c:pt idx="1">
                  <c:v>0.003366</c:v>
                </c:pt>
                <c:pt idx="2">
                  <c:v>0.00211</c:v>
                </c:pt>
                <c:pt idx="3">
                  <c:v>0.001755</c:v>
                </c:pt>
                <c:pt idx="4">
                  <c:v>0.001627</c:v>
                </c:pt>
                <c:pt idx="5">
                  <c:v>0.001555</c:v>
                </c:pt>
                <c:pt idx="6">
                  <c:v>0.001754</c:v>
                </c:pt>
                <c:pt idx="7">
                  <c:v>0.001926</c:v>
                </c:pt>
                <c:pt idx="8">
                  <c:v>0.001915</c:v>
                </c:pt>
                <c:pt idx="9">
                  <c:v>0.00173</c:v>
                </c:pt>
                <c:pt idx="10">
                  <c:v>0.001465</c:v>
                </c:pt>
                <c:pt idx="11">
                  <c:v>0.001257</c:v>
                </c:pt>
                <c:pt idx="12">
                  <c:v>0.001132</c:v>
                </c:pt>
                <c:pt idx="13">
                  <c:v>0.001073</c:v>
                </c:pt>
                <c:pt idx="14">
                  <c:v>0.00106</c:v>
                </c:pt>
                <c:pt idx="15">
                  <c:v>0.001071</c:v>
                </c:pt>
                <c:pt idx="16">
                  <c:v>0.001092</c:v>
                </c:pt>
                <c:pt idx="17">
                  <c:v>0.001111</c:v>
                </c:pt>
                <c:pt idx="18">
                  <c:v>0.001126</c:v>
                </c:pt>
                <c:pt idx="19">
                  <c:v>0.001136</c:v>
                </c:pt>
                <c:pt idx="20">
                  <c:v>0.001142</c:v>
                </c:pt>
                <c:pt idx="21">
                  <c:v>0.001146</c:v>
                </c:pt>
                <c:pt idx="22">
                  <c:v>0.001149</c:v>
                </c:pt>
                <c:pt idx="23">
                  <c:v>0.00115</c:v>
                </c:pt>
                <c:pt idx="24">
                  <c:v>0.001153</c:v>
                </c:pt>
                <c:pt idx="25">
                  <c:v>0.001153</c:v>
                </c:pt>
                <c:pt idx="26">
                  <c:v>0.00113</c:v>
                </c:pt>
                <c:pt idx="27">
                  <c:v>0.001134</c:v>
                </c:pt>
                <c:pt idx="28">
                  <c:v>0.001138</c:v>
                </c:pt>
                <c:pt idx="29">
                  <c:v>0.001142</c:v>
                </c:pt>
                <c:pt idx="30">
                  <c:v>0.001145</c:v>
                </c:pt>
                <c:pt idx="31">
                  <c:v>0.000421</c:v>
                </c:pt>
                <c:pt idx="32">
                  <c:v>0.000372</c:v>
                </c:pt>
                <c:pt idx="33">
                  <c:v>0.000334</c:v>
                </c:pt>
                <c:pt idx="34">
                  <c:v>0.000304</c:v>
                </c:pt>
                <c:pt idx="35">
                  <c:v>0.000278</c:v>
                </c:pt>
                <c:pt idx="36">
                  <c:v>0.000256</c:v>
                </c:pt>
                <c:pt idx="37">
                  <c:v>0.000237</c:v>
                </c:pt>
                <c:pt idx="38">
                  <c:v>0.00022</c:v>
                </c:pt>
                <c:pt idx="39">
                  <c:v>0.000205</c:v>
                </c:pt>
                <c:pt idx="40">
                  <c:v>0.000191</c:v>
                </c:pt>
                <c:pt idx="41">
                  <c:v>0.000179</c:v>
                </c:pt>
                <c:pt idx="42">
                  <c:v>0.000168</c:v>
                </c:pt>
                <c:pt idx="43">
                  <c:v>0.000158</c:v>
                </c:pt>
                <c:pt idx="44">
                  <c:v>0.000148</c:v>
                </c:pt>
                <c:pt idx="45">
                  <c:v>0.00014</c:v>
                </c:pt>
                <c:pt idx="46">
                  <c:v>0.000132</c:v>
                </c:pt>
                <c:pt idx="47">
                  <c:v>0.000124</c:v>
                </c:pt>
                <c:pt idx="48">
                  <c:v>0.000117</c:v>
                </c:pt>
                <c:pt idx="49">
                  <c:v>0.000111</c:v>
                </c:pt>
                <c:pt idx="50">
                  <c:v>0.000105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219192"/>
        <c:axId val="-2095213832"/>
      </c:scatterChart>
      <c:valAx>
        <c:axId val="-2095219192"/>
        <c:scaling>
          <c:orientation val="minMax"/>
          <c:min val="0.0"/>
        </c:scaling>
        <c:delete val="0"/>
        <c:axPos val="b"/>
        <c:title>
          <c:tx>
            <c:strRef>
              <c:f>Figures!$AJ$6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095213832"/>
        <c:crosses val="autoZero"/>
        <c:crossBetween val="midCat"/>
      </c:valAx>
      <c:valAx>
        <c:axId val="-2095213832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Figures!$AJ$5</c:f>
              <c:strCache>
                <c:ptCount val="1"/>
                <c:pt idx="0">
                  <c:v>Liver Pb (µg/g)</c:v>
                </c:pt>
              </c:strCache>
            </c:strRef>
          </c:tx>
          <c:layout>
            <c:manualLayout>
              <c:xMode val="edge"/>
              <c:yMode val="edge"/>
              <c:x val="0.037383818146992"/>
              <c:y val="0.368619422572178"/>
            </c:manualLayout>
          </c:layout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.00" sourceLinked="0"/>
        <c:majorTickMark val="out"/>
        <c:minorTickMark val="none"/>
        <c:tickLblPos val="nextTo"/>
        <c:crossAx val="-2095219192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256149963503083"/>
          <c:y val="0.0484848484848485"/>
          <c:w val="0.487700072993835"/>
          <c:h val="0.08284259922055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8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'AALM-LG Child'!$B$7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'AALM-LG Child'!$B$11:$B$100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'AALM-LG Child'!$C$11:$C$100</c:f>
              <c:numCache>
                <c:formatCode>0.00E+00</c:formatCode>
                <c:ptCount val="90"/>
                <c:pt idx="0">
                  <c:v>0.2750697</c:v>
                </c:pt>
                <c:pt idx="1">
                  <c:v>0.54205</c:v>
                </c:pt>
                <c:pt idx="2">
                  <c:v>0.8090303</c:v>
                </c:pt>
                <c:pt idx="3">
                  <c:v>1.07601</c:v>
                </c:pt>
                <c:pt idx="4">
                  <c:v>1.342991</c:v>
                </c:pt>
                <c:pt idx="5">
                  <c:v>1.609971</c:v>
                </c:pt>
                <c:pt idx="6">
                  <c:v>1.876951</c:v>
                </c:pt>
                <c:pt idx="7">
                  <c:v>2.143932</c:v>
                </c:pt>
                <c:pt idx="8">
                  <c:v>2.410912</c:v>
                </c:pt>
                <c:pt idx="9">
                  <c:v>2.677892</c:v>
                </c:pt>
                <c:pt idx="10">
                  <c:v>5.347696</c:v>
                </c:pt>
                <c:pt idx="11">
                  <c:v>8.017499</c:v>
                </c:pt>
                <c:pt idx="12">
                  <c:v>10.6873</c:v>
                </c:pt>
                <c:pt idx="13">
                  <c:v>13.35669</c:v>
                </c:pt>
                <c:pt idx="14">
                  <c:v>16.02263999999999</c:v>
                </c:pt>
                <c:pt idx="15">
                  <c:v>18.68892</c:v>
                </c:pt>
                <c:pt idx="16">
                  <c:v>21.35459000000001</c:v>
                </c:pt>
                <c:pt idx="17">
                  <c:v>24.00396</c:v>
                </c:pt>
                <c:pt idx="18">
                  <c:v>26.04836999999999</c:v>
                </c:pt>
                <c:pt idx="19">
                  <c:v>40.75328</c:v>
                </c:pt>
                <c:pt idx="20">
                  <c:v>50.91565</c:v>
                </c:pt>
                <c:pt idx="21">
                  <c:v>58.59262000000001</c:v>
                </c:pt>
                <c:pt idx="22">
                  <c:v>64.70192</c:v>
                </c:pt>
                <c:pt idx="23">
                  <c:v>69.73608</c:v>
                </c:pt>
                <c:pt idx="24">
                  <c:v>73.99174</c:v>
                </c:pt>
                <c:pt idx="25">
                  <c:v>77.65746999999998</c:v>
                </c:pt>
                <c:pt idx="26">
                  <c:v>80.86374999999998</c:v>
                </c:pt>
                <c:pt idx="27">
                  <c:v>83.70229</c:v>
                </c:pt>
                <c:pt idx="28">
                  <c:v>101.3712</c:v>
                </c:pt>
                <c:pt idx="29">
                  <c:v>110.727</c:v>
                </c:pt>
                <c:pt idx="30">
                  <c:v>116.9566</c:v>
                </c:pt>
                <c:pt idx="31">
                  <c:v>189.0977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'AALM-OF Child'!$B$7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'AALM-OF Child'!$B$11:$B$100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'AALM-OF Child'!$C$11:$C$100</c:f>
              <c:numCache>
                <c:formatCode>0.00E+00</c:formatCode>
                <c:ptCount val="90"/>
                <c:pt idx="0">
                  <c:v>0.09735042</c:v>
                </c:pt>
                <c:pt idx="1">
                  <c:v>0.1943723</c:v>
                </c:pt>
                <c:pt idx="2">
                  <c:v>0.2909963</c:v>
                </c:pt>
                <c:pt idx="3">
                  <c:v>0.387224</c:v>
                </c:pt>
                <c:pt idx="4">
                  <c:v>0.4834881</c:v>
                </c:pt>
                <c:pt idx="5">
                  <c:v>0.5796418</c:v>
                </c:pt>
                <c:pt idx="6">
                  <c:v>0.6753957</c:v>
                </c:pt>
                <c:pt idx="7">
                  <c:v>0.7711275</c:v>
                </c:pt>
                <c:pt idx="8">
                  <c:v>0.8666824</c:v>
                </c:pt>
                <c:pt idx="9">
                  <c:v>0.9620508</c:v>
                </c:pt>
                <c:pt idx="10">
                  <c:v>1.907108</c:v>
                </c:pt>
                <c:pt idx="11">
                  <c:v>2.836268999999999</c:v>
                </c:pt>
                <c:pt idx="12">
                  <c:v>3.749848</c:v>
                </c:pt>
                <c:pt idx="13">
                  <c:v>4.648462999999999</c:v>
                </c:pt>
                <c:pt idx="14">
                  <c:v>5.532228</c:v>
                </c:pt>
                <c:pt idx="15">
                  <c:v>6.401558</c:v>
                </c:pt>
                <c:pt idx="16">
                  <c:v>7.257012999999999</c:v>
                </c:pt>
                <c:pt idx="17">
                  <c:v>8.098856</c:v>
                </c:pt>
                <c:pt idx="18">
                  <c:v>8.927026999999998</c:v>
                </c:pt>
                <c:pt idx="19">
                  <c:v>16.54175</c:v>
                </c:pt>
                <c:pt idx="20">
                  <c:v>23.11653</c:v>
                </c:pt>
                <c:pt idx="21">
                  <c:v>28.85237</c:v>
                </c:pt>
                <c:pt idx="22">
                  <c:v>33.9016</c:v>
                </c:pt>
                <c:pt idx="23">
                  <c:v>38.38289</c:v>
                </c:pt>
                <c:pt idx="24">
                  <c:v>42.38739</c:v>
                </c:pt>
                <c:pt idx="25">
                  <c:v>45.98882</c:v>
                </c:pt>
                <c:pt idx="26">
                  <c:v>49.24602</c:v>
                </c:pt>
                <c:pt idx="27">
                  <c:v>52.20704000000001</c:v>
                </c:pt>
                <c:pt idx="28">
                  <c:v>71.73195</c:v>
                </c:pt>
                <c:pt idx="29">
                  <c:v>82.19687999999998</c:v>
                </c:pt>
                <c:pt idx="30">
                  <c:v>88.87862999999998</c:v>
                </c:pt>
                <c:pt idx="31">
                  <c:v>93.62239999999998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151176"/>
        <c:axId val="-2095145880"/>
      </c:scatterChart>
      <c:valAx>
        <c:axId val="-2095151176"/>
        <c:scaling>
          <c:orientation val="minMax"/>
          <c:max val="1000.0"/>
          <c:min val="0.0"/>
        </c:scaling>
        <c:delete val="0"/>
        <c:axPos val="b"/>
        <c:title>
          <c:tx>
            <c:strRef>
              <c:f>Figures!$D$5</c:f>
              <c:strCache>
                <c:ptCount val="1"/>
                <c:pt idx="0">
                  <c:v>Pb Intake  (µg/day)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145880"/>
        <c:crosses val="autoZero"/>
        <c:crossBetween val="midCat"/>
        <c:majorUnit val="200.0"/>
        <c:minorUnit val="100.0"/>
      </c:valAx>
      <c:valAx>
        <c:axId val="-2095145880"/>
        <c:scaling>
          <c:orientation val="minMax"/>
          <c:max val="10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Figures!$D$2</c:f>
              <c:strCache>
                <c:ptCount val="1"/>
                <c:pt idx="0">
                  <c:v>Blood Pb (µg/dL)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crossAx val="-2095151176"/>
        <c:crosses val="autoZero"/>
        <c:crossBetween val="midCat"/>
        <c:majorUnit val="20.0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57444444444444"/>
          <c:y val="0.141836630177326"/>
          <c:w val="0.232861111111111"/>
          <c:h val="0.166695474041355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8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'AALM-LG Child'!$B$7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'AALM-LG Child'!$B$11:$B$100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'AALM-LG Child'!$D$11:$D$100</c:f>
              <c:numCache>
                <c:formatCode>0.00E+00</c:formatCode>
                <c:ptCount val="90"/>
                <c:pt idx="0">
                  <c:v>0.001852514</c:v>
                </c:pt>
                <c:pt idx="1">
                  <c:v>0.003650587</c:v>
                </c:pt>
                <c:pt idx="2">
                  <c:v>0.005448659</c:v>
                </c:pt>
                <c:pt idx="3">
                  <c:v>0.00724673</c:v>
                </c:pt>
                <c:pt idx="4">
                  <c:v>0.009044803</c:v>
                </c:pt>
                <c:pt idx="5">
                  <c:v>0.01084288</c:v>
                </c:pt>
                <c:pt idx="6">
                  <c:v>0.01264095</c:v>
                </c:pt>
                <c:pt idx="7">
                  <c:v>0.01443902</c:v>
                </c:pt>
                <c:pt idx="8">
                  <c:v>0.0162371</c:v>
                </c:pt>
                <c:pt idx="9">
                  <c:v>0.01803517</c:v>
                </c:pt>
                <c:pt idx="10">
                  <c:v>0.0360159</c:v>
                </c:pt>
                <c:pt idx="11">
                  <c:v>0.05399663</c:v>
                </c:pt>
                <c:pt idx="12">
                  <c:v>0.07197737</c:v>
                </c:pt>
                <c:pt idx="13">
                  <c:v>0.08995531</c:v>
                </c:pt>
                <c:pt idx="14">
                  <c:v>0.10791</c:v>
                </c:pt>
                <c:pt idx="15">
                  <c:v>0.1258669</c:v>
                </c:pt>
                <c:pt idx="16">
                  <c:v>0.1438197</c:v>
                </c:pt>
                <c:pt idx="17">
                  <c:v>0.161657</c:v>
                </c:pt>
                <c:pt idx="18">
                  <c:v>0.1793784</c:v>
                </c:pt>
                <c:pt idx="19">
                  <c:v>0.3579862</c:v>
                </c:pt>
                <c:pt idx="20">
                  <c:v>0.536504</c:v>
                </c:pt>
                <c:pt idx="21">
                  <c:v>0.715059</c:v>
                </c:pt>
                <c:pt idx="22">
                  <c:v>0.8936729</c:v>
                </c:pt>
                <c:pt idx="23">
                  <c:v>1.072345</c:v>
                </c:pt>
                <c:pt idx="24">
                  <c:v>1.251064</c:v>
                </c:pt>
                <c:pt idx="25">
                  <c:v>1.429832</c:v>
                </c:pt>
                <c:pt idx="26">
                  <c:v>1.608634</c:v>
                </c:pt>
                <c:pt idx="27">
                  <c:v>1.787489</c:v>
                </c:pt>
                <c:pt idx="28">
                  <c:v>3.57719</c:v>
                </c:pt>
                <c:pt idx="29">
                  <c:v>5.368037999999999</c:v>
                </c:pt>
                <c:pt idx="30">
                  <c:v>7.159357</c:v>
                </c:pt>
                <c:pt idx="31">
                  <c:v>13.13042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'AALM-OF Child'!$B$7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'AALM-OF Child'!$B$11:$B$100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'AALM-OF Child'!$D$11:$D$100</c:f>
              <c:numCache>
                <c:formatCode>0.00E+00</c:formatCode>
                <c:ptCount val="90"/>
                <c:pt idx="0">
                  <c:v>0.0006553239</c:v>
                </c:pt>
                <c:pt idx="1">
                  <c:v>0.001309568</c:v>
                </c:pt>
                <c:pt idx="2">
                  <c:v>0.001962256</c:v>
                </c:pt>
                <c:pt idx="3">
                  <c:v>0.002613386</c:v>
                </c:pt>
                <c:pt idx="4">
                  <c:v>0.003265883</c:v>
                </c:pt>
                <c:pt idx="5">
                  <c:v>0.003918755</c:v>
                </c:pt>
                <c:pt idx="6">
                  <c:v>0.004570029</c:v>
                </c:pt>
                <c:pt idx="7">
                  <c:v>0.00522227</c:v>
                </c:pt>
                <c:pt idx="8">
                  <c:v>0.005874423</c:v>
                </c:pt>
                <c:pt idx="9">
                  <c:v>0.006526419</c:v>
                </c:pt>
                <c:pt idx="10">
                  <c:v>0.01304826</c:v>
                </c:pt>
                <c:pt idx="11">
                  <c:v>0.01957012</c:v>
                </c:pt>
                <c:pt idx="12">
                  <c:v>0.02609137</c:v>
                </c:pt>
                <c:pt idx="13">
                  <c:v>0.03261368</c:v>
                </c:pt>
                <c:pt idx="14">
                  <c:v>0.03913514</c:v>
                </c:pt>
                <c:pt idx="15">
                  <c:v>0.04565613</c:v>
                </c:pt>
                <c:pt idx="16">
                  <c:v>0.05217822</c:v>
                </c:pt>
                <c:pt idx="17">
                  <c:v>0.05870088</c:v>
                </c:pt>
                <c:pt idx="18">
                  <c:v>0.06522106</c:v>
                </c:pt>
                <c:pt idx="19">
                  <c:v>0.1304405</c:v>
                </c:pt>
                <c:pt idx="20">
                  <c:v>0.1956669</c:v>
                </c:pt>
                <c:pt idx="21">
                  <c:v>0.2608984</c:v>
                </c:pt>
                <c:pt idx="22">
                  <c:v>0.3261326</c:v>
                </c:pt>
                <c:pt idx="23">
                  <c:v>0.3913848</c:v>
                </c:pt>
                <c:pt idx="24">
                  <c:v>0.4566412</c:v>
                </c:pt>
                <c:pt idx="25">
                  <c:v>0.5219093</c:v>
                </c:pt>
                <c:pt idx="26">
                  <c:v>0.5871867</c:v>
                </c:pt>
                <c:pt idx="27">
                  <c:v>0.6524745</c:v>
                </c:pt>
                <c:pt idx="28">
                  <c:v>1.306032</c:v>
                </c:pt>
                <c:pt idx="29">
                  <c:v>1.961025</c:v>
                </c:pt>
                <c:pt idx="30">
                  <c:v>2.617652999999999</c:v>
                </c:pt>
                <c:pt idx="31">
                  <c:v>3.275995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105720"/>
        <c:axId val="-2095100424"/>
      </c:scatterChart>
      <c:valAx>
        <c:axId val="-2095105720"/>
        <c:scaling>
          <c:orientation val="minMax"/>
          <c:max val="1000.0"/>
          <c:min val="0.0"/>
        </c:scaling>
        <c:delete val="0"/>
        <c:axPos val="b"/>
        <c:title>
          <c:tx>
            <c:strRef>
              <c:f>Figures!$D$5</c:f>
              <c:strCache>
                <c:ptCount val="1"/>
                <c:pt idx="0">
                  <c:v>Pb Intake  (µg/day)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100424"/>
        <c:crosses val="autoZero"/>
        <c:crossBetween val="midCat"/>
        <c:majorUnit val="200.0"/>
        <c:minorUnit val="100.0"/>
      </c:valAx>
      <c:valAx>
        <c:axId val="-2095100424"/>
        <c:scaling>
          <c:orientation val="minMax"/>
          <c:max val="2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Figures!$D$3</c:f>
              <c:strCache>
                <c:ptCount val="1"/>
                <c:pt idx="0">
                  <c:v>Plasma Pb (µg/dL)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crossAx val="-2095105720"/>
        <c:crosses val="autoZero"/>
        <c:crossBetween val="midCat"/>
        <c:majorUnit val="0.5"/>
        <c:minorUnit val="0.5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57444444444444"/>
          <c:y val="0.133706548876512"/>
          <c:w val="0.324527777777779"/>
          <c:h val="0.195150758594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8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'AALM-LG Child'!$B$7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'AALM-LG Child'!$B$11:$B$100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'AALM-LG Child'!$E$11:$E$100</c:f>
              <c:numCache>
                <c:formatCode>0.00E+00</c:formatCode>
                <c:ptCount val="90"/>
                <c:pt idx="0">
                  <c:v>0.1586983</c:v>
                </c:pt>
                <c:pt idx="1">
                  <c:v>0.3122644</c:v>
                </c:pt>
                <c:pt idx="2">
                  <c:v>0.4658304</c:v>
                </c:pt>
                <c:pt idx="3">
                  <c:v>0.6193963</c:v>
                </c:pt>
                <c:pt idx="4">
                  <c:v>0.7729625</c:v>
                </c:pt>
                <c:pt idx="5">
                  <c:v>0.926529</c:v>
                </c:pt>
                <c:pt idx="6">
                  <c:v>1.080095</c:v>
                </c:pt>
                <c:pt idx="7">
                  <c:v>1.233661</c:v>
                </c:pt>
                <c:pt idx="8">
                  <c:v>1.387227</c:v>
                </c:pt>
                <c:pt idx="9">
                  <c:v>1.540793</c:v>
                </c:pt>
                <c:pt idx="10">
                  <c:v>3.076454999999999</c:v>
                </c:pt>
                <c:pt idx="11">
                  <c:v>4.612114999999998</c:v>
                </c:pt>
                <c:pt idx="12">
                  <c:v>6.147777999999999</c:v>
                </c:pt>
                <c:pt idx="13">
                  <c:v>7.683048</c:v>
                </c:pt>
                <c:pt idx="14">
                  <c:v>9.215115</c:v>
                </c:pt>
                <c:pt idx="15">
                  <c:v>10.74781</c:v>
                </c:pt>
                <c:pt idx="16">
                  <c:v>12.28142</c:v>
                </c:pt>
                <c:pt idx="17">
                  <c:v>13.80589</c:v>
                </c:pt>
                <c:pt idx="18">
                  <c:v>15.34102</c:v>
                </c:pt>
                <c:pt idx="19">
                  <c:v>30.68974</c:v>
                </c:pt>
                <c:pt idx="20">
                  <c:v>46.04184</c:v>
                </c:pt>
                <c:pt idx="21">
                  <c:v>61.39843</c:v>
                </c:pt>
                <c:pt idx="22">
                  <c:v>76.75791</c:v>
                </c:pt>
                <c:pt idx="23">
                  <c:v>92.11873</c:v>
                </c:pt>
                <c:pt idx="24">
                  <c:v>107.4815</c:v>
                </c:pt>
                <c:pt idx="25">
                  <c:v>122.845</c:v>
                </c:pt>
                <c:pt idx="26">
                  <c:v>138.2089</c:v>
                </c:pt>
                <c:pt idx="27">
                  <c:v>153.5751</c:v>
                </c:pt>
                <c:pt idx="28">
                  <c:v>307.2511999999999</c:v>
                </c:pt>
                <c:pt idx="29">
                  <c:v>460.9438</c:v>
                </c:pt>
                <c:pt idx="30">
                  <c:v>614.6395</c:v>
                </c:pt>
                <c:pt idx="31">
                  <c:v>56.83236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'AALM-OF Child'!$B$7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'AALM-OF Child'!$B$11:$B$100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'AALM-OF Child'!$E$11:$E$100</c:f>
              <c:numCache>
                <c:formatCode>0.00E+00</c:formatCode>
                <c:ptCount val="90"/>
                <c:pt idx="0">
                  <c:v>0.04525155</c:v>
                </c:pt>
                <c:pt idx="1">
                  <c:v>0.09630874</c:v>
                </c:pt>
                <c:pt idx="2">
                  <c:v>0.1474151</c:v>
                </c:pt>
                <c:pt idx="3">
                  <c:v>0.1984569</c:v>
                </c:pt>
                <c:pt idx="4">
                  <c:v>0.2495247</c:v>
                </c:pt>
                <c:pt idx="5">
                  <c:v>0.300576</c:v>
                </c:pt>
                <c:pt idx="6">
                  <c:v>0.3516055</c:v>
                </c:pt>
                <c:pt idx="7">
                  <c:v>0.4026832</c:v>
                </c:pt>
                <c:pt idx="8">
                  <c:v>0.453739</c:v>
                </c:pt>
                <c:pt idx="9">
                  <c:v>0.5047733</c:v>
                </c:pt>
                <c:pt idx="10">
                  <c:v>1.01542</c:v>
                </c:pt>
                <c:pt idx="11">
                  <c:v>1.526036</c:v>
                </c:pt>
                <c:pt idx="12">
                  <c:v>2.036605999999999</c:v>
                </c:pt>
                <c:pt idx="13">
                  <c:v>2.54734</c:v>
                </c:pt>
                <c:pt idx="14">
                  <c:v>3.057952999999999</c:v>
                </c:pt>
                <c:pt idx="15">
                  <c:v>3.568457</c:v>
                </c:pt>
                <c:pt idx="16">
                  <c:v>4.079214</c:v>
                </c:pt>
                <c:pt idx="17">
                  <c:v>4.590030999999999</c:v>
                </c:pt>
                <c:pt idx="18">
                  <c:v>5.10047</c:v>
                </c:pt>
                <c:pt idx="19">
                  <c:v>10.20796</c:v>
                </c:pt>
                <c:pt idx="20">
                  <c:v>15.31636</c:v>
                </c:pt>
                <c:pt idx="21">
                  <c:v>20.42577</c:v>
                </c:pt>
                <c:pt idx="22">
                  <c:v>25.53574</c:v>
                </c:pt>
                <c:pt idx="23">
                  <c:v>30.64734</c:v>
                </c:pt>
                <c:pt idx="24">
                  <c:v>35.75964</c:v>
                </c:pt>
                <c:pt idx="25">
                  <c:v>40.87366</c:v>
                </c:pt>
                <c:pt idx="26">
                  <c:v>45.98846</c:v>
                </c:pt>
                <c:pt idx="27">
                  <c:v>51.10434</c:v>
                </c:pt>
                <c:pt idx="28">
                  <c:v>102.3371</c:v>
                </c:pt>
                <c:pt idx="29">
                  <c:v>153.7199</c:v>
                </c:pt>
                <c:pt idx="30">
                  <c:v>205.2655</c:v>
                </c:pt>
                <c:pt idx="31">
                  <c:v>256.9739999999999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720792"/>
        <c:axId val="-2095726088"/>
      </c:scatterChart>
      <c:valAx>
        <c:axId val="-2095720792"/>
        <c:scaling>
          <c:orientation val="minMax"/>
          <c:max val="1000.0"/>
          <c:min val="0.0"/>
        </c:scaling>
        <c:delete val="0"/>
        <c:axPos val="b"/>
        <c:title>
          <c:tx>
            <c:strRef>
              <c:f>Figures!$D$5</c:f>
              <c:strCache>
                <c:ptCount val="1"/>
                <c:pt idx="0">
                  <c:v>Pb Intake  (µg/day)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726088"/>
        <c:crosses val="autoZero"/>
        <c:crossBetween val="midCat"/>
        <c:majorUnit val="200.0"/>
        <c:minorUnit val="100.0"/>
      </c:valAx>
      <c:valAx>
        <c:axId val="-2095726088"/>
        <c:scaling>
          <c:orientation val="minMax"/>
          <c:max val="16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Figures!$D$4</c:f>
              <c:strCache>
                <c:ptCount val="1"/>
                <c:pt idx="0">
                  <c:v>Bone Pb (µg/g)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720792"/>
        <c:crosses val="autoZero"/>
        <c:crossBetween val="midCat"/>
        <c:majorUnit val="40.0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38"/>
          <c:y val="0.0889911017220408"/>
          <c:w val="0.282861111111111"/>
          <c:h val="0.178890595992574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'AALM-LG Child'!$B$7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'AALM-LG Child'!$D$11:$D$100</c:f>
              <c:numCache>
                <c:formatCode>0.00E+00</c:formatCode>
                <c:ptCount val="90"/>
                <c:pt idx="0">
                  <c:v>0.001852514</c:v>
                </c:pt>
                <c:pt idx="1">
                  <c:v>0.003650587</c:v>
                </c:pt>
                <c:pt idx="2">
                  <c:v>0.005448659</c:v>
                </c:pt>
                <c:pt idx="3">
                  <c:v>0.00724673</c:v>
                </c:pt>
                <c:pt idx="4">
                  <c:v>0.009044803</c:v>
                </c:pt>
                <c:pt idx="5">
                  <c:v>0.01084288</c:v>
                </c:pt>
                <c:pt idx="6">
                  <c:v>0.01264095</c:v>
                </c:pt>
                <c:pt idx="7">
                  <c:v>0.01443902</c:v>
                </c:pt>
                <c:pt idx="8">
                  <c:v>0.0162371</c:v>
                </c:pt>
                <c:pt idx="9">
                  <c:v>0.01803517</c:v>
                </c:pt>
                <c:pt idx="10">
                  <c:v>0.0360159</c:v>
                </c:pt>
                <c:pt idx="11">
                  <c:v>0.05399663</c:v>
                </c:pt>
                <c:pt idx="12">
                  <c:v>0.07197737</c:v>
                </c:pt>
                <c:pt idx="13">
                  <c:v>0.08995531</c:v>
                </c:pt>
                <c:pt idx="14">
                  <c:v>0.10791</c:v>
                </c:pt>
                <c:pt idx="15">
                  <c:v>0.1258669</c:v>
                </c:pt>
                <c:pt idx="16">
                  <c:v>0.1438197</c:v>
                </c:pt>
                <c:pt idx="17">
                  <c:v>0.161657</c:v>
                </c:pt>
                <c:pt idx="18">
                  <c:v>0.1793784</c:v>
                </c:pt>
                <c:pt idx="19">
                  <c:v>0.3579862</c:v>
                </c:pt>
                <c:pt idx="20">
                  <c:v>0.536504</c:v>
                </c:pt>
                <c:pt idx="21">
                  <c:v>0.715059</c:v>
                </c:pt>
                <c:pt idx="22">
                  <c:v>0.8936729</c:v>
                </c:pt>
                <c:pt idx="23">
                  <c:v>1.072345</c:v>
                </c:pt>
                <c:pt idx="24">
                  <c:v>1.251064</c:v>
                </c:pt>
                <c:pt idx="25">
                  <c:v>1.429832</c:v>
                </c:pt>
                <c:pt idx="26">
                  <c:v>1.608634</c:v>
                </c:pt>
                <c:pt idx="27">
                  <c:v>1.787489</c:v>
                </c:pt>
                <c:pt idx="28">
                  <c:v>3.57719</c:v>
                </c:pt>
                <c:pt idx="29">
                  <c:v>5.368037999999999</c:v>
                </c:pt>
                <c:pt idx="30">
                  <c:v>7.159357</c:v>
                </c:pt>
                <c:pt idx="31">
                  <c:v>13.13042</c:v>
                </c:pt>
              </c:numCache>
            </c:numRef>
          </c:xVal>
          <c:yVal>
            <c:numRef>
              <c:f>'AALM-LG Child'!$C$11:$C$100</c:f>
              <c:numCache>
                <c:formatCode>0.00E+00</c:formatCode>
                <c:ptCount val="90"/>
                <c:pt idx="0">
                  <c:v>0.2750697</c:v>
                </c:pt>
                <c:pt idx="1">
                  <c:v>0.54205</c:v>
                </c:pt>
                <c:pt idx="2">
                  <c:v>0.8090303</c:v>
                </c:pt>
                <c:pt idx="3">
                  <c:v>1.07601</c:v>
                </c:pt>
                <c:pt idx="4">
                  <c:v>1.342991</c:v>
                </c:pt>
                <c:pt idx="5">
                  <c:v>1.609971</c:v>
                </c:pt>
                <c:pt idx="6">
                  <c:v>1.876951</c:v>
                </c:pt>
                <c:pt idx="7">
                  <c:v>2.143932</c:v>
                </c:pt>
                <c:pt idx="8">
                  <c:v>2.410912</c:v>
                </c:pt>
                <c:pt idx="9">
                  <c:v>2.677892</c:v>
                </c:pt>
                <c:pt idx="10">
                  <c:v>5.347696</c:v>
                </c:pt>
                <c:pt idx="11">
                  <c:v>8.017499</c:v>
                </c:pt>
                <c:pt idx="12">
                  <c:v>10.6873</c:v>
                </c:pt>
                <c:pt idx="13">
                  <c:v>13.35669</c:v>
                </c:pt>
                <c:pt idx="14">
                  <c:v>16.02263999999999</c:v>
                </c:pt>
                <c:pt idx="15">
                  <c:v>18.68892</c:v>
                </c:pt>
                <c:pt idx="16">
                  <c:v>21.35459000000001</c:v>
                </c:pt>
                <c:pt idx="17">
                  <c:v>24.00396</c:v>
                </c:pt>
                <c:pt idx="18">
                  <c:v>26.04836999999999</c:v>
                </c:pt>
                <c:pt idx="19">
                  <c:v>40.75328</c:v>
                </c:pt>
                <c:pt idx="20">
                  <c:v>50.91565</c:v>
                </c:pt>
                <c:pt idx="21">
                  <c:v>58.59262000000001</c:v>
                </c:pt>
                <c:pt idx="22">
                  <c:v>64.70192</c:v>
                </c:pt>
                <c:pt idx="23">
                  <c:v>69.73608</c:v>
                </c:pt>
                <c:pt idx="24">
                  <c:v>73.99174</c:v>
                </c:pt>
                <c:pt idx="25">
                  <c:v>77.65746999999998</c:v>
                </c:pt>
                <c:pt idx="26">
                  <c:v>80.86374999999998</c:v>
                </c:pt>
                <c:pt idx="27">
                  <c:v>83.70229</c:v>
                </c:pt>
                <c:pt idx="28">
                  <c:v>101.3712</c:v>
                </c:pt>
                <c:pt idx="29">
                  <c:v>110.727</c:v>
                </c:pt>
                <c:pt idx="30">
                  <c:v>116.9566</c:v>
                </c:pt>
                <c:pt idx="31">
                  <c:v>189.0977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'AALM-OF Child'!$B$7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'AALM-OF Child'!$D$11:$D$100</c:f>
              <c:numCache>
                <c:formatCode>0.00E+00</c:formatCode>
                <c:ptCount val="90"/>
                <c:pt idx="0">
                  <c:v>0.0006553239</c:v>
                </c:pt>
                <c:pt idx="1">
                  <c:v>0.001309568</c:v>
                </c:pt>
                <c:pt idx="2">
                  <c:v>0.001962256</c:v>
                </c:pt>
                <c:pt idx="3">
                  <c:v>0.002613386</c:v>
                </c:pt>
                <c:pt idx="4">
                  <c:v>0.003265883</c:v>
                </c:pt>
                <c:pt idx="5">
                  <c:v>0.003918755</c:v>
                </c:pt>
                <c:pt idx="6">
                  <c:v>0.004570029</c:v>
                </c:pt>
                <c:pt idx="7">
                  <c:v>0.00522227</c:v>
                </c:pt>
                <c:pt idx="8">
                  <c:v>0.005874423</c:v>
                </c:pt>
                <c:pt idx="9">
                  <c:v>0.006526419</c:v>
                </c:pt>
                <c:pt idx="10">
                  <c:v>0.01304826</c:v>
                </c:pt>
                <c:pt idx="11">
                  <c:v>0.01957012</c:v>
                </c:pt>
                <c:pt idx="12">
                  <c:v>0.02609137</c:v>
                </c:pt>
                <c:pt idx="13">
                  <c:v>0.03261368</c:v>
                </c:pt>
                <c:pt idx="14">
                  <c:v>0.03913514</c:v>
                </c:pt>
                <c:pt idx="15">
                  <c:v>0.04565613</c:v>
                </c:pt>
                <c:pt idx="16">
                  <c:v>0.05217822</c:v>
                </c:pt>
                <c:pt idx="17">
                  <c:v>0.05870088</c:v>
                </c:pt>
                <c:pt idx="18">
                  <c:v>0.06522106</c:v>
                </c:pt>
                <c:pt idx="19">
                  <c:v>0.1304405</c:v>
                </c:pt>
                <c:pt idx="20">
                  <c:v>0.1956669</c:v>
                </c:pt>
                <c:pt idx="21">
                  <c:v>0.2608984</c:v>
                </c:pt>
                <c:pt idx="22">
                  <c:v>0.3261326</c:v>
                </c:pt>
                <c:pt idx="23">
                  <c:v>0.3913848</c:v>
                </c:pt>
                <c:pt idx="24">
                  <c:v>0.4566412</c:v>
                </c:pt>
                <c:pt idx="25">
                  <c:v>0.5219093</c:v>
                </c:pt>
                <c:pt idx="26">
                  <c:v>0.5871867</c:v>
                </c:pt>
                <c:pt idx="27">
                  <c:v>0.6524745</c:v>
                </c:pt>
                <c:pt idx="28">
                  <c:v>1.306032</c:v>
                </c:pt>
                <c:pt idx="29">
                  <c:v>1.961025</c:v>
                </c:pt>
                <c:pt idx="30">
                  <c:v>2.617652999999999</c:v>
                </c:pt>
                <c:pt idx="31">
                  <c:v>3.275995</c:v>
                </c:pt>
              </c:numCache>
            </c:numRef>
          </c:xVal>
          <c:yVal>
            <c:numRef>
              <c:f>'AALM-OF Child'!$C$11:$C$100</c:f>
              <c:numCache>
                <c:formatCode>0.00E+00</c:formatCode>
                <c:ptCount val="90"/>
                <c:pt idx="0">
                  <c:v>0.09735042</c:v>
                </c:pt>
                <c:pt idx="1">
                  <c:v>0.1943723</c:v>
                </c:pt>
                <c:pt idx="2">
                  <c:v>0.2909963</c:v>
                </c:pt>
                <c:pt idx="3">
                  <c:v>0.387224</c:v>
                </c:pt>
                <c:pt idx="4">
                  <c:v>0.4834881</c:v>
                </c:pt>
                <c:pt idx="5">
                  <c:v>0.5796418</c:v>
                </c:pt>
                <c:pt idx="6">
                  <c:v>0.6753957</c:v>
                </c:pt>
                <c:pt idx="7">
                  <c:v>0.7711275</c:v>
                </c:pt>
                <c:pt idx="8">
                  <c:v>0.8666824</c:v>
                </c:pt>
                <c:pt idx="9">
                  <c:v>0.9620508</c:v>
                </c:pt>
                <c:pt idx="10">
                  <c:v>1.907108</c:v>
                </c:pt>
                <c:pt idx="11">
                  <c:v>2.836268999999999</c:v>
                </c:pt>
                <c:pt idx="12">
                  <c:v>3.749848</c:v>
                </c:pt>
                <c:pt idx="13">
                  <c:v>4.648462999999999</c:v>
                </c:pt>
                <c:pt idx="14">
                  <c:v>5.532228</c:v>
                </c:pt>
                <c:pt idx="15">
                  <c:v>6.401558</c:v>
                </c:pt>
                <c:pt idx="16">
                  <c:v>7.257012999999999</c:v>
                </c:pt>
                <c:pt idx="17">
                  <c:v>8.098856</c:v>
                </c:pt>
                <c:pt idx="18">
                  <c:v>8.927026999999998</c:v>
                </c:pt>
                <c:pt idx="19">
                  <c:v>16.54175</c:v>
                </c:pt>
                <c:pt idx="20">
                  <c:v>23.11653</c:v>
                </c:pt>
                <c:pt idx="21">
                  <c:v>28.85237</c:v>
                </c:pt>
                <c:pt idx="22">
                  <c:v>33.9016</c:v>
                </c:pt>
                <c:pt idx="23">
                  <c:v>38.38289</c:v>
                </c:pt>
                <c:pt idx="24">
                  <c:v>42.38739</c:v>
                </c:pt>
                <c:pt idx="25">
                  <c:v>45.98882</c:v>
                </c:pt>
                <c:pt idx="26">
                  <c:v>49.24602</c:v>
                </c:pt>
                <c:pt idx="27">
                  <c:v>52.20704000000001</c:v>
                </c:pt>
                <c:pt idx="28">
                  <c:v>71.73195</c:v>
                </c:pt>
                <c:pt idx="29">
                  <c:v>82.19687999999998</c:v>
                </c:pt>
                <c:pt idx="30">
                  <c:v>88.87862999999998</c:v>
                </c:pt>
                <c:pt idx="31">
                  <c:v>93.62239999999998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766280"/>
        <c:axId val="-2095771544"/>
      </c:scatterChart>
      <c:valAx>
        <c:axId val="-2095766280"/>
        <c:scaling>
          <c:orientation val="minMax"/>
          <c:max val="2.0"/>
          <c:min val="0.0"/>
        </c:scaling>
        <c:delete val="0"/>
        <c:axPos val="b"/>
        <c:title>
          <c:tx>
            <c:strRef>
              <c:f>Figures!$D$3</c:f>
              <c:strCache>
                <c:ptCount val="1"/>
                <c:pt idx="0">
                  <c:v>Plasma Pb (µg/dL)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crossAx val="-2095771544"/>
        <c:crosses val="autoZero"/>
        <c:crossBetween val="midCat"/>
        <c:majorUnit val="0.4"/>
      </c:valAx>
      <c:valAx>
        <c:axId val="-2095771544"/>
        <c:scaling>
          <c:orientation val="minMax"/>
          <c:max val="10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Figures!$D$2</c:f>
              <c:strCache>
                <c:ptCount val="1"/>
                <c:pt idx="0">
                  <c:v>Blood Pb (µg/dL)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766280"/>
        <c:crosses val="autoZero"/>
        <c:crossBetween val="midCat"/>
        <c:majorUnit val="20.0"/>
        <c:minorUnit val="0.1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193555555555556"/>
          <c:y val="0.105251264323667"/>
          <c:w val="0.324527777777779"/>
          <c:h val="0.195150758594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8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'AALM-LG Adult'!$B$7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'AALM-LG Adult'!$B$11:$B$100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'AALM-LG Adult'!$C$11:$C$100</c:f>
              <c:numCache>
                <c:formatCode>0.00E+00</c:formatCode>
                <c:ptCount val="90"/>
                <c:pt idx="0">
                  <c:v>0.05968176</c:v>
                </c:pt>
                <c:pt idx="1">
                  <c:v>0.1191465</c:v>
                </c:pt>
                <c:pt idx="2">
                  <c:v>0.1786114</c:v>
                </c:pt>
                <c:pt idx="3">
                  <c:v>0.2380764</c:v>
                </c:pt>
                <c:pt idx="4">
                  <c:v>0.2975412</c:v>
                </c:pt>
                <c:pt idx="5">
                  <c:v>0.357006</c:v>
                </c:pt>
                <c:pt idx="6">
                  <c:v>0.4164708</c:v>
                </c:pt>
                <c:pt idx="7">
                  <c:v>0.4759357</c:v>
                </c:pt>
                <c:pt idx="8">
                  <c:v>0.5354005</c:v>
                </c:pt>
                <c:pt idx="9">
                  <c:v>0.594865</c:v>
                </c:pt>
                <c:pt idx="10">
                  <c:v>1.189514</c:v>
                </c:pt>
                <c:pt idx="11">
                  <c:v>1.784162</c:v>
                </c:pt>
                <c:pt idx="12">
                  <c:v>2.37881</c:v>
                </c:pt>
                <c:pt idx="13">
                  <c:v>2.973456999999999</c:v>
                </c:pt>
                <c:pt idx="14">
                  <c:v>3.568085</c:v>
                </c:pt>
                <c:pt idx="15">
                  <c:v>4.162718999999999</c:v>
                </c:pt>
                <c:pt idx="16">
                  <c:v>4.75736</c:v>
                </c:pt>
                <c:pt idx="17">
                  <c:v>5.351950999999999</c:v>
                </c:pt>
                <c:pt idx="18">
                  <c:v>5.946573</c:v>
                </c:pt>
                <c:pt idx="19">
                  <c:v>11.89254</c:v>
                </c:pt>
                <c:pt idx="20">
                  <c:v>17.83784</c:v>
                </c:pt>
                <c:pt idx="21">
                  <c:v>23.783</c:v>
                </c:pt>
                <c:pt idx="22">
                  <c:v>28.07572</c:v>
                </c:pt>
                <c:pt idx="23">
                  <c:v>31.69425</c:v>
                </c:pt>
                <c:pt idx="24">
                  <c:v>34.95371</c:v>
                </c:pt>
                <c:pt idx="25">
                  <c:v>37.92283</c:v>
                </c:pt>
                <c:pt idx="26">
                  <c:v>40.64508</c:v>
                </c:pt>
                <c:pt idx="27">
                  <c:v>43.1568</c:v>
                </c:pt>
                <c:pt idx="28">
                  <c:v>61.01911</c:v>
                </c:pt>
                <c:pt idx="29">
                  <c:v>71.9851</c:v>
                </c:pt>
                <c:pt idx="30">
                  <c:v>79.69455</c:v>
                </c:pt>
                <c:pt idx="31">
                  <c:v>189.0977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'AALM-OF Adult'!$B$7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'AALM-OF Adult'!$B$11:$B$100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'AALM-OF Adult'!$C$11:$C$100</c:f>
              <c:numCache>
                <c:formatCode>0.00E+00</c:formatCode>
                <c:ptCount val="90"/>
                <c:pt idx="0">
                  <c:v>0.07140556</c:v>
                </c:pt>
                <c:pt idx="1">
                  <c:v>0.1428005</c:v>
                </c:pt>
                <c:pt idx="2">
                  <c:v>0.21404</c:v>
                </c:pt>
                <c:pt idx="3">
                  <c:v>0.2851925</c:v>
                </c:pt>
                <c:pt idx="4">
                  <c:v>0.3562734</c:v>
                </c:pt>
                <c:pt idx="5">
                  <c:v>0.4272175</c:v>
                </c:pt>
                <c:pt idx="6">
                  <c:v>0.4981251</c:v>
                </c:pt>
                <c:pt idx="7">
                  <c:v>0.5689319</c:v>
                </c:pt>
                <c:pt idx="8">
                  <c:v>0.6395984</c:v>
                </c:pt>
                <c:pt idx="9">
                  <c:v>0.7102318</c:v>
                </c:pt>
                <c:pt idx="10">
                  <c:v>1.411524999999999</c:v>
                </c:pt>
                <c:pt idx="11">
                  <c:v>2.104057</c:v>
                </c:pt>
                <c:pt idx="12">
                  <c:v>2.787999</c:v>
                </c:pt>
                <c:pt idx="13">
                  <c:v>3.463519</c:v>
                </c:pt>
                <c:pt idx="14">
                  <c:v>4.130783</c:v>
                </c:pt>
                <c:pt idx="15">
                  <c:v>4.789905</c:v>
                </c:pt>
                <c:pt idx="16">
                  <c:v>5.441058</c:v>
                </c:pt>
                <c:pt idx="17">
                  <c:v>6.084376999999999</c:v>
                </c:pt>
                <c:pt idx="18">
                  <c:v>6.720009999999999</c:v>
                </c:pt>
                <c:pt idx="19">
                  <c:v>12.68282</c:v>
                </c:pt>
                <c:pt idx="20">
                  <c:v>18.01044</c:v>
                </c:pt>
                <c:pt idx="21">
                  <c:v>22.79988000000001</c:v>
                </c:pt>
                <c:pt idx="22">
                  <c:v>27.12949</c:v>
                </c:pt>
                <c:pt idx="23">
                  <c:v>31.06323</c:v>
                </c:pt>
                <c:pt idx="24">
                  <c:v>34.65346</c:v>
                </c:pt>
                <c:pt idx="25">
                  <c:v>37.94395</c:v>
                </c:pt>
                <c:pt idx="26">
                  <c:v>40.9712</c:v>
                </c:pt>
                <c:pt idx="27">
                  <c:v>43.76605</c:v>
                </c:pt>
                <c:pt idx="28">
                  <c:v>63.24043</c:v>
                </c:pt>
                <c:pt idx="29">
                  <c:v>74.40202</c:v>
                </c:pt>
                <c:pt idx="30">
                  <c:v>81.73587999999998</c:v>
                </c:pt>
                <c:pt idx="31">
                  <c:v>86.99296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829784"/>
        <c:axId val="-2095835080"/>
      </c:scatterChart>
      <c:valAx>
        <c:axId val="-2095829784"/>
        <c:scaling>
          <c:orientation val="minMax"/>
          <c:max val="1000.0"/>
          <c:min val="0.0"/>
        </c:scaling>
        <c:delete val="0"/>
        <c:axPos val="b"/>
        <c:title>
          <c:tx>
            <c:strRef>
              <c:f>Figures!$C$5</c:f>
              <c:strCache>
                <c:ptCount val="1"/>
                <c:pt idx="0">
                  <c:v>Pb Intake (µg/day)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835080"/>
        <c:crosses val="autoZero"/>
        <c:crossBetween val="midCat"/>
        <c:majorUnit val="200.0"/>
        <c:minorUnit val="100.0"/>
      </c:valAx>
      <c:valAx>
        <c:axId val="-2095835080"/>
        <c:scaling>
          <c:orientation val="minMax"/>
          <c:max val="6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Figures!$C$2</c:f>
              <c:strCache>
                <c:ptCount val="1"/>
                <c:pt idx="0">
                  <c:v>Blood Pb (µg/dL)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829784"/>
        <c:crosses val="autoZero"/>
        <c:crossBetween val="midCat"/>
        <c:majorUnit val="10.0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57444444444444"/>
          <c:y val="0.141836630177326"/>
          <c:w val="0.232861111111111"/>
          <c:h val="0.166695474041355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8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'AALM-LG Adult'!$B$7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'AALM-LG Adult'!$B$11:$B$100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'AALM-LG Adult'!$D$11:$D$100</c:f>
              <c:numCache>
                <c:formatCode>0.00E+00</c:formatCode>
                <c:ptCount val="90"/>
                <c:pt idx="0">
                  <c:v>0.000197497</c:v>
                </c:pt>
                <c:pt idx="1">
                  <c:v>0.0003942762</c:v>
                </c:pt>
                <c:pt idx="2">
                  <c:v>0.0005910558</c:v>
                </c:pt>
                <c:pt idx="3">
                  <c:v>0.0007878355</c:v>
                </c:pt>
                <c:pt idx="4">
                  <c:v>0.0009846147</c:v>
                </c:pt>
                <c:pt idx="5">
                  <c:v>0.001181394</c:v>
                </c:pt>
                <c:pt idx="6">
                  <c:v>0.001378173</c:v>
                </c:pt>
                <c:pt idx="7">
                  <c:v>0.001574953</c:v>
                </c:pt>
                <c:pt idx="8">
                  <c:v>0.001771732</c:v>
                </c:pt>
                <c:pt idx="9">
                  <c:v>0.001968511</c:v>
                </c:pt>
                <c:pt idx="10">
                  <c:v>0.003936305</c:v>
                </c:pt>
                <c:pt idx="11">
                  <c:v>0.005904099</c:v>
                </c:pt>
                <c:pt idx="12">
                  <c:v>0.007871893</c:v>
                </c:pt>
                <c:pt idx="13">
                  <c:v>0.00983968</c:v>
                </c:pt>
                <c:pt idx="14">
                  <c:v>0.01180741</c:v>
                </c:pt>
                <c:pt idx="15">
                  <c:v>0.01377515</c:v>
                </c:pt>
                <c:pt idx="16">
                  <c:v>0.01574292</c:v>
                </c:pt>
                <c:pt idx="17">
                  <c:v>0.01771052</c:v>
                </c:pt>
                <c:pt idx="18">
                  <c:v>0.01967823</c:v>
                </c:pt>
                <c:pt idx="19">
                  <c:v>0.03935445</c:v>
                </c:pt>
                <c:pt idx="20">
                  <c:v>0.05902849</c:v>
                </c:pt>
                <c:pt idx="21">
                  <c:v>0.07870204</c:v>
                </c:pt>
                <c:pt idx="22">
                  <c:v>0.09832028</c:v>
                </c:pt>
                <c:pt idx="23">
                  <c:v>0.1179391</c:v>
                </c:pt>
                <c:pt idx="24">
                  <c:v>0.137547</c:v>
                </c:pt>
                <c:pt idx="25">
                  <c:v>0.1571453</c:v>
                </c:pt>
                <c:pt idx="26">
                  <c:v>0.1767446</c:v>
                </c:pt>
                <c:pt idx="27">
                  <c:v>0.196347</c:v>
                </c:pt>
                <c:pt idx="28">
                  <c:v>0.392391</c:v>
                </c:pt>
                <c:pt idx="29">
                  <c:v>0.5885554</c:v>
                </c:pt>
                <c:pt idx="30">
                  <c:v>0.7848274</c:v>
                </c:pt>
                <c:pt idx="31">
                  <c:v>13.13042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'AALM-OF Adult'!$B$7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'AALM-OF Adult'!$B$11:$B$100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'AALM-OF Adult'!$D$11:$D$100</c:f>
              <c:numCache>
                <c:formatCode>0.00E+00</c:formatCode>
                <c:ptCount val="90"/>
                <c:pt idx="0">
                  <c:v>0.0004805624</c:v>
                </c:pt>
                <c:pt idx="1">
                  <c:v>0.0009616648</c:v>
                </c:pt>
                <c:pt idx="2">
                  <c:v>0.001442331</c:v>
                </c:pt>
                <c:pt idx="3">
                  <c:v>0.00192302</c:v>
                </c:pt>
                <c:pt idx="4">
                  <c:v>0.002403835</c:v>
                </c:pt>
                <c:pt idx="5">
                  <c:v>0.002884333</c:v>
                </c:pt>
                <c:pt idx="6">
                  <c:v>0.003365194</c:v>
                </c:pt>
                <c:pt idx="7">
                  <c:v>0.00384598</c:v>
                </c:pt>
                <c:pt idx="8">
                  <c:v>0.004326421</c:v>
                </c:pt>
                <c:pt idx="9">
                  <c:v>0.004807245</c:v>
                </c:pt>
                <c:pt idx="10">
                  <c:v>0.00961439</c:v>
                </c:pt>
                <c:pt idx="11">
                  <c:v>0.01442149</c:v>
                </c:pt>
                <c:pt idx="12">
                  <c:v>0.01922858</c:v>
                </c:pt>
                <c:pt idx="13">
                  <c:v>0.02403575</c:v>
                </c:pt>
                <c:pt idx="14">
                  <c:v>0.02884305</c:v>
                </c:pt>
                <c:pt idx="15">
                  <c:v>0.03365021</c:v>
                </c:pt>
                <c:pt idx="16">
                  <c:v>0.0384574</c:v>
                </c:pt>
                <c:pt idx="17">
                  <c:v>0.04326456</c:v>
                </c:pt>
                <c:pt idx="18">
                  <c:v>0.04807172</c:v>
                </c:pt>
                <c:pt idx="19">
                  <c:v>0.09614731</c:v>
                </c:pt>
                <c:pt idx="20">
                  <c:v>0.1442264</c:v>
                </c:pt>
                <c:pt idx="21">
                  <c:v>0.1923073</c:v>
                </c:pt>
                <c:pt idx="22">
                  <c:v>0.24039</c:v>
                </c:pt>
                <c:pt idx="23">
                  <c:v>0.2884758</c:v>
                </c:pt>
                <c:pt idx="24">
                  <c:v>0.3365624</c:v>
                </c:pt>
                <c:pt idx="25">
                  <c:v>0.3846516</c:v>
                </c:pt>
                <c:pt idx="26">
                  <c:v>0.4327424</c:v>
                </c:pt>
                <c:pt idx="27">
                  <c:v>0.4808349</c:v>
                </c:pt>
                <c:pt idx="28">
                  <c:v>0.9618455</c:v>
                </c:pt>
                <c:pt idx="29">
                  <c:v>1.442989</c:v>
                </c:pt>
                <c:pt idx="30">
                  <c:v>1.924244</c:v>
                </c:pt>
                <c:pt idx="31">
                  <c:v>2.40565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875272"/>
        <c:axId val="-2095880536"/>
      </c:scatterChart>
      <c:valAx>
        <c:axId val="-2095875272"/>
        <c:scaling>
          <c:orientation val="minMax"/>
          <c:max val="1000.0"/>
          <c:min val="0.0"/>
        </c:scaling>
        <c:delete val="0"/>
        <c:axPos val="b"/>
        <c:title>
          <c:tx>
            <c:strRef>
              <c:f>Figures!$C$5</c:f>
              <c:strCache>
                <c:ptCount val="1"/>
                <c:pt idx="0">
                  <c:v>Pb Intake (µg/day)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880536"/>
        <c:crosses val="autoZero"/>
        <c:crossBetween val="midCat"/>
        <c:majorUnit val="200.0"/>
        <c:minorUnit val="100.0"/>
      </c:valAx>
      <c:valAx>
        <c:axId val="-2095880536"/>
        <c:scaling>
          <c:orientation val="minMax"/>
          <c:max val="0.600000000000001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Figures!$C$4</c:f>
              <c:strCache>
                <c:ptCount val="1"/>
                <c:pt idx="0">
                  <c:v>Plasma Pb (µg/dL)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crossAx val="-2095875272"/>
        <c:crosses val="autoZero"/>
        <c:crossBetween val="midCat"/>
        <c:majorUnit val="0.2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57444444444444"/>
          <c:y val="0.133706548876512"/>
          <c:w val="0.324527777777779"/>
          <c:h val="0.195150758594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8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'AALM-LG Adult'!$B$7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'AALM-LG Adult'!$B$11:$B$100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'AALM-LG Adult'!$E$11:$E$100</c:f>
              <c:numCache>
                <c:formatCode>0.00E+00</c:formatCode>
                <c:ptCount val="90"/>
                <c:pt idx="0">
                  <c:v>0.03434159</c:v>
                </c:pt>
                <c:pt idx="1">
                  <c:v>0.06823485</c:v>
                </c:pt>
                <c:pt idx="2">
                  <c:v>0.102128</c:v>
                </c:pt>
                <c:pt idx="3">
                  <c:v>0.1360213</c:v>
                </c:pt>
                <c:pt idx="4">
                  <c:v>0.1699143</c:v>
                </c:pt>
                <c:pt idx="5">
                  <c:v>0.2038075</c:v>
                </c:pt>
                <c:pt idx="6">
                  <c:v>0.2377007</c:v>
                </c:pt>
                <c:pt idx="7">
                  <c:v>0.2715938</c:v>
                </c:pt>
                <c:pt idx="8">
                  <c:v>0.305487</c:v>
                </c:pt>
                <c:pt idx="9">
                  <c:v>0.3393799</c:v>
                </c:pt>
                <c:pt idx="10">
                  <c:v>0.6783121</c:v>
                </c:pt>
                <c:pt idx="11">
                  <c:v>1.017244</c:v>
                </c:pt>
                <c:pt idx="12">
                  <c:v>1.356176</c:v>
                </c:pt>
                <c:pt idx="13">
                  <c:v>1.6951</c:v>
                </c:pt>
                <c:pt idx="14">
                  <c:v>2.033963</c:v>
                </c:pt>
                <c:pt idx="15">
                  <c:v>2.372842999999999</c:v>
                </c:pt>
                <c:pt idx="16">
                  <c:v>2.711743999999999</c:v>
                </c:pt>
                <c:pt idx="17">
                  <c:v>3.050476</c:v>
                </c:pt>
                <c:pt idx="18">
                  <c:v>3.389335</c:v>
                </c:pt>
                <c:pt idx="19">
                  <c:v>6.776699</c:v>
                </c:pt>
                <c:pt idx="20">
                  <c:v>10.16161</c:v>
                </c:pt>
                <c:pt idx="21">
                  <c:v>13.54561</c:v>
                </c:pt>
                <c:pt idx="22">
                  <c:v>16.92942</c:v>
                </c:pt>
                <c:pt idx="23">
                  <c:v>20.31922</c:v>
                </c:pt>
                <c:pt idx="24">
                  <c:v>23.70587</c:v>
                </c:pt>
                <c:pt idx="25">
                  <c:v>27.09103</c:v>
                </c:pt>
                <c:pt idx="26">
                  <c:v>30.47644</c:v>
                </c:pt>
                <c:pt idx="27">
                  <c:v>33.86252000000001</c:v>
                </c:pt>
                <c:pt idx="28">
                  <c:v>67.73347</c:v>
                </c:pt>
                <c:pt idx="29">
                  <c:v>101.6128</c:v>
                </c:pt>
                <c:pt idx="30">
                  <c:v>135.4946</c:v>
                </c:pt>
                <c:pt idx="31">
                  <c:v>56.83236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'AALM-OF Adult'!$B$7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'AALM-OF Adult'!$B$11:$B$100</c:f>
              <c:numCache>
                <c:formatCode>0.00E+00</c:formatCode>
                <c:ptCount val="9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20.0</c:v>
                </c:pt>
                <c:pt idx="11">
                  <c:v>30.0</c:v>
                </c:pt>
                <c:pt idx="12">
                  <c:v>40.0</c:v>
                </c:pt>
                <c:pt idx="13">
                  <c:v>50.0</c:v>
                </c:pt>
                <c:pt idx="14">
                  <c:v>60.0</c:v>
                </c:pt>
                <c:pt idx="15">
                  <c:v>70.0</c:v>
                </c:pt>
                <c:pt idx="16">
                  <c:v>80.0</c:v>
                </c:pt>
                <c:pt idx="17">
                  <c:v>90.0</c:v>
                </c:pt>
                <c:pt idx="18">
                  <c:v>100.0</c:v>
                </c:pt>
                <c:pt idx="19">
                  <c:v>200.0</c:v>
                </c:pt>
                <c:pt idx="20">
                  <c:v>300.0</c:v>
                </c:pt>
                <c:pt idx="21">
                  <c:v>400.0</c:v>
                </c:pt>
                <c:pt idx="22">
                  <c:v>500.0</c:v>
                </c:pt>
                <c:pt idx="23">
                  <c:v>600.0</c:v>
                </c:pt>
                <c:pt idx="24">
                  <c:v>700.0</c:v>
                </c:pt>
                <c:pt idx="25">
                  <c:v>800.0</c:v>
                </c:pt>
                <c:pt idx="26">
                  <c:v>900.0</c:v>
                </c:pt>
                <c:pt idx="27">
                  <c:v>1000.0</c:v>
                </c:pt>
                <c:pt idx="28">
                  <c:v>2000.0</c:v>
                </c:pt>
                <c:pt idx="29">
                  <c:v>3000.0</c:v>
                </c:pt>
                <c:pt idx="30">
                  <c:v>4000.0</c:v>
                </c:pt>
                <c:pt idx="31">
                  <c:v>5000.0</c:v>
                </c:pt>
              </c:numCache>
            </c:numRef>
          </c:xVal>
          <c:yVal>
            <c:numRef>
              <c:f>'AALM-OF Adult'!$E$11:$E$100</c:f>
              <c:numCache>
                <c:formatCode>0.00E+00</c:formatCode>
                <c:ptCount val="90"/>
                <c:pt idx="0">
                  <c:v>0.03839616</c:v>
                </c:pt>
                <c:pt idx="1">
                  <c:v>0.07897698</c:v>
                </c:pt>
                <c:pt idx="2">
                  <c:v>0.1195568</c:v>
                </c:pt>
                <c:pt idx="3">
                  <c:v>0.1600659</c:v>
                </c:pt>
                <c:pt idx="4">
                  <c:v>0.2005519</c:v>
                </c:pt>
                <c:pt idx="5">
                  <c:v>0.2411488</c:v>
                </c:pt>
                <c:pt idx="6">
                  <c:v>0.281643</c:v>
                </c:pt>
                <c:pt idx="7">
                  <c:v>0.3221676</c:v>
                </c:pt>
                <c:pt idx="8">
                  <c:v>0.3627216</c:v>
                </c:pt>
                <c:pt idx="9">
                  <c:v>0.4032748</c:v>
                </c:pt>
                <c:pt idx="10">
                  <c:v>0.8086306</c:v>
                </c:pt>
                <c:pt idx="11">
                  <c:v>1.213871</c:v>
                </c:pt>
                <c:pt idx="12">
                  <c:v>1.619147</c:v>
                </c:pt>
                <c:pt idx="13">
                  <c:v>2.024452999999999</c:v>
                </c:pt>
                <c:pt idx="14">
                  <c:v>2.429681</c:v>
                </c:pt>
                <c:pt idx="15">
                  <c:v>2.835032</c:v>
                </c:pt>
                <c:pt idx="16">
                  <c:v>3.240338</c:v>
                </c:pt>
                <c:pt idx="17">
                  <c:v>3.645624</c:v>
                </c:pt>
                <c:pt idx="18">
                  <c:v>4.050898</c:v>
                </c:pt>
                <c:pt idx="19">
                  <c:v>8.104242</c:v>
                </c:pt>
                <c:pt idx="20">
                  <c:v>12.1576</c:v>
                </c:pt>
                <c:pt idx="21">
                  <c:v>16.21149</c:v>
                </c:pt>
                <c:pt idx="22">
                  <c:v>20.26545</c:v>
                </c:pt>
                <c:pt idx="23">
                  <c:v>24.32002</c:v>
                </c:pt>
                <c:pt idx="24">
                  <c:v>28.37452</c:v>
                </c:pt>
                <c:pt idx="25">
                  <c:v>32.42948000000001</c:v>
                </c:pt>
                <c:pt idx="26">
                  <c:v>36.4847</c:v>
                </c:pt>
                <c:pt idx="27">
                  <c:v>40.54015</c:v>
                </c:pt>
                <c:pt idx="28">
                  <c:v>81.10846999999998</c:v>
                </c:pt>
                <c:pt idx="29">
                  <c:v>121.6937</c:v>
                </c:pt>
                <c:pt idx="30">
                  <c:v>162.2891</c:v>
                </c:pt>
                <c:pt idx="31">
                  <c:v>202.9017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920728"/>
        <c:axId val="-2095925992"/>
      </c:scatterChart>
      <c:valAx>
        <c:axId val="-2095920728"/>
        <c:scaling>
          <c:orientation val="minMax"/>
          <c:max val="1000.0"/>
          <c:min val="0.0"/>
        </c:scaling>
        <c:delete val="0"/>
        <c:axPos val="b"/>
        <c:title>
          <c:tx>
            <c:strRef>
              <c:f>Figures!$C$5</c:f>
              <c:strCache>
                <c:ptCount val="1"/>
                <c:pt idx="0">
                  <c:v>Pb Intake (µg/day)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925992"/>
        <c:crosses val="autoZero"/>
        <c:crossBetween val="midCat"/>
        <c:majorUnit val="200.0"/>
        <c:minorUnit val="100.0"/>
      </c:valAx>
      <c:valAx>
        <c:axId val="-2095925992"/>
        <c:scaling>
          <c:orientation val="minMax"/>
          <c:max val="50.0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Figures!$C$3</c:f>
              <c:strCache>
                <c:ptCount val="1"/>
                <c:pt idx="0">
                  <c:v>Bone Pb (µg/g)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920728"/>
        <c:crosses val="autoZero"/>
        <c:crossBetween val="midCat"/>
        <c:majorUnit val="10.0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38"/>
          <c:y val="0.0889911017220408"/>
          <c:w val="0.282861111111111"/>
          <c:h val="0.178890595992574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'AALM-LG Adult'!$B$7</c:f>
              <c:strCache>
                <c:ptCount val="1"/>
                <c:pt idx="0">
                  <c:v>AALM-LG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'AALM-LG Adult'!$D$11:$D$100</c:f>
              <c:numCache>
                <c:formatCode>0.00E+00</c:formatCode>
                <c:ptCount val="90"/>
                <c:pt idx="0">
                  <c:v>0.000197497</c:v>
                </c:pt>
                <c:pt idx="1">
                  <c:v>0.0003942762</c:v>
                </c:pt>
                <c:pt idx="2">
                  <c:v>0.0005910558</c:v>
                </c:pt>
                <c:pt idx="3">
                  <c:v>0.0007878355</c:v>
                </c:pt>
                <c:pt idx="4">
                  <c:v>0.0009846147</c:v>
                </c:pt>
                <c:pt idx="5">
                  <c:v>0.001181394</c:v>
                </c:pt>
                <c:pt idx="6">
                  <c:v>0.001378173</c:v>
                </c:pt>
                <c:pt idx="7">
                  <c:v>0.001574953</c:v>
                </c:pt>
                <c:pt idx="8">
                  <c:v>0.001771732</c:v>
                </c:pt>
                <c:pt idx="9">
                  <c:v>0.001968511</c:v>
                </c:pt>
                <c:pt idx="10">
                  <c:v>0.003936305</c:v>
                </c:pt>
                <c:pt idx="11">
                  <c:v>0.005904099</c:v>
                </c:pt>
                <c:pt idx="12">
                  <c:v>0.007871893</c:v>
                </c:pt>
                <c:pt idx="13">
                  <c:v>0.00983968</c:v>
                </c:pt>
                <c:pt idx="14">
                  <c:v>0.01180741</c:v>
                </c:pt>
                <c:pt idx="15">
                  <c:v>0.01377515</c:v>
                </c:pt>
                <c:pt idx="16">
                  <c:v>0.01574292</c:v>
                </c:pt>
                <c:pt idx="17">
                  <c:v>0.01771052</c:v>
                </c:pt>
                <c:pt idx="18">
                  <c:v>0.01967823</c:v>
                </c:pt>
                <c:pt idx="19">
                  <c:v>0.03935445</c:v>
                </c:pt>
                <c:pt idx="20">
                  <c:v>0.05902849</c:v>
                </c:pt>
                <c:pt idx="21">
                  <c:v>0.07870204</c:v>
                </c:pt>
                <c:pt idx="22">
                  <c:v>0.09832028</c:v>
                </c:pt>
                <c:pt idx="23">
                  <c:v>0.1179391</c:v>
                </c:pt>
                <c:pt idx="24">
                  <c:v>0.137547</c:v>
                </c:pt>
                <c:pt idx="25">
                  <c:v>0.1571453</c:v>
                </c:pt>
                <c:pt idx="26">
                  <c:v>0.1767446</c:v>
                </c:pt>
                <c:pt idx="27">
                  <c:v>0.196347</c:v>
                </c:pt>
                <c:pt idx="28">
                  <c:v>0.392391</c:v>
                </c:pt>
                <c:pt idx="29">
                  <c:v>0.5885554</c:v>
                </c:pt>
                <c:pt idx="30">
                  <c:v>0.7848274</c:v>
                </c:pt>
                <c:pt idx="31">
                  <c:v>13.13042</c:v>
                </c:pt>
              </c:numCache>
            </c:numRef>
          </c:xVal>
          <c:yVal>
            <c:numRef>
              <c:f>'AALM-LG Adult'!$C$11:$C$100</c:f>
              <c:numCache>
                <c:formatCode>0.00E+00</c:formatCode>
                <c:ptCount val="90"/>
                <c:pt idx="0">
                  <c:v>0.05968176</c:v>
                </c:pt>
                <c:pt idx="1">
                  <c:v>0.1191465</c:v>
                </c:pt>
                <c:pt idx="2">
                  <c:v>0.1786114</c:v>
                </c:pt>
                <c:pt idx="3">
                  <c:v>0.2380764</c:v>
                </c:pt>
                <c:pt idx="4">
                  <c:v>0.2975412</c:v>
                </c:pt>
                <c:pt idx="5">
                  <c:v>0.357006</c:v>
                </c:pt>
                <c:pt idx="6">
                  <c:v>0.4164708</c:v>
                </c:pt>
                <c:pt idx="7">
                  <c:v>0.4759357</c:v>
                </c:pt>
                <c:pt idx="8">
                  <c:v>0.5354005</c:v>
                </c:pt>
                <c:pt idx="9">
                  <c:v>0.594865</c:v>
                </c:pt>
                <c:pt idx="10">
                  <c:v>1.189514</c:v>
                </c:pt>
                <c:pt idx="11">
                  <c:v>1.784162</c:v>
                </c:pt>
                <c:pt idx="12">
                  <c:v>2.37881</c:v>
                </c:pt>
                <c:pt idx="13">
                  <c:v>2.973456999999999</c:v>
                </c:pt>
                <c:pt idx="14">
                  <c:v>3.568085</c:v>
                </c:pt>
                <c:pt idx="15">
                  <c:v>4.162718999999999</c:v>
                </c:pt>
                <c:pt idx="16">
                  <c:v>4.75736</c:v>
                </c:pt>
                <c:pt idx="17">
                  <c:v>5.351950999999999</c:v>
                </c:pt>
                <c:pt idx="18">
                  <c:v>5.946573</c:v>
                </c:pt>
                <c:pt idx="19">
                  <c:v>11.89254</c:v>
                </c:pt>
                <c:pt idx="20">
                  <c:v>17.83784</c:v>
                </c:pt>
                <c:pt idx="21">
                  <c:v>23.783</c:v>
                </c:pt>
                <c:pt idx="22">
                  <c:v>28.07572</c:v>
                </c:pt>
                <c:pt idx="23">
                  <c:v>31.69425</c:v>
                </c:pt>
                <c:pt idx="24">
                  <c:v>34.95371</c:v>
                </c:pt>
                <c:pt idx="25">
                  <c:v>37.92283</c:v>
                </c:pt>
                <c:pt idx="26">
                  <c:v>40.64508</c:v>
                </c:pt>
                <c:pt idx="27">
                  <c:v>43.1568</c:v>
                </c:pt>
                <c:pt idx="28">
                  <c:v>61.01911</c:v>
                </c:pt>
                <c:pt idx="29">
                  <c:v>71.9851</c:v>
                </c:pt>
                <c:pt idx="30">
                  <c:v>79.69455</c:v>
                </c:pt>
                <c:pt idx="31">
                  <c:v>189.0977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'AALM-OF Adult'!$B$7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'AALM-OF Adult'!$D$11:$D$100</c:f>
              <c:numCache>
                <c:formatCode>0.00E+00</c:formatCode>
                <c:ptCount val="90"/>
                <c:pt idx="0">
                  <c:v>0.0004805624</c:v>
                </c:pt>
                <c:pt idx="1">
                  <c:v>0.0009616648</c:v>
                </c:pt>
                <c:pt idx="2">
                  <c:v>0.001442331</c:v>
                </c:pt>
                <c:pt idx="3">
                  <c:v>0.00192302</c:v>
                </c:pt>
                <c:pt idx="4">
                  <c:v>0.002403835</c:v>
                </c:pt>
                <c:pt idx="5">
                  <c:v>0.002884333</c:v>
                </c:pt>
                <c:pt idx="6">
                  <c:v>0.003365194</c:v>
                </c:pt>
                <c:pt idx="7">
                  <c:v>0.00384598</c:v>
                </c:pt>
                <c:pt idx="8">
                  <c:v>0.004326421</c:v>
                </c:pt>
                <c:pt idx="9">
                  <c:v>0.004807245</c:v>
                </c:pt>
                <c:pt idx="10">
                  <c:v>0.00961439</c:v>
                </c:pt>
                <c:pt idx="11">
                  <c:v>0.01442149</c:v>
                </c:pt>
                <c:pt idx="12">
                  <c:v>0.01922858</c:v>
                </c:pt>
                <c:pt idx="13">
                  <c:v>0.02403575</c:v>
                </c:pt>
                <c:pt idx="14">
                  <c:v>0.02884305</c:v>
                </c:pt>
                <c:pt idx="15">
                  <c:v>0.03365021</c:v>
                </c:pt>
                <c:pt idx="16">
                  <c:v>0.0384574</c:v>
                </c:pt>
                <c:pt idx="17">
                  <c:v>0.04326456</c:v>
                </c:pt>
                <c:pt idx="18">
                  <c:v>0.04807172</c:v>
                </c:pt>
                <c:pt idx="19">
                  <c:v>0.09614731</c:v>
                </c:pt>
                <c:pt idx="20">
                  <c:v>0.1442264</c:v>
                </c:pt>
                <c:pt idx="21">
                  <c:v>0.1923073</c:v>
                </c:pt>
                <c:pt idx="22">
                  <c:v>0.24039</c:v>
                </c:pt>
                <c:pt idx="23">
                  <c:v>0.2884758</c:v>
                </c:pt>
                <c:pt idx="24">
                  <c:v>0.3365624</c:v>
                </c:pt>
                <c:pt idx="25">
                  <c:v>0.3846516</c:v>
                </c:pt>
                <c:pt idx="26">
                  <c:v>0.4327424</c:v>
                </c:pt>
                <c:pt idx="27">
                  <c:v>0.4808349</c:v>
                </c:pt>
                <c:pt idx="28">
                  <c:v>0.9618455</c:v>
                </c:pt>
                <c:pt idx="29">
                  <c:v>1.442989</c:v>
                </c:pt>
                <c:pt idx="30">
                  <c:v>1.924244</c:v>
                </c:pt>
                <c:pt idx="31">
                  <c:v>2.40565</c:v>
                </c:pt>
              </c:numCache>
            </c:numRef>
          </c:xVal>
          <c:yVal>
            <c:numRef>
              <c:f>'AALM-OF Adult'!$C$11:$C$100</c:f>
              <c:numCache>
                <c:formatCode>0.00E+00</c:formatCode>
                <c:ptCount val="90"/>
                <c:pt idx="0">
                  <c:v>0.07140556</c:v>
                </c:pt>
                <c:pt idx="1">
                  <c:v>0.1428005</c:v>
                </c:pt>
                <c:pt idx="2">
                  <c:v>0.21404</c:v>
                </c:pt>
                <c:pt idx="3">
                  <c:v>0.2851925</c:v>
                </c:pt>
                <c:pt idx="4">
                  <c:v>0.3562734</c:v>
                </c:pt>
                <c:pt idx="5">
                  <c:v>0.4272175</c:v>
                </c:pt>
                <c:pt idx="6">
                  <c:v>0.4981251</c:v>
                </c:pt>
                <c:pt idx="7">
                  <c:v>0.5689319</c:v>
                </c:pt>
                <c:pt idx="8">
                  <c:v>0.6395984</c:v>
                </c:pt>
                <c:pt idx="9">
                  <c:v>0.7102318</c:v>
                </c:pt>
                <c:pt idx="10">
                  <c:v>1.411524999999999</c:v>
                </c:pt>
                <c:pt idx="11">
                  <c:v>2.104057</c:v>
                </c:pt>
                <c:pt idx="12">
                  <c:v>2.787999</c:v>
                </c:pt>
                <c:pt idx="13">
                  <c:v>3.463519</c:v>
                </c:pt>
                <c:pt idx="14">
                  <c:v>4.130783</c:v>
                </c:pt>
                <c:pt idx="15">
                  <c:v>4.789905</c:v>
                </c:pt>
                <c:pt idx="16">
                  <c:v>5.441058</c:v>
                </c:pt>
                <c:pt idx="17">
                  <c:v>6.084376999999999</c:v>
                </c:pt>
                <c:pt idx="18">
                  <c:v>6.720009999999999</c:v>
                </c:pt>
                <c:pt idx="19">
                  <c:v>12.68282</c:v>
                </c:pt>
                <c:pt idx="20">
                  <c:v>18.01044</c:v>
                </c:pt>
                <c:pt idx="21">
                  <c:v>22.79988000000001</c:v>
                </c:pt>
                <c:pt idx="22">
                  <c:v>27.12949</c:v>
                </c:pt>
                <c:pt idx="23">
                  <c:v>31.06323</c:v>
                </c:pt>
                <c:pt idx="24">
                  <c:v>34.65346</c:v>
                </c:pt>
                <c:pt idx="25">
                  <c:v>37.94395</c:v>
                </c:pt>
                <c:pt idx="26">
                  <c:v>40.9712</c:v>
                </c:pt>
                <c:pt idx="27">
                  <c:v>43.76605</c:v>
                </c:pt>
                <c:pt idx="28">
                  <c:v>63.24043</c:v>
                </c:pt>
                <c:pt idx="29">
                  <c:v>74.40202</c:v>
                </c:pt>
                <c:pt idx="30">
                  <c:v>81.73587999999998</c:v>
                </c:pt>
                <c:pt idx="31">
                  <c:v>86.99296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966712"/>
        <c:axId val="-2095972008"/>
      </c:scatterChart>
      <c:valAx>
        <c:axId val="-2095966712"/>
        <c:scaling>
          <c:orientation val="minMax"/>
          <c:max val="2.0"/>
          <c:min val="0.0"/>
        </c:scaling>
        <c:delete val="0"/>
        <c:axPos val="b"/>
        <c:title>
          <c:tx>
            <c:strRef>
              <c:f>Figures!$C$4</c:f>
              <c:strCache>
                <c:ptCount val="1"/>
                <c:pt idx="0">
                  <c:v>Plasma Pb (µg/dL)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crossAx val="-2095972008"/>
        <c:crosses val="autoZero"/>
        <c:crossBetween val="midCat"/>
        <c:majorUnit val="0.4"/>
      </c:valAx>
      <c:valAx>
        <c:axId val="-2095972008"/>
        <c:scaling>
          <c:orientation val="minMax"/>
          <c:max val="100.0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Figures!$C$2</c:f>
              <c:strCache>
                <c:ptCount val="1"/>
                <c:pt idx="0">
                  <c:v>Blood Pb (µg/dL)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095966712"/>
        <c:crosses val="autoZero"/>
        <c:crossBetween val="midCat"/>
        <c:majorUnit val="20.0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563"/>
          <c:y val="0.609316304974073"/>
          <c:w val="0.324527777777779"/>
          <c:h val="0.195150758594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3789829525747"/>
          <c:y val="0.0529394734749066"/>
          <c:w val="0.706224148017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Output!$B$21:$B$20017</c:f>
              <c:numCache>
                <c:formatCode>General</c:formatCode>
                <c:ptCount val="1999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Output!$AP$21:$AP$20017</c:f>
              <c:numCache>
                <c:formatCode>General</c:formatCode>
                <c:ptCount val="19997"/>
                <c:pt idx="0">
                  <c:v>29.725715</c:v>
                </c:pt>
                <c:pt idx="1">
                  <c:v>120.613057</c:v>
                </c:pt>
                <c:pt idx="2">
                  <c:v>157.787022</c:v>
                </c:pt>
                <c:pt idx="3">
                  <c:v>161.230925</c:v>
                </c:pt>
                <c:pt idx="4">
                  <c:v>149.68664</c:v>
                </c:pt>
                <c:pt idx="5">
                  <c:v>128.948313</c:v>
                </c:pt>
                <c:pt idx="6">
                  <c:v>112.414079</c:v>
                </c:pt>
                <c:pt idx="7">
                  <c:v>102.198239</c:v>
                </c:pt>
                <c:pt idx="8">
                  <c:v>94.087728</c:v>
                </c:pt>
                <c:pt idx="9">
                  <c:v>87.23594199999998</c:v>
                </c:pt>
                <c:pt idx="10">
                  <c:v>81.57879199999998</c:v>
                </c:pt>
                <c:pt idx="11">
                  <c:v>75.96705100000002</c:v>
                </c:pt>
                <c:pt idx="12">
                  <c:v>70.64000199999998</c:v>
                </c:pt>
                <c:pt idx="13">
                  <c:v>65.54873099999999</c:v>
                </c:pt>
                <c:pt idx="14">
                  <c:v>60.74894300000001</c:v>
                </c:pt>
                <c:pt idx="15">
                  <c:v>56.235885</c:v>
                </c:pt>
                <c:pt idx="16">
                  <c:v>55.305052</c:v>
                </c:pt>
                <c:pt idx="17">
                  <c:v>55.633424</c:v>
                </c:pt>
                <c:pt idx="18">
                  <c:v>56.375953</c:v>
                </c:pt>
                <c:pt idx="19">
                  <c:v>57.22529700000001</c:v>
                </c:pt>
                <c:pt idx="20">
                  <c:v>57.997969</c:v>
                </c:pt>
                <c:pt idx="21">
                  <c:v>58.580091</c:v>
                </c:pt>
                <c:pt idx="22">
                  <c:v>58.903158</c:v>
                </c:pt>
                <c:pt idx="23">
                  <c:v>58.928964</c:v>
                </c:pt>
                <c:pt idx="24">
                  <c:v>58.638952</c:v>
                </c:pt>
                <c:pt idx="25">
                  <c:v>58.02586100000001</c:v>
                </c:pt>
                <c:pt idx="26">
                  <c:v>56.999489</c:v>
                </c:pt>
                <c:pt idx="27">
                  <c:v>56.481812</c:v>
                </c:pt>
                <c:pt idx="28">
                  <c:v>56.074714</c:v>
                </c:pt>
                <c:pt idx="29">
                  <c:v>55.722892</c:v>
                </c:pt>
                <c:pt idx="30">
                  <c:v>55.413214</c:v>
                </c:pt>
                <c:pt idx="31">
                  <c:v>33.08363900000001</c:v>
                </c:pt>
                <c:pt idx="32">
                  <c:v>26.529847</c:v>
                </c:pt>
                <c:pt idx="33">
                  <c:v>22.418774</c:v>
                </c:pt>
                <c:pt idx="34">
                  <c:v>19.47247999999999</c:v>
                </c:pt>
                <c:pt idx="35">
                  <c:v>17.20998000000001</c:v>
                </c:pt>
                <c:pt idx="36">
                  <c:v>15.386571</c:v>
                </c:pt>
                <c:pt idx="37">
                  <c:v>13.865835</c:v>
                </c:pt>
                <c:pt idx="38">
                  <c:v>12.567642</c:v>
                </c:pt>
                <c:pt idx="39">
                  <c:v>11.442245</c:v>
                </c:pt>
                <c:pt idx="40">
                  <c:v>10.456755</c:v>
                </c:pt>
                <c:pt idx="41">
                  <c:v>9.587955000000001</c:v>
                </c:pt>
                <c:pt idx="42">
                  <c:v>8.818453000000003</c:v>
                </c:pt>
                <c:pt idx="43">
                  <c:v>8.134557000000001</c:v>
                </c:pt>
                <c:pt idx="44">
                  <c:v>7.525077999999999</c:v>
                </c:pt>
                <c:pt idx="45">
                  <c:v>6.980646000000001</c:v>
                </c:pt>
                <c:pt idx="46">
                  <c:v>6.493269000000002</c:v>
                </c:pt>
                <c:pt idx="47">
                  <c:v>6.056058000000001</c:v>
                </c:pt>
                <c:pt idx="48">
                  <c:v>5.663033999999999</c:v>
                </c:pt>
                <c:pt idx="49">
                  <c:v>5.308979999999998</c:v>
                </c:pt>
                <c:pt idx="50">
                  <c:v>4.989335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'Comparison Data'!$A$21:$A$25000</c:f>
              <c:numCache>
                <c:formatCode>General</c:formatCode>
                <c:ptCount val="2498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Data'!$AR$21:$AR$25000</c:f>
              <c:numCache>
                <c:formatCode>General</c:formatCode>
                <c:ptCount val="24980"/>
                <c:pt idx="0">
                  <c:v>4.590000000000001</c:v>
                </c:pt>
                <c:pt idx="1">
                  <c:v>12.028496</c:v>
                </c:pt>
                <c:pt idx="2">
                  <c:v>10.158282</c:v>
                </c:pt>
                <c:pt idx="3">
                  <c:v>9.927128</c:v>
                </c:pt>
                <c:pt idx="4">
                  <c:v>10.256793</c:v>
                </c:pt>
                <c:pt idx="5">
                  <c:v>10.687451</c:v>
                </c:pt>
                <c:pt idx="6">
                  <c:v>13.065746</c:v>
                </c:pt>
                <c:pt idx="7">
                  <c:v>15.661602</c:v>
                </c:pt>
                <c:pt idx="8">
                  <c:v>17.27863299999999</c:v>
                </c:pt>
                <c:pt idx="9">
                  <c:v>17.670216</c:v>
                </c:pt>
                <c:pt idx="10">
                  <c:v>17.18248699999999</c:v>
                </c:pt>
                <c:pt idx="11">
                  <c:v>16.91175</c:v>
                </c:pt>
                <c:pt idx="12">
                  <c:v>17.16225</c:v>
                </c:pt>
                <c:pt idx="13">
                  <c:v>17.833612</c:v>
                </c:pt>
                <c:pt idx="14">
                  <c:v>18.78738</c:v>
                </c:pt>
                <c:pt idx="15">
                  <c:v>19.810543</c:v>
                </c:pt>
                <c:pt idx="16">
                  <c:v>20.730805</c:v>
                </c:pt>
                <c:pt idx="17">
                  <c:v>21.448451</c:v>
                </c:pt>
                <c:pt idx="18">
                  <c:v>21.95421</c:v>
                </c:pt>
                <c:pt idx="19">
                  <c:v>22.293772</c:v>
                </c:pt>
                <c:pt idx="20">
                  <c:v>22.52003599999999</c:v>
                </c:pt>
                <c:pt idx="21">
                  <c:v>22.673293</c:v>
                </c:pt>
                <c:pt idx="22">
                  <c:v>22.789657</c:v>
                </c:pt>
                <c:pt idx="23">
                  <c:v>22.87327700000001</c:v>
                </c:pt>
                <c:pt idx="24">
                  <c:v>22.959463</c:v>
                </c:pt>
                <c:pt idx="25">
                  <c:v>23.003199</c:v>
                </c:pt>
                <c:pt idx="26">
                  <c:v>22.574866</c:v>
                </c:pt>
                <c:pt idx="27">
                  <c:v>22.687152</c:v>
                </c:pt>
                <c:pt idx="28">
                  <c:v>22.791846</c:v>
                </c:pt>
                <c:pt idx="29">
                  <c:v>22.88675399999999</c:v>
                </c:pt>
                <c:pt idx="30">
                  <c:v>22.973511</c:v>
                </c:pt>
                <c:pt idx="31">
                  <c:v>8.464602</c:v>
                </c:pt>
                <c:pt idx="32">
                  <c:v>7.483436</c:v>
                </c:pt>
                <c:pt idx="33">
                  <c:v>6.737966</c:v>
                </c:pt>
                <c:pt idx="34">
                  <c:v>6.126938999999997</c:v>
                </c:pt>
                <c:pt idx="35">
                  <c:v>5.611221000000001</c:v>
                </c:pt>
                <c:pt idx="36">
                  <c:v>5.167768999999999</c:v>
                </c:pt>
                <c:pt idx="37">
                  <c:v>4.782414999999999</c:v>
                </c:pt>
                <c:pt idx="38">
                  <c:v>4.443094</c:v>
                </c:pt>
                <c:pt idx="39">
                  <c:v>4.141494999999999</c:v>
                </c:pt>
                <c:pt idx="40">
                  <c:v>3.87107</c:v>
                </c:pt>
                <c:pt idx="41">
                  <c:v>3.626409</c:v>
                </c:pt>
                <c:pt idx="42">
                  <c:v>3.404056</c:v>
                </c:pt>
                <c:pt idx="43">
                  <c:v>3.200385000000001</c:v>
                </c:pt>
                <c:pt idx="44">
                  <c:v>3.01288</c:v>
                </c:pt>
                <c:pt idx="45">
                  <c:v>2.839424</c:v>
                </c:pt>
                <c:pt idx="46">
                  <c:v>2.678337</c:v>
                </c:pt>
                <c:pt idx="47">
                  <c:v>2.528225</c:v>
                </c:pt>
                <c:pt idx="48">
                  <c:v>2.387952</c:v>
                </c:pt>
                <c:pt idx="49">
                  <c:v>2.256556999999999</c:v>
                </c:pt>
                <c:pt idx="50">
                  <c:v>2.133236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366280"/>
        <c:axId val="-2108371832"/>
      </c:scatterChart>
      <c:valAx>
        <c:axId val="-2108366280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108371832"/>
        <c:crosses val="autoZero"/>
        <c:crossBetween val="midCat"/>
      </c:valAx>
      <c:valAx>
        <c:axId val="-2108371832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Soft Tissue</a:t>
                </a:r>
                <a:r>
                  <a:rPr lang="en-US" baseline="0"/>
                  <a:t> Pb</a:t>
                </a:r>
                <a:r>
                  <a:rPr lang="en-US"/>
                  <a:t> (ug)</a:t>
                </a:r>
              </a:p>
            </c:rich>
          </c:tx>
          <c:layout>
            <c:manualLayout>
              <c:xMode val="edge"/>
              <c:yMode val="edge"/>
              <c:x val="0.0426435157143819"/>
              <c:y val="0.267609321562077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-2108366280"/>
        <c:crosses val="autoZero"/>
        <c:crossBetween val="midCat"/>
        <c:majorUnit val="40.0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256149963503083"/>
          <c:y val="0.0848484848484849"/>
          <c:w val="0.487700072993835"/>
          <c:h val="0.08284259922055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3789829525747"/>
          <c:y val="0.0529394734749066"/>
          <c:w val="0.706224148017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Output!$B$22:$B$20017</c:f>
              <c:numCache>
                <c:formatCode>General</c:formatCode>
                <c:ptCount val="1999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</c:numCache>
            </c:numRef>
          </c:xVal>
          <c:yVal>
            <c:numRef>
              <c:f>Output!$V$22:$V$20017</c:f>
              <c:numCache>
                <c:formatCode>General</c:formatCode>
                <c:ptCount val="19996"/>
                <c:pt idx="0">
                  <c:v>256.7155529999999</c:v>
                </c:pt>
                <c:pt idx="1">
                  <c:v>698.785484</c:v>
                </c:pt>
                <c:pt idx="2">
                  <c:v>1123.25521</c:v>
                </c:pt>
                <c:pt idx="3">
                  <c:v>1487.753644</c:v>
                </c:pt>
                <c:pt idx="4">
                  <c:v>1770.933589</c:v>
                </c:pt>
                <c:pt idx="5">
                  <c:v>1981.71592</c:v>
                </c:pt>
                <c:pt idx="6">
                  <c:v>2153.407773</c:v>
                </c:pt>
                <c:pt idx="7">
                  <c:v>2296.446154</c:v>
                </c:pt>
                <c:pt idx="8">
                  <c:v>2415.6352</c:v>
                </c:pt>
                <c:pt idx="9">
                  <c:v>2513.930559</c:v>
                </c:pt>
                <c:pt idx="10">
                  <c:v>2597.518276</c:v>
                </c:pt>
                <c:pt idx="11">
                  <c:v>2673.420868</c:v>
                </c:pt>
                <c:pt idx="12">
                  <c:v>2743.238329</c:v>
                </c:pt>
                <c:pt idx="13">
                  <c:v>2807.734017</c:v>
                </c:pt>
                <c:pt idx="14">
                  <c:v>2867.354852</c:v>
                </c:pt>
                <c:pt idx="15">
                  <c:v>2927.755608</c:v>
                </c:pt>
                <c:pt idx="16">
                  <c:v>2994.310875</c:v>
                </c:pt>
                <c:pt idx="17">
                  <c:v>3066.340906</c:v>
                </c:pt>
                <c:pt idx="18">
                  <c:v>3143.166619</c:v>
                </c:pt>
                <c:pt idx="19">
                  <c:v>3224.025791</c:v>
                </c:pt>
                <c:pt idx="20">
                  <c:v>3308.098975</c:v>
                </c:pt>
                <c:pt idx="21">
                  <c:v>3394.544068</c:v>
                </c:pt>
                <c:pt idx="22">
                  <c:v>3482.524302</c:v>
                </c:pt>
                <c:pt idx="23">
                  <c:v>3571.226743</c:v>
                </c:pt>
                <c:pt idx="24">
                  <c:v>3659.869042</c:v>
                </c:pt>
                <c:pt idx="25">
                  <c:v>3746.728277</c:v>
                </c:pt>
                <c:pt idx="26">
                  <c:v>3832.44043</c:v>
                </c:pt>
                <c:pt idx="27">
                  <c:v>3917.666344</c:v>
                </c:pt>
                <c:pt idx="28">
                  <c:v>4002.500507</c:v>
                </c:pt>
                <c:pt idx="29">
                  <c:v>4086.999899</c:v>
                </c:pt>
                <c:pt idx="30">
                  <c:v>4116.807545000001</c:v>
                </c:pt>
                <c:pt idx="31">
                  <c:v>4134.810402</c:v>
                </c:pt>
                <c:pt idx="32">
                  <c:v>4150.375846</c:v>
                </c:pt>
                <c:pt idx="33">
                  <c:v>4164.327122000001</c:v>
                </c:pt>
                <c:pt idx="34">
                  <c:v>4177.017055</c:v>
                </c:pt>
                <c:pt idx="35">
                  <c:v>4188.671849</c:v>
                </c:pt>
                <c:pt idx="36">
                  <c:v>4199.452635000001</c:v>
                </c:pt>
                <c:pt idx="37">
                  <c:v>4209.48116</c:v>
                </c:pt>
                <c:pt idx="38">
                  <c:v>4218.853476</c:v>
                </c:pt>
                <c:pt idx="39">
                  <c:v>4227.647773</c:v>
                </c:pt>
                <c:pt idx="40">
                  <c:v>4235.92911</c:v>
                </c:pt>
                <c:pt idx="41">
                  <c:v>4243.752430000001</c:v>
                </c:pt>
                <c:pt idx="42">
                  <c:v>4251.164610000001</c:v>
                </c:pt>
                <c:pt idx="43">
                  <c:v>4258.205925</c:v>
                </c:pt>
                <c:pt idx="44">
                  <c:v>4264.911159</c:v>
                </c:pt>
                <c:pt idx="45">
                  <c:v>4271.310477</c:v>
                </c:pt>
                <c:pt idx="46">
                  <c:v>4277.430129</c:v>
                </c:pt>
                <c:pt idx="47">
                  <c:v>4283.293026</c:v>
                </c:pt>
                <c:pt idx="48">
                  <c:v>4288.91923</c:v>
                </c:pt>
                <c:pt idx="49">
                  <c:v>4294.326359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'Comparison Data'!$A$21:$A$25000</c:f>
              <c:numCache>
                <c:formatCode>General</c:formatCode>
                <c:ptCount val="2498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Data'!$W$21:$W$25000</c:f>
              <c:numCache>
                <c:formatCode>General</c:formatCode>
                <c:ptCount val="24980"/>
                <c:pt idx="0">
                  <c:v>0.0</c:v>
                </c:pt>
                <c:pt idx="1">
                  <c:v>593.4095159999999</c:v>
                </c:pt>
                <c:pt idx="2">
                  <c:v>1239.479779</c:v>
                </c:pt>
                <c:pt idx="3">
                  <c:v>1767.115206</c:v>
                </c:pt>
                <c:pt idx="4">
                  <c:v>2163.448159</c:v>
                </c:pt>
                <c:pt idx="5">
                  <c:v>2430.227751</c:v>
                </c:pt>
                <c:pt idx="6">
                  <c:v>2604.982264</c:v>
                </c:pt>
                <c:pt idx="7">
                  <c:v>2739.707755</c:v>
                </c:pt>
                <c:pt idx="8">
                  <c:v>2854.187499</c:v>
                </c:pt>
                <c:pt idx="9">
                  <c:v>2956.688959</c:v>
                </c:pt>
                <c:pt idx="10">
                  <c:v>3049.231604</c:v>
                </c:pt>
                <c:pt idx="11">
                  <c:v>3133.252555</c:v>
                </c:pt>
                <c:pt idx="12">
                  <c:v>3213.501352</c:v>
                </c:pt>
                <c:pt idx="13">
                  <c:v>3292.999697</c:v>
                </c:pt>
                <c:pt idx="14">
                  <c:v>3374.146807</c:v>
                </c:pt>
                <c:pt idx="15">
                  <c:v>3458.313867</c:v>
                </c:pt>
                <c:pt idx="16">
                  <c:v>3545.813769</c:v>
                </c:pt>
                <c:pt idx="17">
                  <c:v>3636.25418</c:v>
                </c:pt>
                <c:pt idx="18">
                  <c:v>3728.931204</c:v>
                </c:pt>
                <c:pt idx="19">
                  <c:v>3823.151294</c:v>
                </c:pt>
                <c:pt idx="20">
                  <c:v>3918.38804</c:v>
                </c:pt>
                <c:pt idx="21">
                  <c:v>4014.301037</c:v>
                </c:pt>
                <c:pt idx="22">
                  <c:v>4110.680848</c:v>
                </c:pt>
                <c:pt idx="23">
                  <c:v>4207.416950000001</c:v>
                </c:pt>
                <c:pt idx="24">
                  <c:v>4304.44004</c:v>
                </c:pt>
                <c:pt idx="25">
                  <c:v>4401.763967000001</c:v>
                </c:pt>
                <c:pt idx="26">
                  <c:v>4497.272685000001</c:v>
                </c:pt>
                <c:pt idx="27">
                  <c:v>4592.993732</c:v>
                </c:pt>
                <c:pt idx="28">
                  <c:v>4689.097202000001</c:v>
                </c:pt>
                <c:pt idx="29">
                  <c:v>4785.586639</c:v>
                </c:pt>
                <c:pt idx="30">
                  <c:v>4882.427693</c:v>
                </c:pt>
                <c:pt idx="31">
                  <c:v>4926.626232000002</c:v>
                </c:pt>
                <c:pt idx="32">
                  <c:v>4960.121173000002</c:v>
                </c:pt>
                <c:pt idx="33">
                  <c:v>4990.035397</c:v>
                </c:pt>
                <c:pt idx="34">
                  <c:v>5017.098105</c:v>
                </c:pt>
                <c:pt idx="35">
                  <c:v>5041.786505</c:v>
                </c:pt>
                <c:pt idx="36">
                  <c:v>5064.455254</c:v>
                </c:pt>
                <c:pt idx="37">
                  <c:v>5085.378512</c:v>
                </c:pt>
                <c:pt idx="38">
                  <c:v>5104.775395999999</c:v>
                </c:pt>
                <c:pt idx="39">
                  <c:v>5122.822615</c:v>
                </c:pt>
                <c:pt idx="40">
                  <c:v>5139.664861</c:v>
                </c:pt>
                <c:pt idx="41">
                  <c:v>5155.422159</c:v>
                </c:pt>
                <c:pt idx="42">
                  <c:v>5170.19582</c:v>
                </c:pt>
                <c:pt idx="43">
                  <c:v>5184.072336</c:v>
                </c:pt>
                <c:pt idx="44">
                  <c:v>5197.125128</c:v>
                </c:pt>
                <c:pt idx="45">
                  <c:v>5209.417895999999</c:v>
                </c:pt>
                <c:pt idx="46">
                  <c:v>5221.006385000001</c:v>
                </c:pt>
                <c:pt idx="47">
                  <c:v>5231.939832</c:v>
                </c:pt>
                <c:pt idx="48">
                  <c:v>5242.262146</c:v>
                </c:pt>
                <c:pt idx="49">
                  <c:v>5252.012806</c:v>
                </c:pt>
                <c:pt idx="50">
                  <c:v>5261.227559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401224"/>
        <c:axId val="-2108406584"/>
      </c:scatterChart>
      <c:valAx>
        <c:axId val="-2108401224"/>
        <c:scaling>
          <c:orientation val="minMax"/>
          <c:min val="0.0"/>
        </c:scaling>
        <c:delete val="0"/>
        <c:axPos val="b"/>
        <c:title>
          <c:tx>
            <c:strRef>
              <c:f>Figures!$S$6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108406584"/>
        <c:crosses val="autoZero"/>
        <c:crossBetween val="midCat"/>
      </c:valAx>
      <c:valAx>
        <c:axId val="-2108406584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Figures!$S$2</c:f>
              <c:strCache>
                <c:ptCount val="1"/>
                <c:pt idx="0">
                  <c:v>Urine Pb (µg)</c:v>
                </c:pt>
              </c:strCache>
            </c:strRef>
          </c:tx>
          <c:layout>
            <c:manualLayout>
              <c:xMode val="edge"/>
              <c:yMode val="edge"/>
              <c:x val="0.037383818146992"/>
              <c:y val="0.308013361966118"/>
            </c:manualLayout>
          </c:layout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108401224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256149963503083"/>
          <c:y val="0.0606060606060606"/>
          <c:w val="0.487700072993835"/>
          <c:h val="0.08284259922055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v>Total Body Pb (ug)</c:v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ysClr val="windowText" lastClr="000000"/>
              </a:solidFill>
              <a:ln>
                <a:solidFill>
                  <a:sysClr val="windowText" lastClr="000000"/>
                </a:solidFill>
              </a:ln>
            </c:spPr>
          </c:marker>
          <c:dLbls>
            <c:dLbl>
              <c:idx val="0"/>
              <c:layout>
                <c:manualLayout>
                  <c:x val="-0.0138888888888889"/>
                  <c:y val="0.07272727272727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Dir val="y"/>
            <c:errBarType val="minus"/>
            <c:errValType val="cust"/>
            <c:noEndCap val="1"/>
            <c:plus>
              <c:numRef>
                <c:f>Compare!$I$23:$I$27</c:f>
                <c:numCache>
                  <c:formatCode>General</c:formatCode>
                  <c:ptCount val="5"/>
                  <c:pt idx="0">
                    <c:v>-0.676130335008734</c:v>
                  </c:pt>
                  <c:pt idx="1">
                    <c:v>-0.71437298188809</c:v>
                  </c:pt>
                  <c:pt idx="2">
                    <c:v>-0.238176308313834</c:v>
                  </c:pt>
                  <c:pt idx="3">
                    <c:v>-0.114766376161834</c:v>
                  </c:pt>
                  <c:pt idx="4">
                    <c:v>0.108033850183063</c:v>
                  </c:pt>
                </c:numCache>
              </c:numRef>
            </c:plus>
            <c:minus>
              <c:numRef>
                <c:f>Compare!$I$23:$I$27</c:f>
                <c:numCache>
                  <c:formatCode>General</c:formatCode>
                  <c:ptCount val="5"/>
                  <c:pt idx="0">
                    <c:v>-0.676130335008734</c:v>
                  </c:pt>
                  <c:pt idx="1">
                    <c:v>-0.71437298188809</c:v>
                  </c:pt>
                  <c:pt idx="2">
                    <c:v>-0.238176308313834</c:v>
                  </c:pt>
                  <c:pt idx="3">
                    <c:v>-0.114766376161834</c:v>
                  </c:pt>
                  <c:pt idx="4">
                    <c:v>0.108033850183063</c:v>
                  </c:pt>
                </c:numCache>
              </c:numRef>
            </c:minus>
          </c:errBars>
          <c:xVal>
            <c:numRef>
              <c:f>Compare!$F$23:$F$27</c:f>
              <c:numCache>
                <c:formatCode>0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Compare!$I$23:$I$27</c:f>
              <c:numCache>
                <c:formatCode>0.00</c:formatCode>
                <c:ptCount val="5"/>
                <c:pt idx="0">
                  <c:v>-0.676130335008734</c:v>
                </c:pt>
                <c:pt idx="1">
                  <c:v>-0.71437298188809</c:v>
                </c:pt>
                <c:pt idx="2">
                  <c:v>-0.238176308313834</c:v>
                </c:pt>
                <c:pt idx="3">
                  <c:v>-0.114766376161834</c:v>
                </c:pt>
                <c:pt idx="4">
                  <c:v>0.108033850183063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479992"/>
        <c:axId val="-2108485400"/>
      </c:scatterChart>
      <c:valAx>
        <c:axId val="-2108479992"/>
        <c:scaling>
          <c:orientation val="minMax"/>
          <c:max val="4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(yr)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108485400"/>
        <c:crossesAt val="-1.0"/>
        <c:crossBetween val="midCat"/>
        <c:majorUnit val="10.0"/>
        <c:minorUnit val="2.0"/>
      </c:valAx>
      <c:valAx>
        <c:axId val="-2108485400"/>
        <c:scaling>
          <c:orientation val="minMax"/>
          <c:max val="1.0"/>
          <c:min val="-1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Compare!$I$6</c:f>
              <c:strCache>
                <c:ptCount val="1"/>
                <c:pt idx="0">
                  <c:v>(OF-LG)/LG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out"/>
        <c:tickLblPos val="nextTo"/>
        <c:crossAx val="-2108479992"/>
        <c:crosses val="autoZero"/>
        <c:crossBetween val="midCat"/>
        <c:majorUnit val="0.5"/>
        <c:minorUnit val="0.1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85222222222222"/>
          <c:y val="0.101802274715661"/>
          <c:w val="0.442861329833771"/>
          <c:h val="0.0828425992205519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v>Blood Pb (ug)</c:v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ysClr val="windowText" lastClr="000000"/>
              </a:solidFill>
              <a:ln>
                <a:solidFill>
                  <a:sysClr val="windowText" lastClr="000000"/>
                </a:solidFill>
              </a:ln>
            </c:spPr>
          </c:marker>
          <c:dLbls>
            <c:dLbl>
              <c:idx val="0"/>
              <c:layout>
                <c:manualLayout>
                  <c:x val="-0.00277777777777779"/>
                  <c:y val="0.04923076923076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66666666666667"/>
                  <c:y val="0.03282051282051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Dir val="y"/>
            <c:errBarType val="minus"/>
            <c:errValType val="cust"/>
            <c:noEndCap val="1"/>
            <c:plus>
              <c:numRef>
                <c:f>Compare!$I$28:$I$32</c:f>
                <c:numCache>
                  <c:formatCode>General</c:formatCode>
                  <c:ptCount val="5"/>
                  <c:pt idx="0">
                    <c:v>-0.645123263779393</c:v>
                  </c:pt>
                  <c:pt idx="1">
                    <c:v>-0.640053204704985</c:v>
                  </c:pt>
                  <c:pt idx="2">
                    <c:v>-0.180361666777231</c:v>
                  </c:pt>
                  <c:pt idx="3">
                    <c:v>0.197276312430507</c:v>
                  </c:pt>
                  <c:pt idx="4">
                    <c:v>0.197396116165386</c:v>
                  </c:pt>
                </c:numCache>
              </c:numRef>
            </c:plus>
            <c:minus>
              <c:numRef>
                <c:f>Compare!$I$28:$I$32</c:f>
                <c:numCache>
                  <c:formatCode>General</c:formatCode>
                  <c:ptCount val="5"/>
                  <c:pt idx="0">
                    <c:v>-0.645123263779393</c:v>
                  </c:pt>
                  <c:pt idx="1">
                    <c:v>-0.640053204704985</c:v>
                  </c:pt>
                  <c:pt idx="2">
                    <c:v>-0.180361666777231</c:v>
                  </c:pt>
                  <c:pt idx="3">
                    <c:v>0.197276312430507</c:v>
                  </c:pt>
                  <c:pt idx="4">
                    <c:v>0.197396116165386</c:v>
                  </c:pt>
                </c:numCache>
              </c:numRef>
            </c:minus>
          </c:errBars>
          <c:xVal>
            <c:numRef>
              <c:f>Compare!$F$28:$F$32</c:f>
              <c:numCache>
                <c:formatCode>0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Compare!$I$28:$I$32</c:f>
              <c:numCache>
                <c:formatCode>0.00</c:formatCode>
                <c:ptCount val="5"/>
                <c:pt idx="0">
                  <c:v>-0.645123263779393</c:v>
                </c:pt>
                <c:pt idx="1">
                  <c:v>-0.640053204704985</c:v>
                </c:pt>
                <c:pt idx="2">
                  <c:v>-0.180361666777231</c:v>
                </c:pt>
                <c:pt idx="3">
                  <c:v>0.197276312430507</c:v>
                </c:pt>
                <c:pt idx="4">
                  <c:v>0.197396116165386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527672"/>
        <c:axId val="-2108533080"/>
      </c:scatterChart>
      <c:valAx>
        <c:axId val="-2108527672"/>
        <c:scaling>
          <c:orientation val="minMax"/>
          <c:max val="4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(yr)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108533080"/>
        <c:crossesAt val="-1.0"/>
        <c:crossBetween val="midCat"/>
        <c:majorUnit val="10.0"/>
        <c:minorUnit val="2.0"/>
      </c:valAx>
      <c:valAx>
        <c:axId val="-2108533080"/>
        <c:scaling>
          <c:orientation val="minMax"/>
          <c:max val="1.0"/>
          <c:min val="-1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Compare!$I$6</c:f>
              <c:strCache>
                <c:ptCount val="1"/>
                <c:pt idx="0">
                  <c:v>(OF-LG)/LG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out"/>
        <c:tickLblPos val="nextTo"/>
        <c:crossAx val="-2108527672"/>
        <c:crosses val="autoZero"/>
        <c:crossBetween val="midCat"/>
        <c:majorUnit val="0.5"/>
        <c:minorUnit val="0.1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349111111111111"/>
          <c:y val="0.0654386383520245"/>
          <c:w val="0.331750218722662"/>
          <c:h val="0.0828425992205519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v>Bone Pb (ug)</c:v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ysClr val="windowText" lastClr="000000"/>
              </a:solidFill>
              <a:ln>
                <a:solidFill>
                  <a:sysClr val="windowText" lastClr="000000"/>
                </a:solidFill>
              </a:ln>
            </c:spPr>
          </c:marker>
          <c:dLbls>
            <c:dLbl>
              <c:idx val="0"/>
              <c:layout>
                <c:manualLayout>
                  <c:x val="-0.025"/>
                  <c:y val="0.07272727272727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12121212121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Dir val="y"/>
            <c:errBarType val="minus"/>
            <c:errValType val="cust"/>
            <c:noEndCap val="1"/>
            <c:plus>
              <c:numRef>
                <c:f>Compare!$I$33:$I$37</c:f>
                <c:numCache>
                  <c:formatCode>General</c:formatCode>
                  <c:ptCount val="5"/>
                  <c:pt idx="0">
                    <c:v>-0.628675532764221</c:v>
                  </c:pt>
                  <c:pt idx="1">
                    <c:v>-0.677247916145216</c:v>
                  </c:pt>
                  <c:pt idx="2">
                    <c:v>-0.152145082705279</c:v>
                  </c:pt>
                  <c:pt idx="3">
                    <c:v>-0.0676979618344203</c:v>
                  </c:pt>
                  <c:pt idx="4">
                    <c:v>0.180320509912755</c:v>
                  </c:pt>
                </c:numCache>
              </c:numRef>
            </c:plus>
            <c:minus>
              <c:numRef>
                <c:f>Compare!$I$33:$I$37</c:f>
                <c:numCache>
                  <c:formatCode>General</c:formatCode>
                  <c:ptCount val="5"/>
                  <c:pt idx="0">
                    <c:v>-0.628675532764221</c:v>
                  </c:pt>
                  <c:pt idx="1">
                    <c:v>-0.677247916145216</c:v>
                  </c:pt>
                  <c:pt idx="2">
                    <c:v>-0.152145082705279</c:v>
                  </c:pt>
                  <c:pt idx="3">
                    <c:v>-0.0676979618344203</c:v>
                  </c:pt>
                  <c:pt idx="4">
                    <c:v>0.180320509912755</c:v>
                  </c:pt>
                </c:numCache>
              </c:numRef>
            </c:minus>
          </c:errBars>
          <c:xVal>
            <c:numRef>
              <c:f>Compare!$F$33:$F$37</c:f>
              <c:numCache>
                <c:formatCode>0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Compare!$I$33:$I$37</c:f>
              <c:numCache>
                <c:formatCode>0.00</c:formatCode>
                <c:ptCount val="5"/>
                <c:pt idx="0">
                  <c:v>-0.628675532764221</c:v>
                </c:pt>
                <c:pt idx="1">
                  <c:v>-0.677247916145216</c:v>
                </c:pt>
                <c:pt idx="2">
                  <c:v>-0.152145082705279</c:v>
                </c:pt>
                <c:pt idx="3">
                  <c:v>-0.0676979618344203</c:v>
                </c:pt>
                <c:pt idx="4">
                  <c:v>0.180320509912755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575000"/>
        <c:axId val="-2108580408"/>
      </c:scatterChart>
      <c:valAx>
        <c:axId val="-2108575000"/>
        <c:scaling>
          <c:orientation val="minMax"/>
          <c:max val="4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(yr)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108580408"/>
        <c:crossesAt val="-1.0"/>
        <c:crossBetween val="midCat"/>
        <c:majorUnit val="10.0"/>
        <c:minorUnit val="2.0"/>
      </c:valAx>
      <c:valAx>
        <c:axId val="-2108580408"/>
        <c:scaling>
          <c:orientation val="minMax"/>
          <c:max val="1.0"/>
          <c:min val="-1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Compare!$I$6</c:f>
              <c:strCache>
                <c:ptCount val="1"/>
                <c:pt idx="0">
                  <c:v>(OF-LG)/LG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out"/>
        <c:tickLblPos val="nextTo"/>
        <c:crossAx val="-2108575000"/>
        <c:crosses val="autoZero"/>
        <c:crossBetween val="midCat"/>
        <c:majorUnit val="0.5"/>
        <c:minorUnit val="0.1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349111111111111"/>
          <c:y val="0.0654386383520245"/>
          <c:w val="0.331750218722662"/>
          <c:h val="0.0828425992205519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31627296587"/>
          <c:y val="0.0529394734749066"/>
          <c:w val="0.73778237095363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v>Soft Tissue Pb (ug)</c:v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ysClr val="windowText" lastClr="000000"/>
              </a:solidFill>
              <a:ln>
                <a:solidFill>
                  <a:sysClr val="windowText" lastClr="000000"/>
                </a:solidFill>
              </a:ln>
            </c:spPr>
          </c:marker>
          <c:dLbls>
            <c:dLbl>
              <c:idx val="0"/>
              <c:layout>
                <c:manualLayout>
                  <c:x val="-0.0222222222222222"/>
                  <c:y val="-0.03636363636363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Dir val="y"/>
            <c:errBarType val="minus"/>
            <c:errValType val="cust"/>
            <c:noEndCap val="1"/>
            <c:plus>
              <c:numRef>
                <c:f>Compare!$I$53:$I$57</c:f>
                <c:numCache>
                  <c:formatCode>General</c:formatCode>
                  <c:ptCount val="5"/>
                  <c:pt idx="0">
                    <c:v>-0.90027202444591</c:v>
                  </c:pt>
                  <c:pt idx="1">
                    <c:v>-0.91711833407235</c:v>
                  </c:pt>
                  <c:pt idx="2">
                    <c:v>-0.789375564668817</c:v>
                  </c:pt>
                  <c:pt idx="3">
                    <c:v>-0.611709920393937</c:v>
                  </c:pt>
                  <c:pt idx="4">
                    <c:v>-0.585414572776811</c:v>
                  </c:pt>
                </c:numCache>
              </c:numRef>
            </c:plus>
            <c:minus>
              <c:numRef>
                <c:f>Compare!$I$53:$I$57</c:f>
                <c:numCache>
                  <c:formatCode>General</c:formatCode>
                  <c:ptCount val="5"/>
                  <c:pt idx="0">
                    <c:v>-0.90027202444591</c:v>
                  </c:pt>
                  <c:pt idx="1">
                    <c:v>-0.91711833407235</c:v>
                  </c:pt>
                  <c:pt idx="2">
                    <c:v>-0.789375564668817</c:v>
                  </c:pt>
                  <c:pt idx="3">
                    <c:v>-0.611709920393937</c:v>
                  </c:pt>
                  <c:pt idx="4">
                    <c:v>-0.585414572776811</c:v>
                  </c:pt>
                </c:numCache>
              </c:numRef>
            </c:minus>
          </c:errBars>
          <c:xVal>
            <c:numRef>
              <c:f>Compare!$F$53:$F$57</c:f>
              <c:numCache>
                <c:formatCode>0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Compare!$I$53:$I$57</c:f>
              <c:numCache>
                <c:formatCode>0.00</c:formatCode>
                <c:ptCount val="5"/>
                <c:pt idx="0">
                  <c:v>-0.90027202444591</c:v>
                </c:pt>
                <c:pt idx="1">
                  <c:v>-0.91711833407235</c:v>
                </c:pt>
                <c:pt idx="2">
                  <c:v>-0.789375564668817</c:v>
                </c:pt>
                <c:pt idx="3">
                  <c:v>-0.611709920393937</c:v>
                </c:pt>
                <c:pt idx="4">
                  <c:v>-0.585414572776811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621656"/>
        <c:axId val="-2108627064"/>
      </c:scatterChart>
      <c:valAx>
        <c:axId val="-2108621656"/>
        <c:scaling>
          <c:orientation val="minMax"/>
          <c:max val="4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(yr)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108627064"/>
        <c:crossesAt val="-1.0"/>
        <c:crossBetween val="midCat"/>
        <c:majorUnit val="10.0"/>
        <c:minorUnit val="2.0"/>
      </c:valAx>
      <c:valAx>
        <c:axId val="-2108627064"/>
        <c:scaling>
          <c:orientation val="minMax"/>
          <c:max val="1.0"/>
          <c:min val="-1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Compare!$I$6</c:f>
              <c:strCache>
                <c:ptCount val="1"/>
                <c:pt idx="0">
                  <c:v>(OF-LG)/LG</c:v>
                </c:pt>
              </c:strCache>
            </c:strRef>
          </c:tx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.0" sourceLinked="0"/>
        <c:majorTickMark val="out"/>
        <c:minorTickMark val="out"/>
        <c:tickLblPos val="nextTo"/>
        <c:crossAx val="-2108621656"/>
        <c:crosses val="autoZero"/>
        <c:crossBetween val="midCat"/>
        <c:majorUnit val="0.5"/>
        <c:minorUnit val="0.1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349111111111111"/>
          <c:y val="0.0654386383520245"/>
          <c:w val="0.331750218722663"/>
          <c:h val="0.0828425992205519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3789829525747"/>
          <c:y val="0.0529394734749066"/>
          <c:w val="0.706224148017"/>
          <c:h val="0.7915822794877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Output!$C$12</c:f>
              <c:strCache>
                <c:ptCount val="1"/>
                <c:pt idx="0">
                  <c:v>AALM-LG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Output!$B$22:$B$20017</c:f>
              <c:numCache>
                <c:formatCode>General</c:formatCode>
                <c:ptCount val="1999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</c:numCache>
            </c:numRef>
          </c:xVal>
          <c:yVal>
            <c:numRef>
              <c:f>Output!$V$22:$V$20017</c:f>
              <c:numCache>
                <c:formatCode>General</c:formatCode>
                <c:ptCount val="19996"/>
                <c:pt idx="0">
                  <c:v>256.7155529999999</c:v>
                </c:pt>
                <c:pt idx="1">
                  <c:v>698.785484</c:v>
                </c:pt>
                <c:pt idx="2">
                  <c:v>1123.25521</c:v>
                </c:pt>
                <c:pt idx="3">
                  <c:v>1487.753644</c:v>
                </c:pt>
                <c:pt idx="4">
                  <c:v>1770.933589</c:v>
                </c:pt>
                <c:pt idx="5">
                  <c:v>1981.71592</c:v>
                </c:pt>
                <c:pt idx="6">
                  <c:v>2153.407773</c:v>
                </c:pt>
                <c:pt idx="7">
                  <c:v>2296.446154</c:v>
                </c:pt>
                <c:pt idx="8">
                  <c:v>2415.6352</c:v>
                </c:pt>
                <c:pt idx="9">
                  <c:v>2513.930559</c:v>
                </c:pt>
                <c:pt idx="10">
                  <c:v>2597.518276</c:v>
                </c:pt>
                <c:pt idx="11">
                  <c:v>2673.420868</c:v>
                </c:pt>
                <c:pt idx="12">
                  <c:v>2743.238329</c:v>
                </c:pt>
                <c:pt idx="13">
                  <c:v>2807.734017</c:v>
                </c:pt>
                <c:pt idx="14">
                  <c:v>2867.354852</c:v>
                </c:pt>
                <c:pt idx="15">
                  <c:v>2927.755608</c:v>
                </c:pt>
                <c:pt idx="16">
                  <c:v>2994.310875</c:v>
                </c:pt>
                <c:pt idx="17">
                  <c:v>3066.340906</c:v>
                </c:pt>
                <c:pt idx="18">
                  <c:v>3143.166619</c:v>
                </c:pt>
                <c:pt idx="19">
                  <c:v>3224.025791</c:v>
                </c:pt>
                <c:pt idx="20">
                  <c:v>3308.098975</c:v>
                </c:pt>
                <c:pt idx="21">
                  <c:v>3394.544068</c:v>
                </c:pt>
                <c:pt idx="22">
                  <c:v>3482.524302</c:v>
                </c:pt>
                <c:pt idx="23">
                  <c:v>3571.226743</c:v>
                </c:pt>
                <c:pt idx="24">
                  <c:v>3659.869042</c:v>
                </c:pt>
                <c:pt idx="25">
                  <c:v>3746.728277</c:v>
                </c:pt>
                <c:pt idx="26">
                  <c:v>3832.44043</c:v>
                </c:pt>
                <c:pt idx="27">
                  <c:v>3917.666344</c:v>
                </c:pt>
                <c:pt idx="28">
                  <c:v>4002.500507</c:v>
                </c:pt>
                <c:pt idx="29">
                  <c:v>4086.999899</c:v>
                </c:pt>
                <c:pt idx="30">
                  <c:v>4116.807545000001</c:v>
                </c:pt>
                <c:pt idx="31">
                  <c:v>4134.810402</c:v>
                </c:pt>
                <c:pt idx="32">
                  <c:v>4150.375846</c:v>
                </c:pt>
                <c:pt idx="33">
                  <c:v>4164.327122000001</c:v>
                </c:pt>
                <c:pt idx="34">
                  <c:v>4177.017055</c:v>
                </c:pt>
                <c:pt idx="35">
                  <c:v>4188.671849</c:v>
                </c:pt>
                <c:pt idx="36">
                  <c:v>4199.452635000001</c:v>
                </c:pt>
                <c:pt idx="37">
                  <c:v>4209.48116</c:v>
                </c:pt>
                <c:pt idx="38">
                  <c:v>4218.853476</c:v>
                </c:pt>
                <c:pt idx="39">
                  <c:v>4227.647773</c:v>
                </c:pt>
                <c:pt idx="40">
                  <c:v>4235.92911</c:v>
                </c:pt>
                <c:pt idx="41">
                  <c:v>4243.752430000001</c:v>
                </c:pt>
                <c:pt idx="42">
                  <c:v>4251.164610000001</c:v>
                </c:pt>
                <c:pt idx="43">
                  <c:v>4258.205925</c:v>
                </c:pt>
                <c:pt idx="44">
                  <c:v>4264.911159</c:v>
                </c:pt>
                <c:pt idx="45">
                  <c:v>4271.310477</c:v>
                </c:pt>
                <c:pt idx="46">
                  <c:v>4277.430129</c:v>
                </c:pt>
                <c:pt idx="47">
                  <c:v>4283.293026</c:v>
                </c:pt>
                <c:pt idx="48">
                  <c:v>4288.91923</c:v>
                </c:pt>
                <c:pt idx="49">
                  <c:v>4294.326359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'Comparison Data'!$C$12</c:f>
              <c:strCache>
                <c:ptCount val="1"/>
                <c:pt idx="0">
                  <c:v>AALM-OF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'Comparison Data'!$A$21:$A$25000</c:f>
              <c:numCache>
                <c:formatCode>General</c:formatCode>
                <c:ptCount val="2498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</c:numCache>
            </c:numRef>
          </c:xVal>
          <c:yVal>
            <c:numRef>
              <c:f>'Comparison Data'!$W$21:$W$25000</c:f>
              <c:numCache>
                <c:formatCode>General</c:formatCode>
                <c:ptCount val="24980"/>
                <c:pt idx="0">
                  <c:v>0.0</c:v>
                </c:pt>
                <c:pt idx="1">
                  <c:v>593.4095159999999</c:v>
                </c:pt>
                <c:pt idx="2">
                  <c:v>1239.479779</c:v>
                </c:pt>
                <c:pt idx="3">
                  <c:v>1767.115206</c:v>
                </c:pt>
                <c:pt idx="4">
                  <c:v>2163.448159</c:v>
                </c:pt>
                <c:pt idx="5">
                  <c:v>2430.227751</c:v>
                </c:pt>
                <c:pt idx="6">
                  <c:v>2604.982264</c:v>
                </c:pt>
                <c:pt idx="7">
                  <c:v>2739.707755</c:v>
                </c:pt>
                <c:pt idx="8">
                  <c:v>2854.187499</c:v>
                </c:pt>
                <c:pt idx="9">
                  <c:v>2956.688959</c:v>
                </c:pt>
                <c:pt idx="10">
                  <c:v>3049.231604</c:v>
                </c:pt>
                <c:pt idx="11">
                  <c:v>3133.252555</c:v>
                </c:pt>
                <c:pt idx="12">
                  <c:v>3213.501352</c:v>
                </c:pt>
                <c:pt idx="13">
                  <c:v>3292.999697</c:v>
                </c:pt>
                <c:pt idx="14">
                  <c:v>3374.146807</c:v>
                </c:pt>
                <c:pt idx="15">
                  <c:v>3458.313867</c:v>
                </c:pt>
                <c:pt idx="16">
                  <c:v>3545.813769</c:v>
                </c:pt>
                <c:pt idx="17">
                  <c:v>3636.25418</c:v>
                </c:pt>
                <c:pt idx="18">
                  <c:v>3728.931204</c:v>
                </c:pt>
                <c:pt idx="19">
                  <c:v>3823.151294</c:v>
                </c:pt>
                <c:pt idx="20">
                  <c:v>3918.38804</c:v>
                </c:pt>
                <c:pt idx="21">
                  <c:v>4014.301037</c:v>
                </c:pt>
                <c:pt idx="22">
                  <c:v>4110.680848</c:v>
                </c:pt>
                <c:pt idx="23">
                  <c:v>4207.416950000001</c:v>
                </c:pt>
                <c:pt idx="24">
                  <c:v>4304.44004</c:v>
                </c:pt>
                <c:pt idx="25">
                  <c:v>4401.763967000001</c:v>
                </c:pt>
                <c:pt idx="26">
                  <c:v>4497.272685000001</c:v>
                </c:pt>
                <c:pt idx="27">
                  <c:v>4592.993732</c:v>
                </c:pt>
                <c:pt idx="28">
                  <c:v>4689.097202000001</c:v>
                </c:pt>
                <c:pt idx="29">
                  <c:v>4785.586639</c:v>
                </c:pt>
                <c:pt idx="30">
                  <c:v>4882.427693</c:v>
                </c:pt>
                <c:pt idx="31">
                  <c:v>4926.626232000002</c:v>
                </c:pt>
                <c:pt idx="32">
                  <c:v>4960.121173000002</c:v>
                </c:pt>
                <c:pt idx="33">
                  <c:v>4990.035397</c:v>
                </c:pt>
                <c:pt idx="34">
                  <c:v>5017.098105</c:v>
                </c:pt>
                <c:pt idx="35">
                  <c:v>5041.786505</c:v>
                </c:pt>
                <c:pt idx="36">
                  <c:v>5064.455254</c:v>
                </c:pt>
                <c:pt idx="37">
                  <c:v>5085.378512</c:v>
                </c:pt>
                <c:pt idx="38">
                  <c:v>5104.775395999999</c:v>
                </c:pt>
                <c:pt idx="39">
                  <c:v>5122.822615</c:v>
                </c:pt>
                <c:pt idx="40">
                  <c:v>5139.664861</c:v>
                </c:pt>
                <c:pt idx="41">
                  <c:v>5155.422159</c:v>
                </c:pt>
                <c:pt idx="42">
                  <c:v>5170.19582</c:v>
                </c:pt>
                <c:pt idx="43">
                  <c:v>5184.072336</c:v>
                </c:pt>
                <c:pt idx="44">
                  <c:v>5197.125128</c:v>
                </c:pt>
                <c:pt idx="45">
                  <c:v>5209.417895999999</c:v>
                </c:pt>
                <c:pt idx="46">
                  <c:v>5221.006385000001</c:v>
                </c:pt>
                <c:pt idx="47">
                  <c:v>5231.939832</c:v>
                </c:pt>
                <c:pt idx="48">
                  <c:v>5242.262146</c:v>
                </c:pt>
                <c:pt idx="49">
                  <c:v>5252.012806</c:v>
                </c:pt>
                <c:pt idx="50">
                  <c:v>5261.227559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670104"/>
        <c:axId val="-2108675464"/>
      </c:scatterChart>
      <c:valAx>
        <c:axId val="-2108670104"/>
        <c:scaling>
          <c:orientation val="minMax"/>
          <c:min val="0.0"/>
        </c:scaling>
        <c:delete val="0"/>
        <c:axPos val="b"/>
        <c:title>
          <c:tx>
            <c:strRef>
              <c:f>Figures!$S$6</c:f>
              <c:strCache>
                <c:ptCount val="1"/>
                <c:pt idx="0">
                  <c:v>Age (yr)</c:v>
                </c:pt>
              </c:strCache>
            </c:strRef>
          </c:tx>
          <c:layout/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108675464"/>
        <c:crosses val="autoZero"/>
        <c:crossBetween val="midCat"/>
      </c:valAx>
      <c:valAx>
        <c:axId val="-2108675464"/>
        <c:scaling>
          <c:orientation val="minMax"/>
          <c:min val="0.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strRef>
              <c:f>Figures!$S$2</c:f>
              <c:strCache>
                <c:ptCount val="1"/>
                <c:pt idx="0">
                  <c:v>Urine Pb (µg)</c:v>
                </c:pt>
              </c:strCache>
            </c:strRef>
          </c:tx>
          <c:layout>
            <c:manualLayout>
              <c:xMode val="edge"/>
              <c:yMode val="edge"/>
              <c:x val="0.037383818146992"/>
              <c:y val="0.308013361966118"/>
            </c:manualLayout>
          </c:layout>
          <c:overlay val="0"/>
          <c:txPr>
            <a:bodyPr/>
            <a:lstStyle/>
            <a:p>
              <a:pPr>
                <a:defRPr/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crossAx val="-2108670104"/>
        <c:crosses val="autoZero"/>
        <c:crossBetween val="midCat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t"/>
      <c:layout>
        <c:manualLayout>
          <c:xMode val="edge"/>
          <c:yMode val="edge"/>
          <c:x val="0.256149963503083"/>
          <c:y val="0.0606060606060606"/>
          <c:w val="0.487700072993835"/>
          <c:h val="0.08284259922055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0.225</cdr:x>
      <cdr:y>0.50606</cdr:y>
    </cdr:from>
    <cdr:to>
      <cdr:x>0.41042</cdr:x>
      <cdr:y>0.58182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8700" y="1590675"/>
          <a:ext cx="847725" cy="238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0.175</cdr:x>
      <cdr:y>0.48182</cdr:y>
    </cdr:from>
    <cdr:to>
      <cdr:x>0.53333</cdr:x>
      <cdr:y>0.56667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00099" y="1514475"/>
          <a:ext cx="1638301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AALM-OF: T</a:t>
          </a:r>
          <a:r>
            <a:rPr lang="en-US" sz="1200" baseline="-25000"/>
            <a:t>1/2</a:t>
          </a:r>
          <a:r>
            <a:rPr lang="en-US" sz="1200" baseline="0"/>
            <a:t> = 12.6 yr</a:t>
          </a:r>
          <a:endParaRPr lang="en-US" sz="1200"/>
        </a:p>
      </cdr:txBody>
    </cdr:sp>
  </cdr:relSizeAnchor>
  <cdr:relSizeAnchor xmlns:cdr="http://schemas.openxmlformats.org/drawingml/2006/chartDrawing">
    <cdr:from>
      <cdr:x>0.53125</cdr:x>
      <cdr:y>0.30909</cdr:y>
    </cdr:from>
    <cdr:to>
      <cdr:x>0.88958</cdr:x>
      <cdr:y>0.39394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428875" y="971550"/>
          <a:ext cx="16383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/>
            <a:t>AALM-LG:</a:t>
          </a:r>
          <a:r>
            <a:rPr lang="en-US" sz="1200" baseline="0"/>
            <a:t> </a:t>
          </a:r>
          <a:r>
            <a:rPr lang="en-US" sz="1200"/>
            <a:t>T</a:t>
          </a:r>
          <a:r>
            <a:rPr lang="en-US" sz="1200" baseline="-25000"/>
            <a:t>1/2</a:t>
          </a:r>
          <a:r>
            <a:rPr lang="en-US" sz="1200" baseline="0"/>
            <a:t> = 19.7 yr</a:t>
          </a:r>
          <a:endParaRPr lang="en-US" sz="12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0.225</cdr:x>
      <cdr:y>0.50606</cdr:y>
    </cdr:from>
    <cdr:to>
      <cdr:x>0.41042</cdr:x>
      <cdr:y>0.58182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8700" y="1590675"/>
          <a:ext cx="847725" cy="238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0.225</cdr:x>
      <cdr:y>0.50606</cdr:y>
    </cdr:from>
    <cdr:to>
      <cdr:x>0.41042</cdr:x>
      <cdr:y>0.58182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8700" y="1590675"/>
          <a:ext cx="847725" cy="238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0.18542</cdr:x>
      <cdr:y>0.72727</cdr:y>
    </cdr:from>
    <cdr:to>
      <cdr:x>0.54375</cdr:x>
      <cdr:y>0.81212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47725" y="2286006"/>
          <a:ext cx="1638285" cy="2667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AALM-OF: T</a:t>
          </a:r>
          <a:r>
            <a:rPr lang="en-US" sz="1200" baseline="-25000"/>
            <a:t>1/2</a:t>
          </a:r>
          <a:r>
            <a:rPr lang="en-US" sz="1200" baseline="0"/>
            <a:t> = 2.24 yr</a:t>
          </a:r>
          <a:endParaRPr lang="en-US" sz="1200"/>
        </a:p>
      </cdr:txBody>
    </cdr:sp>
  </cdr:relSizeAnchor>
  <cdr:relSizeAnchor xmlns:cdr="http://schemas.openxmlformats.org/drawingml/2006/chartDrawing">
    <cdr:from>
      <cdr:x>0.53125</cdr:x>
      <cdr:y>0.30909</cdr:y>
    </cdr:from>
    <cdr:to>
      <cdr:x>0.88958</cdr:x>
      <cdr:y>0.39394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428875" y="971550"/>
          <a:ext cx="16383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/>
            <a:t>AALM-LG:</a:t>
          </a:r>
          <a:r>
            <a:rPr lang="en-US" sz="1200" baseline="0"/>
            <a:t> </a:t>
          </a:r>
          <a:r>
            <a:rPr lang="en-US" sz="1200"/>
            <a:t>T</a:t>
          </a:r>
          <a:r>
            <a:rPr lang="en-US" sz="1200" baseline="-25000"/>
            <a:t>1/2</a:t>
          </a:r>
          <a:r>
            <a:rPr lang="en-US" sz="1200" baseline="0"/>
            <a:t> = 3.00 yr</a:t>
          </a:r>
          <a:endParaRPr lang="en-US" sz="12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0.225</cdr:x>
      <cdr:y>0.50606</cdr:y>
    </cdr:from>
    <cdr:to>
      <cdr:x>0.41042</cdr:x>
      <cdr:y>0.58182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8700" y="1590675"/>
          <a:ext cx="847725" cy="238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5CF1-E0BF-47B7-B039-E1EE40A1480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6EC1-D598-4C60-998D-D1851D1AF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1. Data flow diagram for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10. Comparison 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concentrations predicted from AALM-LG and AALM-OF for a constant ingestion of 5 µg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/day for ages 0 to 30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11. Dose-response</a:t>
            </a:r>
            <a:r>
              <a:rPr lang="en-US" baseline="0" dirty="0" smtClean="0"/>
              <a:t> relationship for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levels at age 5 years predicted from AALM-LG and AALM-OF.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12. </a:t>
            </a:r>
            <a:r>
              <a:rPr lang="en-US" dirty="0" smtClean="0"/>
              <a:t>Dose-response</a:t>
            </a:r>
            <a:r>
              <a:rPr lang="en-US" baseline="0" dirty="0" smtClean="0"/>
              <a:t> relationship for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levels at age 30 years predicted from AALM-LG and AALM-OF.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13. Gastrointestinal absorption of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in the O’Flaherty (1993, 1995; OF) model, Leggett (1993, LG) model and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, optimized to </a:t>
            </a:r>
            <a:r>
              <a:rPr lang="en-US" baseline="0" dirty="0" err="1" smtClean="0"/>
              <a:t>Ryu</a:t>
            </a:r>
            <a:r>
              <a:rPr lang="en-US" baseline="0" dirty="0" smtClean="0"/>
              <a:t> et al. (1983).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71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14.</a:t>
            </a:r>
            <a:r>
              <a:rPr lang="en-US" baseline="0" dirty="0" smtClean="0"/>
              <a:t> Body and tissue growth in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15. Simulation</a:t>
            </a:r>
            <a:r>
              <a:rPr lang="en-US" baseline="0" dirty="0" smtClean="0"/>
              <a:t> of whole blood and plasma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in adults (</a:t>
            </a:r>
            <a:r>
              <a:rPr lang="da-DK" baseline="0" dirty="0" smtClean="0"/>
              <a:t>Bergdahl et al. 1997, 1998, 1999; Hernández-Avila et al. 1998; Schütz et al. 1996; Smith et al. 2002). </a:t>
            </a:r>
            <a:r>
              <a:rPr lang="da-DK" baseline="0" dirty="0" err="1" smtClean="0"/>
              <a:t>Combined</a:t>
            </a:r>
            <a:r>
              <a:rPr lang="da-DK" baseline="0" dirty="0" smtClean="0"/>
              <a:t> </a:t>
            </a:r>
            <a:r>
              <a:rPr lang="da-DK" baseline="0" dirty="0" smtClean="0"/>
              <a:t>data for </a:t>
            </a:r>
            <a:r>
              <a:rPr lang="da-DK" baseline="0" dirty="0" err="1" smtClean="0"/>
              <a:t>individuals</a:t>
            </a:r>
            <a:r>
              <a:rPr lang="da-DK" baseline="0" dirty="0" smtClean="0"/>
              <a:t> </a:t>
            </a:r>
            <a:r>
              <a:rPr lang="da-DK" baseline="0" dirty="0" smtClean="0"/>
              <a:t>(N=406) from all studies were quantized into ranges of plasma Pb; shown are mean and standard deviations for ranges. Upper right panel shows linear regression for predicted and observed blood Pb concentrations. </a:t>
            </a:r>
            <a:r>
              <a:rPr lang="da-DK" baseline="0" dirty="0" err="1" smtClean="0"/>
              <a:t>Lower</a:t>
            </a:r>
            <a:r>
              <a:rPr lang="da-DK" baseline="0" dirty="0" smtClean="0"/>
              <a:t> </a:t>
            </a:r>
            <a:r>
              <a:rPr lang="da-DK" baseline="0" dirty="0" smtClean="0"/>
              <a:t>panels </a:t>
            </a:r>
            <a:r>
              <a:rPr lang="da-DK" baseline="0" dirty="0" smtClean="0"/>
              <a:t>show </a:t>
            </a:r>
            <a:r>
              <a:rPr lang="da-DK" baseline="0" dirty="0" err="1" smtClean="0"/>
              <a:t>residuals</a:t>
            </a:r>
            <a:r>
              <a:rPr lang="da-DK" baseline="0" dirty="0" smtClean="0"/>
              <a:t> </a:t>
            </a:r>
            <a:r>
              <a:rPr lang="da-DK" baseline="0" dirty="0" smtClean="0"/>
              <a:t>for predictions (predicted-observed/standard deviation).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16.  Simulation of plasma-to-urine</a:t>
            </a:r>
            <a:r>
              <a:rPr lang="en-US" baseline="0" dirty="0" smtClean="0"/>
              <a:t> clearance.  Data point is mean and standard deviation for 4 estimates based on 32 (normal) adults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Araki et al. 1986; Chamberlain et al. 1978; Manton and cook, 1984; Manton and Malloy, 1983).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5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17. Simulation of post-mortem</a:t>
            </a:r>
            <a:r>
              <a:rPr lang="en-US" baseline="0" dirty="0" smtClean="0"/>
              <a:t> </a:t>
            </a:r>
            <a:r>
              <a:rPr lang="en-US" dirty="0" smtClean="0"/>
              <a:t>soft tissue/tibia </a:t>
            </a:r>
            <a:r>
              <a:rPr lang="en-US" dirty="0" err="1" smtClean="0"/>
              <a:t>Pb</a:t>
            </a:r>
            <a:r>
              <a:rPr lang="en-US" dirty="0" smtClean="0"/>
              <a:t> ratios. </a:t>
            </a:r>
            <a:r>
              <a:rPr lang="en-US" baseline="0" dirty="0" smtClean="0"/>
              <a:t>Shown are means for 8 (kidney) and for 9 (liver) individuals, based on Barry (1975).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9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18. Simulation of plasma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/bone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ratio in adults. Observations are means and 95% </a:t>
            </a:r>
            <a:r>
              <a:rPr lang="en-US" baseline="0" dirty="0" err="1" smtClean="0"/>
              <a:t>CIs</a:t>
            </a:r>
            <a:r>
              <a:rPr lang="en-US" baseline="0" dirty="0" smtClean="0"/>
              <a:t>, based on Cake et al. (1996) and Hernandez-</a:t>
            </a:r>
            <a:r>
              <a:rPr lang="en-US" baseline="0" dirty="0" err="1" smtClean="0"/>
              <a:t>Avilia</a:t>
            </a:r>
            <a:r>
              <a:rPr lang="en-US" baseline="0" dirty="0" smtClean="0"/>
              <a:t> et al. (1998).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4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19. Simulation of elimination kinetics of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from blood (left panel) and bone (right panel). Dotted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show the elimination from based on the median and upper and lower 95% confidence limits of the tri-exponential model retired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workers (n=14, median age 60 years at time of retirement) reported in Nilsson et al. (1991).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4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2. Structure of </a:t>
            </a:r>
            <a:r>
              <a:rPr lang="en-US" baseline="0" dirty="0" smtClean="0"/>
              <a:t>AALM</a:t>
            </a:r>
            <a:r>
              <a:rPr lang="en-US" baseline="0" dirty="0" smtClean="0"/>
              <a:t>-LG model. Based on Leggett (1993).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20.</a:t>
            </a:r>
            <a:r>
              <a:rPr lang="en-US" baseline="0" dirty="0" smtClean="0"/>
              <a:t> Comparison of observed and predicted blood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concentrations in individual subjects (A, B, D, E) who received ingestion doses of [</a:t>
            </a:r>
            <a:r>
              <a:rPr lang="en-US" baseline="30000" dirty="0" smtClean="0"/>
              <a:t>202</a:t>
            </a:r>
            <a:r>
              <a:rPr lang="en-US" baseline="0" dirty="0" smtClean="0"/>
              <a:t>Pb]-nitrate (</a:t>
            </a:r>
            <a:r>
              <a:rPr lang="en-US" baseline="0" dirty="0" err="1" smtClean="0"/>
              <a:t>Rabinowitz</a:t>
            </a:r>
            <a:r>
              <a:rPr lang="en-US" baseline="0" dirty="0" smtClean="0"/>
              <a:t> et al. 1976). Subject A received 204 µg/day for 104 days, Subject B received 185 µg/day for 124 days, Subject D received 105 µg/day for 83 days, and Subject E received 99 µg/day for on days 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aseline="0" dirty="0" smtClean="0"/>
              <a:t>8 and days 42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aseline="0" dirty="0" smtClean="0"/>
              <a:t>51. Estimated absorption fractions were 8.5% for Subject A, 6.5% for Subject B, 10.9% for Subject D and 9.1% for Subject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2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21. Simulation</a:t>
            </a:r>
            <a:r>
              <a:rPr lang="en-US" baseline="0" dirty="0" smtClean="0"/>
              <a:t> of formula fed infants from </a:t>
            </a:r>
            <a:r>
              <a:rPr lang="en-US" baseline="0" dirty="0" err="1" smtClean="0"/>
              <a:t>Ryu</a:t>
            </a:r>
            <a:r>
              <a:rPr lang="en-US" baseline="0" dirty="0" smtClean="0"/>
              <a:t> et al. (1983). Data in left panels are from 25 infants fed formula from cartons (12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aseline="0" dirty="0" smtClean="0"/>
              <a:t>20 µg/day) from age 8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aseline="0" dirty="0" smtClean="0"/>
              <a:t>196 days. Data in right panels are show a subset (n=7) that were switched to formula from cans at age 112 days (60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aseline="0" dirty="0" smtClean="0"/>
              <a:t>63 µg/day). Solid lines show simulations of the mean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intakes; dotted lines show simulations of ±1 SD of mean intakes.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91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22. Simulation of formula-fed</a:t>
            </a:r>
            <a:r>
              <a:rPr lang="en-US" baseline="0" dirty="0" smtClean="0"/>
              <a:t> infants (n=131, age 91 days) from Sherlock and Quinn (1986). Blood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were measured and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intakes were estimated from duplicate diets assessed at age 91 days.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23. Comparison</a:t>
            </a:r>
            <a:r>
              <a:rPr lang="en-US" baseline="0" dirty="0" smtClean="0"/>
              <a:t> of </a:t>
            </a:r>
            <a:r>
              <a:rPr lang="en-US" baseline="0" dirty="0" smtClean="0"/>
              <a:t>previous </a:t>
            </a:r>
            <a:r>
              <a:rPr lang="en-US" baseline="0" dirty="0" smtClean="0"/>
              <a:t>and optimized AALM-LG and AALM-OF models for continuous Pb intake of 5 µg/day. Right panels show optimized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1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24. Comparison</a:t>
            </a:r>
            <a:r>
              <a:rPr lang="en-US" baseline="0" dirty="0" smtClean="0"/>
              <a:t> of </a:t>
            </a:r>
            <a:r>
              <a:rPr lang="en-US" baseline="0" dirty="0" smtClean="0"/>
              <a:t>previous </a:t>
            </a:r>
            <a:r>
              <a:rPr lang="en-US" baseline="0" dirty="0" smtClean="0"/>
              <a:t>and optimized AALM-LG and AALM-OF models for continuous Pb intake of 5 µg/day. Right panels show optimized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1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25. Comparison of blood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predictions of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IEUBK</a:t>
            </a:r>
            <a:r>
              <a:rPr lang="en-US" baseline="0" smtClean="0"/>
              <a:t> model</a:t>
            </a:r>
            <a:r>
              <a:rPr lang="en-US" baseline="0" dirty="0" smtClean="0"/>
              <a:t>. Left panel shows simulations of continuous intake of 10 µg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/day in dust.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panel shows relationship between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dust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intake and blood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concentration at 2 years of age.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both models,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dust was assumed to be 60%. This corresponds to an absolute bioavailability of approximately 20% at age 2 years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AALM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30%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IEUBK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2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26. Comparison of blood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predictions of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IEUBK</a:t>
            </a:r>
            <a:r>
              <a:rPr lang="en-US" baseline="0" dirty="0" smtClean="0"/>
              <a:t> model after adjustment of red blood cell parameters (</a:t>
            </a:r>
            <a:r>
              <a:rPr lang="en-US" baseline="0" dirty="0" err="1" smtClean="0"/>
              <a:t>RRBC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-LG, </a:t>
            </a:r>
            <a:r>
              <a:rPr lang="en-US" baseline="0" dirty="0" err="1" smtClean="0"/>
              <a:t>KBIND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-OF). Upper panel shows simulations of continuous intake of 10 µg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/day in dust.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panel shows relationship between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dust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intake and blood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concentration at 2 years of age.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both models,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dust was assumed to be 60%. This corresponds to an absolute bioavailability of approximately 20% at age 2 years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AALM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30%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IEUBK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2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27. Simulation</a:t>
            </a:r>
            <a:r>
              <a:rPr lang="en-US" baseline="0" dirty="0" smtClean="0"/>
              <a:t> of formula fed infants from </a:t>
            </a:r>
            <a:r>
              <a:rPr lang="en-US" baseline="0" dirty="0" err="1" smtClean="0"/>
              <a:t>Ryu</a:t>
            </a:r>
            <a:r>
              <a:rPr lang="en-US" baseline="0" dirty="0" smtClean="0"/>
              <a:t> et al. (1983) after adjustment of red blood cell (</a:t>
            </a:r>
            <a:r>
              <a:rPr lang="en-US" baseline="0" dirty="0" err="1" smtClean="0"/>
              <a:t>RRBC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-LG, </a:t>
            </a:r>
            <a:r>
              <a:rPr lang="en-US" baseline="0" dirty="0" err="1" smtClean="0"/>
              <a:t>KBIND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-OF</a:t>
            </a:r>
            <a:r>
              <a:rPr lang="en-US" baseline="0" smtClean="0"/>
              <a:t>)</a:t>
            </a:r>
            <a:r>
              <a:rPr lang="en-US" baseline="0" smtClean="0"/>
              <a:t>. </a:t>
            </a:r>
            <a:r>
              <a:rPr lang="en-US" baseline="0" dirty="0" smtClean="0"/>
              <a:t>Data in left panels are from 25 infants fed formula from cartons (12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aseline="0" dirty="0" smtClean="0"/>
              <a:t>20 µg/day) from age 8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aseline="0" dirty="0" smtClean="0"/>
              <a:t>196 days (closed circles) and then a subset (n=7) that were switched to formula from cans at age 112 days (60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aseline="0" dirty="0" smtClean="0"/>
              <a:t>63 µg/day, closed squares). Solid lines show simulations of the mean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intakes; dotted lines show simulations of ±1 SD of mean intakes.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2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28. Simulation of formula-fed</a:t>
            </a:r>
            <a:r>
              <a:rPr lang="en-US" baseline="0" dirty="0" smtClean="0"/>
              <a:t> infants (n=131, age 91 days) from Sherlock and Quinn (1986) after adjustment of red blood cell (</a:t>
            </a:r>
            <a:r>
              <a:rPr lang="en-US" baseline="0" dirty="0" err="1" smtClean="0"/>
              <a:t>RRBC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-LG, </a:t>
            </a:r>
            <a:r>
              <a:rPr lang="en-US" baseline="0" dirty="0" err="1" smtClean="0"/>
              <a:t>KBIND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-OF). Blood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were measured and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intakes were estimated from duplicate diets assessed at age 91 days.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 Structure of AALM-OF model.</a:t>
            </a:r>
            <a:r>
              <a:rPr lang="en-US" baseline="0" dirty="0" smtClean="0"/>
              <a:t> Based on O’Flaherty (1993).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4.  Structure of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-LG bone model.  Based on Leggett (1993).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5. Structure of AALM-OF bone model. Based on O’Flaherty (1993).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6. Comparison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(µg) levels predicted from AALM-OF and AALM-LG for a constant ingestion of 5 µg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/day for ages 0 to 30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7. Differences in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levels predicted from AALM-LG and AALM-OF. Differences are expressed relative to the prediction from AALM-LG.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8. </a:t>
            </a:r>
            <a:r>
              <a:rPr lang="en-US" dirty="0" smtClean="0"/>
              <a:t>Comparison</a:t>
            </a:r>
            <a:r>
              <a:rPr lang="en-US" baseline="0" dirty="0" smtClean="0"/>
              <a:t> of cumulative urinary and fecal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excretion (µg) levels predicted from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-OF and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-LG for a constant ingestion of 5 µg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/day for ages 0 to 30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9. Decline in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levels following cessation of exposure predicted from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-LG and </a:t>
            </a:r>
            <a:r>
              <a:rPr lang="en-US" baseline="0" dirty="0" err="1" smtClean="0"/>
              <a:t>AALM</a:t>
            </a:r>
            <a:r>
              <a:rPr lang="en-US" baseline="0" dirty="0" smtClean="0"/>
              <a:t>-OF for ages 5 and 30 years. Half-times are based on applying a single exponential model to the predicted time series (i.e., </a:t>
            </a:r>
            <a:r>
              <a:rPr lang="en-US" baseline="0" dirty="0" err="1" smtClean="0"/>
              <a:t>Pb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=</a:t>
            </a:r>
            <a:r>
              <a:rPr lang="en-US" baseline="-25000" dirty="0" err="1" smtClean="0"/>
              <a:t>i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Pb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=0</a:t>
            </a:r>
            <a:r>
              <a:rPr lang="en-US" baseline="0" dirty="0" smtClean="0"/>
              <a:t> x e</a:t>
            </a:r>
            <a:r>
              <a:rPr lang="en-US" baseline="30000" dirty="0" smtClean="0"/>
              <a:t>-</a:t>
            </a:r>
            <a:r>
              <a:rPr lang="en-US" baseline="30000" dirty="0" err="1" smtClean="0"/>
              <a:t>kt</a:t>
            </a:r>
            <a:r>
              <a:rPr lang="en-US" baseline="0" dirty="0" smtClean="0"/>
              <a:t>). The decline in blood 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 has multiple rates.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adults, the half-time for the first 50 days following cessation of exposure is approximately 36 days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-LG and 46 days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-OF. The half-time for the period 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years following cessation of exposure is 12.7 years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-LG and 10.9 years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AALM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6EC1-D598-4C60-998D-D1851D1AF7E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75CE-B118-4DFD-923E-162568E78C16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A4D5-E076-4DC6-962B-0D372CD3A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4" Type="http://schemas.openxmlformats.org/officeDocument/2006/relationships/chart" Target="../charts/chart18.xml"/><Relationship Id="rId5" Type="http://schemas.openxmlformats.org/officeDocument/2006/relationships/chart" Target="../charts/chart19.xml"/><Relationship Id="rId6" Type="http://schemas.openxmlformats.org/officeDocument/2006/relationships/chart" Target="../charts/chart20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4" Type="http://schemas.openxmlformats.org/officeDocument/2006/relationships/chart" Target="../charts/chart22.xml"/><Relationship Id="rId5" Type="http://schemas.openxmlformats.org/officeDocument/2006/relationships/chart" Target="../charts/chart23.xml"/><Relationship Id="rId6" Type="http://schemas.openxmlformats.org/officeDocument/2006/relationships/chart" Target="../charts/chart2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4" Type="http://schemas.openxmlformats.org/officeDocument/2006/relationships/chart" Target="../charts/chart26.xml"/><Relationship Id="rId5" Type="http://schemas.openxmlformats.org/officeDocument/2006/relationships/chart" Target="../charts/chart27.xml"/><Relationship Id="rId6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6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5" Type="http://schemas.openxmlformats.org/officeDocument/2006/relationships/chart" Target="../charts/chart11.xml"/><Relationship Id="rId6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4" Type="http://schemas.openxmlformats.org/officeDocument/2006/relationships/chart" Target="../charts/chart14.xml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75"/>
          <p:cNvGrpSpPr>
            <a:grpSpLocks/>
          </p:cNvGrpSpPr>
          <p:nvPr/>
        </p:nvGrpSpPr>
        <p:grpSpPr bwMode="auto">
          <a:xfrm>
            <a:off x="1295400" y="1219200"/>
            <a:ext cx="6743700" cy="4343400"/>
            <a:chOff x="1295400" y="1219200"/>
            <a:chExt cx="6743700" cy="4344093"/>
          </a:xfrm>
        </p:grpSpPr>
        <p:sp>
          <p:nvSpPr>
            <p:cNvPr id="4" name="Rounded Rectangle 3"/>
            <p:cNvSpPr/>
            <p:nvPr/>
          </p:nvSpPr>
          <p:spPr>
            <a:xfrm>
              <a:off x="3733800" y="1981322"/>
              <a:ext cx="1676400" cy="45727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i="1" dirty="0" err="1">
                  <a:solidFill>
                    <a:schemeClr val="tx2"/>
                  </a:solidFill>
                </a:rPr>
                <a:t>INPUT&amp;OUTPUT.xlsm</a:t>
              </a:r>
              <a:endParaRPr lang="en-US" sz="12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24600" y="2895868"/>
              <a:ext cx="1676400" cy="4572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2"/>
                  </a:solidFill>
                </a:rPr>
                <a:t>INPUTDATA.DAT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4134315"/>
              <a:ext cx="1676400" cy="4572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2"/>
                  </a:solidFill>
                </a:rPr>
                <a:t>OUTPUTMATRIX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chemeClr val="accent2"/>
                  </a:solidFill>
                </a:rPr>
                <a:t>(</a:t>
              </a:r>
              <a:r>
                <a:rPr lang="en-US" sz="1200" b="1" dirty="0" err="1">
                  <a:solidFill>
                    <a:schemeClr val="accent2"/>
                  </a:solidFill>
                </a:rPr>
                <a:t>acslX</a:t>
              </a:r>
              <a:r>
                <a:rPr lang="en-US" sz="1200" b="1" dirty="0">
                  <a:solidFill>
                    <a:schemeClr val="accent2"/>
                  </a:solidFill>
                </a:rPr>
                <a:t> data matrix)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6500" y="4191474"/>
              <a:ext cx="1752600" cy="4572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2"/>
                  </a:solidFill>
                </a:rPr>
                <a:t>INPUTDATA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chemeClr val="accent2"/>
                  </a:solidFill>
                </a:rPr>
                <a:t>(</a:t>
              </a:r>
              <a:r>
                <a:rPr lang="en-US" sz="1200" b="1" dirty="0" err="1">
                  <a:solidFill>
                    <a:schemeClr val="accent2"/>
                  </a:solidFill>
                </a:rPr>
                <a:t>acslX</a:t>
              </a:r>
              <a:r>
                <a:rPr lang="en-US" sz="1200" b="1" dirty="0">
                  <a:solidFill>
                    <a:schemeClr val="accent2"/>
                  </a:solidFill>
                </a:rPr>
                <a:t> data matrix)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33800" y="5106020"/>
              <a:ext cx="1676400" cy="4572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2"/>
                  </a:solidFill>
                </a:rPr>
                <a:t>RUN SIMULATION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2838709"/>
              <a:ext cx="1676400" cy="4572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2"/>
                  </a:solidFill>
                </a:rPr>
                <a:t>OUTPUTDATA.DAT</a:t>
              </a:r>
            </a:p>
          </p:txBody>
        </p:sp>
        <p:cxnSp>
          <p:nvCxnSpPr>
            <p:cNvPr id="26" name="Shape 25"/>
            <p:cNvCxnSpPr>
              <a:stCxn id="4" idx="3"/>
              <a:endCxn id="5" idx="0"/>
            </p:cNvCxnSpPr>
            <p:nvPr/>
          </p:nvCxnSpPr>
          <p:spPr>
            <a:xfrm>
              <a:off x="5410200" y="2209958"/>
              <a:ext cx="1752600" cy="68590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" idx="2"/>
              <a:endCxn id="7" idx="0"/>
            </p:cNvCxnSpPr>
            <p:nvPr/>
          </p:nvCxnSpPr>
          <p:spPr>
            <a:xfrm>
              <a:off x="7162800" y="3353141"/>
              <a:ext cx="0" cy="838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stCxn id="7" idx="2"/>
              <a:endCxn id="8" idx="3"/>
            </p:cNvCxnSpPr>
            <p:nvPr/>
          </p:nvCxnSpPr>
          <p:spPr>
            <a:xfrm rot="5400000">
              <a:off x="5943545" y="4115402"/>
              <a:ext cx="685909" cy="1752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8" idx="1"/>
              <a:endCxn id="6" idx="2"/>
            </p:cNvCxnSpPr>
            <p:nvPr/>
          </p:nvCxnSpPr>
          <p:spPr>
            <a:xfrm rot="10800000">
              <a:off x="2133600" y="4591588"/>
              <a:ext cx="1600200" cy="74306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0"/>
              <a:endCxn id="9" idx="2"/>
            </p:cNvCxnSpPr>
            <p:nvPr/>
          </p:nvCxnSpPr>
          <p:spPr>
            <a:xfrm flipV="1">
              <a:off x="2133600" y="3295981"/>
              <a:ext cx="0" cy="838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46"/>
            <p:cNvCxnSpPr>
              <a:stCxn id="9" idx="0"/>
              <a:endCxn id="4" idx="1"/>
            </p:cNvCxnSpPr>
            <p:nvPr/>
          </p:nvCxnSpPr>
          <p:spPr>
            <a:xfrm rot="5400000" flipH="1" flipV="1">
              <a:off x="2619325" y="1724233"/>
              <a:ext cx="628750" cy="1600200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2" name="TextBox 53"/>
            <p:cNvSpPr txBox="1">
              <a:spLocks noChangeArrowheads="1"/>
            </p:cNvSpPr>
            <p:nvPr/>
          </p:nvSpPr>
          <p:spPr bwMode="auto">
            <a:xfrm>
              <a:off x="5715000" y="2209800"/>
              <a:ext cx="1225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 i="1">
                  <a:solidFill>
                    <a:schemeClr val="tx2"/>
                  </a:solidFill>
                </a:rPr>
                <a:t>EXPORT MACRO</a:t>
              </a:r>
            </a:p>
          </p:txBody>
        </p:sp>
        <p:sp>
          <p:nvSpPr>
            <p:cNvPr id="6163" name="TextBox 60"/>
            <p:cNvSpPr txBox="1">
              <a:spLocks noChangeArrowheads="1"/>
            </p:cNvSpPr>
            <p:nvPr/>
          </p:nvSpPr>
          <p:spPr bwMode="auto">
            <a:xfrm>
              <a:off x="2286000" y="2209800"/>
              <a:ext cx="12411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 i="1">
                  <a:solidFill>
                    <a:schemeClr val="tx2"/>
                  </a:solidFill>
                </a:rPr>
                <a:t>IMPORT MACRO</a:t>
              </a:r>
            </a:p>
          </p:txBody>
        </p:sp>
        <p:sp>
          <p:nvSpPr>
            <p:cNvPr id="6164" name="TextBox 61"/>
            <p:cNvSpPr txBox="1">
              <a:spLocks noChangeArrowheads="1"/>
            </p:cNvSpPr>
            <p:nvPr/>
          </p:nvSpPr>
          <p:spPr bwMode="auto">
            <a:xfrm>
              <a:off x="3048000" y="1219200"/>
              <a:ext cx="2819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 dirty="0" err="1"/>
                <a:t>AALM</a:t>
              </a:r>
              <a:r>
                <a:rPr lang="en-US" altLang="en-US" b="1" dirty="0"/>
                <a:t> Data Flow</a:t>
              </a:r>
            </a:p>
          </p:txBody>
        </p:sp>
        <p:sp>
          <p:nvSpPr>
            <p:cNvPr id="6165" name="TextBox 62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5036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chemeClr val="accent2"/>
                  </a:solidFill>
                </a:rPr>
                <a:t>IN.M</a:t>
              </a:r>
            </a:p>
          </p:txBody>
        </p:sp>
        <p:sp>
          <p:nvSpPr>
            <p:cNvPr id="6166" name="TextBox 63"/>
            <p:cNvSpPr txBox="1">
              <a:spLocks noChangeArrowheads="1"/>
            </p:cNvSpPr>
            <p:nvPr/>
          </p:nvSpPr>
          <p:spPr bwMode="auto">
            <a:xfrm>
              <a:off x="2362200" y="5029200"/>
              <a:ext cx="6303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chemeClr val="accent2"/>
                  </a:solidFill>
                </a:rPr>
                <a:t>OUT.M</a:t>
              </a:r>
            </a:p>
          </p:txBody>
        </p:sp>
        <p:sp>
          <p:nvSpPr>
            <p:cNvPr id="6167" name="TextBox 64"/>
            <p:cNvSpPr txBox="1">
              <a:spLocks noChangeArrowheads="1"/>
            </p:cNvSpPr>
            <p:nvPr/>
          </p:nvSpPr>
          <p:spPr bwMode="auto">
            <a:xfrm>
              <a:off x="6096000" y="5029200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chemeClr val="accent2"/>
                  </a:solidFill>
                </a:rPr>
                <a:t>RUN.M</a:t>
              </a:r>
            </a:p>
          </p:txBody>
        </p:sp>
        <p:sp>
          <p:nvSpPr>
            <p:cNvPr id="6168" name="TextBox 65"/>
            <p:cNvSpPr txBox="1">
              <a:spLocks noChangeArrowheads="1"/>
            </p:cNvSpPr>
            <p:nvPr/>
          </p:nvSpPr>
          <p:spPr bwMode="auto">
            <a:xfrm>
              <a:off x="2209800" y="3581400"/>
              <a:ext cx="6303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chemeClr val="accent2"/>
                  </a:solidFill>
                </a:rPr>
                <a:t>OUT.M</a:t>
              </a:r>
            </a:p>
          </p:txBody>
        </p:sp>
      </p:grpSp>
      <p:sp>
        <p:nvSpPr>
          <p:cNvPr id="6147" name="Rectangle 23"/>
          <p:cNvSpPr>
            <a:spLocks noChangeArrowheads="1"/>
          </p:cNvSpPr>
          <p:nvPr/>
        </p:nvSpPr>
        <p:spPr bwMode="auto">
          <a:xfrm>
            <a:off x="3195638" y="3244850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to the All Ages Lead Model 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209800" y="5779650"/>
            <a:ext cx="1153351" cy="2571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i="1" dirty="0" smtClean="0">
                <a:solidFill>
                  <a:schemeClr val="tx2"/>
                </a:solidFill>
              </a:rPr>
              <a:t>BLUE = </a:t>
            </a:r>
            <a:r>
              <a:rPr lang="en-US" sz="1200" b="1" i="1" dirty="0" err="1" smtClean="0">
                <a:solidFill>
                  <a:schemeClr val="tx2"/>
                </a:solidFill>
              </a:rPr>
              <a:t>xlsm</a:t>
            </a:r>
            <a:endParaRPr lang="en-US" sz="1200" b="1" i="1" dirty="0">
              <a:solidFill>
                <a:schemeClr val="tx2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937380" y="5779650"/>
            <a:ext cx="1153351" cy="25717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i="1" dirty="0" smtClean="0">
                <a:solidFill>
                  <a:srgbClr val="FF0000"/>
                </a:solidFill>
              </a:rPr>
              <a:t>RED =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acslX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5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290789"/>
              </p:ext>
            </p:extLst>
          </p:nvPr>
        </p:nvGraphicFramePr>
        <p:xfrm>
          <a:off x="-76200" y="228600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4419600" y="252412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637450"/>
              </p:ext>
            </p:extLst>
          </p:nvPr>
        </p:nvGraphicFramePr>
        <p:xfrm>
          <a:off x="-85725" y="3409950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/>
        </p:nvGraphicFramePr>
        <p:xfrm>
          <a:off x="4543425" y="3462337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57162" y="266700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09537" y="3448050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4462462" y="266700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4462462" y="3467100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2387" y="314325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09537" y="3438525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500562" y="295275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4519612" y="3381375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98638"/>
            <a:ext cx="4570413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30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9468"/>
            <a:ext cx="454437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7" y="152005"/>
            <a:ext cx="4570413" cy="306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4" y="3374400"/>
            <a:ext cx="4512174" cy="30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59" y="3329789"/>
            <a:ext cx="4467467" cy="299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2401"/>
            <a:ext cx="4349214" cy="320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3309281"/>
            <a:ext cx="4455756" cy="325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3448239"/>
            <a:ext cx="4463036" cy="325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1564"/>
            <a:ext cx="4375621" cy="315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32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208"/>
            <a:ext cx="485775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88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736964"/>
            <a:ext cx="4343399" cy="322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736964"/>
            <a:ext cx="4343400" cy="32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20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693863"/>
            <a:ext cx="5343525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5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457041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54" y="609599"/>
            <a:ext cx="4568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9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625475"/>
            <a:ext cx="58293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57" y="54710"/>
            <a:ext cx="4343400" cy="346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57" y="86794"/>
            <a:ext cx="4431876" cy="353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8" y="3547898"/>
            <a:ext cx="4148137" cy="331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26" y="3520626"/>
            <a:ext cx="4148137" cy="331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7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10543"/>
            <a:ext cx="4570413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33" y="3431381"/>
            <a:ext cx="4570413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2" y="99218"/>
            <a:ext cx="4570413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218"/>
            <a:ext cx="4570413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01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63713"/>
            <a:ext cx="4570413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742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9" y="533400"/>
            <a:ext cx="444709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517" y="613299"/>
            <a:ext cx="4195043" cy="265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4" y="3505199"/>
            <a:ext cx="4273726" cy="270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13" y="3497179"/>
            <a:ext cx="4219947" cy="267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8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9303"/>
            <a:ext cx="3954464" cy="250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"/>
            <a:ext cx="4106863" cy="26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267953"/>
            <a:ext cx="3897489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65" y="3200400"/>
            <a:ext cx="4042319" cy="256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1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4803"/>
            <a:ext cx="4626687" cy="30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455"/>
            <a:ext cx="4620395" cy="315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768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2" y="0"/>
            <a:ext cx="5418137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31940"/>
            <a:ext cx="4876800" cy="332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93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1319"/>
            <a:ext cx="4570413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7039"/>
            <a:ext cx="4570413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570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65300"/>
            <a:ext cx="4570413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14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AutoShape 81"/>
          <p:cNvSpPr>
            <a:spLocks noChangeAspect="1" noChangeArrowheads="1" noTextEdit="1"/>
          </p:cNvSpPr>
          <p:nvPr/>
        </p:nvSpPr>
        <p:spPr bwMode="auto">
          <a:xfrm>
            <a:off x="1457325" y="-274638"/>
            <a:ext cx="6076950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85"/>
          <p:cNvSpPr>
            <a:spLocks noEditPoints="1"/>
          </p:cNvSpPr>
          <p:nvPr/>
        </p:nvSpPr>
        <p:spPr bwMode="auto">
          <a:xfrm>
            <a:off x="2944812" y="4244975"/>
            <a:ext cx="1685925" cy="447675"/>
          </a:xfrm>
          <a:custGeom>
            <a:avLst/>
            <a:gdLst>
              <a:gd name="T0" fmla="*/ 0 w 1062"/>
              <a:gd name="T1" fmla="*/ 0 h 282"/>
              <a:gd name="T2" fmla="*/ 1062 w 1062"/>
              <a:gd name="T3" fmla="*/ 0 h 282"/>
              <a:gd name="T4" fmla="*/ 1062 w 1062"/>
              <a:gd name="T5" fmla="*/ 282 h 282"/>
              <a:gd name="T6" fmla="*/ 0 w 1062"/>
              <a:gd name="T7" fmla="*/ 282 h 282"/>
              <a:gd name="T8" fmla="*/ 0 w 1062"/>
              <a:gd name="T9" fmla="*/ 0 h 282"/>
              <a:gd name="T10" fmla="*/ 6 w 1062"/>
              <a:gd name="T11" fmla="*/ 279 h 282"/>
              <a:gd name="T12" fmla="*/ 3 w 1062"/>
              <a:gd name="T13" fmla="*/ 276 h 282"/>
              <a:gd name="T14" fmla="*/ 1059 w 1062"/>
              <a:gd name="T15" fmla="*/ 276 h 282"/>
              <a:gd name="T16" fmla="*/ 1056 w 1062"/>
              <a:gd name="T17" fmla="*/ 279 h 282"/>
              <a:gd name="T18" fmla="*/ 1056 w 1062"/>
              <a:gd name="T19" fmla="*/ 3 h 282"/>
              <a:gd name="T20" fmla="*/ 1059 w 1062"/>
              <a:gd name="T21" fmla="*/ 6 h 282"/>
              <a:gd name="T22" fmla="*/ 3 w 1062"/>
              <a:gd name="T23" fmla="*/ 6 h 282"/>
              <a:gd name="T24" fmla="*/ 6 w 1062"/>
              <a:gd name="T25" fmla="*/ 3 h 282"/>
              <a:gd name="T26" fmla="*/ 6 w 1062"/>
              <a:gd name="T27" fmla="*/ 27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2" h="282">
                <a:moveTo>
                  <a:pt x="0" y="0"/>
                </a:moveTo>
                <a:lnTo>
                  <a:pt x="1062" y="0"/>
                </a:lnTo>
                <a:lnTo>
                  <a:pt x="1062" y="282"/>
                </a:lnTo>
                <a:lnTo>
                  <a:pt x="0" y="282"/>
                </a:lnTo>
                <a:lnTo>
                  <a:pt x="0" y="0"/>
                </a:lnTo>
                <a:close/>
                <a:moveTo>
                  <a:pt x="6" y="279"/>
                </a:moveTo>
                <a:lnTo>
                  <a:pt x="3" y="276"/>
                </a:lnTo>
                <a:lnTo>
                  <a:pt x="1059" y="276"/>
                </a:lnTo>
                <a:lnTo>
                  <a:pt x="1056" y="279"/>
                </a:lnTo>
                <a:lnTo>
                  <a:pt x="1056" y="3"/>
                </a:lnTo>
                <a:lnTo>
                  <a:pt x="1059" y="6"/>
                </a:lnTo>
                <a:lnTo>
                  <a:pt x="3" y="6"/>
                </a:lnTo>
                <a:lnTo>
                  <a:pt x="6" y="3"/>
                </a:lnTo>
                <a:lnTo>
                  <a:pt x="6" y="27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Rectangle 86"/>
          <p:cNvSpPr>
            <a:spLocks noChangeArrowheads="1"/>
          </p:cNvSpPr>
          <p:nvPr/>
        </p:nvSpPr>
        <p:spPr bwMode="auto">
          <a:xfrm>
            <a:off x="3603624" y="4413250"/>
            <a:ext cx="3889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Liver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2" name="Freeform 87"/>
          <p:cNvSpPr>
            <a:spLocks noEditPoints="1"/>
          </p:cNvSpPr>
          <p:nvPr/>
        </p:nvSpPr>
        <p:spPr bwMode="auto">
          <a:xfrm>
            <a:off x="2925762" y="4940300"/>
            <a:ext cx="1695450" cy="457200"/>
          </a:xfrm>
          <a:custGeom>
            <a:avLst/>
            <a:gdLst>
              <a:gd name="T0" fmla="*/ 0 w 1068"/>
              <a:gd name="T1" fmla="*/ 0 h 288"/>
              <a:gd name="T2" fmla="*/ 1068 w 1068"/>
              <a:gd name="T3" fmla="*/ 0 h 288"/>
              <a:gd name="T4" fmla="*/ 1068 w 1068"/>
              <a:gd name="T5" fmla="*/ 288 h 288"/>
              <a:gd name="T6" fmla="*/ 0 w 1068"/>
              <a:gd name="T7" fmla="*/ 288 h 288"/>
              <a:gd name="T8" fmla="*/ 0 w 1068"/>
              <a:gd name="T9" fmla="*/ 0 h 288"/>
              <a:gd name="T10" fmla="*/ 6 w 1068"/>
              <a:gd name="T11" fmla="*/ 285 h 288"/>
              <a:gd name="T12" fmla="*/ 3 w 1068"/>
              <a:gd name="T13" fmla="*/ 282 h 288"/>
              <a:gd name="T14" fmla="*/ 1065 w 1068"/>
              <a:gd name="T15" fmla="*/ 282 h 288"/>
              <a:gd name="T16" fmla="*/ 1062 w 1068"/>
              <a:gd name="T17" fmla="*/ 285 h 288"/>
              <a:gd name="T18" fmla="*/ 1062 w 1068"/>
              <a:gd name="T19" fmla="*/ 3 h 288"/>
              <a:gd name="T20" fmla="*/ 1065 w 1068"/>
              <a:gd name="T21" fmla="*/ 6 h 288"/>
              <a:gd name="T22" fmla="*/ 3 w 1068"/>
              <a:gd name="T23" fmla="*/ 6 h 288"/>
              <a:gd name="T24" fmla="*/ 6 w 1068"/>
              <a:gd name="T25" fmla="*/ 3 h 288"/>
              <a:gd name="T26" fmla="*/ 6 w 1068"/>
              <a:gd name="T27" fmla="*/ 28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8" h="288">
                <a:moveTo>
                  <a:pt x="0" y="0"/>
                </a:moveTo>
                <a:lnTo>
                  <a:pt x="1068" y="0"/>
                </a:lnTo>
                <a:lnTo>
                  <a:pt x="1068" y="288"/>
                </a:lnTo>
                <a:lnTo>
                  <a:pt x="0" y="288"/>
                </a:lnTo>
                <a:lnTo>
                  <a:pt x="0" y="0"/>
                </a:lnTo>
                <a:close/>
                <a:moveTo>
                  <a:pt x="6" y="285"/>
                </a:moveTo>
                <a:lnTo>
                  <a:pt x="3" y="282"/>
                </a:lnTo>
                <a:lnTo>
                  <a:pt x="1065" y="282"/>
                </a:lnTo>
                <a:lnTo>
                  <a:pt x="1062" y="285"/>
                </a:lnTo>
                <a:lnTo>
                  <a:pt x="1062" y="3"/>
                </a:lnTo>
                <a:lnTo>
                  <a:pt x="1065" y="6"/>
                </a:lnTo>
                <a:lnTo>
                  <a:pt x="3" y="6"/>
                </a:lnTo>
                <a:lnTo>
                  <a:pt x="6" y="3"/>
                </a:lnTo>
                <a:lnTo>
                  <a:pt x="6" y="285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88"/>
          <p:cNvSpPr>
            <a:spLocks noChangeArrowheads="1"/>
          </p:cNvSpPr>
          <p:nvPr/>
        </p:nvSpPr>
        <p:spPr bwMode="auto">
          <a:xfrm>
            <a:off x="3532187" y="5113337"/>
            <a:ext cx="533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Kidney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4" name="Freeform 89"/>
          <p:cNvSpPr>
            <a:spLocks noEditPoints="1"/>
          </p:cNvSpPr>
          <p:nvPr/>
        </p:nvSpPr>
        <p:spPr bwMode="auto">
          <a:xfrm>
            <a:off x="2944812" y="3530600"/>
            <a:ext cx="1685925" cy="447675"/>
          </a:xfrm>
          <a:custGeom>
            <a:avLst/>
            <a:gdLst>
              <a:gd name="T0" fmla="*/ 0 w 1062"/>
              <a:gd name="T1" fmla="*/ 0 h 282"/>
              <a:gd name="T2" fmla="*/ 1062 w 1062"/>
              <a:gd name="T3" fmla="*/ 0 h 282"/>
              <a:gd name="T4" fmla="*/ 1062 w 1062"/>
              <a:gd name="T5" fmla="*/ 282 h 282"/>
              <a:gd name="T6" fmla="*/ 0 w 1062"/>
              <a:gd name="T7" fmla="*/ 282 h 282"/>
              <a:gd name="T8" fmla="*/ 0 w 1062"/>
              <a:gd name="T9" fmla="*/ 0 h 282"/>
              <a:gd name="T10" fmla="*/ 6 w 1062"/>
              <a:gd name="T11" fmla="*/ 279 h 282"/>
              <a:gd name="T12" fmla="*/ 3 w 1062"/>
              <a:gd name="T13" fmla="*/ 276 h 282"/>
              <a:gd name="T14" fmla="*/ 1059 w 1062"/>
              <a:gd name="T15" fmla="*/ 276 h 282"/>
              <a:gd name="T16" fmla="*/ 1056 w 1062"/>
              <a:gd name="T17" fmla="*/ 279 h 282"/>
              <a:gd name="T18" fmla="*/ 1056 w 1062"/>
              <a:gd name="T19" fmla="*/ 3 h 282"/>
              <a:gd name="T20" fmla="*/ 1059 w 1062"/>
              <a:gd name="T21" fmla="*/ 6 h 282"/>
              <a:gd name="T22" fmla="*/ 3 w 1062"/>
              <a:gd name="T23" fmla="*/ 6 h 282"/>
              <a:gd name="T24" fmla="*/ 6 w 1062"/>
              <a:gd name="T25" fmla="*/ 3 h 282"/>
              <a:gd name="T26" fmla="*/ 6 w 1062"/>
              <a:gd name="T27" fmla="*/ 27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2" h="282">
                <a:moveTo>
                  <a:pt x="0" y="0"/>
                </a:moveTo>
                <a:lnTo>
                  <a:pt x="1062" y="0"/>
                </a:lnTo>
                <a:lnTo>
                  <a:pt x="1062" y="282"/>
                </a:lnTo>
                <a:lnTo>
                  <a:pt x="0" y="282"/>
                </a:lnTo>
                <a:lnTo>
                  <a:pt x="0" y="0"/>
                </a:lnTo>
                <a:close/>
                <a:moveTo>
                  <a:pt x="6" y="279"/>
                </a:moveTo>
                <a:lnTo>
                  <a:pt x="3" y="276"/>
                </a:lnTo>
                <a:lnTo>
                  <a:pt x="1059" y="276"/>
                </a:lnTo>
                <a:lnTo>
                  <a:pt x="1056" y="279"/>
                </a:lnTo>
                <a:lnTo>
                  <a:pt x="1056" y="3"/>
                </a:lnTo>
                <a:lnTo>
                  <a:pt x="1059" y="6"/>
                </a:lnTo>
                <a:lnTo>
                  <a:pt x="3" y="6"/>
                </a:lnTo>
                <a:lnTo>
                  <a:pt x="6" y="3"/>
                </a:lnTo>
                <a:lnTo>
                  <a:pt x="6" y="27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90"/>
          <p:cNvSpPr>
            <a:spLocks noChangeArrowheads="1"/>
          </p:cNvSpPr>
          <p:nvPr/>
        </p:nvSpPr>
        <p:spPr bwMode="auto">
          <a:xfrm>
            <a:off x="3251199" y="3698875"/>
            <a:ext cx="11890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Trabecular Bone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6" name="Freeform 91"/>
          <p:cNvSpPr>
            <a:spLocks noEditPoints="1"/>
          </p:cNvSpPr>
          <p:nvPr/>
        </p:nvSpPr>
        <p:spPr bwMode="auto">
          <a:xfrm>
            <a:off x="2944812" y="3111500"/>
            <a:ext cx="1685925" cy="409575"/>
          </a:xfrm>
          <a:custGeom>
            <a:avLst/>
            <a:gdLst>
              <a:gd name="T0" fmla="*/ 0 w 1062"/>
              <a:gd name="T1" fmla="*/ 0 h 258"/>
              <a:gd name="T2" fmla="*/ 1062 w 1062"/>
              <a:gd name="T3" fmla="*/ 0 h 258"/>
              <a:gd name="T4" fmla="*/ 1062 w 1062"/>
              <a:gd name="T5" fmla="*/ 258 h 258"/>
              <a:gd name="T6" fmla="*/ 0 w 1062"/>
              <a:gd name="T7" fmla="*/ 258 h 258"/>
              <a:gd name="T8" fmla="*/ 0 w 1062"/>
              <a:gd name="T9" fmla="*/ 0 h 258"/>
              <a:gd name="T10" fmla="*/ 6 w 1062"/>
              <a:gd name="T11" fmla="*/ 255 h 258"/>
              <a:gd name="T12" fmla="*/ 3 w 1062"/>
              <a:gd name="T13" fmla="*/ 252 h 258"/>
              <a:gd name="T14" fmla="*/ 1059 w 1062"/>
              <a:gd name="T15" fmla="*/ 252 h 258"/>
              <a:gd name="T16" fmla="*/ 1056 w 1062"/>
              <a:gd name="T17" fmla="*/ 255 h 258"/>
              <a:gd name="T18" fmla="*/ 1056 w 1062"/>
              <a:gd name="T19" fmla="*/ 3 h 258"/>
              <a:gd name="T20" fmla="*/ 1059 w 1062"/>
              <a:gd name="T21" fmla="*/ 6 h 258"/>
              <a:gd name="T22" fmla="*/ 3 w 1062"/>
              <a:gd name="T23" fmla="*/ 6 h 258"/>
              <a:gd name="T24" fmla="*/ 6 w 1062"/>
              <a:gd name="T25" fmla="*/ 3 h 258"/>
              <a:gd name="T26" fmla="*/ 6 w 1062"/>
              <a:gd name="T27" fmla="*/ 255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2" h="258">
                <a:moveTo>
                  <a:pt x="0" y="0"/>
                </a:moveTo>
                <a:lnTo>
                  <a:pt x="1062" y="0"/>
                </a:lnTo>
                <a:lnTo>
                  <a:pt x="1062" y="258"/>
                </a:lnTo>
                <a:lnTo>
                  <a:pt x="0" y="258"/>
                </a:lnTo>
                <a:lnTo>
                  <a:pt x="0" y="0"/>
                </a:lnTo>
                <a:close/>
                <a:moveTo>
                  <a:pt x="6" y="255"/>
                </a:moveTo>
                <a:lnTo>
                  <a:pt x="3" y="252"/>
                </a:lnTo>
                <a:lnTo>
                  <a:pt x="1059" y="252"/>
                </a:lnTo>
                <a:lnTo>
                  <a:pt x="1056" y="255"/>
                </a:lnTo>
                <a:lnTo>
                  <a:pt x="1056" y="3"/>
                </a:lnTo>
                <a:lnTo>
                  <a:pt x="1059" y="6"/>
                </a:lnTo>
                <a:lnTo>
                  <a:pt x="3" y="6"/>
                </a:lnTo>
                <a:lnTo>
                  <a:pt x="6" y="3"/>
                </a:lnTo>
                <a:lnTo>
                  <a:pt x="6" y="255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92"/>
          <p:cNvSpPr>
            <a:spLocks noChangeArrowheads="1"/>
          </p:cNvSpPr>
          <p:nvPr/>
        </p:nvSpPr>
        <p:spPr bwMode="auto">
          <a:xfrm>
            <a:off x="3346449" y="3271837"/>
            <a:ext cx="97948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Cortical Bone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8" name="Freeform 93"/>
          <p:cNvSpPr>
            <a:spLocks noEditPoints="1"/>
          </p:cNvSpPr>
          <p:nvPr/>
        </p:nvSpPr>
        <p:spPr bwMode="auto">
          <a:xfrm>
            <a:off x="2954337" y="2416175"/>
            <a:ext cx="1685925" cy="457200"/>
          </a:xfrm>
          <a:custGeom>
            <a:avLst/>
            <a:gdLst>
              <a:gd name="T0" fmla="*/ 0 w 1062"/>
              <a:gd name="T1" fmla="*/ 0 h 288"/>
              <a:gd name="T2" fmla="*/ 1062 w 1062"/>
              <a:gd name="T3" fmla="*/ 0 h 288"/>
              <a:gd name="T4" fmla="*/ 1062 w 1062"/>
              <a:gd name="T5" fmla="*/ 288 h 288"/>
              <a:gd name="T6" fmla="*/ 0 w 1062"/>
              <a:gd name="T7" fmla="*/ 288 h 288"/>
              <a:gd name="T8" fmla="*/ 0 w 1062"/>
              <a:gd name="T9" fmla="*/ 0 h 288"/>
              <a:gd name="T10" fmla="*/ 6 w 1062"/>
              <a:gd name="T11" fmla="*/ 285 h 288"/>
              <a:gd name="T12" fmla="*/ 3 w 1062"/>
              <a:gd name="T13" fmla="*/ 282 h 288"/>
              <a:gd name="T14" fmla="*/ 1059 w 1062"/>
              <a:gd name="T15" fmla="*/ 282 h 288"/>
              <a:gd name="T16" fmla="*/ 1056 w 1062"/>
              <a:gd name="T17" fmla="*/ 285 h 288"/>
              <a:gd name="T18" fmla="*/ 1056 w 1062"/>
              <a:gd name="T19" fmla="*/ 3 h 288"/>
              <a:gd name="T20" fmla="*/ 1059 w 1062"/>
              <a:gd name="T21" fmla="*/ 6 h 288"/>
              <a:gd name="T22" fmla="*/ 3 w 1062"/>
              <a:gd name="T23" fmla="*/ 6 h 288"/>
              <a:gd name="T24" fmla="*/ 6 w 1062"/>
              <a:gd name="T25" fmla="*/ 3 h 288"/>
              <a:gd name="T26" fmla="*/ 6 w 1062"/>
              <a:gd name="T27" fmla="*/ 28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2" h="288">
                <a:moveTo>
                  <a:pt x="0" y="0"/>
                </a:moveTo>
                <a:lnTo>
                  <a:pt x="1062" y="0"/>
                </a:lnTo>
                <a:lnTo>
                  <a:pt x="1062" y="288"/>
                </a:lnTo>
                <a:lnTo>
                  <a:pt x="0" y="288"/>
                </a:lnTo>
                <a:lnTo>
                  <a:pt x="0" y="0"/>
                </a:lnTo>
                <a:close/>
                <a:moveTo>
                  <a:pt x="6" y="285"/>
                </a:moveTo>
                <a:lnTo>
                  <a:pt x="3" y="282"/>
                </a:lnTo>
                <a:lnTo>
                  <a:pt x="1059" y="282"/>
                </a:lnTo>
                <a:lnTo>
                  <a:pt x="1056" y="285"/>
                </a:lnTo>
                <a:lnTo>
                  <a:pt x="1056" y="3"/>
                </a:lnTo>
                <a:lnTo>
                  <a:pt x="1059" y="6"/>
                </a:lnTo>
                <a:lnTo>
                  <a:pt x="3" y="6"/>
                </a:lnTo>
                <a:lnTo>
                  <a:pt x="6" y="3"/>
                </a:lnTo>
                <a:lnTo>
                  <a:pt x="6" y="285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94"/>
          <p:cNvSpPr>
            <a:spLocks noChangeArrowheads="1"/>
          </p:cNvSpPr>
          <p:nvPr/>
        </p:nvSpPr>
        <p:spPr bwMode="auto">
          <a:xfrm>
            <a:off x="3041649" y="2589212"/>
            <a:ext cx="4953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Poorly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0" name="Rectangle 95"/>
          <p:cNvSpPr>
            <a:spLocks noChangeArrowheads="1"/>
          </p:cNvSpPr>
          <p:nvPr/>
        </p:nvSpPr>
        <p:spPr bwMode="auto">
          <a:xfrm>
            <a:off x="3441699" y="2589212"/>
            <a:ext cx="1143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1" name="Rectangle 96"/>
          <p:cNvSpPr>
            <a:spLocks noChangeArrowheads="1"/>
          </p:cNvSpPr>
          <p:nvPr/>
        </p:nvSpPr>
        <p:spPr bwMode="auto">
          <a:xfrm>
            <a:off x="3489324" y="2589212"/>
            <a:ext cx="1228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perfused Tissues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2" name="Freeform 97"/>
          <p:cNvSpPr>
            <a:spLocks noEditPoints="1"/>
          </p:cNvSpPr>
          <p:nvPr/>
        </p:nvSpPr>
        <p:spPr bwMode="auto">
          <a:xfrm>
            <a:off x="2944812" y="1720850"/>
            <a:ext cx="1666875" cy="457200"/>
          </a:xfrm>
          <a:custGeom>
            <a:avLst/>
            <a:gdLst>
              <a:gd name="T0" fmla="*/ 0 w 1050"/>
              <a:gd name="T1" fmla="*/ 0 h 288"/>
              <a:gd name="T2" fmla="*/ 1050 w 1050"/>
              <a:gd name="T3" fmla="*/ 0 h 288"/>
              <a:gd name="T4" fmla="*/ 1050 w 1050"/>
              <a:gd name="T5" fmla="*/ 288 h 288"/>
              <a:gd name="T6" fmla="*/ 0 w 1050"/>
              <a:gd name="T7" fmla="*/ 288 h 288"/>
              <a:gd name="T8" fmla="*/ 0 w 1050"/>
              <a:gd name="T9" fmla="*/ 0 h 288"/>
              <a:gd name="T10" fmla="*/ 6 w 1050"/>
              <a:gd name="T11" fmla="*/ 285 h 288"/>
              <a:gd name="T12" fmla="*/ 3 w 1050"/>
              <a:gd name="T13" fmla="*/ 282 h 288"/>
              <a:gd name="T14" fmla="*/ 1047 w 1050"/>
              <a:gd name="T15" fmla="*/ 282 h 288"/>
              <a:gd name="T16" fmla="*/ 1044 w 1050"/>
              <a:gd name="T17" fmla="*/ 285 h 288"/>
              <a:gd name="T18" fmla="*/ 1044 w 1050"/>
              <a:gd name="T19" fmla="*/ 3 h 288"/>
              <a:gd name="T20" fmla="*/ 1047 w 1050"/>
              <a:gd name="T21" fmla="*/ 6 h 288"/>
              <a:gd name="T22" fmla="*/ 3 w 1050"/>
              <a:gd name="T23" fmla="*/ 6 h 288"/>
              <a:gd name="T24" fmla="*/ 6 w 1050"/>
              <a:gd name="T25" fmla="*/ 3 h 288"/>
              <a:gd name="T26" fmla="*/ 6 w 1050"/>
              <a:gd name="T27" fmla="*/ 28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0" h="288">
                <a:moveTo>
                  <a:pt x="0" y="0"/>
                </a:moveTo>
                <a:lnTo>
                  <a:pt x="1050" y="0"/>
                </a:lnTo>
                <a:lnTo>
                  <a:pt x="1050" y="288"/>
                </a:lnTo>
                <a:lnTo>
                  <a:pt x="0" y="288"/>
                </a:lnTo>
                <a:lnTo>
                  <a:pt x="0" y="0"/>
                </a:lnTo>
                <a:close/>
                <a:moveTo>
                  <a:pt x="6" y="285"/>
                </a:moveTo>
                <a:lnTo>
                  <a:pt x="3" y="282"/>
                </a:lnTo>
                <a:lnTo>
                  <a:pt x="1047" y="282"/>
                </a:lnTo>
                <a:lnTo>
                  <a:pt x="1044" y="285"/>
                </a:lnTo>
                <a:lnTo>
                  <a:pt x="1044" y="3"/>
                </a:lnTo>
                <a:lnTo>
                  <a:pt x="1047" y="6"/>
                </a:lnTo>
                <a:lnTo>
                  <a:pt x="3" y="6"/>
                </a:lnTo>
                <a:lnTo>
                  <a:pt x="6" y="3"/>
                </a:lnTo>
                <a:lnTo>
                  <a:pt x="6" y="285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Rectangle 98"/>
          <p:cNvSpPr>
            <a:spLocks noChangeArrowheads="1"/>
          </p:cNvSpPr>
          <p:nvPr/>
        </p:nvSpPr>
        <p:spPr bwMode="auto">
          <a:xfrm>
            <a:off x="3106737" y="1893887"/>
            <a:ext cx="3714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Well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4" name="Rectangle 99"/>
          <p:cNvSpPr>
            <a:spLocks noChangeArrowheads="1"/>
          </p:cNvSpPr>
          <p:nvPr/>
        </p:nvSpPr>
        <p:spPr bwMode="auto">
          <a:xfrm>
            <a:off x="3373437" y="1893887"/>
            <a:ext cx="1143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5" name="Rectangle 100"/>
          <p:cNvSpPr>
            <a:spLocks noChangeArrowheads="1"/>
          </p:cNvSpPr>
          <p:nvPr/>
        </p:nvSpPr>
        <p:spPr bwMode="auto">
          <a:xfrm>
            <a:off x="3421062" y="1893887"/>
            <a:ext cx="1228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perfused Tissues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6" name="Freeform 101"/>
          <p:cNvSpPr>
            <a:spLocks noEditPoints="1"/>
          </p:cNvSpPr>
          <p:nvPr/>
        </p:nvSpPr>
        <p:spPr bwMode="auto">
          <a:xfrm>
            <a:off x="2944812" y="1016000"/>
            <a:ext cx="1685925" cy="447675"/>
          </a:xfrm>
          <a:custGeom>
            <a:avLst/>
            <a:gdLst>
              <a:gd name="T0" fmla="*/ 0 w 1062"/>
              <a:gd name="T1" fmla="*/ 0 h 282"/>
              <a:gd name="T2" fmla="*/ 1062 w 1062"/>
              <a:gd name="T3" fmla="*/ 0 h 282"/>
              <a:gd name="T4" fmla="*/ 1062 w 1062"/>
              <a:gd name="T5" fmla="*/ 282 h 282"/>
              <a:gd name="T6" fmla="*/ 0 w 1062"/>
              <a:gd name="T7" fmla="*/ 282 h 282"/>
              <a:gd name="T8" fmla="*/ 0 w 1062"/>
              <a:gd name="T9" fmla="*/ 0 h 282"/>
              <a:gd name="T10" fmla="*/ 6 w 1062"/>
              <a:gd name="T11" fmla="*/ 279 h 282"/>
              <a:gd name="T12" fmla="*/ 3 w 1062"/>
              <a:gd name="T13" fmla="*/ 276 h 282"/>
              <a:gd name="T14" fmla="*/ 1059 w 1062"/>
              <a:gd name="T15" fmla="*/ 276 h 282"/>
              <a:gd name="T16" fmla="*/ 1056 w 1062"/>
              <a:gd name="T17" fmla="*/ 279 h 282"/>
              <a:gd name="T18" fmla="*/ 1056 w 1062"/>
              <a:gd name="T19" fmla="*/ 3 h 282"/>
              <a:gd name="T20" fmla="*/ 1059 w 1062"/>
              <a:gd name="T21" fmla="*/ 6 h 282"/>
              <a:gd name="T22" fmla="*/ 3 w 1062"/>
              <a:gd name="T23" fmla="*/ 6 h 282"/>
              <a:gd name="T24" fmla="*/ 6 w 1062"/>
              <a:gd name="T25" fmla="*/ 3 h 282"/>
              <a:gd name="T26" fmla="*/ 6 w 1062"/>
              <a:gd name="T27" fmla="*/ 27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2" h="282">
                <a:moveTo>
                  <a:pt x="0" y="0"/>
                </a:moveTo>
                <a:lnTo>
                  <a:pt x="1062" y="0"/>
                </a:lnTo>
                <a:lnTo>
                  <a:pt x="1062" y="282"/>
                </a:lnTo>
                <a:lnTo>
                  <a:pt x="0" y="282"/>
                </a:lnTo>
                <a:lnTo>
                  <a:pt x="0" y="0"/>
                </a:lnTo>
                <a:close/>
                <a:moveTo>
                  <a:pt x="6" y="279"/>
                </a:moveTo>
                <a:lnTo>
                  <a:pt x="3" y="276"/>
                </a:lnTo>
                <a:lnTo>
                  <a:pt x="1059" y="276"/>
                </a:lnTo>
                <a:lnTo>
                  <a:pt x="1056" y="279"/>
                </a:lnTo>
                <a:lnTo>
                  <a:pt x="1056" y="3"/>
                </a:lnTo>
                <a:lnTo>
                  <a:pt x="1059" y="6"/>
                </a:lnTo>
                <a:lnTo>
                  <a:pt x="3" y="6"/>
                </a:lnTo>
                <a:lnTo>
                  <a:pt x="6" y="3"/>
                </a:lnTo>
                <a:lnTo>
                  <a:pt x="6" y="27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102"/>
          <p:cNvSpPr>
            <a:spLocks noChangeArrowheads="1"/>
          </p:cNvSpPr>
          <p:nvPr/>
        </p:nvSpPr>
        <p:spPr bwMode="auto">
          <a:xfrm>
            <a:off x="3327399" y="1184275"/>
            <a:ext cx="10080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Blood Plasma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8" name="Freeform 103"/>
          <p:cNvSpPr>
            <a:spLocks noEditPoints="1"/>
          </p:cNvSpPr>
          <p:nvPr/>
        </p:nvSpPr>
        <p:spPr bwMode="auto">
          <a:xfrm>
            <a:off x="5268912" y="4387850"/>
            <a:ext cx="1685925" cy="285750"/>
          </a:xfrm>
          <a:custGeom>
            <a:avLst/>
            <a:gdLst>
              <a:gd name="T0" fmla="*/ 0 w 1062"/>
              <a:gd name="T1" fmla="*/ 0 h 180"/>
              <a:gd name="T2" fmla="*/ 1062 w 1062"/>
              <a:gd name="T3" fmla="*/ 0 h 180"/>
              <a:gd name="T4" fmla="*/ 1062 w 1062"/>
              <a:gd name="T5" fmla="*/ 180 h 180"/>
              <a:gd name="T6" fmla="*/ 0 w 1062"/>
              <a:gd name="T7" fmla="*/ 180 h 180"/>
              <a:gd name="T8" fmla="*/ 0 w 1062"/>
              <a:gd name="T9" fmla="*/ 0 h 180"/>
              <a:gd name="T10" fmla="*/ 6 w 1062"/>
              <a:gd name="T11" fmla="*/ 177 h 180"/>
              <a:gd name="T12" fmla="*/ 3 w 1062"/>
              <a:gd name="T13" fmla="*/ 174 h 180"/>
              <a:gd name="T14" fmla="*/ 1059 w 1062"/>
              <a:gd name="T15" fmla="*/ 174 h 180"/>
              <a:gd name="T16" fmla="*/ 1056 w 1062"/>
              <a:gd name="T17" fmla="*/ 177 h 180"/>
              <a:gd name="T18" fmla="*/ 1056 w 1062"/>
              <a:gd name="T19" fmla="*/ 3 h 180"/>
              <a:gd name="T20" fmla="*/ 1059 w 1062"/>
              <a:gd name="T21" fmla="*/ 6 h 180"/>
              <a:gd name="T22" fmla="*/ 3 w 1062"/>
              <a:gd name="T23" fmla="*/ 6 h 180"/>
              <a:gd name="T24" fmla="*/ 6 w 1062"/>
              <a:gd name="T25" fmla="*/ 3 h 180"/>
              <a:gd name="T26" fmla="*/ 6 w 1062"/>
              <a:gd name="T27" fmla="*/ 177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2" h="180">
                <a:moveTo>
                  <a:pt x="0" y="0"/>
                </a:moveTo>
                <a:lnTo>
                  <a:pt x="1062" y="0"/>
                </a:lnTo>
                <a:lnTo>
                  <a:pt x="1062" y="180"/>
                </a:lnTo>
                <a:lnTo>
                  <a:pt x="0" y="180"/>
                </a:lnTo>
                <a:lnTo>
                  <a:pt x="0" y="0"/>
                </a:lnTo>
                <a:close/>
                <a:moveTo>
                  <a:pt x="6" y="177"/>
                </a:moveTo>
                <a:lnTo>
                  <a:pt x="3" y="174"/>
                </a:lnTo>
                <a:lnTo>
                  <a:pt x="1059" y="174"/>
                </a:lnTo>
                <a:lnTo>
                  <a:pt x="1056" y="177"/>
                </a:lnTo>
                <a:lnTo>
                  <a:pt x="1056" y="3"/>
                </a:lnTo>
                <a:lnTo>
                  <a:pt x="1059" y="6"/>
                </a:lnTo>
                <a:lnTo>
                  <a:pt x="3" y="6"/>
                </a:lnTo>
                <a:lnTo>
                  <a:pt x="6" y="3"/>
                </a:lnTo>
                <a:lnTo>
                  <a:pt x="6" y="177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104"/>
          <p:cNvSpPr>
            <a:spLocks noChangeArrowheads="1"/>
          </p:cNvSpPr>
          <p:nvPr/>
        </p:nvSpPr>
        <p:spPr bwMode="auto">
          <a:xfrm>
            <a:off x="5832474" y="4443412"/>
            <a:ext cx="6175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GI Tract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24" name="Freeform 109"/>
          <p:cNvSpPr>
            <a:spLocks noEditPoints="1"/>
          </p:cNvSpPr>
          <p:nvPr/>
        </p:nvSpPr>
        <p:spPr bwMode="auto">
          <a:xfrm>
            <a:off x="3371585" y="236537"/>
            <a:ext cx="781050" cy="552450"/>
          </a:xfrm>
          <a:custGeom>
            <a:avLst/>
            <a:gdLst>
              <a:gd name="T0" fmla="*/ 4 w 1312"/>
              <a:gd name="T1" fmla="*/ 417 h 928"/>
              <a:gd name="T2" fmla="*/ 30 w 1312"/>
              <a:gd name="T3" fmla="*/ 327 h 928"/>
              <a:gd name="T4" fmla="*/ 113 w 1312"/>
              <a:gd name="T5" fmla="*/ 205 h 928"/>
              <a:gd name="T6" fmla="*/ 194 w 1312"/>
              <a:gd name="T7" fmla="*/ 136 h 928"/>
              <a:gd name="T8" fmla="*/ 402 w 1312"/>
              <a:gd name="T9" fmla="*/ 37 h 928"/>
              <a:gd name="T10" fmla="*/ 526 w 1312"/>
              <a:gd name="T11" fmla="*/ 9 h 928"/>
              <a:gd name="T12" fmla="*/ 789 w 1312"/>
              <a:gd name="T13" fmla="*/ 10 h 928"/>
              <a:gd name="T14" fmla="*/ 1021 w 1312"/>
              <a:gd name="T15" fmla="*/ 79 h 928"/>
              <a:gd name="T16" fmla="*/ 1120 w 1312"/>
              <a:gd name="T17" fmla="*/ 136 h 928"/>
              <a:gd name="T18" fmla="*/ 1260 w 1312"/>
              <a:gd name="T19" fmla="*/ 283 h 928"/>
              <a:gd name="T20" fmla="*/ 1299 w 1312"/>
              <a:gd name="T21" fmla="*/ 370 h 928"/>
              <a:gd name="T22" fmla="*/ 1309 w 1312"/>
              <a:gd name="T23" fmla="*/ 418 h 928"/>
              <a:gd name="T24" fmla="*/ 1309 w 1312"/>
              <a:gd name="T25" fmla="*/ 513 h 928"/>
              <a:gd name="T26" fmla="*/ 1261 w 1312"/>
              <a:gd name="T27" fmla="*/ 646 h 928"/>
              <a:gd name="T28" fmla="*/ 1199 w 1312"/>
              <a:gd name="T29" fmla="*/ 726 h 928"/>
              <a:gd name="T30" fmla="*/ 1022 w 1312"/>
              <a:gd name="T31" fmla="*/ 849 h 928"/>
              <a:gd name="T32" fmla="*/ 910 w 1312"/>
              <a:gd name="T33" fmla="*/ 892 h 928"/>
              <a:gd name="T34" fmla="*/ 657 w 1312"/>
              <a:gd name="T35" fmla="*/ 928 h 928"/>
              <a:gd name="T36" fmla="*/ 403 w 1312"/>
              <a:gd name="T37" fmla="*/ 892 h 928"/>
              <a:gd name="T38" fmla="*/ 290 w 1312"/>
              <a:gd name="T39" fmla="*/ 849 h 928"/>
              <a:gd name="T40" fmla="*/ 114 w 1312"/>
              <a:gd name="T41" fmla="*/ 726 h 928"/>
              <a:gd name="T42" fmla="*/ 52 w 1312"/>
              <a:gd name="T43" fmla="*/ 646 h 928"/>
              <a:gd name="T44" fmla="*/ 4 w 1312"/>
              <a:gd name="T45" fmla="*/ 513 h 928"/>
              <a:gd name="T46" fmla="*/ 19 w 1312"/>
              <a:gd name="T47" fmla="*/ 511 h 928"/>
              <a:gd name="T48" fmla="*/ 45 w 1312"/>
              <a:gd name="T49" fmla="*/ 597 h 928"/>
              <a:gd name="T50" fmla="*/ 126 w 1312"/>
              <a:gd name="T51" fmla="*/ 715 h 928"/>
              <a:gd name="T52" fmla="*/ 202 w 1312"/>
              <a:gd name="T53" fmla="*/ 781 h 928"/>
              <a:gd name="T54" fmla="*/ 407 w 1312"/>
              <a:gd name="T55" fmla="*/ 877 h 928"/>
              <a:gd name="T56" fmla="*/ 527 w 1312"/>
              <a:gd name="T57" fmla="*/ 903 h 928"/>
              <a:gd name="T58" fmla="*/ 786 w 1312"/>
              <a:gd name="T59" fmla="*/ 904 h 928"/>
              <a:gd name="T60" fmla="*/ 1016 w 1312"/>
              <a:gd name="T61" fmla="*/ 835 h 928"/>
              <a:gd name="T62" fmla="*/ 1109 w 1312"/>
              <a:gd name="T63" fmla="*/ 781 h 928"/>
              <a:gd name="T64" fmla="*/ 1247 w 1312"/>
              <a:gd name="T65" fmla="*/ 638 h 928"/>
              <a:gd name="T66" fmla="*/ 1284 w 1312"/>
              <a:gd name="T67" fmla="*/ 555 h 928"/>
              <a:gd name="T68" fmla="*/ 1296 w 1312"/>
              <a:gd name="T69" fmla="*/ 465 h 928"/>
              <a:gd name="T70" fmla="*/ 1284 w 1312"/>
              <a:gd name="T71" fmla="*/ 374 h 928"/>
              <a:gd name="T72" fmla="*/ 1246 w 1312"/>
              <a:gd name="T73" fmla="*/ 291 h 928"/>
              <a:gd name="T74" fmla="*/ 1188 w 1312"/>
              <a:gd name="T75" fmla="*/ 216 h 928"/>
              <a:gd name="T76" fmla="*/ 1014 w 1312"/>
              <a:gd name="T77" fmla="*/ 93 h 928"/>
              <a:gd name="T78" fmla="*/ 907 w 1312"/>
              <a:gd name="T79" fmla="*/ 52 h 928"/>
              <a:gd name="T80" fmla="*/ 657 w 1312"/>
              <a:gd name="T81" fmla="*/ 16 h 928"/>
              <a:gd name="T82" fmla="*/ 406 w 1312"/>
              <a:gd name="T83" fmla="*/ 52 h 928"/>
              <a:gd name="T84" fmla="*/ 299 w 1312"/>
              <a:gd name="T85" fmla="*/ 93 h 928"/>
              <a:gd name="T86" fmla="*/ 125 w 1312"/>
              <a:gd name="T87" fmla="*/ 216 h 928"/>
              <a:gd name="T88" fmla="*/ 67 w 1312"/>
              <a:gd name="T89" fmla="*/ 291 h 928"/>
              <a:gd name="T90" fmla="*/ 29 w 1312"/>
              <a:gd name="T91" fmla="*/ 374 h 928"/>
              <a:gd name="T92" fmla="*/ 16 w 1312"/>
              <a:gd name="T93" fmla="*/ 464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12" h="928">
                <a:moveTo>
                  <a:pt x="0" y="465"/>
                </a:moveTo>
                <a:lnTo>
                  <a:pt x="3" y="418"/>
                </a:lnTo>
                <a:cubicBezTo>
                  <a:pt x="4" y="418"/>
                  <a:pt x="4" y="417"/>
                  <a:pt x="4" y="417"/>
                </a:cubicBezTo>
                <a:lnTo>
                  <a:pt x="14" y="371"/>
                </a:lnTo>
                <a:cubicBezTo>
                  <a:pt x="14" y="370"/>
                  <a:pt x="14" y="370"/>
                  <a:pt x="14" y="370"/>
                </a:cubicBezTo>
                <a:lnTo>
                  <a:pt x="30" y="327"/>
                </a:lnTo>
                <a:lnTo>
                  <a:pt x="52" y="284"/>
                </a:lnTo>
                <a:cubicBezTo>
                  <a:pt x="53" y="283"/>
                  <a:pt x="53" y="283"/>
                  <a:pt x="53" y="283"/>
                </a:cubicBezTo>
                <a:lnTo>
                  <a:pt x="113" y="205"/>
                </a:lnTo>
                <a:cubicBezTo>
                  <a:pt x="113" y="204"/>
                  <a:pt x="114" y="204"/>
                  <a:pt x="114" y="203"/>
                </a:cubicBezTo>
                <a:lnTo>
                  <a:pt x="193" y="136"/>
                </a:lnTo>
                <a:cubicBezTo>
                  <a:pt x="194" y="136"/>
                  <a:pt x="194" y="136"/>
                  <a:pt x="194" y="136"/>
                </a:cubicBezTo>
                <a:lnTo>
                  <a:pt x="290" y="80"/>
                </a:lnTo>
                <a:cubicBezTo>
                  <a:pt x="291" y="79"/>
                  <a:pt x="291" y="79"/>
                  <a:pt x="292" y="79"/>
                </a:cubicBezTo>
                <a:lnTo>
                  <a:pt x="402" y="37"/>
                </a:lnTo>
                <a:cubicBezTo>
                  <a:pt x="402" y="37"/>
                  <a:pt x="402" y="37"/>
                  <a:pt x="403" y="37"/>
                </a:cubicBezTo>
                <a:lnTo>
                  <a:pt x="525" y="10"/>
                </a:lnTo>
                <a:cubicBezTo>
                  <a:pt x="525" y="10"/>
                  <a:pt x="526" y="10"/>
                  <a:pt x="526" y="9"/>
                </a:cubicBezTo>
                <a:lnTo>
                  <a:pt x="656" y="0"/>
                </a:lnTo>
                <a:lnTo>
                  <a:pt x="788" y="9"/>
                </a:lnTo>
                <a:cubicBezTo>
                  <a:pt x="788" y="10"/>
                  <a:pt x="789" y="10"/>
                  <a:pt x="789" y="10"/>
                </a:cubicBezTo>
                <a:lnTo>
                  <a:pt x="910" y="37"/>
                </a:lnTo>
                <a:cubicBezTo>
                  <a:pt x="911" y="37"/>
                  <a:pt x="911" y="37"/>
                  <a:pt x="911" y="37"/>
                </a:cubicBezTo>
                <a:lnTo>
                  <a:pt x="1021" y="79"/>
                </a:lnTo>
                <a:cubicBezTo>
                  <a:pt x="1022" y="79"/>
                  <a:pt x="1022" y="79"/>
                  <a:pt x="1023" y="80"/>
                </a:cubicBezTo>
                <a:lnTo>
                  <a:pt x="1119" y="136"/>
                </a:lnTo>
                <a:cubicBezTo>
                  <a:pt x="1119" y="136"/>
                  <a:pt x="1119" y="136"/>
                  <a:pt x="1120" y="136"/>
                </a:cubicBezTo>
                <a:lnTo>
                  <a:pt x="1199" y="203"/>
                </a:lnTo>
                <a:cubicBezTo>
                  <a:pt x="1199" y="204"/>
                  <a:pt x="1199" y="204"/>
                  <a:pt x="1200" y="205"/>
                </a:cubicBezTo>
                <a:lnTo>
                  <a:pt x="1260" y="283"/>
                </a:lnTo>
                <a:cubicBezTo>
                  <a:pt x="1260" y="283"/>
                  <a:pt x="1260" y="283"/>
                  <a:pt x="1261" y="284"/>
                </a:cubicBezTo>
                <a:lnTo>
                  <a:pt x="1283" y="326"/>
                </a:lnTo>
                <a:lnTo>
                  <a:pt x="1299" y="370"/>
                </a:lnTo>
                <a:cubicBezTo>
                  <a:pt x="1299" y="370"/>
                  <a:pt x="1299" y="370"/>
                  <a:pt x="1299" y="371"/>
                </a:cubicBezTo>
                <a:lnTo>
                  <a:pt x="1309" y="417"/>
                </a:lnTo>
                <a:cubicBezTo>
                  <a:pt x="1309" y="417"/>
                  <a:pt x="1309" y="418"/>
                  <a:pt x="1309" y="418"/>
                </a:cubicBezTo>
                <a:lnTo>
                  <a:pt x="1312" y="464"/>
                </a:lnTo>
                <a:lnTo>
                  <a:pt x="1309" y="512"/>
                </a:lnTo>
                <a:cubicBezTo>
                  <a:pt x="1309" y="512"/>
                  <a:pt x="1309" y="513"/>
                  <a:pt x="1309" y="513"/>
                </a:cubicBezTo>
                <a:lnTo>
                  <a:pt x="1299" y="558"/>
                </a:lnTo>
                <a:lnTo>
                  <a:pt x="1283" y="603"/>
                </a:lnTo>
                <a:lnTo>
                  <a:pt x="1261" y="646"/>
                </a:lnTo>
                <a:cubicBezTo>
                  <a:pt x="1260" y="647"/>
                  <a:pt x="1260" y="647"/>
                  <a:pt x="1260" y="647"/>
                </a:cubicBezTo>
                <a:lnTo>
                  <a:pt x="1200" y="724"/>
                </a:lnTo>
                <a:cubicBezTo>
                  <a:pt x="1199" y="725"/>
                  <a:pt x="1199" y="725"/>
                  <a:pt x="1199" y="726"/>
                </a:cubicBezTo>
                <a:lnTo>
                  <a:pt x="1120" y="794"/>
                </a:lnTo>
                <a:cubicBezTo>
                  <a:pt x="1119" y="794"/>
                  <a:pt x="1119" y="794"/>
                  <a:pt x="1118" y="794"/>
                </a:cubicBezTo>
                <a:lnTo>
                  <a:pt x="1022" y="849"/>
                </a:lnTo>
                <a:cubicBezTo>
                  <a:pt x="1022" y="850"/>
                  <a:pt x="1022" y="850"/>
                  <a:pt x="1021" y="850"/>
                </a:cubicBezTo>
                <a:lnTo>
                  <a:pt x="911" y="892"/>
                </a:lnTo>
                <a:cubicBezTo>
                  <a:pt x="911" y="892"/>
                  <a:pt x="911" y="892"/>
                  <a:pt x="910" y="892"/>
                </a:cubicBezTo>
                <a:lnTo>
                  <a:pt x="789" y="919"/>
                </a:lnTo>
                <a:cubicBezTo>
                  <a:pt x="789" y="919"/>
                  <a:pt x="788" y="919"/>
                  <a:pt x="788" y="919"/>
                </a:cubicBezTo>
                <a:lnTo>
                  <a:pt x="657" y="928"/>
                </a:lnTo>
                <a:lnTo>
                  <a:pt x="526" y="919"/>
                </a:lnTo>
                <a:cubicBezTo>
                  <a:pt x="526" y="919"/>
                  <a:pt x="525" y="919"/>
                  <a:pt x="525" y="919"/>
                </a:cubicBezTo>
                <a:lnTo>
                  <a:pt x="403" y="892"/>
                </a:lnTo>
                <a:cubicBezTo>
                  <a:pt x="402" y="892"/>
                  <a:pt x="402" y="892"/>
                  <a:pt x="402" y="892"/>
                </a:cubicBezTo>
                <a:lnTo>
                  <a:pt x="292" y="850"/>
                </a:lnTo>
                <a:cubicBezTo>
                  <a:pt x="291" y="850"/>
                  <a:pt x="291" y="850"/>
                  <a:pt x="290" y="849"/>
                </a:cubicBezTo>
                <a:lnTo>
                  <a:pt x="194" y="794"/>
                </a:lnTo>
                <a:cubicBezTo>
                  <a:pt x="194" y="794"/>
                  <a:pt x="194" y="794"/>
                  <a:pt x="193" y="794"/>
                </a:cubicBezTo>
                <a:lnTo>
                  <a:pt x="114" y="726"/>
                </a:lnTo>
                <a:cubicBezTo>
                  <a:pt x="114" y="725"/>
                  <a:pt x="113" y="725"/>
                  <a:pt x="113" y="724"/>
                </a:cubicBezTo>
                <a:lnTo>
                  <a:pt x="53" y="647"/>
                </a:lnTo>
                <a:cubicBezTo>
                  <a:pt x="53" y="647"/>
                  <a:pt x="53" y="647"/>
                  <a:pt x="52" y="646"/>
                </a:cubicBezTo>
                <a:lnTo>
                  <a:pt x="30" y="604"/>
                </a:lnTo>
                <a:lnTo>
                  <a:pt x="14" y="559"/>
                </a:lnTo>
                <a:lnTo>
                  <a:pt x="4" y="513"/>
                </a:lnTo>
                <a:cubicBezTo>
                  <a:pt x="4" y="513"/>
                  <a:pt x="4" y="512"/>
                  <a:pt x="3" y="512"/>
                </a:cubicBezTo>
                <a:lnTo>
                  <a:pt x="0" y="465"/>
                </a:lnTo>
                <a:close/>
                <a:moveTo>
                  <a:pt x="19" y="511"/>
                </a:moveTo>
                <a:lnTo>
                  <a:pt x="19" y="510"/>
                </a:lnTo>
                <a:lnTo>
                  <a:pt x="29" y="554"/>
                </a:lnTo>
                <a:lnTo>
                  <a:pt x="45" y="597"/>
                </a:lnTo>
                <a:lnTo>
                  <a:pt x="67" y="639"/>
                </a:lnTo>
                <a:lnTo>
                  <a:pt x="66" y="638"/>
                </a:lnTo>
                <a:lnTo>
                  <a:pt x="126" y="715"/>
                </a:lnTo>
                <a:lnTo>
                  <a:pt x="125" y="713"/>
                </a:lnTo>
                <a:lnTo>
                  <a:pt x="204" y="781"/>
                </a:lnTo>
                <a:lnTo>
                  <a:pt x="202" y="781"/>
                </a:lnTo>
                <a:lnTo>
                  <a:pt x="298" y="836"/>
                </a:lnTo>
                <a:lnTo>
                  <a:pt x="297" y="835"/>
                </a:lnTo>
                <a:lnTo>
                  <a:pt x="407" y="877"/>
                </a:lnTo>
                <a:lnTo>
                  <a:pt x="406" y="877"/>
                </a:lnTo>
                <a:lnTo>
                  <a:pt x="528" y="904"/>
                </a:lnTo>
                <a:lnTo>
                  <a:pt x="527" y="903"/>
                </a:lnTo>
                <a:lnTo>
                  <a:pt x="656" y="912"/>
                </a:lnTo>
                <a:lnTo>
                  <a:pt x="787" y="903"/>
                </a:lnTo>
                <a:lnTo>
                  <a:pt x="786" y="904"/>
                </a:lnTo>
                <a:lnTo>
                  <a:pt x="907" y="877"/>
                </a:lnTo>
                <a:lnTo>
                  <a:pt x="906" y="877"/>
                </a:lnTo>
                <a:lnTo>
                  <a:pt x="1016" y="835"/>
                </a:lnTo>
                <a:lnTo>
                  <a:pt x="1014" y="836"/>
                </a:lnTo>
                <a:lnTo>
                  <a:pt x="1110" y="781"/>
                </a:lnTo>
                <a:lnTo>
                  <a:pt x="1109" y="781"/>
                </a:lnTo>
                <a:lnTo>
                  <a:pt x="1188" y="713"/>
                </a:lnTo>
                <a:lnTo>
                  <a:pt x="1187" y="715"/>
                </a:lnTo>
                <a:lnTo>
                  <a:pt x="1247" y="638"/>
                </a:lnTo>
                <a:lnTo>
                  <a:pt x="1246" y="639"/>
                </a:lnTo>
                <a:lnTo>
                  <a:pt x="1268" y="598"/>
                </a:lnTo>
                <a:lnTo>
                  <a:pt x="1284" y="555"/>
                </a:lnTo>
                <a:lnTo>
                  <a:pt x="1294" y="510"/>
                </a:lnTo>
                <a:lnTo>
                  <a:pt x="1293" y="511"/>
                </a:lnTo>
                <a:lnTo>
                  <a:pt x="1296" y="465"/>
                </a:lnTo>
                <a:lnTo>
                  <a:pt x="1293" y="419"/>
                </a:lnTo>
                <a:lnTo>
                  <a:pt x="1294" y="420"/>
                </a:lnTo>
                <a:lnTo>
                  <a:pt x="1284" y="374"/>
                </a:lnTo>
                <a:lnTo>
                  <a:pt x="1284" y="375"/>
                </a:lnTo>
                <a:lnTo>
                  <a:pt x="1268" y="333"/>
                </a:lnTo>
                <a:lnTo>
                  <a:pt x="1246" y="291"/>
                </a:lnTo>
                <a:lnTo>
                  <a:pt x="1247" y="292"/>
                </a:lnTo>
                <a:lnTo>
                  <a:pt x="1187" y="214"/>
                </a:lnTo>
                <a:lnTo>
                  <a:pt x="1188" y="216"/>
                </a:lnTo>
                <a:lnTo>
                  <a:pt x="1109" y="149"/>
                </a:lnTo>
                <a:lnTo>
                  <a:pt x="1110" y="149"/>
                </a:lnTo>
                <a:lnTo>
                  <a:pt x="1014" y="93"/>
                </a:lnTo>
                <a:lnTo>
                  <a:pt x="1016" y="94"/>
                </a:lnTo>
                <a:lnTo>
                  <a:pt x="906" y="52"/>
                </a:lnTo>
                <a:lnTo>
                  <a:pt x="907" y="52"/>
                </a:lnTo>
                <a:lnTo>
                  <a:pt x="786" y="25"/>
                </a:lnTo>
                <a:lnTo>
                  <a:pt x="787" y="25"/>
                </a:lnTo>
                <a:lnTo>
                  <a:pt x="657" y="16"/>
                </a:lnTo>
                <a:lnTo>
                  <a:pt x="527" y="25"/>
                </a:lnTo>
                <a:lnTo>
                  <a:pt x="528" y="25"/>
                </a:lnTo>
                <a:lnTo>
                  <a:pt x="406" y="52"/>
                </a:lnTo>
                <a:lnTo>
                  <a:pt x="407" y="52"/>
                </a:lnTo>
                <a:lnTo>
                  <a:pt x="297" y="94"/>
                </a:lnTo>
                <a:lnTo>
                  <a:pt x="299" y="93"/>
                </a:lnTo>
                <a:lnTo>
                  <a:pt x="203" y="149"/>
                </a:lnTo>
                <a:lnTo>
                  <a:pt x="204" y="149"/>
                </a:lnTo>
                <a:lnTo>
                  <a:pt x="125" y="216"/>
                </a:lnTo>
                <a:lnTo>
                  <a:pt x="126" y="214"/>
                </a:lnTo>
                <a:lnTo>
                  <a:pt x="66" y="292"/>
                </a:lnTo>
                <a:lnTo>
                  <a:pt x="67" y="291"/>
                </a:lnTo>
                <a:lnTo>
                  <a:pt x="45" y="332"/>
                </a:lnTo>
                <a:lnTo>
                  <a:pt x="29" y="375"/>
                </a:lnTo>
                <a:lnTo>
                  <a:pt x="29" y="374"/>
                </a:lnTo>
                <a:lnTo>
                  <a:pt x="19" y="420"/>
                </a:lnTo>
                <a:lnTo>
                  <a:pt x="19" y="419"/>
                </a:lnTo>
                <a:lnTo>
                  <a:pt x="16" y="464"/>
                </a:lnTo>
                <a:lnTo>
                  <a:pt x="19" y="511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110"/>
          <p:cNvSpPr>
            <a:spLocks noChangeArrowheads="1"/>
          </p:cNvSpPr>
          <p:nvPr/>
        </p:nvSpPr>
        <p:spPr bwMode="auto">
          <a:xfrm>
            <a:off x="3702049" y="441323"/>
            <a:ext cx="17312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Air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28" name="Freeform 113"/>
          <p:cNvSpPr>
            <a:spLocks noEditPoints="1"/>
          </p:cNvSpPr>
          <p:nvPr/>
        </p:nvSpPr>
        <p:spPr bwMode="auto">
          <a:xfrm>
            <a:off x="3421062" y="5645150"/>
            <a:ext cx="695325" cy="695325"/>
          </a:xfrm>
          <a:custGeom>
            <a:avLst/>
            <a:gdLst>
              <a:gd name="T0" fmla="*/ 3 w 1168"/>
              <a:gd name="T1" fmla="*/ 525 h 1168"/>
              <a:gd name="T2" fmla="*/ 46 w 1168"/>
              <a:gd name="T3" fmla="*/ 358 h 1168"/>
              <a:gd name="T4" fmla="*/ 99 w 1168"/>
              <a:gd name="T5" fmla="*/ 259 h 1168"/>
              <a:gd name="T6" fmla="*/ 171 w 1168"/>
              <a:gd name="T7" fmla="*/ 172 h 1168"/>
              <a:gd name="T8" fmla="*/ 257 w 1168"/>
              <a:gd name="T9" fmla="*/ 100 h 1168"/>
              <a:gd name="T10" fmla="*/ 357 w 1168"/>
              <a:gd name="T11" fmla="*/ 46 h 1168"/>
              <a:gd name="T12" fmla="*/ 466 w 1168"/>
              <a:gd name="T13" fmla="*/ 13 h 1168"/>
              <a:gd name="T14" fmla="*/ 584 w 1168"/>
              <a:gd name="T15" fmla="*/ 0 h 1168"/>
              <a:gd name="T16" fmla="*/ 702 w 1168"/>
              <a:gd name="T17" fmla="*/ 13 h 1168"/>
              <a:gd name="T18" fmla="*/ 813 w 1168"/>
              <a:gd name="T19" fmla="*/ 46 h 1168"/>
              <a:gd name="T20" fmla="*/ 912 w 1168"/>
              <a:gd name="T21" fmla="*/ 100 h 1168"/>
              <a:gd name="T22" fmla="*/ 999 w 1168"/>
              <a:gd name="T23" fmla="*/ 172 h 1168"/>
              <a:gd name="T24" fmla="*/ 1070 w 1168"/>
              <a:gd name="T25" fmla="*/ 259 h 1168"/>
              <a:gd name="T26" fmla="*/ 1123 w 1168"/>
              <a:gd name="T27" fmla="*/ 358 h 1168"/>
              <a:gd name="T28" fmla="*/ 1165 w 1168"/>
              <a:gd name="T29" fmla="*/ 524 h 1168"/>
              <a:gd name="T30" fmla="*/ 1165 w 1168"/>
              <a:gd name="T31" fmla="*/ 644 h 1168"/>
              <a:gd name="T32" fmla="*/ 1123 w 1168"/>
              <a:gd name="T33" fmla="*/ 812 h 1168"/>
              <a:gd name="T34" fmla="*/ 1069 w 1168"/>
              <a:gd name="T35" fmla="*/ 910 h 1168"/>
              <a:gd name="T36" fmla="*/ 999 w 1168"/>
              <a:gd name="T37" fmla="*/ 998 h 1168"/>
              <a:gd name="T38" fmla="*/ 912 w 1168"/>
              <a:gd name="T39" fmla="*/ 1069 h 1168"/>
              <a:gd name="T40" fmla="*/ 813 w 1168"/>
              <a:gd name="T41" fmla="*/ 1122 h 1168"/>
              <a:gd name="T42" fmla="*/ 703 w 1168"/>
              <a:gd name="T43" fmla="*/ 1156 h 1168"/>
              <a:gd name="T44" fmla="*/ 585 w 1168"/>
              <a:gd name="T45" fmla="*/ 1168 h 1168"/>
              <a:gd name="T46" fmla="*/ 467 w 1168"/>
              <a:gd name="T47" fmla="*/ 1156 h 1168"/>
              <a:gd name="T48" fmla="*/ 357 w 1168"/>
              <a:gd name="T49" fmla="*/ 1123 h 1168"/>
              <a:gd name="T50" fmla="*/ 257 w 1168"/>
              <a:gd name="T51" fmla="*/ 1069 h 1168"/>
              <a:gd name="T52" fmla="*/ 171 w 1168"/>
              <a:gd name="T53" fmla="*/ 998 h 1168"/>
              <a:gd name="T54" fmla="*/ 99 w 1168"/>
              <a:gd name="T55" fmla="*/ 910 h 1168"/>
              <a:gd name="T56" fmla="*/ 46 w 1168"/>
              <a:gd name="T57" fmla="*/ 812 h 1168"/>
              <a:gd name="T58" fmla="*/ 4 w 1168"/>
              <a:gd name="T59" fmla="*/ 645 h 1168"/>
              <a:gd name="T60" fmla="*/ 19 w 1168"/>
              <a:gd name="T61" fmla="*/ 642 h 1168"/>
              <a:gd name="T62" fmla="*/ 61 w 1168"/>
              <a:gd name="T63" fmla="*/ 807 h 1168"/>
              <a:gd name="T64" fmla="*/ 113 w 1168"/>
              <a:gd name="T65" fmla="*/ 903 h 1168"/>
              <a:gd name="T66" fmla="*/ 184 w 1168"/>
              <a:gd name="T67" fmla="*/ 987 h 1168"/>
              <a:gd name="T68" fmla="*/ 268 w 1168"/>
              <a:gd name="T69" fmla="*/ 1056 h 1168"/>
              <a:gd name="T70" fmla="*/ 364 w 1168"/>
              <a:gd name="T71" fmla="*/ 1108 h 1168"/>
              <a:gd name="T72" fmla="*/ 470 w 1168"/>
              <a:gd name="T73" fmla="*/ 1141 h 1168"/>
              <a:gd name="T74" fmla="*/ 584 w 1168"/>
              <a:gd name="T75" fmla="*/ 1152 h 1168"/>
              <a:gd name="T76" fmla="*/ 698 w 1168"/>
              <a:gd name="T77" fmla="*/ 1141 h 1168"/>
              <a:gd name="T78" fmla="*/ 806 w 1168"/>
              <a:gd name="T79" fmla="*/ 1108 h 1168"/>
              <a:gd name="T80" fmla="*/ 901 w 1168"/>
              <a:gd name="T81" fmla="*/ 1056 h 1168"/>
              <a:gd name="T82" fmla="*/ 986 w 1168"/>
              <a:gd name="T83" fmla="*/ 987 h 1168"/>
              <a:gd name="T84" fmla="*/ 1055 w 1168"/>
              <a:gd name="T85" fmla="*/ 903 h 1168"/>
              <a:gd name="T86" fmla="*/ 1108 w 1168"/>
              <a:gd name="T87" fmla="*/ 807 h 1168"/>
              <a:gd name="T88" fmla="*/ 1149 w 1168"/>
              <a:gd name="T89" fmla="*/ 643 h 1168"/>
              <a:gd name="T90" fmla="*/ 1150 w 1168"/>
              <a:gd name="T91" fmla="*/ 527 h 1168"/>
              <a:gd name="T92" fmla="*/ 1108 w 1168"/>
              <a:gd name="T93" fmla="*/ 363 h 1168"/>
              <a:gd name="T94" fmla="*/ 1055 w 1168"/>
              <a:gd name="T95" fmla="*/ 266 h 1168"/>
              <a:gd name="T96" fmla="*/ 986 w 1168"/>
              <a:gd name="T97" fmla="*/ 183 h 1168"/>
              <a:gd name="T98" fmla="*/ 901 w 1168"/>
              <a:gd name="T99" fmla="*/ 113 h 1168"/>
              <a:gd name="T100" fmla="*/ 806 w 1168"/>
              <a:gd name="T101" fmla="*/ 60 h 1168"/>
              <a:gd name="T102" fmla="*/ 699 w 1168"/>
              <a:gd name="T103" fmla="*/ 28 h 1168"/>
              <a:gd name="T104" fmla="*/ 585 w 1168"/>
              <a:gd name="T105" fmla="*/ 16 h 1168"/>
              <a:gd name="T106" fmla="*/ 471 w 1168"/>
              <a:gd name="T107" fmla="*/ 28 h 1168"/>
              <a:gd name="T108" fmla="*/ 364 w 1168"/>
              <a:gd name="T109" fmla="*/ 61 h 1168"/>
              <a:gd name="T110" fmla="*/ 268 w 1168"/>
              <a:gd name="T111" fmla="*/ 113 h 1168"/>
              <a:gd name="T112" fmla="*/ 184 w 1168"/>
              <a:gd name="T113" fmla="*/ 183 h 1168"/>
              <a:gd name="T114" fmla="*/ 114 w 1168"/>
              <a:gd name="T115" fmla="*/ 266 h 1168"/>
              <a:gd name="T116" fmla="*/ 61 w 1168"/>
              <a:gd name="T117" fmla="*/ 363 h 1168"/>
              <a:gd name="T118" fmla="*/ 19 w 1168"/>
              <a:gd name="T119" fmla="*/ 526 h 1168"/>
              <a:gd name="T120" fmla="*/ 19 w 1168"/>
              <a:gd name="T121" fmla="*/ 642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68" h="1168">
                <a:moveTo>
                  <a:pt x="0" y="585"/>
                </a:moveTo>
                <a:lnTo>
                  <a:pt x="3" y="525"/>
                </a:lnTo>
                <a:lnTo>
                  <a:pt x="13" y="467"/>
                </a:lnTo>
                <a:lnTo>
                  <a:pt x="46" y="358"/>
                </a:lnTo>
                <a:cubicBezTo>
                  <a:pt x="46" y="358"/>
                  <a:pt x="46" y="357"/>
                  <a:pt x="46" y="357"/>
                </a:cubicBezTo>
                <a:lnTo>
                  <a:pt x="99" y="259"/>
                </a:lnTo>
                <a:cubicBezTo>
                  <a:pt x="100" y="258"/>
                  <a:pt x="100" y="258"/>
                  <a:pt x="100" y="257"/>
                </a:cubicBezTo>
                <a:lnTo>
                  <a:pt x="171" y="172"/>
                </a:lnTo>
                <a:cubicBezTo>
                  <a:pt x="172" y="172"/>
                  <a:pt x="172" y="172"/>
                  <a:pt x="172" y="171"/>
                </a:cubicBezTo>
                <a:lnTo>
                  <a:pt x="257" y="100"/>
                </a:lnTo>
                <a:cubicBezTo>
                  <a:pt x="258" y="100"/>
                  <a:pt x="258" y="100"/>
                  <a:pt x="259" y="99"/>
                </a:cubicBezTo>
                <a:lnTo>
                  <a:pt x="357" y="46"/>
                </a:lnTo>
                <a:cubicBezTo>
                  <a:pt x="357" y="46"/>
                  <a:pt x="358" y="46"/>
                  <a:pt x="358" y="46"/>
                </a:cubicBezTo>
                <a:lnTo>
                  <a:pt x="466" y="13"/>
                </a:lnTo>
                <a:lnTo>
                  <a:pt x="524" y="4"/>
                </a:lnTo>
                <a:lnTo>
                  <a:pt x="584" y="0"/>
                </a:lnTo>
                <a:lnTo>
                  <a:pt x="644" y="3"/>
                </a:lnTo>
                <a:lnTo>
                  <a:pt x="702" y="13"/>
                </a:lnTo>
                <a:lnTo>
                  <a:pt x="812" y="46"/>
                </a:lnTo>
                <a:cubicBezTo>
                  <a:pt x="812" y="46"/>
                  <a:pt x="813" y="46"/>
                  <a:pt x="813" y="46"/>
                </a:cubicBezTo>
                <a:lnTo>
                  <a:pt x="910" y="99"/>
                </a:lnTo>
                <a:cubicBezTo>
                  <a:pt x="911" y="100"/>
                  <a:pt x="911" y="100"/>
                  <a:pt x="912" y="100"/>
                </a:cubicBezTo>
                <a:lnTo>
                  <a:pt x="998" y="171"/>
                </a:lnTo>
                <a:cubicBezTo>
                  <a:pt x="998" y="172"/>
                  <a:pt x="998" y="172"/>
                  <a:pt x="999" y="172"/>
                </a:cubicBezTo>
                <a:lnTo>
                  <a:pt x="1069" y="257"/>
                </a:lnTo>
                <a:cubicBezTo>
                  <a:pt x="1069" y="258"/>
                  <a:pt x="1069" y="258"/>
                  <a:pt x="1070" y="259"/>
                </a:cubicBezTo>
                <a:lnTo>
                  <a:pt x="1123" y="357"/>
                </a:lnTo>
                <a:cubicBezTo>
                  <a:pt x="1123" y="357"/>
                  <a:pt x="1123" y="358"/>
                  <a:pt x="1123" y="358"/>
                </a:cubicBezTo>
                <a:lnTo>
                  <a:pt x="1156" y="466"/>
                </a:lnTo>
                <a:lnTo>
                  <a:pt x="1165" y="524"/>
                </a:lnTo>
                <a:lnTo>
                  <a:pt x="1168" y="584"/>
                </a:lnTo>
                <a:lnTo>
                  <a:pt x="1165" y="644"/>
                </a:lnTo>
                <a:lnTo>
                  <a:pt x="1156" y="702"/>
                </a:lnTo>
                <a:lnTo>
                  <a:pt x="1123" y="812"/>
                </a:lnTo>
                <a:cubicBezTo>
                  <a:pt x="1123" y="812"/>
                  <a:pt x="1123" y="813"/>
                  <a:pt x="1122" y="813"/>
                </a:cubicBezTo>
                <a:lnTo>
                  <a:pt x="1069" y="910"/>
                </a:lnTo>
                <a:cubicBezTo>
                  <a:pt x="1069" y="911"/>
                  <a:pt x="1069" y="911"/>
                  <a:pt x="1069" y="912"/>
                </a:cubicBezTo>
                <a:lnTo>
                  <a:pt x="999" y="998"/>
                </a:lnTo>
                <a:cubicBezTo>
                  <a:pt x="998" y="998"/>
                  <a:pt x="998" y="998"/>
                  <a:pt x="998" y="999"/>
                </a:cubicBezTo>
                <a:lnTo>
                  <a:pt x="912" y="1069"/>
                </a:lnTo>
                <a:cubicBezTo>
                  <a:pt x="911" y="1069"/>
                  <a:pt x="911" y="1069"/>
                  <a:pt x="910" y="1069"/>
                </a:cubicBezTo>
                <a:lnTo>
                  <a:pt x="813" y="1122"/>
                </a:lnTo>
                <a:cubicBezTo>
                  <a:pt x="813" y="1123"/>
                  <a:pt x="812" y="1123"/>
                  <a:pt x="812" y="1123"/>
                </a:cubicBezTo>
                <a:lnTo>
                  <a:pt x="703" y="1156"/>
                </a:lnTo>
                <a:lnTo>
                  <a:pt x="645" y="1165"/>
                </a:lnTo>
                <a:lnTo>
                  <a:pt x="585" y="1168"/>
                </a:lnTo>
                <a:lnTo>
                  <a:pt x="525" y="1165"/>
                </a:lnTo>
                <a:lnTo>
                  <a:pt x="467" y="1156"/>
                </a:lnTo>
                <a:lnTo>
                  <a:pt x="358" y="1123"/>
                </a:lnTo>
                <a:cubicBezTo>
                  <a:pt x="358" y="1123"/>
                  <a:pt x="357" y="1123"/>
                  <a:pt x="357" y="1123"/>
                </a:cubicBezTo>
                <a:lnTo>
                  <a:pt x="259" y="1070"/>
                </a:lnTo>
                <a:cubicBezTo>
                  <a:pt x="258" y="1069"/>
                  <a:pt x="258" y="1069"/>
                  <a:pt x="257" y="1069"/>
                </a:cubicBezTo>
                <a:lnTo>
                  <a:pt x="172" y="999"/>
                </a:lnTo>
                <a:cubicBezTo>
                  <a:pt x="172" y="998"/>
                  <a:pt x="172" y="998"/>
                  <a:pt x="171" y="998"/>
                </a:cubicBezTo>
                <a:lnTo>
                  <a:pt x="100" y="912"/>
                </a:lnTo>
                <a:cubicBezTo>
                  <a:pt x="100" y="911"/>
                  <a:pt x="100" y="911"/>
                  <a:pt x="99" y="910"/>
                </a:cubicBezTo>
                <a:lnTo>
                  <a:pt x="46" y="813"/>
                </a:lnTo>
                <a:cubicBezTo>
                  <a:pt x="46" y="813"/>
                  <a:pt x="46" y="812"/>
                  <a:pt x="46" y="812"/>
                </a:cubicBezTo>
                <a:lnTo>
                  <a:pt x="13" y="703"/>
                </a:lnTo>
                <a:lnTo>
                  <a:pt x="4" y="645"/>
                </a:lnTo>
                <a:lnTo>
                  <a:pt x="0" y="585"/>
                </a:lnTo>
                <a:close/>
                <a:moveTo>
                  <a:pt x="19" y="642"/>
                </a:moveTo>
                <a:lnTo>
                  <a:pt x="28" y="698"/>
                </a:lnTo>
                <a:lnTo>
                  <a:pt x="61" y="807"/>
                </a:lnTo>
                <a:lnTo>
                  <a:pt x="60" y="806"/>
                </a:lnTo>
                <a:lnTo>
                  <a:pt x="113" y="903"/>
                </a:lnTo>
                <a:lnTo>
                  <a:pt x="113" y="901"/>
                </a:lnTo>
                <a:lnTo>
                  <a:pt x="184" y="987"/>
                </a:lnTo>
                <a:lnTo>
                  <a:pt x="183" y="986"/>
                </a:lnTo>
                <a:lnTo>
                  <a:pt x="268" y="1056"/>
                </a:lnTo>
                <a:lnTo>
                  <a:pt x="266" y="1055"/>
                </a:lnTo>
                <a:lnTo>
                  <a:pt x="364" y="1108"/>
                </a:lnTo>
                <a:lnTo>
                  <a:pt x="363" y="1108"/>
                </a:lnTo>
                <a:lnTo>
                  <a:pt x="470" y="1141"/>
                </a:lnTo>
                <a:lnTo>
                  <a:pt x="526" y="1149"/>
                </a:lnTo>
                <a:lnTo>
                  <a:pt x="584" y="1152"/>
                </a:lnTo>
                <a:lnTo>
                  <a:pt x="642" y="1150"/>
                </a:lnTo>
                <a:lnTo>
                  <a:pt x="698" y="1141"/>
                </a:lnTo>
                <a:lnTo>
                  <a:pt x="807" y="1108"/>
                </a:lnTo>
                <a:lnTo>
                  <a:pt x="806" y="1108"/>
                </a:lnTo>
                <a:lnTo>
                  <a:pt x="903" y="1055"/>
                </a:lnTo>
                <a:lnTo>
                  <a:pt x="901" y="1056"/>
                </a:lnTo>
                <a:lnTo>
                  <a:pt x="987" y="986"/>
                </a:lnTo>
                <a:lnTo>
                  <a:pt x="986" y="987"/>
                </a:lnTo>
                <a:lnTo>
                  <a:pt x="1056" y="901"/>
                </a:lnTo>
                <a:lnTo>
                  <a:pt x="1055" y="903"/>
                </a:lnTo>
                <a:lnTo>
                  <a:pt x="1108" y="806"/>
                </a:lnTo>
                <a:lnTo>
                  <a:pt x="1108" y="807"/>
                </a:lnTo>
                <a:lnTo>
                  <a:pt x="1141" y="699"/>
                </a:lnTo>
                <a:lnTo>
                  <a:pt x="1149" y="643"/>
                </a:lnTo>
                <a:lnTo>
                  <a:pt x="1152" y="585"/>
                </a:lnTo>
                <a:lnTo>
                  <a:pt x="1150" y="527"/>
                </a:lnTo>
                <a:lnTo>
                  <a:pt x="1141" y="471"/>
                </a:lnTo>
                <a:lnTo>
                  <a:pt x="1108" y="363"/>
                </a:lnTo>
                <a:lnTo>
                  <a:pt x="1108" y="364"/>
                </a:lnTo>
                <a:lnTo>
                  <a:pt x="1055" y="266"/>
                </a:lnTo>
                <a:lnTo>
                  <a:pt x="1056" y="268"/>
                </a:lnTo>
                <a:lnTo>
                  <a:pt x="986" y="183"/>
                </a:lnTo>
                <a:lnTo>
                  <a:pt x="987" y="184"/>
                </a:lnTo>
                <a:lnTo>
                  <a:pt x="901" y="113"/>
                </a:lnTo>
                <a:lnTo>
                  <a:pt x="903" y="113"/>
                </a:lnTo>
                <a:lnTo>
                  <a:pt x="806" y="60"/>
                </a:lnTo>
                <a:lnTo>
                  <a:pt x="807" y="61"/>
                </a:lnTo>
                <a:lnTo>
                  <a:pt x="699" y="28"/>
                </a:lnTo>
                <a:lnTo>
                  <a:pt x="643" y="19"/>
                </a:lnTo>
                <a:lnTo>
                  <a:pt x="585" y="16"/>
                </a:lnTo>
                <a:lnTo>
                  <a:pt x="527" y="19"/>
                </a:lnTo>
                <a:lnTo>
                  <a:pt x="471" y="28"/>
                </a:lnTo>
                <a:lnTo>
                  <a:pt x="363" y="61"/>
                </a:lnTo>
                <a:lnTo>
                  <a:pt x="364" y="61"/>
                </a:lnTo>
                <a:lnTo>
                  <a:pt x="266" y="114"/>
                </a:lnTo>
                <a:lnTo>
                  <a:pt x="268" y="113"/>
                </a:lnTo>
                <a:lnTo>
                  <a:pt x="183" y="184"/>
                </a:lnTo>
                <a:lnTo>
                  <a:pt x="184" y="183"/>
                </a:lnTo>
                <a:lnTo>
                  <a:pt x="113" y="268"/>
                </a:lnTo>
                <a:lnTo>
                  <a:pt x="114" y="266"/>
                </a:lnTo>
                <a:lnTo>
                  <a:pt x="61" y="364"/>
                </a:lnTo>
                <a:lnTo>
                  <a:pt x="61" y="363"/>
                </a:lnTo>
                <a:lnTo>
                  <a:pt x="28" y="470"/>
                </a:lnTo>
                <a:lnTo>
                  <a:pt x="19" y="526"/>
                </a:lnTo>
                <a:lnTo>
                  <a:pt x="16" y="584"/>
                </a:lnTo>
                <a:lnTo>
                  <a:pt x="19" y="64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Rectangle 114"/>
          <p:cNvSpPr>
            <a:spLocks noChangeArrowheads="1"/>
          </p:cNvSpPr>
          <p:nvPr/>
        </p:nvSpPr>
        <p:spPr bwMode="auto">
          <a:xfrm>
            <a:off x="3622674" y="5913437"/>
            <a:ext cx="3238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Urine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40" name="Freeform 125"/>
          <p:cNvSpPr>
            <a:spLocks noEditPoints="1"/>
          </p:cNvSpPr>
          <p:nvPr/>
        </p:nvSpPr>
        <p:spPr bwMode="auto">
          <a:xfrm>
            <a:off x="3749674" y="782637"/>
            <a:ext cx="76200" cy="209550"/>
          </a:xfrm>
          <a:custGeom>
            <a:avLst/>
            <a:gdLst>
              <a:gd name="T0" fmla="*/ 27 w 48"/>
              <a:gd name="T1" fmla="*/ 0 h 132"/>
              <a:gd name="T2" fmla="*/ 27 w 48"/>
              <a:gd name="T3" fmla="*/ 92 h 132"/>
              <a:gd name="T4" fmla="*/ 21 w 48"/>
              <a:gd name="T5" fmla="*/ 92 h 132"/>
              <a:gd name="T6" fmla="*/ 21 w 48"/>
              <a:gd name="T7" fmla="*/ 0 h 132"/>
              <a:gd name="T8" fmla="*/ 27 w 48"/>
              <a:gd name="T9" fmla="*/ 0 h 132"/>
              <a:gd name="T10" fmla="*/ 48 w 48"/>
              <a:gd name="T11" fmla="*/ 84 h 132"/>
              <a:gd name="T12" fmla="*/ 24 w 48"/>
              <a:gd name="T13" fmla="*/ 132 h 132"/>
              <a:gd name="T14" fmla="*/ 0 w 48"/>
              <a:gd name="T15" fmla="*/ 84 h 132"/>
              <a:gd name="T16" fmla="*/ 48 w 48"/>
              <a:gd name="T17" fmla="*/ 8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32">
                <a:moveTo>
                  <a:pt x="27" y="0"/>
                </a:moveTo>
                <a:lnTo>
                  <a:pt x="27" y="92"/>
                </a:lnTo>
                <a:lnTo>
                  <a:pt x="21" y="92"/>
                </a:lnTo>
                <a:lnTo>
                  <a:pt x="21" y="0"/>
                </a:lnTo>
                <a:lnTo>
                  <a:pt x="27" y="0"/>
                </a:lnTo>
                <a:close/>
                <a:moveTo>
                  <a:pt x="48" y="84"/>
                </a:moveTo>
                <a:lnTo>
                  <a:pt x="24" y="132"/>
                </a:lnTo>
                <a:lnTo>
                  <a:pt x="0" y="84"/>
                </a:lnTo>
                <a:lnTo>
                  <a:pt x="48" y="8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Freeform 126"/>
          <p:cNvSpPr>
            <a:spLocks noEditPoints="1"/>
          </p:cNvSpPr>
          <p:nvPr/>
        </p:nvSpPr>
        <p:spPr bwMode="auto">
          <a:xfrm>
            <a:off x="3730624" y="5402262"/>
            <a:ext cx="76200" cy="219075"/>
          </a:xfrm>
          <a:custGeom>
            <a:avLst/>
            <a:gdLst>
              <a:gd name="T0" fmla="*/ 27 w 48"/>
              <a:gd name="T1" fmla="*/ 0 h 138"/>
              <a:gd name="T2" fmla="*/ 27 w 48"/>
              <a:gd name="T3" fmla="*/ 98 h 138"/>
              <a:gd name="T4" fmla="*/ 21 w 48"/>
              <a:gd name="T5" fmla="*/ 98 h 138"/>
              <a:gd name="T6" fmla="*/ 21 w 48"/>
              <a:gd name="T7" fmla="*/ 0 h 138"/>
              <a:gd name="T8" fmla="*/ 27 w 48"/>
              <a:gd name="T9" fmla="*/ 0 h 138"/>
              <a:gd name="T10" fmla="*/ 48 w 48"/>
              <a:gd name="T11" fmla="*/ 90 h 138"/>
              <a:gd name="T12" fmla="*/ 24 w 48"/>
              <a:gd name="T13" fmla="*/ 138 h 138"/>
              <a:gd name="T14" fmla="*/ 0 w 48"/>
              <a:gd name="T15" fmla="*/ 90 h 138"/>
              <a:gd name="T16" fmla="*/ 48 w 48"/>
              <a:gd name="T17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38">
                <a:moveTo>
                  <a:pt x="27" y="0"/>
                </a:moveTo>
                <a:lnTo>
                  <a:pt x="27" y="98"/>
                </a:lnTo>
                <a:lnTo>
                  <a:pt x="21" y="98"/>
                </a:lnTo>
                <a:lnTo>
                  <a:pt x="21" y="0"/>
                </a:lnTo>
                <a:lnTo>
                  <a:pt x="27" y="0"/>
                </a:lnTo>
                <a:close/>
                <a:moveTo>
                  <a:pt x="48" y="90"/>
                </a:moveTo>
                <a:lnTo>
                  <a:pt x="24" y="138"/>
                </a:lnTo>
                <a:lnTo>
                  <a:pt x="0" y="90"/>
                </a:lnTo>
                <a:lnTo>
                  <a:pt x="48" y="9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Rectangle 128"/>
          <p:cNvSpPr>
            <a:spLocks noChangeArrowheads="1"/>
          </p:cNvSpPr>
          <p:nvPr/>
        </p:nvSpPr>
        <p:spPr bwMode="auto">
          <a:xfrm>
            <a:off x="2516187" y="1230312"/>
            <a:ext cx="9525" cy="39624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Rectangle 129"/>
          <p:cNvSpPr>
            <a:spLocks noChangeArrowheads="1"/>
          </p:cNvSpPr>
          <p:nvPr/>
        </p:nvSpPr>
        <p:spPr bwMode="auto">
          <a:xfrm>
            <a:off x="5040312" y="1249362"/>
            <a:ext cx="9525" cy="39624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Freeform 130"/>
          <p:cNvSpPr>
            <a:spLocks noEditPoints="1"/>
          </p:cNvSpPr>
          <p:nvPr/>
        </p:nvSpPr>
        <p:spPr bwMode="auto">
          <a:xfrm>
            <a:off x="2530474" y="1192212"/>
            <a:ext cx="381000" cy="76200"/>
          </a:xfrm>
          <a:custGeom>
            <a:avLst/>
            <a:gdLst>
              <a:gd name="T0" fmla="*/ 0 w 240"/>
              <a:gd name="T1" fmla="*/ 21 h 48"/>
              <a:gd name="T2" fmla="*/ 200 w 240"/>
              <a:gd name="T3" fmla="*/ 21 h 48"/>
              <a:gd name="T4" fmla="*/ 200 w 240"/>
              <a:gd name="T5" fmla="*/ 27 h 48"/>
              <a:gd name="T6" fmla="*/ 0 w 240"/>
              <a:gd name="T7" fmla="*/ 27 h 48"/>
              <a:gd name="T8" fmla="*/ 0 w 240"/>
              <a:gd name="T9" fmla="*/ 21 h 48"/>
              <a:gd name="T10" fmla="*/ 192 w 240"/>
              <a:gd name="T11" fmla="*/ 0 h 48"/>
              <a:gd name="T12" fmla="*/ 240 w 240"/>
              <a:gd name="T13" fmla="*/ 24 h 48"/>
              <a:gd name="T14" fmla="*/ 192 w 240"/>
              <a:gd name="T15" fmla="*/ 48 h 48"/>
              <a:gd name="T16" fmla="*/ 192 w 240"/>
              <a:gd name="T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48">
                <a:moveTo>
                  <a:pt x="0" y="21"/>
                </a:moveTo>
                <a:lnTo>
                  <a:pt x="200" y="21"/>
                </a:lnTo>
                <a:lnTo>
                  <a:pt x="200" y="27"/>
                </a:lnTo>
                <a:lnTo>
                  <a:pt x="0" y="27"/>
                </a:lnTo>
                <a:lnTo>
                  <a:pt x="0" y="21"/>
                </a:lnTo>
                <a:close/>
                <a:moveTo>
                  <a:pt x="192" y="0"/>
                </a:moveTo>
                <a:lnTo>
                  <a:pt x="240" y="24"/>
                </a:lnTo>
                <a:lnTo>
                  <a:pt x="192" y="48"/>
                </a:lnTo>
                <a:lnTo>
                  <a:pt x="19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Freeform 131"/>
          <p:cNvSpPr>
            <a:spLocks noEditPoints="1"/>
          </p:cNvSpPr>
          <p:nvPr/>
        </p:nvSpPr>
        <p:spPr bwMode="auto">
          <a:xfrm>
            <a:off x="2549524" y="1925637"/>
            <a:ext cx="390525" cy="76200"/>
          </a:xfrm>
          <a:custGeom>
            <a:avLst/>
            <a:gdLst>
              <a:gd name="T0" fmla="*/ 40 w 246"/>
              <a:gd name="T1" fmla="*/ 21 h 48"/>
              <a:gd name="T2" fmla="*/ 246 w 246"/>
              <a:gd name="T3" fmla="*/ 21 h 48"/>
              <a:gd name="T4" fmla="*/ 246 w 246"/>
              <a:gd name="T5" fmla="*/ 27 h 48"/>
              <a:gd name="T6" fmla="*/ 40 w 246"/>
              <a:gd name="T7" fmla="*/ 27 h 48"/>
              <a:gd name="T8" fmla="*/ 40 w 246"/>
              <a:gd name="T9" fmla="*/ 21 h 48"/>
              <a:gd name="T10" fmla="*/ 48 w 246"/>
              <a:gd name="T11" fmla="*/ 48 h 48"/>
              <a:gd name="T12" fmla="*/ 0 w 246"/>
              <a:gd name="T13" fmla="*/ 24 h 48"/>
              <a:gd name="T14" fmla="*/ 48 w 246"/>
              <a:gd name="T15" fmla="*/ 0 h 48"/>
              <a:gd name="T16" fmla="*/ 48 w 246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48">
                <a:moveTo>
                  <a:pt x="40" y="21"/>
                </a:moveTo>
                <a:lnTo>
                  <a:pt x="246" y="21"/>
                </a:lnTo>
                <a:lnTo>
                  <a:pt x="246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Freeform 132"/>
          <p:cNvSpPr>
            <a:spLocks noEditPoints="1"/>
          </p:cNvSpPr>
          <p:nvPr/>
        </p:nvSpPr>
        <p:spPr bwMode="auto">
          <a:xfrm>
            <a:off x="2549524" y="2640012"/>
            <a:ext cx="409575" cy="76200"/>
          </a:xfrm>
          <a:custGeom>
            <a:avLst/>
            <a:gdLst>
              <a:gd name="T0" fmla="*/ 40 w 258"/>
              <a:gd name="T1" fmla="*/ 21 h 48"/>
              <a:gd name="T2" fmla="*/ 258 w 258"/>
              <a:gd name="T3" fmla="*/ 21 h 48"/>
              <a:gd name="T4" fmla="*/ 258 w 258"/>
              <a:gd name="T5" fmla="*/ 27 h 48"/>
              <a:gd name="T6" fmla="*/ 40 w 258"/>
              <a:gd name="T7" fmla="*/ 27 h 48"/>
              <a:gd name="T8" fmla="*/ 40 w 258"/>
              <a:gd name="T9" fmla="*/ 21 h 48"/>
              <a:gd name="T10" fmla="*/ 48 w 258"/>
              <a:gd name="T11" fmla="*/ 48 h 48"/>
              <a:gd name="T12" fmla="*/ 0 w 258"/>
              <a:gd name="T13" fmla="*/ 24 h 48"/>
              <a:gd name="T14" fmla="*/ 48 w 258"/>
              <a:gd name="T15" fmla="*/ 0 h 48"/>
              <a:gd name="T16" fmla="*/ 48 w 258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8" h="48">
                <a:moveTo>
                  <a:pt x="40" y="21"/>
                </a:moveTo>
                <a:lnTo>
                  <a:pt x="258" y="21"/>
                </a:lnTo>
                <a:lnTo>
                  <a:pt x="258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Freeform 133"/>
          <p:cNvSpPr>
            <a:spLocks noEditPoints="1"/>
          </p:cNvSpPr>
          <p:nvPr/>
        </p:nvSpPr>
        <p:spPr bwMode="auto">
          <a:xfrm>
            <a:off x="2549524" y="4478337"/>
            <a:ext cx="390525" cy="76200"/>
          </a:xfrm>
          <a:custGeom>
            <a:avLst/>
            <a:gdLst>
              <a:gd name="T0" fmla="*/ 40 w 246"/>
              <a:gd name="T1" fmla="*/ 21 h 48"/>
              <a:gd name="T2" fmla="*/ 246 w 246"/>
              <a:gd name="T3" fmla="*/ 21 h 48"/>
              <a:gd name="T4" fmla="*/ 246 w 246"/>
              <a:gd name="T5" fmla="*/ 27 h 48"/>
              <a:gd name="T6" fmla="*/ 40 w 246"/>
              <a:gd name="T7" fmla="*/ 27 h 48"/>
              <a:gd name="T8" fmla="*/ 40 w 246"/>
              <a:gd name="T9" fmla="*/ 21 h 48"/>
              <a:gd name="T10" fmla="*/ 48 w 246"/>
              <a:gd name="T11" fmla="*/ 48 h 48"/>
              <a:gd name="T12" fmla="*/ 0 w 246"/>
              <a:gd name="T13" fmla="*/ 24 h 48"/>
              <a:gd name="T14" fmla="*/ 48 w 246"/>
              <a:gd name="T15" fmla="*/ 0 h 48"/>
              <a:gd name="T16" fmla="*/ 48 w 246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48">
                <a:moveTo>
                  <a:pt x="40" y="21"/>
                </a:moveTo>
                <a:lnTo>
                  <a:pt x="246" y="21"/>
                </a:lnTo>
                <a:lnTo>
                  <a:pt x="246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Freeform 134"/>
          <p:cNvSpPr>
            <a:spLocks noEditPoints="1"/>
          </p:cNvSpPr>
          <p:nvPr/>
        </p:nvSpPr>
        <p:spPr bwMode="auto">
          <a:xfrm>
            <a:off x="2539999" y="5173662"/>
            <a:ext cx="390525" cy="76200"/>
          </a:xfrm>
          <a:custGeom>
            <a:avLst/>
            <a:gdLst>
              <a:gd name="T0" fmla="*/ 40 w 246"/>
              <a:gd name="T1" fmla="*/ 21 h 48"/>
              <a:gd name="T2" fmla="*/ 246 w 246"/>
              <a:gd name="T3" fmla="*/ 21 h 48"/>
              <a:gd name="T4" fmla="*/ 246 w 246"/>
              <a:gd name="T5" fmla="*/ 27 h 48"/>
              <a:gd name="T6" fmla="*/ 40 w 246"/>
              <a:gd name="T7" fmla="*/ 27 h 48"/>
              <a:gd name="T8" fmla="*/ 40 w 246"/>
              <a:gd name="T9" fmla="*/ 21 h 48"/>
              <a:gd name="T10" fmla="*/ 48 w 246"/>
              <a:gd name="T11" fmla="*/ 48 h 48"/>
              <a:gd name="T12" fmla="*/ 0 w 246"/>
              <a:gd name="T13" fmla="*/ 24 h 48"/>
              <a:gd name="T14" fmla="*/ 48 w 246"/>
              <a:gd name="T15" fmla="*/ 0 h 48"/>
              <a:gd name="T16" fmla="*/ 48 w 246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48">
                <a:moveTo>
                  <a:pt x="40" y="21"/>
                </a:moveTo>
                <a:lnTo>
                  <a:pt x="246" y="21"/>
                </a:lnTo>
                <a:lnTo>
                  <a:pt x="246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Freeform 135"/>
          <p:cNvSpPr>
            <a:spLocks noEditPoints="1"/>
          </p:cNvSpPr>
          <p:nvPr/>
        </p:nvSpPr>
        <p:spPr bwMode="auto">
          <a:xfrm>
            <a:off x="2549524" y="3735387"/>
            <a:ext cx="381000" cy="76200"/>
          </a:xfrm>
          <a:custGeom>
            <a:avLst/>
            <a:gdLst>
              <a:gd name="T0" fmla="*/ 40 w 240"/>
              <a:gd name="T1" fmla="*/ 21 h 48"/>
              <a:gd name="T2" fmla="*/ 240 w 240"/>
              <a:gd name="T3" fmla="*/ 21 h 48"/>
              <a:gd name="T4" fmla="*/ 240 w 240"/>
              <a:gd name="T5" fmla="*/ 27 h 48"/>
              <a:gd name="T6" fmla="*/ 40 w 240"/>
              <a:gd name="T7" fmla="*/ 27 h 48"/>
              <a:gd name="T8" fmla="*/ 40 w 240"/>
              <a:gd name="T9" fmla="*/ 21 h 48"/>
              <a:gd name="T10" fmla="*/ 48 w 240"/>
              <a:gd name="T11" fmla="*/ 48 h 48"/>
              <a:gd name="T12" fmla="*/ 0 w 240"/>
              <a:gd name="T13" fmla="*/ 24 h 48"/>
              <a:gd name="T14" fmla="*/ 48 w 240"/>
              <a:gd name="T15" fmla="*/ 0 h 48"/>
              <a:gd name="T16" fmla="*/ 48 w 240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48">
                <a:moveTo>
                  <a:pt x="40" y="21"/>
                </a:moveTo>
                <a:lnTo>
                  <a:pt x="240" y="21"/>
                </a:lnTo>
                <a:lnTo>
                  <a:pt x="240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Freeform 136"/>
          <p:cNvSpPr>
            <a:spLocks noEditPoints="1"/>
          </p:cNvSpPr>
          <p:nvPr/>
        </p:nvSpPr>
        <p:spPr bwMode="auto">
          <a:xfrm>
            <a:off x="2559049" y="3316287"/>
            <a:ext cx="381000" cy="76200"/>
          </a:xfrm>
          <a:custGeom>
            <a:avLst/>
            <a:gdLst>
              <a:gd name="T0" fmla="*/ 40 w 240"/>
              <a:gd name="T1" fmla="*/ 21 h 48"/>
              <a:gd name="T2" fmla="*/ 240 w 240"/>
              <a:gd name="T3" fmla="*/ 21 h 48"/>
              <a:gd name="T4" fmla="*/ 240 w 240"/>
              <a:gd name="T5" fmla="*/ 27 h 48"/>
              <a:gd name="T6" fmla="*/ 40 w 240"/>
              <a:gd name="T7" fmla="*/ 27 h 48"/>
              <a:gd name="T8" fmla="*/ 40 w 240"/>
              <a:gd name="T9" fmla="*/ 21 h 48"/>
              <a:gd name="T10" fmla="*/ 48 w 240"/>
              <a:gd name="T11" fmla="*/ 48 h 48"/>
              <a:gd name="T12" fmla="*/ 0 w 240"/>
              <a:gd name="T13" fmla="*/ 24 h 48"/>
              <a:gd name="T14" fmla="*/ 48 w 240"/>
              <a:gd name="T15" fmla="*/ 0 h 48"/>
              <a:gd name="T16" fmla="*/ 48 w 240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48">
                <a:moveTo>
                  <a:pt x="40" y="21"/>
                </a:moveTo>
                <a:lnTo>
                  <a:pt x="240" y="21"/>
                </a:lnTo>
                <a:lnTo>
                  <a:pt x="240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137"/>
          <p:cNvSpPr>
            <a:spLocks noChangeArrowheads="1"/>
          </p:cNvSpPr>
          <p:nvPr/>
        </p:nvSpPr>
        <p:spPr bwMode="auto">
          <a:xfrm>
            <a:off x="2516187" y="5192712"/>
            <a:ext cx="9525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138"/>
          <p:cNvSpPr>
            <a:spLocks noChangeArrowheads="1"/>
          </p:cNvSpPr>
          <p:nvPr/>
        </p:nvSpPr>
        <p:spPr bwMode="auto">
          <a:xfrm>
            <a:off x="2520949" y="5207000"/>
            <a:ext cx="9525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Freeform 139"/>
          <p:cNvSpPr>
            <a:spLocks noEditPoints="1"/>
          </p:cNvSpPr>
          <p:nvPr/>
        </p:nvSpPr>
        <p:spPr bwMode="auto">
          <a:xfrm>
            <a:off x="4635499" y="1211262"/>
            <a:ext cx="390525" cy="76200"/>
          </a:xfrm>
          <a:custGeom>
            <a:avLst/>
            <a:gdLst>
              <a:gd name="T0" fmla="*/ 0 w 246"/>
              <a:gd name="T1" fmla="*/ 21 h 48"/>
              <a:gd name="T2" fmla="*/ 206 w 246"/>
              <a:gd name="T3" fmla="*/ 21 h 48"/>
              <a:gd name="T4" fmla="*/ 206 w 246"/>
              <a:gd name="T5" fmla="*/ 27 h 48"/>
              <a:gd name="T6" fmla="*/ 0 w 246"/>
              <a:gd name="T7" fmla="*/ 27 h 48"/>
              <a:gd name="T8" fmla="*/ 0 w 246"/>
              <a:gd name="T9" fmla="*/ 21 h 48"/>
              <a:gd name="T10" fmla="*/ 198 w 246"/>
              <a:gd name="T11" fmla="*/ 0 h 48"/>
              <a:gd name="T12" fmla="*/ 246 w 246"/>
              <a:gd name="T13" fmla="*/ 24 h 48"/>
              <a:gd name="T14" fmla="*/ 198 w 246"/>
              <a:gd name="T15" fmla="*/ 48 h 48"/>
              <a:gd name="T16" fmla="*/ 198 w 246"/>
              <a:gd name="T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48">
                <a:moveTo>
                  <a:pt x="0" y="21"/>
                </a:moveTo>
                <a:lnTo>
                  <a:pt x="206" y="21"/>
                </a:lnTo>
                <a:lnTo>
                  <a:pt x="206" y="27"/>
                </a:lnTo>
                <a:lnTo>
                  <a:pt x="0" y="27"/>
                </a:lnTo>
                <a:lnTo>
                  <a:pt x="0" y="21"/>
                </a:lnTo>
                <a:close/>
                <a:moveTo>
                  <a:pt x="198" y="0"/>
                </a:moveTo>
                <a:lnTo>
                  <a:pt x="246" y="24"/>
                </a:lnTo>
                <a:lnTo>
                  <a:pt x="198" y="48"/>
                </a:lnTo>
                <a:lnTo>
                  <a:pt x="198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Freeform 140"/>
          <p:cNvSpPr>
            <a:spLocks noEditPoints="1"/>
          </p:cNvSpPr>
          <p:nvPr/>
        </p:nvSpPr>
        <p:spPr bwMode="auto">
          <a:xfrm>
            <a:off x="4654549" y="1935162"/>
            <a:ext cx="390525" cy="76200"/>
          </a:xfrm>
          <a:custGeom>
            <a:avLst/>
            <a:gdLst>
              <a:gd name="T0" fmla="*/ 40 w 246"/>
              <a:gd name="T1" fmla="*/ 21 h 48"/>
              <a:gd name="T2" fmla="*/ 246 w 246"/>
              <a:gd name="T3" fmla="*/ 21 h 48"/>
              <a:gd name="T4" fmla="*/ 246 w 246"/>
              <a:gd name="T5" fmla="*/ 27 h 48"/>
              <a:gd name="T6" fmla="*/ 40 w 246"/>
              <a:gd name="T7" fmla="*/ 27 h 48"/>
              <a:gd name="T8" fmla="*/ 40 w 246"/>
              <a:gd name="T9" fmla="*/ 21 h 48"/>
              <a:gd name="T10" fmla="*/ 48 w 246"/>
              <a:gd name="T11" fmla="*/ 48 h 48"/>
              <a:gd name="T12" fmla="*/ 0 w 246"/>
              <a:gd name="T13" fmla="*/ 24 h 48"/>
              <a:gd name="T14" fmla="*/ 48 w 246"/>
              <a:gd name="T15" fmla="*/ 0 h 48"/>
              <a:gd name="T16" fmla="*/ 48 w 246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48">
                <a:moveTo>
                  <a:pt x="40" y="21"/>
                </a:moveTo>
                <a:lnTo>
                  <a:pt x="246" y="21"/>
                </a:lnTo>
                <a:lnTo>
                  <a:pt x="246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141"/>
          <p:cNvSpPr>
            <a:spLocks noEditPoints="1"/>
          </p:cNvSpPr>
          <p:nvPr/>
        </p:nvSpPr>
        <p:spPr bwMode="auto">
          <a:xfrm>
            <a:off x="4645024" y="2640012"/>
            <a:ext cx="390525" cy="76200"/>
          </a:xfrm>
          <a:custGeom>
            <a:avLst/>
            <a:gdLst>
              <a:gd name="T0" fmla="*/ 40 w 246"/>
              <a:gd name="T1" fmla="*/ 21 h 48"/>
              <a:gd name="T2" fmla="*/ 246 w 246"/>
              <a:gd name="T3" fmla="*/ 21 h 48"/>
              <a:gd name="T4" fmla="*/ 246 w 246"/>
              <a:gd name="T5" fmla="*/ 27 h 48"/>
              <a:gd name="T6" fmla="*/ 40 w 246"/>
              <a:gd name="T7" fmla="*/ 27 h 48"/>
              <a:gd name="T8" fmla="*/ 40 w 246"/>
              <a:gd name="T9" fmla="*/ 21 h 48"/>
              <a:gd name="T10" fmla="*/ 48 w 246"/>
              <a:gd name="T11" fmla="*/ 48 h 48"/>
              <a:gd name="T12" fmla="*/ 0 w 246"/>
              <a:gd name="T13" fmla="*/ 24 h 48"/>
              <a:gd name="T14" fmla="*/ 48 w 246"/>
              <a:gd name="T15" fmla="*/ 0 h 48"/>
              <a:gd name="T16" fmla="*/ 48 w 246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48">
                <a:moveTo>
                  <a:pt x="40" y="21"/>
                </a:moveTo>
                <a:lnTo>
                  <a:pt x="246" y="21"/>
                </a:lnTo>
                <a:lnTo>
                  <a:pt x="246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142"/>
          <p:cNvSpPr>
            <a:spLocks noEditPoints="1"/>
          </p:cNvSpPr>
          <p:nvPr/>
        </p:nvSpPr>
        <p:spPr bwMode="auto">
          <a:xfrm>
            <a:off x="4654549" y="3306762"/>
            <a:ext cx="381000" cy="76200"/>
          </a:xfrm>
          <a:custGeom>
            <a:avLst/>
            <a:gdLst>
              <a:gd name="T0" fmla="*/ 40 w 240"/>
              <a:gd name="T1" fmla="*/ 21 h 48"/>
              <a:gd name="T2" fmla="*/ 240 w 240"/>
              <a:gd name="T3" fmla="*/ 21 h 48"/>
              <a:gd name="T4" fmla="*/ 240 w 240"/>
              <a:gd name="T5" fmla="*/ 27 h 48"/>
              <a:gd name="T6" fmla="*/ 40 w 240"/>
              <a:gd name="T7" fmla="*/ 27 h 48"/>
              <a:gd name="T8" fmla="*/ 40 w 240"/>
              <a:gd name="T9" fmla="*/ 21 h 48"/>
              <a:gd name="T10" fmla="*/ 48 w 240"/>
              <a:gd name="T11" fmla="*/ 48 h 48"/>
              <a:gd name="T12" fmla="*/ 0 w 240"/>
              <a:gd name="T13" fmla="*/ 24 h 48"/>
              <a:gd name="T14" fmla="*/ 48 w 240"/>
              <a:gd name="T15" fmla="*/ 0 h 48"/>
              <a:gd name="T16" fmla="*/ 48 w 240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48">
                <a:moveTo>
                  <a:pt x="40" y="21"/>
                </a:moveTo>
                <a:lnTo>
                  <a:pt x="240" y="21"/>
                </a:lnTo>
                <a:lnTo>
                  <a:pt x="240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Freeform 143"/>
          <p:cNvSpPr>
            <a:spLocks noEditPoints="1"/>
          </p:cNvSpPr>
          <p:nvPr/>
        </p:nvSpPr>
        <p:spPr bwMode="auto">
          <a:xfrm>
            <a:off x="4654549" y="3735387"/>
            <a:ext cx="381000" cy="76200"/>
          </a:xfrm>
          <a:custGeom>
            <a:avLst/>
            <a:gdLst>
              <a:gd name="T0" fmla="*/ 40 w 240"/>
              <a:gd name="T1" fmla="*/ 21 h 48"/>
              <a:gd name="T2" fmla="*/ 240 w 240"/>
              <a:gd name="T3" fmla="*/ 21 h 48"/>
              <a:gd name="T4" fmla="*/ 240 w 240"/>
              <a:gd name="T5" fmla="*/ 27 h 48"/>
              <a:gd name="T6" fmla="*/ 40 w 240"/>
              <a:gd name="T7" fmla="*/ 27 h 48"/>
              <a:gd name="T8" fmla="*/ 40 w 240"/>
              <a:gd name="T9" fmla="*/ 21 h 48"/>
              <a:gd name="T10" fmla="*/ 48 w 240"/>
              <a:gd name="T11" fmla="*/ 48 h 48"/>
              <a:gd name="T12" fmla="*/ 0 w 240"/>
              <a:gd name="T13" fmla="*/ 24 h 48"/>
              <a:gd name="T14" fmla="*/ 48 w 240"/>
              <a:gd name="T15" fmla="*/ 0 h 48"/>
              <a:gd name="T16" fmla="*/ 48 w 240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48">
                <a:moveTo>
                  <a:pt x="40" y="21"/>
                </a:moveTo>
                <a:lnTo>
                  <a:pt x="240" y="21"/>
                </a:lnTo>
                <a:lnTo>
                  <a:pt x="240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Freeform 144"/>
          <p:cNvSpPr>
            <a:spLocks noEditPoints="1"/>
          </p:cNvSpPr>
          <p:nvPr/>
        </p:nvSpPr>
        <p:spPr bwMode="auto">
          <a:xfrm>
            <a:off x="4654549" y="5173662"/>
            <a:ext cx="390525" cy="76200"/>
          </a:xfrm>
          <a:custGeom>
            <a:avLst/>
            <a:gdLst>
              <a:gd name="T0" fmla="*/ 40 w 246"/>
              <a:gd name="T1" fmla="*/ 21 h 48"/>
              <a:gd name="T2" fmla="*/ 246 w 246"/>
              <a:gd name="T3" fmla="*/ 21 h 48"/>
              <a:gd name="T4" fmla="*/ 246 w 246"/>
              <a:gd name="T5" fmla="*/ 27 h 48"/>
              <a:gd name="T6" fmla="*/ 40 w 246"/>
              <a:gd name="T7" fmla="*/ 27 h 48"/>
              <a:gd name="T8" fmla="*/ 40 w 246"/>
              <a:gd name="T9" fmla="*/ 21 h 48"/>
              <a:gd name="T10" fmla="*/ 48 w 246"/>
              <a:gd name="T11" fmla="*/ 48 h 48"/>
              <a:gd name="T12" fmla="*/ 0 w 246"/>
              <a:gd name="T13" fmla="*/ 24 h 48"/>
              <a:gd name="T14" fmla="*/ 48 w 246"/>
              <a:gd name="T15" fmla="*/ 0 h 48"/>
              <a:gd name="T16" fmla="*/ 48 w 246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48">
                <a:moveTo>
                  <a:pt x="40" y="21"/>
                </a:moveTo>
                <a:lnTo>
                  <a:pt x="246" y="21"/>
                </a:lnTo>
                <a:lnTo>
                  <a:pt x="246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Freeform 145"/>
          <p:cNvSpPr>
            <a:spLocks noEditPoints="1"/>
          </p:cNvSpPr>
          <p:nvPr/>
        </p:nvSpPr>
        <p:spPr bwMode="auto">
          <a:xfrm>
            <a:off x="4654549" y="4468812"/>
            <a:ext cx="368300" cy="76200"/>
          </a:xfrm>
          <a:custGeom>
            <a:avLst/>
            <a:gdLst>
              <a:gd name="T0" fmla="*/ 40 w 232"/>
              <a:gd name="T1" fmla="*/ 21 h 48"/>
              <a:gd name="T2" fmla="*/ 64 w 232"/>
              <a:gd name="T3" fmla="*/ 21 h 48"/>
              <a:gd name="T4" fmla="*/ 64 w 232"/>
              <a:gd name="T5" fmla="*/ 27 h 48"/>
              <a:gd name="T6" fmla="*/ 40 w 232"/>
              <a:gd name="T7" fmla="*/ 27 h 48"/>
              <a:gd name="T8" fmla="*/ 40 w 232"/>
              <a:gd name="T9" fmla="*/ 21 h 48"/>
              <a:gd name="T10" fmla="*/ 82 w 232"/>
              <a:gd name="T11" fmla="*/ 21 h 48"/>
              <a:gd name="T12" fmla="*/ 106 w 232"/>
              <a:gd name="T13" fmla="*/ 21 h 48"/>
              <a:gd name="T14" fmla="*/ 106 w 232"/>
              <a:gd name="T15" fmla="*/ 27 h 48"/>
              <a:gd name="T16" fmla="*/ 82 w 232"/>
              <a:gd name="T17" fmla="*/ 27 h 48"/>
              <a:gd name="T18" fmla="*/ 82 w 232"/>
              <a:gd name="T19" fmla="*/ 21 h 48"/>
              <a:gd name="T20" fmla="*/ 124 w 232"/>
              <a:gd name="T21" fmla="*/ 21 h 48"/>
              <a:gd name="T22" fmla="*/ 148 w 232"/>
              <a:gd name="T23" fmla="*/ 21 h 48"/>
              <a:gd name="T24" fmla="*/ 148 w 232"/>
              <a:gd name="T25" fmla="*/ 27 h 48"/>
              <a:gd name="T26" fmla="*/ 124 w 232"/>
              <a:gd name="T27" fmla="*/ 27 h 48"/>
              <a:gd name="T28" fmla="*/ 124 w 232"/>
              <a:gd name="T29" fmla="*/ 21 h 48"/>
              <a:gd name="T30" fmla="*/ 166 w 232"/>
              <a:gd name="T31" fmla="*/ 21 h 48"/>
              <a:gd name="T32" fmla="*/ 190 w 232"/>
              <a:gd name="T33" fmla="*/ 21 h 48"/>
              <a:gd name="T34" fmla="*/ 190 w 232"/>
              <a:gd name="T35" fmla="*/ 27 h 48"/>
              <a:gd name="T36" fmla="*/ 166 w 232"/>
              <a:gd name="T37" fmla="*/ 27 h 48"/>
              <a:gd name="T38" fmla="*/ 166 w 232"/>
              <a:gd name="T39" fmla="*/ 21 h 48"/>
              <a:gd name="T40" fmla="*/ 208 w 232"/>
              <a:gd name="T41" fmla="*/ 21 h 48"/>
              <a:gd name="T42" fmla="*/ 232 w 232"/>
              <a:gd name="T43" fmla="*/ 21 h 48"/>
              <a:gd name="T44" fmla="*/ 232 w 232"/>
              <a:gd name="T45" fmla="*/ 27 h 48"/>
              <a:gd name="T46" fmla="*/ 208 w 232"/>
              <a:gd name="T47" fmla="*/ 27 h 48"/>
              <a:gd name="T48" fmla="*/ 208 w 232"/>
              <a:gd name="T49" fmla="*/ 21 h 48"/>
              <a:gd name="T50" fmla="*/ 48 w 232"/>
              <a:gd name="T51" fmla="*/ 48 h 48"/>
              <a:gd name="T52" fmla="*/ 0 w 232"/>
              <a:gd name="T53" fmla="*/ 24 h 48"/>
              <a:gd name="T54" fmla="*/ 48 w 232"/>
              <a:gd name="T55" fmla="*/ 0 h 48"/>
              <a:gd name="T56" fmla="*/ 48 w 232"/>
              <a:gd name="T5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48">
                <a:moveTo>
                  <a:pt x="40" y="21"/>
                </a:moveTo>
                <a:lnTo>
                  <a:pt x="64" y="21"/>
                </a:lnTo>
                <a:lnTo>
                  <a:pt x="64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82" y="21"/>
                </a:moveTo>
                <a:lnTo>
                  <a:pt x="106" y="21"/>
                </a:lnTo>
                <a:lnTo>
                  <a:pt x="106" y="27"/>
                </a:lnTo>
                <a:lnTo>
                  <a:pt x="82" y="27"/>
                </a:lnTo>
                <a:lnTo>
                  <a:pt x="82" y="21"/>
                </a:lnTo>
                <a:close/>
                <a:moveTo>
                  <a:pt x="124" y="21"/>
                </a:moveTo>
                <a:lnTo>
                  <a:pt x="148" y="21"/>
                </a:lnTo>
                <a:lnTo>
                  <a:pt x="148" y="27"/>
                </a:lnTo>
                <a:lnTo>
                  <a:pt x="124" y="27"/>
                </a:lnTo>
                <a:lnTo>
                  <a:pt x="124" y="21"/>
                </a:lnTo>
                <a:close/>
                <a:moveTo>
                  <a:pt x="166" y="21"/>
                </a:moveTo>
                <a:lnTo>
                  <a:pt x="190" y="21"/>
                </a:lnTo>
                <a:lnTo>
                  <a:pt x="190" y="27"/>
                </a:lnTo>
                <a:lnTo>
                  <a:pt x="166" y="27"/>
                </a:lnTo>
                <a:lnTo>
                  <a:pt x="166" y="21"/>
                </a:lnTo>
                <a:close/>
                <a:moveTo>
                  <a:pt x="208" y="21"/>
                </a:moveTo>
                <a:lnTo>
                  <a:pt x="232" y="21"/>
                </a:lnTo>
                <a:lnTo>
                  <a:pt x="232" y="27"/>
                </a:lnTo>
                <a:lnTo>
                  <a:pt x="208" y="27"/>
                </a:lnTo>
                <a:lnTo>
                  <a:pt x="208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146"/>
          <p:cNvSpPr>
            <a:spLocks noChangeArrowheads="1"/>
          </p:cNvSpPr>
          <p:nvPr/>
        </p:nvSpPr>
        <p:spPr bwMode="auto">
          <a:xfrm>
            <a:off x="5026024" y="1235075"/>
            <a:ext cx="190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Freeform 148"/>
          <p:cNvSpPr>
            <a:spLocks noEditPoints="1"/>
          </p:cNvSpPr>
          <p:nvPr/>
        </p:nvSpPr>
        <p:spPr bwMode="auto">
          <a:xfrm>
            <a:off x="4654549" y="4254500"/>
            <a:ext cx="1173163" cy="9525"/>
          </a:xfrm>
          <a:custGeom>
            <a:avLst/>
            <a:gdLst>
              <a:gd name="T0" fmla="*/ 24 w 739"/>
              <a:gd name="T1" fmla="*/ 0 h 6"/>
              <a:gd name="T2" fmla="*/ 0 w 739"/>
              <a:gd name="T3" fmla="*/ 6 h 6"/>
              <a:gd name="T4" fmla="*/ 42 w 739"/>
              <a:gd name="T5" fmla="*/ 0 h 6"/>
              <a:gd name="T6" fmla="*/ 66 w 739"/>
              <a:gd name="T7" fmla="*/ 6 h 6"/>
              <a:gd name="T8" fmla="*/ 42 w 739"/>
              <a:gd name="T9" fmla="*/ 0 h 6"/>
              <a:gd name="T10" fmla="*/ 108 w 739"/>
              <a:gd name="T11" fmla="*/ 0 h 6"/>
              <a:gd name="T12" fmla="*/ 84 w 739"/>
              <a:gd name="T13" fmla="*/ 6 h 6"/>
              <a:gd name="T14" fmla="*/ 126 w 739"/>
              <a:gd name="T15" fmla="*/ 0 h 6"/>
              <a:gd name="T16" fmla="*/ 150 w 739"/>
              <a:gd name="T17" fmla="*/ 6 h 6"/>
              <a:gd name="T18" fmla="*/ 126 w 739"/>
              <a:gd name="T19" fmla="*/ 0 h 6"/>
              <a:gd name="T20" fmla="*/ 192 w 739"/>
              <a:gd name="T21" fmla="*/ 0 h 6"/>
              <a:gd name="T22" fmla="*/ 168 w 739"/>
              <a:gd name="T23" fmla="*/ 6 h 6"/>
              <a:gd name="T24" fmla="*/ 210 w 739"/>
              <a:gd name="T25" fmla="*/ 0 h 6"/>
              <a:gd name="T26" fmla="*/ 234 w 739"/>
              <a:gd name="T27" fmla="*/ 6 h 6"/>
              <a:gd name="T28" fmla="*/ 210 w 739"/>
              <a:gd name="T29" fmla="*/ 0 h 6"/>
              <a:gd name="T30" fmla="*/ 276 w 739"/>
              <a:gd name="T31" fmla="*/ 0 h 6"/>
              <a:gd name="T32" fmla="*/ 252 w 739"/>
              <a:gd name="T33" fmla="*/ 6 h 6"/>
              <a:gd name="T34" fmla="*/ 294 w 739"/>
              <a:gd name="T35" fmla="*/ 0 h 6"/>
              <a:gd name="T36" fmla="*/ 318 w 739"/>
              <a:gd name="T37" fmla="*/ 6 h 6"/>
              <a:gd name="T38" fmla="*/ 294 w 739"/>
              <a:gd name="T39" fmla="*/ 0 h 6"/>
              <a:gd name="T40" fmla="*/ 360 w 739"/>
              <a:gd name="T41" fmla="*/ 0 h 6"/>
              <a:gd name="T42" fmla="*/ 336 w 739"/>
              <a:gd name="T43" fmla="*/ 6 h 6"/>
              <a:gd name="T44" fmla="*/ 378 w 739"/>
              <a:gd name="T45" fmla="*/ 0 h 6"/>
              <a:gd name="T46" fmla="*/ 403 w 739"/>
              <a:gd name="T47" fmla="*/ 6 h 6"/>
              <a:gd name="T48" fmla="*/ 378 w 739"/>
              <a:gd name="T49" fmla="*/ 0 h 6"/>
              <a:gd name="T50" fmla="*/ 445 w 739"/>
              <a:gd name="T51" fmla="*/ 0 h 6"/>
              <a:gd name="T52" fmla="*/ 421 w 739"/>
              <a:gd name="T53" fmla="*/ 6 h 6"/>
              <a:gd name="T54" fmla="*/ 463 w 739"/>
              <a:gd name="T55" fmla="*/ 0 h 6"/>
              <a:gd name="T56" fmla="*/ 487 w 739"/>
              <a:gd name="T57" fmla="*/ 6 h 6"/>
              <a:gd name="T58" fmla="*/ 463 w 739"/>
              <a:gd name="T59" fmla="*/ 0 h 6"/>
              <a:gd name="T60" fmla="*/ 529 w 739"/>
              <a:gd name="T61" fmla="*/ 0 h 6"/>
              <a:gd name="T62" fmla="*/ 505 w 739"/>
              <a:gd name="T63" fmla="*/ 6 h 6"/>
              <a:gd name="T64" fmla="*/ 547 w 739"/>
              <a:gd name="T65" fmla="*/ 0 h 6"/>
              <a:gd name="T66" fmla="*/ 571 w 739"/>
              <a:gd name="T67" fmla="*/ 6 h 6"/>
              <a:gd name="T68" fmla="*/ 547 w 739"/>
              <a:gd name="T69" fmla="*/ 0 h 6"/>
              <a:gd name="T70" fmla="*/ 613 w 739"/>
              <a:gd name="T71" fmla="*/ 0 h 6"/>
              <a:gd name="T72" fmla="*/ 589 w 739"/>
              <a:gd name="T73" fmla="*/ 6 h 6"/>
              <a:gd name="T74" fmla="*/ 631 w 739"/>
              <a:gd name="T75" fmla="*/ 0 h 6"/>
              <a:gd name="T76" fmla="*/ 655 w 739"/>
              <a:gd name="T77" fmla="*/ 6 h 6"/>
              <a:gd name="T78" fmla="*/ 631 w 739"/>
              <a:gd name="T79" fmla="*/ 0 h 6"/>
              <a:gd name="T80" fmla="*/ 697 w 739"/>
              <a:gd name="T81" fmla="*/ 0 h 6"/>
              <a:gd name="T82" fmla="*/ 673 w 739"/>
              <a:gd name="T83" fmla="*/ 6 h 6"/>
              <a:gd name="T84" fmla="*/ 715 w 739"/>
              <a:gd name="T85" fmla="*/ 0 h 6"/>
              <a:gd name="T86" fmla="*/ 739 w 739"/>
              <a:gd name="T87" fmla="*/ 6 h 6"/>
              <a:gd name="T88" fmla="*/ 715 w 739"/>
              <a:gd name="T8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39" h="6">
                <a:moveTo>
                  <a:pt x="0" y="0"/>
                </a:moveTo>
                <a:lnTo>
                  <a:pt x="24" y="0"/>
                </a:lnTo>
                <a:lnTo>
                  <a:pt x="24" y="6"/>
                </a:lnTo>
                <a:lnTo>
                  <a:pt x="0" y="6"/>
                </a:lnTo>
                <a:lnTo>
                  <a:pt x="0" y="0"/>
                </a:lnTo>
                <a:close/>
                <a:moveTo>
                  <a:pt x="42" y="0"/>
                </a:moveTo>
                <a:lnTo>
                  <a:pt x="66" y="0"/>
                </a:lnTo>
                <a:lnTo>
                  <a:pt x="66" y="6"/>
                </a:lnTo>
                <a:lnTo>
                  <a:pt x="42" y="6"/>
                </a:lnTo>
                <a:lnTo>
                  <a:pt x="42" y="0"/>
                </a:lnTo>
                <a:close/>
                <a:moveTo>
                  <a:pt x="84" y="0"/>
                </a:moveTo>
                <a:lnTo>
                  <a:pt x="108" y="0"/>
                </a:lnTo>
                <a:lnTo>
                  <a:pt x="108" y="6"/>
                </a:lnTo>
                <a:lnTo>
                  <a:pt x="84" y="6"/>
                </a:lnTo>
                <a:lnTo>
                  <a:pt x="84" y="0"/>
                </a:lnTo>
                <a:close/>
                <a:moveTo>
                  <a:pt x="126" y="0"/>
                </a:moveTo>
                <a:lnTo>
                  <a:pt x="150" y="0"/>
                </a:lnTo>
                <a:lnTo>
                  <a:pt x="150" y="6"/>
                </a:lnTo>
                <a:lnTo>
                  <a:pt x="126" y="6"/>
                </a:lnTo>
                <a:lnTo>
                  <a:pt x="126" y="0"/>
                </a:lnTo>
                <a:close/>
                <a:moveTo>
                  <a:pt x="168" y="0"/>
                </a:moveTo>
                <a:lnTo>
                  <a:pt x="192" y="0"/>
                </a:lnTo>
                <a:lnTo>
                  <a:pt x="192" y="6"/>
                </a:lnTo>
                <a:lnTo>
                  <a:pt x="168" y="6"/>
                </a:lnTo>
                <a:lnTo>
                  <a:pt x="168" y="0"/>
                </a:lnTo>
                <a:close/>
                <a:moveTo>
                  <a:pt x="210" y="0"/>
                </a:moveTo>
                <a:lnTo>
                  <a:pt x="234" y="0"/>
                </a:lnTo>
                <a:lnTo>
                  <a:pt x="234" y="6"/>
                </a:lnTo>
                <a:lnTo>
                  <a:pt x="210" y="6"/>
                </a:lnTo>
                <a:lnTo>
                  <a:pt x="210" y="0"/>
                </a:lnTo>
                <a:close/>
                <a:moveTo>
                  <a:pt x="252" y="0"/>
                </a:moveTo>
                <a:lnTo>
                  <a:pt x="276" y="0"/>
                </a:lnTo>
                <a:lnTo>
                  <a:pt x="276" y="6"/>
                </a:lnTo>
                <a:lnTo>
                  <a:pt x="252" y="6"/>
                </a:lnTo>
                <a:lnTo>
                  <a:pt x="252" y="0"/>
                </a:lnTo>
                <a:close/>
                <a:moveTo>
                  <a:pt x="294" y="0"/>
                </a:moveTo>
                <a:lnTo>
                  <a:pt x="318" y="0"/>
                </a:lnTo>
                <a:lnTo>
                  <a:pt x="318" y="6"/>
                </a:lnTo>
                <a:lnTo>
                  <a:pt x="294" y="6"/>
                </a:lnTo>
                <a:lnTo>
                  <a:pt x="294" y="0"/>
                </a:lnTo>
                <a:close/>
                <a:moveTo>
                  <a:pt x="336" y="0"/>
                </a:moveTo>
                <a:lnTo>
                  <a:pt x="360" y="0"/>
                </a:lnTo>
                <a:lnTo>
                  <a:pt x="360" y="6"/>
                </a:lnTo>
                <a:lnTo>
                  <a:pt x="336" y="6"/>
                </a:lnTo>
                <a:lnTo>
                  <a:pt x="336" y="0"/>
                </a:lnTo>
                <a:close/>
                <a:moveTo>
                  <a:pt x="378" y="0"/>
                </a:moveTo>
                <a:lnTo>
                  <a:pt x="403" y="0"/>
                </a:lnTo>
                <a:lnTo>
                  <a:pt x="403" y="6"/>
                </a:lnTo>
                <a:lnTo>
                  <a:pt x="378" y="6"/>
                </a:lnTo>
                <a:lnTo>
                  <a:pt x="378" y="0"/>
                </a:lnTo>
                <a:close/>
                <a:moveTo>
                  <a:pt x="421" y="0"/>
                </a:moveTo>
                <a:lnTo>
                  <a:pt x="445" y="0"/>
                </a:lnTo>
                <a:lnTo>
                  <a:pt x="445" y="6"/>
                </a:lnTo>
                <a:lnTo>
                  <a:pt x="421" y="6"/>
                </a:lnTo>
                <a:lnTo>
                  <a:pt x="421" y="0"/>
                </a:lnTo>
                <a:close/>
                <a:moveTo>
                  <a:pt x="463" y="0"/>
                </a:moveTo>
                <a:lnTo>
                  <a:pt x="487" y="0"/>
                </a:lnTo>
                <a:lnTo>
                  <a:pt x="487" y="6"/>
                </a:lnTo>
                <a:lnTo>
                  <a:pt x="463" y="6"/>
                </a:lnTo>
                <a:lnTo>
                  <a:pt x="463" y="0"/>
                </a:lnTo>
                <a:close/>
                <a:moveTo>
                  <a:pt x="505" y="0"/>
                </a:moveTo>
                <a:lnTo>
                  <a:pt x="529" y="0"/>
                </a:lnTo>
                <a:lnTo>
                  <a:pt x="529" y="6"/>
                </a:lnTo>
                <a:lnTo>
                  <a:pt x="505" y="6"/>
                </a:lnTo>
                <a:lnTo>
                  <a:pt x="505" y="0"/>
                </a:lnTo>
                <a:close/>
                <a:moveTo>
                  <a:pt x="547" y="0"/>
                </a:moveTo>
                <a:lnTo>
                  <a:pt x="571" y="0"/>
                </a:lnTo>
                <a:lnTo>
                  <a:pt x="571" y="6"/>
                </a:lnTo>
                <a:lnTo>
                  <a:pt x="547" y="6"/>
                </a:lnTo>
                <a:lnTo>
                  <a:pt x="547" y="0"/>
                </a:lnTo>
                <a:close/>
                <a:moveTo>
                  <a:pt x="589" y="0"/>
                </a:moveTo>
                <a:lnTo>
                  <a:pt x="613" y="0"/>
                </a:lnTo>
                <a:lnTo>
                  <a:pt x="613" y="6"/>
                </a:lnTo>
                <a:lnTo>
                  <a:pt x="589" y="6"/>
                </a:lnTo>
                <a:lnTo>
                  <a:pt x="589" y="0"/>
                </a:lnTo>
                <a:close/>
                <a:moveTo>
                  <a:pt x="631" y="0"/>
                </a:moveTo>
                <a:lnTo>
                  <a:pt x="655" y="0"/>
                </a:lnTo>
                <a:lnTo>
                  <a:pt x="655" y="6"/>
                </a:lnTo>
                <a:lnTo>
                  <a:pt x="631" y="6"/>
                </a:lnTo>
                <a:lnTo>
                  <a:pt x="631" y="0"/>
                </a:lnTo>
                <a:close/>
                <a:moveTo>
                  <a:pt x="673" y="0"/>
                </a:moveTo>
                <a:lnTo>
                  <a:pt x="697" y="0"/>
                </a:lnTo>
                <a:lnTo>
                  <a:pt x="697" y="6"/>
                </a:lnTo>
                <a:lnTo>
                  <a:pt x="673" y="6"/>
                </a:lnTo>
                <a:lnTo>
                  <a:pt x="673" y="0"/>
                </a:lnTo>
                <a:close/>
                <a:moveTo>
                  <a:pt x="715" y="0"/>
                </a:moveTo>
                <a:lnTo>
                  <a:pt x="739" y="0"/>
                </a:lnTo>
                <a:lnTo>
                  <a:pt x="739" y="6"/>
                </a:lnTo>
                <a:lnTo>
                  <a:pt x="715" y="6"/>
                </a:lnTo>
                <a:lnTo>
                  <a:pt x="715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Freeform 149"/>
          <p:cNvSpPr>
            <a:spLocks noEditPoints="1"/>
          </p:cNvSpPr>
          <p:nvPr/>
        </p:nvSpPr>
        <p:spPr bwMode="auto">
          <a:xfrm>
            <a:off x="6988174" y="4535487"/>
            <a:ext cx="76200" cy="838200"/>
          </a:xfrm>
          <a:custGeom>
            <a:avLst/>
            <a:gdLst>
              <a:gd name="T0" fmla="*/ 27 w 48"/>
              <a:gd name="T1" fmla="*/ 0 h 528"/>
              <a:gd name="T2" fmla="*/ 27 w 48"/>
              <a:gd name="T3" fmla="*/ 488 h 528"/>
              <a:gd name="T4" fmla="*/ 21 w 48"/>
              <a:gd name="T5" fmla="*/ 488 h 528"/>
              <a:gd name="T6" fmla="*/ 21 w 48"/>
              <a:gd name="T7" fmla="*/ 0 h 528"/>
              <a:gd name="T8" fmla="*/ 27 w 48"/>
              <a:gd name="T9" fmla="*/ 0 h 528"/>
              <a:gd name="T10" fmla="*/ 48 w 48"/>
              <a:gd name="T11" fmla="*/ 480 h 528"/>
              <a:gd name="T12" fmla="*/ 24 w 48"/>
              <a:gd name="T13" fmla="*/ 528 h 528"/>
              <a:gd name="T14" fmla="*/ 0 w 48"/>
              <a:gd name="T15" fmla="*/ 480 h 528"/>
              <a:gd name="T16" fmla="*/ 48 w 48"/>
              <a:gd name="T17" fmla="*/ 48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528">
                <a:moveTo>
                  <a:pt x="27" y="0"/>
                </a:moveTo>
                <a:lnTo>
                  <a:pt x="27" y="488"/>
                </a:lnTo>
                <a:lnTo>
                  <a:pt x="21" y="488"/>
                </a:lnTo>
                <a:lnTo>
                  <a:pt x="21" y="0"/>
                </a:lnTo>
                <a:lnTo>
                  <a:pt x="27" y="0"/>
                </a:lnTo>
                <a:close/>
                <a:moveTo>
                  <a:pt x="48" y="480"/>
                </a:moveTo>
                <a:lnTo>
                  <a:pt x="24" y="528"/>
                </a:lnTo>
                <a:lnTo>
                  <a:pt x="0" y="480"/>
                </a:lnTo>
                <a:lnTo>
                  <a:pt x="48" y="48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150"/>
          <p:cNvSpPr>
            <a:spLocks noChangeArrowheads="1"/>
          </p:cNvSpPr>
          <p:nvPr/>
        </p:nvSpPr>
        <p:spPr bwMode="auto">
          <a:xfrm>
            <a:off x="6959599" y="4521200"/>
            <a:ext cx="66675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151"/>
          <p:cNvSpPr>
            <a:spLocks noChangeArrowheads="1"/>
          </p:cNvSpPr>
          <p:nvPr/>
        </p:nvSpPr>
        <p:spPr bwMode="auto">
          <a:xfrm>
            <a:off x="6867524" y="5700712"/>
            <a:ext cx="3619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Feces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67" name="Freeform 152"/>
          <p:cNvSpPr>
            <a:spLocks noEditPoints="1"/>
          </p:cNvSpPr>
          <p:nvPr/>
        </p:nvSpPr>
        <p:spPr bwMode="auto">
          <a:xfrm>
            <a:off x="6678612" y="5397500"/>
            <a:ext cx="695325" cy="704850"/>
          </a:xfrm>
          <a:custGeom>
            <a:avLst/>
            <a:gdLst>
              <a:gd name="T0" fmla="*/ 13 w 1168"/>
              <a:gd name="T1" fmla="*/ 473 h 1184"/>
              <a:gd name="T2" fmla="*/ 99 w 1168"/>
              <a:gd name="T3" fmla="*/ 263 h 1184"/>
              <a:gd name="T4" fmla="*/ 172 w 1168"/>
              <a:gd name="T5" fmla="*/ 173 h 1184"/>
              <a:gd name="T6" fmla="*/ 357 w 1168"/>
              <a:gd name="T7" fmla="*/ 47 h 1184"/>
              <a:gd name="T8" fmla="*/ 467 w 1168"/>
              <a:gd name="T9" fmla="*/ 13 h 1184"/>
              <a:gd name="T10" fmla="*/ 644 w 1168"/>
              <a:gd name="T11" fmla="*/ 3 h 1184"/>
              <a:gd name="T12" fmla="*/ 812 w 1168"/>
              <a:gd name="T13" fmla="*/ 47 h 1184"/>
              <a:gd name="T14" fmla="*/ 912 w 1168"/>
              <a:gd name="T15" fmla="*/ 102 h 1184"/>
              <a:gd name="T16" fmla="*/ 1069 w 1168"/>
              <a:gd name="T17" fmla="*/ 261 h 1184"/>
              <a:gd name="T18" fmla="*/ 1123 w 1168"/>
              <a:gd name="T19" fmla="*/ 363 h 1184"/>
              <a:gd name="T20" fmla="*/ 1168 w 1168"/>
              <a:gd name="T21" fmla="*/ 592 h 1184"/>
              <a:gd name="T22" fmla="*/ 1123 w 1168"/>
              <a:gd name="T23" fmla="*/ 823 h 1184"/>
              <a:gd name="T24" fmla="*/ 1069 w 1168"/>
              <a:gd name="T25" fmla="*/ 925 h 1184"/>
              <a:gd name="T26" fmla="*/ 912 w 1168"/>
              <a:gd name="T27" fmla="*/ 1083 h 1184"/>
              <a:gd name="T28" fmla="*/ 812 w 1168"/>
              <a:gd name="T29" fmla="*/ 1138 h 1184"/>
              <a:gd name="T30" fmla="*/ 645 w 1168"/>
              <a:gd name="T31" fmla="*/ 1181 h 1184"/>
              <a:gd name="T32" fmla="*/ 467 w 1168"/>
              <a:gd name="T33" fmla="*/ 1172 h 1184"/>
              <a:gd name="T34" fmla="*/ 357 w 1168"/>
              <a:gd name="T35" fmla="*/ 1137 h 1184"/>
              <a:gd name="T36" fmla="*/ 172 w 1168"/>
              <a:gd name="T37" fmla="*/ 1012 h 1184"/>
              <a:gd name="T38" fmla="*/ 99 w 1168"/>
              <a:gd name="T39" fmla="*/ 923 h 1184"/>
              <a:gd name="T40" fmla="*/ 13 w 1168"/>
              <a:gd name="T41" fmla="*/ 713 h 1184"/>
              <a:gd name="T42" fmla="*/ 19 w 1168"/>
              <a:gd name="T43" fmla="*/ 651 h 1184"/>
              <a:gd name="T44" fmla="*/ 61 w 1168"/>
              <a:gd name="T45" fmla="*/ 817 h 1184"/>
              <a:gd name="T46" fmla="*/ 184 w 1168"/>
              <a:gd name="T47" fmla="*/ 1000 h 1184"/>
              <a:gd name="T48" fmla="*/ 266 w 1168"/>
              <a:gd name="T49" fmla="*/ 1069 h 1184"/>
              <a:gd name="T50" fmla="*/ 471 w 1168"/>
              <a:gd name="T51" fmla="*/ 1157 h 1184"/>
              <a:gd name="T52" fmla="*/ 584 w 1168"/>
              <a:gd name="T53" fmla="*/ 1168 h 1184"/>
              <a:gd name="T54" fmla="*/ 698 w 1168"/>
              <a:gd name="T55" fmla="*/ 1157 h 1184"/>
              <a:gd name="T56" fmla="*/ 903 w 1168"/>
              <a:gd name="T57" fmla="*/ 1069 h 1184"/>
              <a:gd name="T58" fmla="*/ 986 w 1168"/>
              <a:gd name="T59" fmla="*/ 1000 h 1184"/>
              <a:gd name="T60" fmla="*/ 1108 w 1168"/>
              <a:gd name="T61" fmla="*/ 817 h 1184"/>
              <a:gd name="T62" fmla="*/ 1149 w 1168"/>
              <a:gd name="T63" fmla="*/ 652 h 1184"/>
              <a:gd name="T64" fmla="*/ 1141 w 1168"/>
              <a:gd name="T65" fmla="*/ 477 h 1184"/>
              <a:gd name="T66" fmla="*/ 1055 w 1168"/>
              <a:gd name="T67" fmla="*/ 270 h 1184"/>
              <a:gd name="T68" fmla="*/ 987 w 1168"/>
              <a:gd name="T69" fmla="*/ 186 h 1184"/>
              <a:gd name="T70" fmla="*/ 806 w 1168"/>
              <a:gd name="T71" fmla="*/ 61 h 1184"/>
              <a:gd name="T72" fmla="*/ 699 w 1168"/>
              <a:gd name="T73" fmla="*/ 28 h 1184"/>
              <a:gd name="T74" fmla="*/ 527 w 1168"/>
              <a:gd name="T75" fmla="*/ 19 h 1184"/>
              <a:gd name="T76" fmla="*/ 363 w 1168"/>
              <a:gd name="T77" fmla="*/ 62 h 1184"/>
              <a:gd name="T78" fmla="*/ 268 w 1168"/>
              <a:gd name="T79" fmla="*/ 115 h 1184"/>
              <a:gd name="T80" fmla="*/ 113 w 1168"/>
              <a:gd name="T81" fmla="*/ 272 h 1184"/>
              <a:gd name="T82" fmla="*/ 61 w 1168"/>
              <a:gd name="T83" fmla="*/ 368 h 1184"/>
              <a:gd name="T84" fmla="*/ 16 w 1168"/>
              <a:gd name="T85" fmla="*/ 592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68" h="1184">
                <a:moveTo>
                  <a:pt x="0" y="593"/>
                </a:moveTo>
                <a:lnTo>
                  <a:pt x="3" y="532"/>
                </a:lnTo>
                <a:lnTo>
                  <a:pt x="13" y="473"/>
                </a:lnTo>
                <a:lnTo>
                  <a:pt x="46" y="363"/>
                </a:lnTo>
                <a:cubicBezTo>
                  <a:pt x="46" y="363"/>
                  <a:pt x="46" y="362"/>
                  <a:pt x="46" y="362"/>
                </a:cubicBezTo>
                <a:lnTo>
                  <a:pt x="99" y="263"/>
                </a:lnTo>
                <a:cubicBezTo>
                  <a:pt x="100" y="262"/>
                  <a:pt x="100" y="262"/>
                  <a:pt x="100" y="261"/>
                </a:cubicBezTo>
                <a:lnTo>
                  <a:pt x="171" y="174"/>
                </a:lnTo>
                <a:cubicBezTo>
                  <a:pt x="172" y="174"/>
                  <a:pt x="172" y="174"/>
                  <a:pt x="172" y="173"/>
                </a:cubicBezTo>
                <a:lnTo>
                  <a:pt x="257" y="102"/>
                </a:lnTo>
                <a:cubicBezTo>
                  <a:pt x="258" y="102"/>
                  <a:pt x="258" y="102"/>
                  <a:pt x="259" y="101"/>
                </a:cubicBezTo>
                <a:lnTo>
                  <a:pt x="357" y="47"/>
                </a:lnTo>
                <a:cubicBezTo>
                  <a:pt x="357" y="47"/>
                  <a:pt x="358" y="47"/>
                  <a:pt x="358" y="47"/>
                </a:cubicBezTo>
                <a:lnTo>
                  <a:pt x="466" y="13"/>
                </a:lnTo>
                <a:cubicBezTo>
                  <a:pt x="466" y="13"/>
                  <a:pt x="467" y="13"/>
                  <a:pt x="467" y="13"/>
                </a:cubicBezTo>
                <a:lnTo>
                  <a:pt x="524" y="4"/>
                </a:lnTo>
                <a:lnTo>
                  <a:pt x="584" y="0"/>
                </a:lnTo>
                <a:lnTo>
                  <a:pt x="644" y="3"/>
                </a:lnTo>
                <a:lnTo>
                  <a:pt x="702" y="13"/>
                </a:lnTo>
                <a:cubicBezTo>
                  <a:pt x="702" y="13"/>
                  <a:pt x="702" y="13"/>
                  <a:pt x="703" y="13"/>
                </a:cubicBezTo>
                <a:lnTo>
                  <a:pt x="812" y="47"/>
                </a:lnTo>
                <a:cubicBezTo>
                  <a:pt x="812" y="47"/>
                  <a:pt x="813" y="47"/>
                  <a:pt x="813" y="47"/>
                </a:cubicBezTo>
                <a:lnTo>
                  <a:pt x="910" y="101"/>
                </a:lnTo>
                <a:cubicBezTo>
                  <a:pt x="911" y="102"/>
                  <a:pt x="911" y="102"/>
                  <a:pt x="912" y="102"/>
                </a:cubicBezTo>
                <a:lnTo>
                  <a:pt x="998" y="173"/>
                </a:lnTo>
                <a:cubicBezTo>
                  <a:pt x="998" y="174"/>
                  <a:pt x="998" y="174"/>
                  <a:pt x="999" y="174"/>
                </a:cubicBezTo>
                <a:lnTo>
                  <a:pt x="1069" y="261"/>
                </a:lnTo>
                <a:cubicBezTo>
                  <a:pt x="1069" y="262"/>
                  <a:pt x="1069" y="262"/>
                  <a:pt x="1070" y="263"/>
                </a:cubicBezTo>
                <a:lnTo>
                  <a:pt x="1123" y="362"/>
                </a:lnTo>
                <a:cubicBezTo>
                  <a:pt x="1123" y="362"/>
                  <a:pt x="1123" y="363"/>
                  <a:pt x="1123" y="363"/>
                </a:cubicBezTo>
                <a:lnTo>
                  <a:pt x="1156" y="472"/>
                </a:lnTo>
                <a:lnTo>
                  <a:pt x="1165" y="531"/>
                </a:lnTo>
                <a:lnTo>
                  <a:pt x="1168" y="592"/>
                </a:lnTo>
                <a:lnTo>
                  <a:pt x="1165" y="653"/>
                </a:lnTo>
                <a:lnTo>
                  <a:pt x="1156" y="712"/>
                </a:lnTo>
                <a:lnTo>
                  <a:pt x="1123" y="823"/>
                </a:lnTo>
                <a:cubicBezTo>
                  <a:pt x="1123" y="823"/>
                  <a:pt x="1123" y="824"/>
                  <a:pt x="1123" y="824"/>
                </a:cubicBezTo>
                <a:lnTo>
                  <a:pt x="1070" y="923"/>
                </a:lnTo>
                <a:cubicBezTo>
                  <a:pt x="1069" y="924"/>
                  <a:pt x="1069" y="924"/>
                  <a:pt x="1069" y="925"/>
                </a:cubicBezTo>
                <a:lnTo>
                  <a:pt x="999" y="1011"/>
                </a:lnTo>
                <a:cubicBezTo>
                  <a:pt x="998" y="1011"/>
                  <a:pt x="998" y="1011"/>
                  <a:pt x="998" y="1012"/>
                </a:cubicBezTo>
                <a:lnTo>
                  <a:pt x="912" y="1083"/>
                </a:lnTo>
                <a:cubicBezTo>
                  <a:pt x="911" y="1083"/>
                  <a:pt x="911" y="1083"/>
                  <a:pt x="910" y="1083"/>
                </a:cubicBezTo>
                <a:lnTo>
                  <a:pt x="813" y="1137"/>
                </a:lnTo>
                <a:cubicBezTo>
                  <a:pt x="813" y="1138"/>
                  <a:pt x="812" y="1138"/>
                  <a:pt x="812" y="1138"/>
                </a:cubicBezTo>
                <a:lnTo>
                  <a:pt x="703" y="1172"/>
                </a:lnTo>
                <a:cubicBezTo>
                  <a:pt x="702" y="1172"/>
                  <a:pt x="702" y="1172"/>
                  <a:pt x="702" y="1172"/>
                </a:cubicBezTo>
                <a:lnTo>
                  <a:pt x="645" y="1181"/>
                </a:lnTo>
                <a:lnTo>
                  <a:pt x="585" y="1184"/>
                </a:lnTo>
                <a:lnTo>
                  <a:pt x="525" y="1181"/>
                </a:lnTo>
                <a:lnTo>
                  <a:pt x="467" y="1172"/>
                </a:lnTo>
                <a:cubicBezTo>
                  <a:pt x="467" y="1172"/>
                  <a:pt x="466" y="1172"/>
                  <a:pt x="466" y="1172"/>
                </a:cubicBezTo>
                <a:lnTo>
                  <a:pt x="358" y="1138"/>
                </a:lnTo>
                <a:cubicBezTo>
                  <a:pt x="358" y="1138"/>
                  <a:pt x="357" y="1138"/>
                  <a:pt x="357" y="1137"/>
                </a:cubicBezTo>
                <a:lnTo>
                  <a:pt x="259" y="1083"/>
                </a:lnTo>
                <a:cubicBezTo>
                  <a:pt x="258" y="1083"/>
                  <a:pt x="258" y="1083"/>
                  <a:pt x="257" y="1083"/>
                </a:cubicBezTo>
                <a:lnTo>
                  <a:pt x="172" y="1012"/>
                </a:lnTo>
                <a:cubicBezTo>
                  <a:pt x="172" y="1011"/>
                  <a:pt x="172" y="1011"/>
                  <a:pt x="171" y="1011"/>
                </a:cubicBezTo>
                <a:lnTo>
                  <a:pt x="100" y="925"/>
                </a:lnTo>
                <a:cubicBezTo>
                  <a:pt x="100" y="924"/>
                  <a:pt x="100" y="924"/>
                  <a:pt x="99" y="923"/>
                </a:cubicBezTo>
                <a:lnTo>
                  <a:pt x="46" y="824"/>
                </a:lnTo>
                <a:cubicBezTo>
                  <a:pt x="46" y="824"/>
                  <a:pt x="46" y="823"/>
                  <a:pt x="46" y="823"/>
                </a:cubicBezTo>
                <a:lnTo>
                  <a:pt x="13" y="713"/>
                </a:lnTo>
                <a:lnTo>
                  <a:pt x="4" y="654"/>
                </a:lnTo>
                <a:lnTo>
                  <a:pt x="0" y="593"/>
                </a:lnTo>
                <a:close/>
                <a:moveTo>
                  <a:pt x="19" y="651"/>
                </a:moveTo>
                <a:lnTo>
                  <a:pt x="28" y="708"/>
                </a:lnTo>
                <a:lnTo>
                  <a:pt x="61" y="818"/>
                </a:lnTo>
                <a:lnTo>
                  <a:pt x="61" y="817"/>
                </a:lnTo>
                <a:lnTo>
                  <a:pt x="114" y="916"/>
                </a:lnTo>
                <a:lnTo>
                  <a:pt x="113" y="914"/>
                </a:lnTo>
                <a:lnTo>
                  <a:pt x="184" y="1000"/>
                </a:lnTo>
                <a:lnTo>
                  <a:pt x="183" y="999"/>
                </a:lnTo>
                <a:lnTo>
                  <a:pt x="268" y="1070"/>
                </a:lnTo>
                <a:lnTo>
                  <a:pt x="266" y="1069"/>
                </a:lnTo>
                <a:lnTo>
                  <a:pt x="364" y="1123"/>
                </a:lnTo>
                <a:lnTo>
                  <a:pt x="363" y="1123"/>
                </a:lnTo>
                <a:lnTo>
                  <a:pt x="471" y="1157"/>
                </a:lnTo>
                <a:lnTo>
                  <a:pt x="470" y="1157"/>
                </a:lnTo>
                <a:lnTo>
                  <a:pt x="526" y="1165"/>
                </a:lnTo>
                <a:lnTo>
                  <a:pt x="584" y="1168"/>
                </a:lnTo>
                <a:lnTo>
                  <a:pt x="642" y="1166"/>
                </a:lnTo>
                <a:lnTo>
                  <a:pt x="699" y="1157"/>
                </a:lnTo>
                <a:lnTo>
                  <a:pt x="698" y="1157"/>
                </a:lnTo>
                <a:lnTo>
                  <a:pt x="807" y="1123"/>
                </a:lnTo>
                <a:lnTo>
                  <a:pt x="806" y="1123"/>
                </a:lnTo>
                <a:lnTo>
                  <a:pt x="903" y="1069"/>
                </a:lnTo>
                <a:lnTo>
                  <a:pt x="901" y="1070"/>
                </a:lnTo>
                <a:lnTo>
                  <a:pt x="987" y="999"/>
                </a:lnTo>
                <a:lnTo>
                  <a:pt x="986" y="1000"/>
                </a:lnTo>
                <a:lnTo>
                  <a:pt x="1056" y="914"/>
                </a:lnTo>
                <a:lnTo>
                  <a:pt x="1055" y="916"/>
                </a:lnTo>
                <a:lnTo>
                  <a:pt x="1108" y="817"/>
                </a:lnTo>
                <a:lnTo>
                  <a:pt x="1108" y="818"/>
                </a:lnTo>
                <a:lnTo>
                  <a:pt x="1141" y="709"/>
                </a:lnTo>
                <a:lnTo>
                  <a:pt x="1149" y="652"/>
                </a:lnTo>
                <a:lnTo>
                  <a:pt x="1152" y="593"/>
                </a:lnTo>
                <a:lnTo>
                  <a:pt x="1150" y="534"/>
                </a:lnTo>
                <a:lnTo>
                  <a:pt x="1141" y="477"/>
                </a:lnTo>
                <a:lnTo>
                  <a:pt x="1108" y="368"/>
                </a:lnTo>
                <a:lnTo>
                  <a:pt x="1108" y="369"/>
                </a:lnTo>
                <a:lnTo>
                  <a:pt x="1055" y="270"/>
                </a:lnTo>
                <a:lnTo>
                  <a:pt x="1056" y="271"/>
                </a:lnTo>
                <a:lnTo>
                  <a:pt x="986" y="184"/>
                </a:lnTo>
                <a:lnTo>
                  <a:pt x="987" y="186"/>
                </a:lnTo>
                <a:lnTo>
                  <a:pt x="901" y="115"/>
                </a:lnTo>
                <a:lnTo>
                  <a:pt x="903" y="115"/>
                </a:lnTo>
                <a:lnTo>
                  <a:pt x="806" y="61"/>
                </a:lnTo>
                <a:lnTo>
                  <a:pt x="807" y="62"/>
                </a:lnTo>
                <a:lnTo>
                  <a:pt x="698" y="28"/>
                </a:lnTo>
                <a:lnTo>
                  <a:pt x="699" y="28"/>
                </a:lnTo>
                <a:lnTo>
                  <a:pt x="643" y="19"/>
                </a:lnTo>
                <a:lnTo>
                  <a:pt x="585" y="16"/>
                </a:lnTo>
                <a:lnTo>
                  <a:pt x="527" y="19"/>
                </a:lnTo>
                <a:lnTo>
                  <a:pt x="470" y="28"/>
                </a:lnTo>
                <a:lnTo>
                  <a:pt x="471" y="28"/>
                </a:lnTo>
                <a:lnTo>
                  <a:pt x="363" y="62"/>
                </a:lnTo>
                <a:lnTo>
                  <a:pt x="364" y="61"/>
                </a:lnTo>
                <a:lnTo>
                  <a:pt x="266" y="115"/>
                </a:lnTo>
                <a:lnTo>
                  <a:pt x="268" y="115"/>
                </a:lnTo>
                <a:lnTo>
                  <a:pt x="183" y="186"/>
                </a:lnTo>
                <a:lnTo>
                  <a:pt x="184" y="185"/>
                </a:lnTo>
                <a:lnTo>
                  <a:pt x="113" y="272"/>
                </a:lnTo>
                <a:lnTo>
                  <a:pt x="114" y="270"/>
                </a:lnTo>
                <a:lnTo>
                  <a:pt x="61" y="369"/>
                </a:lnTo>
                <a:lnTo>
                  <a:pt x="61" y="368"/>
                </a:lnTo>
                <a:lnTo>
                  <a:pt x="28" y="476"/>
                </a:lnTo>
                <a:lnTo>
                  <a:pt x="19" y="533"/>
                </a:lnTo>
                <a:lnTo>
                  <a:pt x="16" y="592"/>
                </a:lnTo>
                <a:lnTo>
                  <a:pt x="19" y="651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Freeform 154"/>
          <p:cNvSpPr>
            <a:spLocks noEditPoints="1"/>
          </p:cNvSpPr>
          <p:nvPr/>
        </p:nvSpPr>
        <p:spPr bwMode="auto">
          <a:xfrm>
            <a:off x="5821362" y="4268787"/>
            <a:ext cx="74613" cy="104775"/>
          </a:xfrm>
          <a:custGeom>
            <a:avLst/>
            <a:gdLst>
              <a:gd name="T0" fmla="*/ 30 w 47"/>
              <a:gd name="T1" fmla="*/ 1 h 66"/>
              <a:gd name="T2" fmla="*/ 25 w 47"/>
              <a:gd name="T3" fmla="*/ 27 h 66"/>
              <a:gd name="T4" fmla="*/ 19 w 47"/>
              <a:gd name="T5" fmla="*/ 26 h 66"/>
              <a:gd name="T6" fmla="*/ 24 w 47"/>
              <a:gd name="T7" fmla="*/ 0 h 66"/>
              <a:gd name="T8" fmla="*/ 30 w 47"/>
              <a:gd name="T9" fmla="*/ 1 h 66"/>
              <a:gd name="T10" fmla="*/ 47 w 47"/>
              <a:gd name="T11" fmla="*/ 23 h 66"/>
              <a:gd name="T12" fmla="*/ 15 w 47"/>
              <a:gd name="T13" fmla="*/ 66 h 66"/>
              <a:gd name="T14" fmla="*/ 0 w 47"/>
              <a:gd name="T15" fmla="*/ 15 h 66"/>
              <a:gd name="T16" fmla="*/ 47 w 47"/>
              <a:gd name="T17" fmla="*/ 2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66">
                <a:moveTo>
                  <a:pt x="30" y="1"/>
                </a:moveTo>
                <a:lnTo>
                  <a:pt x="25" y="27"/>
                </a:lnTo>
                <a:lnTo>
                  <a:pt x="19" y="26"/>
                </a:lnTo>
                <a:lnTo>
                  <a:pt x="24" y="0"/>
                </a:lnTo>
                <a:lnTo>
                  <a:pt x="30" y="1"/>
                </a:lnTo>
                <a:close/>
                <a:moveTo>
                  <a:pt x="47" y="23"/>
                </a:moveTo>
                <a:lnTo>
                  <a:pt x="15" y="66"/>
                </a:lnTo>
                <a:lnTo>
                  <a:pt x="0" y="15"/>
                </a:lnTo>
                <a:lnTo>
                  <a:pt x="47" y="23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55"/>
          <p:cNvSpPr>
            <a:spLocks noEditPoints="1"/>
          </p:cNvSpPr>
          <p:nvPr/>
        </p:nvSpPr>
        <p:spPr bwMode="auto">
          <a:xfrm>
            <a:off x="5054599" y="4502150"/>
            <a:ext cx="209550" cy="9525"/>
          </a:xfrm>
          <a:custGeom>
            <a:avLst/>
            <a:gdLst>
              <a:gd name="T0" fmla="*/ 0 w 132"/>
              <a:gd name="T1" fmla="*/ 0 h 6"/>
              <a:gd name="T2" fmla="*/ 24 w 132"/>
              <a:gd name="T3" fmla="*/ 0 h 6"/>
              <a:gd name="T4" fmla="*/ 24 w 132"/>
              <a:gd name="T5" fmla="*/ 6 h 6"/>
              <a:gd name="T6" fmla="*/ 0 w 132"/>
              <a:gd name="T7" fmla="*/ 6 h 6"/>
              <a:gd name="T8" fmla="*/ 0 w 132"/>
              <a:gd name="T9" fmla="*/ 0 h 6"/>
              <a:gd name="T10" fmla="*/ 42 w 132"/>
              <a:gd name="T11" fmla="*/ 0 h 6"/>
              <a:gd name="T12" fmla="*/ 66 w 132"/>
              <a:gd name="T13" fmla="*/ 0 h 6"/>
              <a:gd name="T14" fmla="*/ 66 w 132"/>
              <a:gd name="T15" fmla="*/ 6 h 6"/>
              <a:gd name="T16" fmla="*/ 42 w 132"/>
              <a:gd name="T17" fmla="*/ 6 h 6"/>
              <a:gd name="T18" fmla="*/ 42 w 132"/>
              <a:gd name="T19" fmla="*/ 0 h 6"/>
              <a:gd name="T20" fmla="*/ 84 w 132"/>
              <a:gd name="T21" fmla="*/ 0 h 6"/>
              <a:gd name="T22" fmla="*/ 108 w 132"/>
              <a:gd name="T23" fmla="*/ 0 h 6"/>
              <a:gd name="T24" fmla="*/ 108 w 132"/>
              <a:gd name="T25" fmla="*/ 6 h 6"/>
              <a:gd name="T26" fmla="*/ 84 w 132"/>
              <a:gd name="T27" fmla="*/ 6 h 6"/>
              <a:gd name="T28" fmla="*/ 84 w 132"/>
              <a:gd name="T29" fmla="*/ 0 h 6"/>
              <a:gd name="T30" fmla="*/ 126 w 132"/>
              <a:gd name="T31" fmla="*/ 0 h 6"/>
              <a:gd name="T32" fmla="*/ 132 w 132"/>
              <a:gd name="T33" fmla="*/ 0 h 6"/>
              <a:gd name="T34" fmla="*/ 132 w 132"/>
              <a:gd name="T35" fmla="*/ 6 h 6"/>
              <a:gd name="T36" fmla="*/ 126 w 132"/>
              <a:gd name="T37" fmla="*/ 6 h 6"/>
              <a:gd name="T38" fmla="*/ 126 w 132"/>
              <a:gd name="T3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" h="6">
                <a:moveTo>
                  <a:pt x="0" y="0"/>
                </a:moveTo>
                <a:lnTo>
                  <a:pt x="24" y="0"/>
                </a:lnTo>
                <a:lnTo>
                  <a:pt x="24" y="6"/>
                </a:lnTo>
                <a:lnTo>
                  <a:pt x="0" y="6"/>
                </a:lnTo>
                <a:lnTo>
                  <a:pt x="0" y="0"/>
                </a:lnTo>
                <a:close/>
                <a:moveTo>
                  <a:pt x="42" y="0"/>
                </a:moveTo>
                <a:lnTo>
                  <a:pt x="66" y="0"/>
                </a:lnTo>
                <a:lnTo>
                  <a:pt x="66" y="6"/>
                </a:lnTo>
                <a:lnTo>
                  <a:pt x="42" y="6"/>
                </a:lnTo>
                <a:lnTo>
                  <a:pt x="42" y="0"/>
                </a:lnTo>
                <a:close/>
                <a:moveTo>
                  <a:pt x="84" y="0"/>
                </a:moveTo>
                <a:lnTo>
                  <a:pt x="108" y="0"/>
                </a:lnTo>
                <a:lnTo>
                  <a:pt x="108" y="6"/>
                </a:lnTo>
                <a:lnTo>
                  <a:pt x="84" y="6"/>
                </a:lnTo>
                <a:lnTo>
                  <a:pt x="84" y="0"/>
                </a:lnTo>
                <a:close/>
                <a:moveTo>
                  <a:pt x="126" y="0"/>
                </a:moveTo>
                <a:lnTo>
                  <a:pt x="132" y="0"/>
                </a:lnTo>
                <a:lnTo>
                  <a:pt x="132" y="6"/>
                </a:lnTo>
                <a:lnTo>
                  <a:pt x="126" y="6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Rectangle 156"/>
          <p:cNvSpPr>
            <a:spLocks noChangeArrowheads="1"/>
          </p:cNvSpPr>
          <p:nvPr/>
        </p:nvSpPr>
        <p:spPr bwMode="auto">
          <a:xfrm>
            <a:off x="5206999" y="4098925"/>
            <a:ext cx="3238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Bile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2" name="Freeform 157"/>
          <p:cNvSpPr>
            <a:spLocks noEditPoints="1"/>
          </p:cNvSpPr>
          <p:nvPr/>
        </p:nvSpPr>
        <p:spPr bwMode="auto">
          <a:xfrm>
            <a:off x="4645024" y="4592637"/>
            <a:ext cx="381000" cy="76200"/>
          </a:xfrm>
          <a:custGeom>
            <a:avLst/>
            <a:gdLst>
              <a:gd name="T0" fmla="*/ 40 w 240"/>
              <a:gd name="T1" fmla="*/ 21 h 48"/>
              <a:gd name="T2" fmla="*/ 240 w 240"/>
              <a:gd name="T3" fmla="*/ 21 h 48"/>
              <a:gd name="T4" fmla="*/ 240 w 240"/>
              <a:gd name="T5" fmla="*/ 27 h 48"/>
              <a:gd name="T6" fmla="*/ 40 w 240"/>
              <a:gd name="T7" fmla="*/ 27 h 48"/>
              <a:gd name="T8" fmla="*/ 40 w 240"/>
              <a:gd name="T9" fmla="*/ 21 h 48"/>
              <a:gd name="T10" fmla="*/ 48 w 240"/>
              <a:gd name="T11" fmla="*/ 48 h 48"/>
              <a:gd name="T12" fmla="*/ 0 w 240"/>
              <a:gd name="T13" fmla="*/ 24 h 48"/>
              <a:gd name="T14" fmla="*/ 48 w 240"/>
              <a:gd name="T15" fmla="*/ 0 h 48"/>
              <a:gd name="T16" fmla="*/ 48 w 240"/>
              <a:gd name="T1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48">
                <a:moveTo>
                  <a:pt x="40" y="21"/>
                </a:moveTo>
                <a:lnTo>
                  <a:pt x="240" y="21"/>
                </a:lnTo>
                <a:lnTo>
                  <a:pt x="240" y="27"/>
                </a:lnTo>
                <a:lnTo>
                  <a:pt x="40" y="27"/>
                </a:lnTo>
                <a:lnTo>
                  <a:pt x="40" y="21"/>
                </a:lnTo>
                <a:close/>
                <a:moveTo>
                  <a:pt x="48" y="48"/>
                </a:moveTo>
                <a:lnTo>
                  <a:pt x="0" y="24"/>
                </a:lnTo>
                <a:lnTo>
                  <a:pt x="48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09"/>
          <p:cNvSpPr>
            <a:spLocks noEditPoints="1"/>
          </p:cNvSpPr>
          <p:nvPr/>
        </p:nvSpPr>
        <p:spPr bwMode="auto">
          <a:xfrm>
            <a:off x="6026149" y="3632200"/>
            <a:ext cx="781050" cy="552450"/>
          </a:xfrm>
          <a:custGeom>
            <a:avLst/>
            <a:gdLst>
              <a:gd name="T0" fmla="*/ 4 w 1312"/>
              <a:gd name="T1" fmla="*/ 417 h 928"/>
              <a:gd name="T2" fmla="*/ 30 w 1312"/>
              <a:gd name="T3" fmla="*/ 327 h 928"/>
              <a:gd name="T4" fmla="*/ 113 w 1312"/>
              <a:gd name="T5" fmla="*/ 205 h 928"/>
              <a:gd name="T6" fmla="*/ 194 w 1312"/>
              <a:gd name="T7" fmla="*/ 136 h 928"/>
              <a:gd name="T8" fmla="*/ 402 w 1312"/>
              <a:gd name="T9" fmla="*/ 37 h 928"/>
              <a:gd name="T10" fmla="*/ 526 w 1312"/>
              <a:gd name="T11" fmla="*/ 9 h 928"/>
              <a:gd name="T12" fmla="*/ 789 w 1312"/>
              <a:gd name="T13" fmla="*/ 10 h 928"/>
              <a:gd name="T14" fmla="*/ 1021 w 1312"/>
              <a:gd name="T15" fmla="*/ 79 h 928"/>
              <a:gd name="T16" fmla="*/ 1120 w 1312"/>
              <a:gd name="T17" fmla="*/ 136 h 928"/>
              <a:gd name="T18" fmla="*/ 1260 w 1312"/>
              <a:gd name="T19" fmla="*/ 283 h 928"/>
              <a:gd name="T20" fmla="*/ 1299 w 1312"/>
              <a:gd name="T21" fmla="*/ 370 h 928"/>
              <a:gd name="T22" fmla="*/ 1309 w 1312"/>
              <a:gd name="T23" fmla="*/ 418 h 928"/>
              <a:gd name="T24" fmla="*/ 1309 w 1312"/>
              <a:gd name="T25" fmla="*/ 513 h 928"/>
              <a:gd name="T26" fmla="*/ 1261 w 1312"/>
              <a:gd name="T27" fmla="*/ 646 h 928"/>
              <a:gd name="T28" fmla="*/ 1199 w 1312"/>
              <a:gd name="T29" fmla="*/ 726 h 928"/>
              <a:gd name="T30" fmla="*/ 1022 w 1312"/>
              <a:gd name="T31" fmla="*/ 849 h 928"/>
              <a:gd name="T32" fmla="*/ 910 w 1312"/>
              <a:gd name="T33" fmla="*/ 892 h 928"/>
              <a:gd name="T34" fmla="*/ 657 w 1312"/>
              <a:gd name="T35" fmla="*/ 928 h 928"/>
              <a:gd name="T36" fmla="*/ 403 w 1312"/>
              <a:gd name="T37" fmla="*/ 892 h 928"/>
              <a:gd name="T38" fmla="*/ 290 w 1312"/>
              <a:gd name="T39" fmla="*/ 849 h 928"/>
              <a:gd name="T40" fmla="*/ 114 w 1312"/>
              <a:gd name="T41" fmla="*/ 726 h 928"/>
              <a:gd name="T42" fmla="*/ 52 w 1312"/>
              <a:gd name="T43" fmla="*/ 646 h 928"/>
              <a:gd name="T44" fmla="*/ 4 w 1312"/>
              <a:gd name="T45" fmla="*/ 513 h 928"/>
              <a:gd name="T46" fmla="*/ 19 w 1312"/>
              <a:gd name="T47" fmla="*/ 511 h 928"/>
              <a:gd name="T48" fmla="*/ 45 w 1312"/>
              <a:gd name="T49" fmla="*/ 597 h 928"/>
              <a:gd name="T50" fmla="*/ 126 w 1312"/>
              <a:gd name="T51" fmla="*/ 715 h 928"/>
              <a:gd name="T52" fmla="*/ 202 w 1312"/>
              <a:gd name="T53" fmla="*/ 781 h 928"/>
              <a:gd name="T54" fmla="*/ 407 w 1312"/>
              <a:gd name="T55" fmla="*/ 877 h 928"/>
              <a:gd name="T56" fmla="*/ 527 w 1312"/>
              <a:gd name="T57" fmla="*/ 903 h 928"/>
              <a:gd name="T58" fmla="*/ 786 w 1312"/>
              <a:gd name="T59" fmla="*/ 904 h 928"/>
              <a:gd name="T60" fmla="*/ 1016 w 1312"/>
              <a:gd name="T61" fmla="*/ 835 h 928"/>
              <a:gd name="T62" fmla="*/ 1109 w 1312"/>
              <a:gd name="T63" fmla="*/ 781 h 928"/>
              <a:gd name="T64" fmla="*/ 1247 w 1312"/>
              <a:gd name="T65" fmla="*/ 638 h 928"/>
              <a:gd name="T66" fmla="*/ 1284 w 1312"/>
              <a:gd name="T67" fmla="*/ 555 h 928"/>
              <a:gd name="T68" fmla="*/ 1296 w 1312"/>
              <a:gd name="T69" fmla="*/ 465 h 928"/>
              <a:gd name="T70" fmla="*/ 1284 w 1312"/>
              <a:gd name="T71" fmla="*/ 374 h 928"/>
              <a:gd name="T72" fmla="*/ 1246 w 1312"/>
              <a:gd name="T73" fmla="*/ 291 h 928"/>
              <a:gd name="T74" fmla="*/ 1188 w 1312"/>
              <a:gd name="T75" fmla="*/ 216 h 928"/>
              <a:gd name="T76" fmla="*/ 1014 w 1312"/>
              <a:gd name="T77" fmla="*/ 93 h 928"/>
              <a:gd name="T78" fmla="*/ 907 w 1312"/>
              <a:gd name="T79" fmla="*/ 52 h 928"/>
              <a:gd name="T80" fmla="*/ 657 w 1312"/>
              <a:gd name="T81" fmla="*/ 16 h 928"/>
              <a:gd name="T82" fmla="*/ 406 w 1312"/>
              <a:gd name="T83" fmla="*/ 52 h 928"/>
              <a:gd name="T84" fmla="*/ 299 w 1312"/>
              <a:gd name="T85" fmla="*/ 93 h 928"/>
              <a:gd name="T86" fmla="*/ 125 w 1312"/>
              <a:gd name="T87" fmla="*/ 216 h 928"/>
              <a:gd name="T88" fmla="*/ 67 w 1312"/>
              <a:gd name="T89" fmla="*/ 291 h 928"/>
              <a:gd name="T90" fmla="*/ 29 w 1312"/>
              <a:gd name="T91" fmla="*/ 374 h 928"/>
              <a:gd name="T92" fmla="*/ 16 w 1312"/>
              <a:gd name="T93" fmla="*/ 464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12" h="928">
                <a:moveTo>
                  <a:pt x="0" y="465"/>
                </a:moveTo>
                <a:lnTo>
                  <a:pt x="3" y="418"/>
                </a:lnTo>
                <a:cubicBezTo>
                  <a:pt x="4" y="418"/>
                  <a:pt x="4" y="417"/>
                  <a:pt x="4" y="417"/>
                </a:cubicBezTo>
                <a:lnTo>
                  <a:pt x="14" y="371"/>
                </a:lnTo>
                <a:cubicBezTo>
                  <a:pt x="14" y="370"/>
                  <a:pt x="14" y="370"/>
                  <a:pt x="14" y="370"/>
                </a:cubicBezTo>
                <a:lnTo>
                  <a:pt x="30" y="327"/>
                </a:lnTo>
                <a:lnTo>
                  <a:pt x="52" y="284"/>
                </a:lnTo>
                <a:cubicBezTo>
                  <a:pt x="53" y="283"/>
                  <a:pt x="53" y="283"/>
                  <a:pt x="53" y="283"/>
                </a:cubicBezTo>
                <a:lnTo>
                  <a:pt x="113" y="205"/>
                </a:lnTo>
                <a:cubicBezTo>
                  <a:pt x="113" y="204"/>
                  <a:pt x="114" y="204"/>
                  <a:pt x="114" y="203"/>
                </a:cubicBezTo>
                <a:lnTo>
                  <a:pt x="193" y="136"/>
                </a:lnTo>
                <a:cubicBezTo>
                  <a:pt x="194" y="136"/>
                  <a:pt x="194" y="136"/>
                  <a:pt x="194" y="136"/>
                </a:cubicBezTo>
                <a:lnTo>
                  <a:pt x="290" y="80"/>
                </a:lnTo>
                <a:cubicBezTo>
                  <a:pt x="291" y="79"/>
                  <a:pt x="291" y="79"/>
                  <a:pt x="292" y="79"/>
                </a:cubicBezTo>
                <a:lnTo>
                  <a:pt x="402" y="37"/>
                </a:lnTo>
                <a:cubicBezTo>
                  <a:pt x="402" y="37"/>
                  <a:pt x="402" y="37"/>
                  <a:pt x="403" y="37"/>
                </a:cubicBezTo>
                <a:lnTo>
                  <a:pt x="525" y="10"/>
                </a:lnTo>
                <a:cubicBezTo>
                  <a:pt x="525" y="10"/>
                  <a:pt x="526" y="10"/>
                  <a:pt x="526" y="9"/>
                </a:cubicBezTo>
                <a:lnTo>
                  <a:pt x="656" y="0"/>
                </a:lnTo>
                <a:lnTo>
                  <a:pt x="788" y="9"/>
                </a:lnTo>
                <a:cubicBezTo>
                  <a:pt x="788" y="10"/>
                  <a:pt x="789" y="10"/>
                  <a:pt x="789" y="10"/>
                </a:cubicBezTo>
                <a:lnTo>
                  <a:pt x="910" y="37"/>
                </a:lnTo>
                <a:cubicBezTo>
                  <a:pt x="911" y="37"/>
                  <a:pt x="911" y="37"/>
                  <a:pt x="911" y="37"/>
                </a:cubicBezTo>
                <a:lnTo>
                  <a:pt x="1021" y="79"/>
                </a:lnTo>
                <a:cubicBezTo>
                  <a:pt x="1022" y="79"/>
                  <a:pt x="1022" y="79"/>
                  <a:pt x="1023" y="80"/>
                </a:cubicBezTo>
                <a:lnTo>
                  <a:pt x="1119" y="136"/>
                </a:lnTo>
                <a:cubicBezTo>
                  <a:pt x="1119" y="136"/>
                  <a:pt x="1119" y="136"/>
                  <a:pt x="1120" y="136"/>
                </a:cubicBezTo>
                <a:lnTo>
                  <a:pt x="1199" y="203"/>
                </a:lnTo>
                <a:cubicBezTo>
                  <a:pt x="1199" y="204"/>
                  <a:pt x="1199" y="204"/>
                  <a:pt x="1200" y="205"/>
                </a:cubicBezTo>
                <a:lnTo>
                  <a:pt x="1260" y="283"/>
                </a:lnTo>
                <a:cubicBezTo>
                  <a:pt x="1260" y="283"/>
                  <a:pt x="1260" y="283"/>
                  <a:pt x="1261" y="284"/>
                </a:cubicBezTo>
                <a:lnTo>
                  <a:pt x="1283" y="326"/>
                </a:lnTo>
                <a:lnTo>
                  <a:pt x="1299" y="370"/>
                </a:lnTo>
                <a:cubicBezTo>
                  <a:pt x="1299" y="370"/>
                  <a:pt x="1299" y="370"/>
                  <a:pt x="1299" y="371"/>
                </a:cubicBezTo>
                <a:lnTo>
                  <a:pt x="1309" y="417"/>
                </a:lnTo>
                <a:cubicBezTo>
                  <a:pt x="1309" y="417"/>
                  <a:pt x="1309" y="418"/>
                  <a:pt x="1309" y="418"/>
                </a:cubicBezTo>
                <a:lnTo>
                  <a:pt x="1312" y="464"/>
                </a:lnTo>
                <a:lnTo>
                  <a:pt x="1309" y="512"/>
                </a:lnTo>
                <a:cubicBezTo>
                  <a:pt x="1309" y="512"/>
                  <a:pt x="1309" y="513"/>
                  <a:pt x="1309" y="513"/>
                </a:cubicBezTo>
                <a:lnTo>
                  <a:pt x="1299" y="558"/>
                </a:lnTo>
                <a:lnTo>
                  <a:pt x="1283" y="603"/>
                </a:lnTo>
                <a:lnTo>
                  <a:pt x="1261" y="646"/>
                </a:lnTo>
                <a:cubicBezTo>
                  <a:pt x="1260" y="647"/>
                  <a:pt x="1260" y="647"/>
                  <a:pt x="1260" y="647"/>
                </a:cubicBezTo>
                <a:lnTo>
                  <a:pt x="1200" y="724"/>
                </a:lnTo>
                <a:cubicBezTo>
                  <a:pt x="1199" y="725"/>
                  <a:pt x="1199" y="725"/>
                  <a:pt x="1199" y="726"/>
                </a:cubicBezTo>
                <a:lnTo>
                  <a:pt x="1120" y="794"/>
                </a:lnTo>
                <a:cubicBezTo>
                  <a:pt x="1119" y="794"/>
                  <a:pt x="1119" y="794"/>
                  <a:pt x="1118" y="794"/>
                </a:cubicBezTo>
                <a:lnTo>
                  <a:pt x="1022" y="849"/>
                </a:lnTo>
                <a:cubicBezTo>
                  <a:pt x="1022" y="850"/>
                  <a:pt x="1022" y="850"/>
                  <a:pt x="1021" y="850"/>
                </a:cubicBezTo>
                <a:lnTo>
                  <a:pt x="911" y="892"/>
                </a:lnTo>
                <a:cubicBezTo>
                  <a:pt x="911" y="892"/>
                  <a:pt x="911" y="892"/>
                  <a:pt x="910" y="892"/>
                </a:cubicBezTo>
                <a:lnTo>
                  <a:pt x="789" y="919"/>
                </a:lnTo>
                <a:cubicBezTo>
                  <a:pt x="789" y="919"/>
                  <a:pt x="788" y="919"/>
                  <a:pt x="788" y="919"/>
                </a:cubicBezTo>
                <a:lnTo>
                  <a:pt x="657" y="928"/>
                </a:lnTo>
                <a:lnTo>
                  <a:pt x="526" y="919"/>
                </a:lnTo>
                <a:cubicBezTo>
                  <a:pt x="526" y="919"/>
                  <a:pt x="525" y="919"/>
                  <a:pt x="525" y="919"/>
                </a:cubicBezTo>
                <a:lnTo>
                  <a:pt x="403" y="892"/>
                </a:lnTo>
                <a:cubicBezTo>
                  <a:pt x="402" y="892"/>
                  <a:pt x="402" y="892"/>
                  <a:pt x="402" y="892"/>
                </a:cubicBezTo>
                <a:lnTo>
                  <a:pt x="292" y="850"/>
                </a:lnTo>
                <a:cubicBezTo>
                  <a:pt x="291" y="850"/>
                  <a:pt x="291" y="850"/>
                  <a:pt x="290" y="849"/>
                </a:cubicBezTo>
                <a:lnTo>
                  <a:pt x="194" y="794"/>
                </a:lnTo>
                <a:cubicBezTo>
                  <a:pt x="194" y="794"/>
                  <a:pt x="194" y="794"/>
                  <a:pt x="193" y="794"/>
                </a:cubicBezTo>
                <a:lnTo>
                  <a:pt x="114" y="726"/>
                </a:lnTo>
                <a:cubicBezTo>
                  <a:pt x="114" y="725"/>
                  <a:pt x="113" y="725"/>
                  <a:pt x="113" y="724"/>
                </a:cubicBezTo>
                <a:lnTo>
                  <a:pt x="53" y="647"/>
                </a:lnTo>
                <a:cubicBezTo>
                  <a:pt x="53" y="647"/>
                  <a:pt x="53" y="647"/>
                  <a:pt x="52" y="646"/>
                </a:cubicBezTo>
                <a:lnTo>
                  <a:pt x="30" y="604"/>
                </a:lnTo>
                <a:lnTo>
                  <a:pt x="14" y="559"/>
                </a:lnTo>
                <a:lnTo>
                  <a:pt x="4" y="513"/>
                </a:lnTo>
                <a:cubicBezTo>
                  <a:pt x="4" y="513"/>
                  <a:pt x="4" y="512"/>
                  <a:pt x="3" y="512"/>
                </a:cubicBezTo>
                <a:lnTo>
                  <a:pt x="0" y="465"/>
                </a:lnTo>
                <a:close/>
                <a:moveTo>
                  <a:pt x="19" y="511"/>
                </a:moveTo>
                <a:lnTo>
                  <a:pt x="19" y="510"/>
                </a:lnTo>
                <a:lnTo>
                  <a:pt x="29" y="554"/>
                </a:lnTo>
                <a:lnTo>
                  <a:pt x="45" y="597"/>
                </a:lnTo>
                <a:lnTo>
                  <a:pt x="67" y="639"/>
                </a:lnTo>
                <a:lnTo>
                  <a:pt x="66" y="638"/>
                </a:lnTo>
                <a:lnTo>
                  <a:pt x="126" y="715"/>
                </a:lnTo>
                <a:lnTo>
                  <a:pt x="125" y="713"/>
                </a:lnTo>
                <a:lnTo>
                  <a:pt x="204" y="781"/>
                </a:lnTo>
                <a:lnTo>
                  <a:pt x="202" y="781"/>
                </a:lnTo>
                <a:lnTo>
                  <a:pt x="298" y="836"/>
                </a:lnTo>
                <a:lnTo>
                  <a:pt x="297" y="835"/>
                </a:lnTo>
                <a:lnTo>
                  <a:pt x="407" y="877"/>
                </a:lnTo>
                <a:lnTo>
                  <a:pt x="406" y="877"/>
                </a:lnTo>
                <a:lnTo>
                  <a:pt x="528" y="904"/>
                </a:lnTo>
                <a:lnTo>
                  <a:pt x="527" y="903"/>
                </a:lnTo>
                <a:lnTo>
                  <a:pt x="656" y="912"/>
                </a:lnTo>
                <a:lnTo>
                  <a:pt x="787" y="903"/>
                </a:lnTo>
                <a:lnTo>
                  <a:pt x="786" y="904"/>
                </a:lnTo>
                <a:lnTo>
                  <a:pt x="907" y="877"/>
                </a:lnTo>
                <a:lnTo>
                  <a:pt x="906" y="877"/>
                </a:lnTo>
                <a:lnTo>
                  <a:pt x="1016" y="835"/>
                </a:lnTo>
                <a:lnTo>
                  <a:pt x="1014" y="836"/>
                </a:lnTo>
                <a:lnTo>
                  <a:pt x="1110" y="781"/>
                </a:lnTo>
                <a:lnTo>
                  <a:pt x="1109" y="781"/>
                </a:lnTo>
                <a:lnTo>
                  <a:pt x="1188" y="713"/>
                </a:lnTo>
                <a:lnTo>
                  <a:pt x="1187" y="715"/>
                </a:lnTo>
                <a:lnTo>
                  <a:pt x="1247" y="638"/>
                </a:lnTo>
                <a:lnTo>
                  <a:pt x="1246" y="639"/>
                </a:lnTo>
                <a:lnTo>
                  <a:pt x="1268" y="598"/>
                </a:lnTo>
                <a:lnTo>
                  <a:pt x="1284" y="555"/>
                </a:lnTo>
                <a:lnTo>
                  <a:pt x="1294" y="510"/>
                </a:lnTo>
                <a:lnTo>
                  <a:pt x="1293" y="511"/>
                </a:lnTo>
                <a:lnTo>
                  <a:pt x="1296" y="465"/>
                </a:lnTo>
                <a:lnTo>
                  <a:pt x="1293" y="419"/>
                </a:lnTo>
                <a:lnTo>
                  <a:pt x="1294" y="420"/>
                </a:lnTo>
                <a:lnTo>
                  <a:pt x="1284" y="374"/>
                </a:lnTo>
                <a:lnTo>
                  <a:pt x="1284" y="375"/>
                </a:lnTo>
                <a:lnTo>
                  <a:pt x="1268" y="333"/>
                </a:lnTo>
                <a:lnTo>
                  <a:pt x="1246" y="291"/>
                </a:lnTo>
                <a:lnTo>
                  <a:pt x="1247" y="292"/>
                </a:lnTo>
                <a:lnTo>
                  <a:pt x="1187" y="214"/>
                </a:lnTo>
                <a:lnTo>
                  <a:pt x="1188" y="216"/>
                </a:lnTo>
                <a:lnTo>
                  <a:pt x="1109" y="149"/>
                </a:lnTo>
                <a:lnTo>
                  <a:pt x="1110" y="149"/>
                </a:lnTo>
                <a:lnTo>
                  <a:pt x="1014" y="93"/>
                </a:lnTo>
                <a:lnTo>
                  <a:pt x="1016" y="94"/>
                </a:lnTo>
                <a:lnTo>
                  <a:pt x="906" y="52"/>
                </a:lnTo>
                <a:lnTo>
                  <a:pt x="907" y="52"/>
                </a:lnTo>
                <a:lnTo>
                  <a:pt x="786" y="25"/>
                </a:lnTo>
                <a:lnTo>
                  <a:pt x="787" y="25"/>
                </a:lnTo>
                <a:lnTo>
                  <a:pt x="657" y="16"/>
                </a:lnTo>
                <a:lnTo>
                  <a:pt x="527" y="25"/>
                </a:lnTo>
                <a:lnTo>
                  <a:pt x="528" y="25"/>
                </a:lnTo>
                <a:lnTo>
                  <a:pt x="406" y="52"/>
                </a:lnTo>
                <a:lnTo>
                  <a:pt x="407" y="52"/>
                </a:lnTo>
                <a:lnTo>
                  <a:pt x="297" y="94"/>
                </a:lnTo>
                <a:lnTo>
                  <a:pt x="299" y="93"/>
                </a:lnTo>
                <a:lnTo>
                  <a:pt x="203" y="149"/>
                </a:lnTo>
                <a:lnTo>
                  <a:pt x="204" y="149"/>
                </a:lnTo>
                <a:lnTo>
                  <a:pt x="125" y="216"/>
                </a:lnTo>
                <a:lnTo>
                  <a:pt x="126" y="214"/>
                </a:lnTo>
                <a:lnTo>
                  <a:pt x="66" y="292"/>
                </a:lnTo>
                <a:lnTo>
                  <a:pt x="67" y="291"/>
                </a:lnTo>
                <a:lnTo>
                  <a:pt x="45" y="332"/>
                </a:lnTo>
                <a:lnTo>
                  <a:pt x="29" y="375"/>
                </a:lnTo>
                <a:lnTo>
                  <a:pt x="29" y="374"/>
                </a:lnTo>
                <a:lnTo>
                  <a:pt x="19" y="420"/>
                </a:lnTo>
                <a:lnTo>
                  <a:pt x="19" y="419"/>
                </a:lnTo>
                <a:lnTo>
                  <a:pt x="16" y="464"/>
                </a:lnTo>
                <a:lnTo>
                  <a:pt x="19" y="511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10"/>
          <p:cNvSpPr>
            <a:spLocks noChangeArrowheads="1"/>
          </p:cNvSpPr>
          <p:nvPr/>
        </p:nvSpPr>
        <p:spPr bwMode="auto">
          <a:xfrm>
            <a:off x="6111874" y="3823786"/>
            <a:ext cx="57227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solidFill>
                  <a:srgbClr val="000000"/>
                </a:solidFill>
                <a:latin typeface="Helvetica" charset="0"/>
              </a:rPr>
              <a:t>Ingestion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59" name="Freeform 125"/>
          <p:cNvSpPr>
            <a:spLocks noEditPoints="1"/>
          </p:cNvSpPr>
          <p:nvPr/>
        </p:nvSpPr>
        <p:spPr bwMode="auto">
          <a:xfrm>
            <a:off x="6373812" y="4185708"/>
            <a:ext cx="76200" cy="209550"/>
          </a:xfrm>
          <a:custGeom>
            <a:avLst/>
            <a:gdLst>
              <a:gd name="T0" fmla="*/ 27 w 48"/>
              <a:gd name="T1" fmla="*/ 0 h 132"/>
              <a:gd name="T2" fmla="*/ 27 w 48"/>
              <a:gd name="T3" fmla="*/ 92 h 132"/>
              <a:gd name="T4" fmla="*/ 21 w 48"/>
              <a:gd name="T5" fmla="*/ 92 h 132"/>
              <a:gd name="T6" fmla="*/ 21 w 48"/>
              <a:gd name="T7" fmla="*/ 0 h 132"/>
              <a:gd name="T8" fmla="*/ 27 w 48"/>
              <a:gd name="T9" fmla="*/ 0 h 132"/>
              <a:gd name="T10" fmla="*/ 48 w 48"/>
              <a:gd name="T11" fmla="*/ 84 h 132"/>
              <a:gd name="T12" fmla="*/ 24 w 48"/>
              <a:gd name="T13" fmla="*/ 132 h 132"/>
              <a:gd name="T14" fmla="*/ 0 w 48"/>
              <a:gd name="T15" fmla="*/ 84 h 132"/>
              <a:gd name="T16" fmla="*/ 48 w 48"/>
              <a:gd name="T17" fmla="*/ 8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32">
                <a:moveTo>
                  <a:pt x="27" y="0"/>
                </a:moveTo>
                <a:lnTo>
                  <a:pt x="27" y="92"/>
                </a:lnTo>
                <a:lnTo>
                  <a:pt x="21" y="92"/>
                </a:lnTo>
                <a:lnTo>
                  <a:pt x="21" y="0"/>
                </a:lnTo>
                <a:lnTo>
                  <a:pt x="27" y="0"/>
                </a:lnTo>
                <a:close/>
                <a:moveTo>
                  <a:pt x="48" y="84"/>
                </a:moveTo>
                <a:lnTo>
                  <a:pt x="24" y="132"/>
                </a:lnTo>
                <a:lnTo>
                  <a:pt x="0" y="84"/>
                </a:lnTo>
                <a:lnTo>
                  <a:pt x="48" y="8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650" y="2673350"/>
            <a:ext cx="1143000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Exchangeable Cortical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Volume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80250" y="1073150"/>
            <a:ext cx="990600" cy="29654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Central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Blood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Plasma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22650" y="1073150"/>
            <a:ext cx="1143000" cy="1447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Exchangeable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Trabecular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Volume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565650" y="168275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65650" y="206375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327650" y="1073150"/>
            <a:ext cx="990600" cy="1447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Trabecular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Bone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27650" y="2673350"/>
            <a:ext cx="990600" cy="1289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Cortical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289050" y="2673350"/>
            <a:ext cx="1447800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Nonexchangeable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Cortical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Volume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12850" y="1073150"/>
            <a:ext cx="1524000" cy="1447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Nonexchangeable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Trabecular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Volume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565650" y="313055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65650" y="351155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318250" y="168275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18250" y="206375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318250" y="313055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18250" y="351155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1"/>
            <a:endCxn id="44" idx="3"/>
          </p:cNvCxnSpPr>
          <p:nvPr/>
        </p:nvCxnSpPr>
        <p:spPr>
          <a:xfrm flipH="1">
            <a:off x="2736850" y="179705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1"/>
            <a:endCxn id="43" idx="3"/>
          </p:cNvCxnSpPr>
          <p:nvPr/>
        </p:nvCxnSpPr>
        <p:spPr>
          <a:xfrm flipH="1">
            <a:off x="2736850" y="332105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4" idx="0"/>
            <a:endCxn id="19" idx="0"/>
          </p:cNvCxnSpPr>
          <p:nvPr/>
        </p:nvCxnSpPr>
        <p:spPr>
          <a:xfrm rot="5400000" flipH="1" flipV="1">
            <a:off x="4775200" y="-1727200"/>
            <a:ext cx="12700" cy="5600700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3" idx="2"/>
            <a:endCxn id="19" idx="2"/>
          </p:cNvCxnSpPr>
          <p:nvPr/>
        </p:nvCxnSpPr>
        <p:spPr>
          <a:xfrm rot="16200000" flipH="1">
            <a:off x="4759325" y="1222375"/>
            <a:ext cx="69850" cy="5562600"/>
          </a:xfrm>
          <a:prstGeom prst="bentConnector3">
            <a:avLst>
              <a:gd name="adj1" fmla="val 4272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2590800"/>
            <a:ext cx="1371600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Metabolically Active Cortical Bone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3429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Bone resorption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28194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Bone formation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905000" y="4038600"/>
            <a:ext cx="1371600" cy="1447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Mature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Cortical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76800" y="2590800"/>
            <a:ext cx="1371600" cy="30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Blood Supply to Metabolically Active Cortical Bone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5200" y="4953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Radial diffusion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43434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Radial diffusion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905000" y="990600"/>
            <a:ext cx="1371600" cy="1447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Trabecular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Bone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276600" y="16764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76600" y="19812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5200" y="1981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Bone resorption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1371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Bone formation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876800" y="990600"/>
            <a:ext cx="1371600" cy="1447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Blood Supply to Trabecular Bone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276600" y="31242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76600" y="34290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76600" y="46482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76600" y="49530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/>
        </p:nvGraphicFramePr>
        <p:xfrm>
          <a:off x="-161925" y="257175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/>
        </p:nvGraphicFramePr>
        <p:xfrm>
          <a:off x="4429125" y="257175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-142875" y="3448050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224576"/>
              </p:ext>
            </p:extLst>
          </p:nvPr>
        </p:nvGraphicFramePr>
        <p:xfrm>
          <a:off x="4297892" y="3581400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443412" y="3443287"/>
          <a:ext cx="45720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57162" y="271462"/>
          <a:ext cx="4572000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4367212" y="280987"/>
          <a:ext cx="45720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128587" y="3443287"/>
          <a:ext cx="45720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-66675" y="276225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381500" y="276225"/>
          <a:ext cx="482917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467225" y="3438525"/>
          <a:ext cx="45720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76200" y="3400425"/>
          <a:ext cx="45720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9585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952622"/>
              </p:ext>
            </p:extLst>
          </p:nvPr>
        </p:nvGraphicFramePr>
        <p:xfrm>
          <a:off x="-38100" y="3409950"/>
          <a:ext cx="45720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885560"/>
              </p:ext>
            </p:extLst>
          </p:nvPr>
        </p:nvGraphicFramePr>
        <p:xfrm>
          <a:off x="0" y="209550"/>
          <a:ext cx="45720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618310"/>
              </p:ext>
            </p:extLst>
          </p:nvPr>
        </p:nvGraphicFramePr>
        <p:xfrm>
          <a:off x="4276725" y="3390900"/>
          <a:ext cx="45720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841109"/>
              </p:ext>
            </p:extLst>
          </p:nvPr>
        </p:nvGraphicFramePr>
        <p:xfrm>
          <a:off x="4267200" y="304800"/>
          <a:ext cx="45720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9302</TotalTime>
  <Words>1730</Words>
  <Application>Microsoft Macintosh PowerPoint</Application>
  <PresentationFormat>On-screen Show (4:3)</PresentationFormat>
  <Paragraphs>150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diamond</dc:creator>
  <cp:lastModifiedBy>Rob</cp:lastModifiedBy>
  <cp:revision>228</cp:revision>
  <dcterms:created xsi:type="dcterms:W3CDTF">2013-08-15T15:29:10Z</dcterms:created>
  <dcterms:modified xsi:type="dcterms:W3CDTF">2014-10-02T23:32:17Z</dcterms:modified>
</cp:coreProperties>
</file>