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5"/>
    <p:sldMasterId id="2147483697" r:id="rId6"/>
    <p:sldMasterId id="214748369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Lst>
  <p:sldSz cy="6858000" cx="12192000"/>
  <p:notesSz cx="6858000" cy="9144000"/>
  <p:embeddedFontLst>
    <p:embeddedFont>
      <p:font typeface="Roboto Medium"/>
      <p:regular r:id="rId109"/>
      <p:bold r:id="rId110"/>
      <p:italic r:id="rId111"/>
      <p:boldItalic r:id="rId112"/>
    </p:embeddedFont>
    <p:embeddedFont>
      <p:font typeface="Lato"/>
      <p:regular r:id="rId113"/>
      <p:bold r:id="rId114"/>
      <p:italic r:id="rId115"/>
      <p:boldItalic r:id="rId116"/>
    </p:embeddedFont>
    <p:embeddedFont>
      <p:font typeface="Tahoma"/>
      <p:regular r:id="rId117"/>
      <p:bold r:id="rId118"/>
    </p:embeddedFont>
    <p:embeddedFont>
      <p:font typeface="Roboto Mono"/>
      <p:regular r:id="rId119"/>
      <p:bold r:id="rId120"/>
      <p:italic r:id="rId121"/>
      <p:boldItalic r:id="rId1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rudra sark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668F10-D427-4608-AE60-D5D1B268AD13}">
  <a:tblStyle styleId="{9F668F10-D427-4608-AE60-D5D1B268AD1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D70AEA84-F1D6-4E6C-873A-95592376EB8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CF88865-1B39-43F0-AE42-6B980098DB49}"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5E62DB0-ADEC-406F-84C1-48227CEF986C}" styleName="Table_3">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font" Target="fonts/RobotoMedium-regular.fntdata"/><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121" Type="http://schemas.openxmlformats.org/officeDocument/2006/relationships/font" Target="fonts/RobotoMono-italic.fntdata"/><Relationship Id="rId25" Type="http://schemas.openxmlformats.org/officeDocument/2006/relationships/slide" Target="slides/slide17.xml"/><Relationship Id="rId120" Type="http://schemas.openxmlformats.org/officeDocument/2006/relationships/font" Target="fonts/RobotoMono-bold.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22" Type="http://schemas.openxmlformats.org/officeDocument/2006/relationships/font" Target="fonts/RobotoMono-boldItalic.fntdata"/><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font" Target="fonts/Tahoma-bold.fntdata"/><Relationship Id="rId117" Type="http://schemas.openxmlformats.org/officeDocument/2006/relationships/font" Target="fonts/Tahoma-regular.fntdata"/><Relationship Id="rId116" Type="http://schemas.openxmlformats.org/officeDocument/2006/relationships/font" Target="fonts/Lato-boldItalic.fntdata"/><Relationship Id="rId115" Type="http://schemas.openxmlformats.org/officeDocument/2006/relationships/font" Target="fonts/Lato-italic.fntdata"/><Relationship Id="rId119" Type="http://schemas.openxmlformats.org/officeDocument/2006/relationships/font" Target="fonts/RobotoMono-regular.fntdata"/><Relationship Id="rId15" Type="http://schemas.openxmlformats.org/officeDocument/2006/relationships/slide" Target="slides/slide7.xml"/><Relationship Id="rId110" Type="http://schemas.openxmlformats.org/officeDocument/2006/relationships/font" Target="fonts/RobotoMedium-bold.fntdata"/><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font" Target="fonts/Lato-bold.fntdata"/><Relationship Id="rId18" Type="http://schemas.openxmlformats.org/officeDocument/2006/relationships/slide" Target="slides/slide10.xml"/><Relationship Id="rId113" Type="http://schemas.openxmlformats.org/officeDocument/2006/relationships/font" Target="fonts/Lato-regular.fntdata"/><Relationship Id="rId112" Type="http://schemas.openxmlformats.org/officeDocument/2006/relationships/font" Target="fonts/RobotoMedium-boldItalic.fntdata"/><Relationship Id="rId111" Type="http://schemas.openxmlformats.org/officeDocument/2006/relationships/font" Target="fonts/RobotoMedium-italic.fntdata"/><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10T04:32:37.250">
    <p:pos x="6000" y="0"/>
    <p:text>Candidate key in brief</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9-10T04:10:56.819">
    <p:pos x="6000" y="0"/>
    <p:text>clearly indicate what are the primary key of this relations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9-13T06:38:13.792">
    <p:pos x="6000" y="0"/>
    <p:text>less writing more explanation on stage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9-09T10:36:38.678">
    <p:pos x="528" y="1150"/>
    <p:text>StName, Address HouseName houseColor depends on stID
Grade depends on StudentID nad Subject, 
SubjectCost depends on Subject</p:text>
  </p:cm>
  <p:cm authorId="0" idx="5" dt="2024-09-10T04:09:32.248">
    <p:pos x="6000" y="0"/>
    <p:text>Subjects table should come first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9-10T04:09:04.385">
    <p:pos x="6000" y="0"/>
    <p:text>here we need some changes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e755c1ed4_4_17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2fe755c1ed4_4_17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2fe755c1ed4_4_15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1" name="Google Shape;1251;g2fe755c1ed4_4_15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e6d8440f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e6d8440f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fe6d8440f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fdf3f538e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g2fdf3f538e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877892fa37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877892fa37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g2877892fa37_0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dc80aef2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dc80aef2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fdc80aef24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fd9901253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fd99012531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g2fd99012531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fd99012531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fd99012531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2fd99012531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fd99012531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fd99012531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g2fd99012531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fd99012531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fd99012531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g2fd99012531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ffc7f73d43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ffc7f73d43_2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g2ffc7f73d43_2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ffc7f73d43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ffc7f73d43_2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g2ffc7f73d43_2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f95d1793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ff95d1793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ff95d1793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ffc7f73d43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ffc7f73d43_2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g2ffc7f73d43_2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ffc7f73d43_2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ffc7f73d43_2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g2ffc7f73d43_2_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fe755c1ed4_4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g2fe755c1ed4_4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fe755c1ed4_4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2fe755c1ed4_4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ff95d1793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ff95d1793d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2ff95d1793d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fe755c1ed4_4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g2fe755c1ed4_4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fe755c1ed4_4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2fe755c1ed4_4_4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fe755c1ed4_4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4" name="Google Shape;774;g2fe755c1ed4_4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fe755c1ed4_4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g2fe755c1ed4_4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fe755c1ed4_4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2fe755c1ed4_4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fe755c1ed4_4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7" name="Google Shape;807;g2fe755c1ed4_4_4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fe755c1ed4_4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5" name="Google Shape;815;g2fe755c1ed4_4_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ffc7f73d43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2" name="Google Shape;822;g2ffc7f73d43_8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fe755c1ed4_4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g2fe755c1ed4_4_4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fe755c1ed4_4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5" name="Google Shape;845;g2fe755c1ed4_4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877892fa37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2877892fa37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877892fa37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fe755c1ed4_4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fe755c1ed4_4_6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fe755c1ed4_4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fe755c1ed4_4_6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2fe755c1ed4_4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2fe755c1ed4_4_6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fe755c1ed4_4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g2fe755c1ed4_4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ffc7f73d4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2" name="Google Shape;882;g2ffc7f73d43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fe755c1ed4_4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0" name="Google Shape;900;g2fe755c1ed4_4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ffc7f73d4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8" name="Google Shape;908;g2ffc7f73d43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fe755c1ed4_4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7" name="Google Shape;927;g2fe755c1ed4_4_6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ffc7f73d4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g2ffc7f73d43_0_5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fe755c1ed4_4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3" name="Google Shape;953;g2fe755c1ed4_4_6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fe755c1ed4_4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1" name="Google Shape;961;g2fe755c1ed4_4_6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ffc7f73d43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9" name="Google Shape;969;g2ffc7f73d43_0_7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fe755c1ed4_4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1" name="Google Shape;991;g2fe755c1ed4_4_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ffc7f73d43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g2ffc7f73d43_0_9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ffc7f73d43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0" name="Google Shape;1020;g2ffc7f73d43_0_10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fe755c1ed4_4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0" name="Google Shape;1040;g2fe755c1ed4_4_7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fe755c1ed4_4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8" name="Google Shape;1048;g2fe755c1ed4_4_7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fe755c1ed4_4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fe755c1ed4_4_7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ffc7f73d43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4" name="Google Shape;1064;g2ffc7f73d43_0_1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2ffc7f73d43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2" name="Google Shape;1082;g2ffc7f73d43_0_1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fe755c1ed4_4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1" name="Google Shape;1091;g2fe755c1ed4_4_8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2fe755c1ed4_4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9" name="Google Shape;1099;g2fe755c1ed4_4_1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2fe755c1ed4_4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7" name="Google Shape;1107;g2fe755c1ed4_4_1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fe755c1ed4_4_1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4" name="Google Shape;1114;g2fe755c1ed4_4_1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2fe755c1ed4_4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1" name="Google Shape;1121;g2fe755c1ed4_4_14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fe755c1ed4_4_1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8" name="Google Shape;1128;g2fe755c1ed4_4_1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fe755c1ed4_4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0" name="Google Shape;1140;g2fe755c1ed4_4_14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fe755c1ed4_4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8" name="Google Shape;1148;g2fe755c1ed4_4_1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fe755c1ed4_4_1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6" name="Google Shape;1156;g2fe755c1ed4_4_1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2fe755c1ed4_4_1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3" name="Google Shape;1163;g2fe755c1ed4_4_1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fe755c1ed4_4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0" name="Google Shape;1170;g2fe755c1ed4_4_1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2fe755c1ed4_4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7" name="Google Shape;1177;g2fe755c1ed4_4_1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2fe755c1ed4_4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4" name="Google Shape;1184;g2fe755c1ed4_4_14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2fe755c1ed4_4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1" name="Google Shape;1191;g2fe755c1ed4_4_1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fe755c1ed4_4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8" name="Google Shape;1198;g2fe755c1ed4_4_14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2fe755c1ed4_4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5" name="Google Shape;1205;g2fe755c1ed4_4_14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2fe755c1ed4_4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3" name="Google Shape;1213;g2fe755c1ed4_4_14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2fe755c1ed4_4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1" name="Google Shape;1221;g2fe755c1ed4_4_1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fe755c1ed4_4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9" name="Google Shape;1229;g2fe755c1ed4_4_14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fe755c1ed4_4_15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0" name="Google Shape;1240;g2fe755c1ed4_4_15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Lato"/>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21" name="Google Shape;21;p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22" name="Google Shape;22;p2"/>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Lato"/>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71" name="Google Shape;71;p1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72" name="Google Shape;72;p11"/>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Lato"/>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2"/>
          <p:cNvSpPr/>
          <p:nvPr>
            <p:ph idx="2" type="pic"/>
          </p:nvPr>
        </p:nvSpPr>
        <p:spPr>
          <a:xfrm>
            <a:off x="5183188" y="987425"/>
            <a:ext cx="6172200" cy="4873500"/>
          </a:xfrm>
          <a:prstGeom prst="rect">
            <a:avLst/>
          </a:prstGeom>
          <a:noFill/>
          <a:ln>
            <a:noFill/>
          </a:ln>
        </p:spPr>
      </p:sp>
      <p:sp>
        <p:nvSpPr>
          <p:cNvPr id="76" name="Google Shape;76;p1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78" name="Google Shape;78;p1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79" name="Google Shape;79;p12"/>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84" name="Google Shape;84;p1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85" name="Google Shape;85;p13"/>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90" name="Google Shape;90;p1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91" name="Google Shape;91;p14"/>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p:cSld name="8_section">
    <p:spTree>
      <p:nvGrpSpPr>
        <p:cNvPr id="92" name="Shape 92"/>
        <p:cNvGrpSpPr/>
        <p:nvPr/>
      </p:nvGrpSpPr>
      <p:grpSpPr>
        <a:xfrm>
          <a:off x="0" y="0"/>
          <a:ext cx="0" cy="0"/>
          <a:chOff x="0" y="0"/>
          <a:chExt cx="0" cy="0"/>
        </a:xfrm>
      </p:grpSpPr>
      <p:sp>
        <p:nvSpPr>
          <p:cNvPr id="93" name="Google Shape;93;p15"/>
          <p:cNvSpPr/>
          <p:nvPr/>
        </p:nvSpPr>
        <p:spPr>
          <a:xfrm>
            <a:off x="9757954" y="5734594"/>
            <a:ext cx="2194500" cy="940500"/>
          </a:xfrm>
          <a:prstGeom prst="rect">
            <a:avLst/>
          </a:prstGeom>
          <a:solidFill>
            <a:schemeClr val="lt1"/>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ato"/>
              <a:ea typeface="Lato"/>
              <a:cs typeface="Lato"/>
              <a:sym typeface="Lato"/>
            </a:endParaRPr>
          </a:p>
        </p:txBody>
      </p:sp>
      <p:sp>
        <p:nvSpPr>
          <p:cNvPr id="94" name="Google Shape;94;p15"/>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5" name="Shape 95"/>
        <p:cNvGrpSpPr/>
        <p:nvPr/>
      </p:nvGrpSpPr>
      <p:grpSpPr>
        <a:xfrm>
          <a:off x="0" y="0"/>
          <a:ext cx="0" cy="0"/>
          <a:chOff x="0" y="0"/>
          <a:chExt cx="0" cy="0"/>
        </a:xfrm>
      </p:grpSpPr>
      <p:sp>
        <p:nvSpPr>
          <p:cNvPr id="96" name="Google Shape;96;p16"/>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16"/>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98" name="Google Shape;98;p1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99" name="Shape 99"/>
        <p:cNvGrpSpPr/>
        <p:nvPr/>
      </p:nvGrpSpPr>
      <p:grpSpPr>
        <a:xfrm>
          <a:off x="0" y="0"/>
          <a:ext cx="0" cy="0"/>
          <a:chOff x="0" y="0"/>
          <a:chExt cx="0" cy="0"/>
        </a:xfrm>
      </p:grpSpPr>
      <p:sp>
        <p:nvSpPr>
          <p:cNvPr id="100" name="Google Shape;100;p17"/>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01" name="Google Shape;101;p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19"/>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Lato"/>
              <a:buNone/>
              <a:defRPr sz="60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12" name="Google Shape;112;p19"/>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1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900"/>
              <a:buNone/>
              <a:defRPr sz="19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13" name="Google Shape;113;p1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14" name="Google Shape;114;p1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15" name="Google Shape;115;p1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6" name="Shape 116"/>
        <p:cNvGrpSpPr/>
        <p:nvPr/>
      </p:nvGrpSpPr>
      <p:grpSpPr>
        <a:xfrm>
          <a:off x="0" y="0"/>
          <a:ext cx="0" cy="0"/>
          <a:chOff x="0" y="0"/>
          <a:chExt cx="0" cy="0"/>
        </a:xfrm>
      </p:grpSpPr>
      <p:sp>
        <p:nvSpPr>
          <p:cNvPr id="117" name="Google Shape;117;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18" name="Google Shape;118;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19" name="Google Shape;119;p2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20" name="Google Shape;120;p2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21" name="Google Shape;121;p2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122" name="Shape 122"/>
        <p:cNvGrpSpPr/>
        <p:nvPr/>
      </p:nvGrpSpPr>
      <p:grpSpPr>
        <a:xfrm>
          <a:off x="0" y="0"/>
          <a:ext cx="0" cy="0"/>
          <a:chOff x="0" y="0"/>
          <a:chExt cx="0" cy="0"/>
        </a:xfrm>
      </p:grpSpPr>
      <p:sp>
        <p:nvSpPr>
          <p:cNvPr id="123" name="Google Shape;123;p2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3" name="Shape 23"/>
        <p:cNvGrpSpPr/>
        <p:nvPr/>
      </p:nvGrpSpPr>
      <p:grpSpPr>
        <a:xfrm>
          <a:off x="0" y="0"/>
          <a:ext cx="0" cy="0"/>
          <a:chOff x="0" y="0"/>
          <a:chExt cx="0" cy="0"/>
        </a:xfrm>
      </p:grpSpPr>
      <p:sp>
        <p:nvSpPr>
          <p:cNvPr id="24" name="Google Shape;24;p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25" name="Google Shape;25;p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26" name="Google Shape;26;p3"/>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4" name="Shape 124"/>
        <p:cNvGrpSpPr/>
        <p:nvPr/>
      </p:nvGrpSpPr>
      <p:grpSpPr>
        <a:xfrm>
          <a:off x="0" y="0"/>
          <a:ext cx="0" cy="0"/>
          <a:chOff x="0" y="0"/>
          <a:chExt cx="0" cy="0"/>
        </a:xfrm>
      </p:grpSpPr>
      <p:sp>
        <p:nvSpPr>
          <p:cNvPr id="125" name="Google Shape;125;p2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26" name="Google Shape;126;p2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27" name="Google Shape;127;p2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p2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Lato"/>
              <a:buNone/>
              <a:defRPr sz="60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30" name="Google Shape;130;p23"/>
          <p:cNvSpPr txBox="1"/>
          <p:nvPr>
            <p:ph idx="1" type="body"/>
          </p:nvPr>
        </p:nvSpPr>
        <p:spPr>
          <a:xfrm>
            <a:off x="831850" y="4589463"/>
            <a:ext cx="10515600" cy="1500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900"/>
              <a:buNone/>
              <a:defRPr sz="19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31" name="Google Shape;131;p2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32" name="Google Shape;132;p2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33" name="Google Shape;133;p23"/>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4" name="Shape 134"/>
        <p:cNvGrpSpPr/>
        <p:nvPr/>
      </p:nvGrpSpPr>
      <p:grpSpPr>
        <a:xfrm>
          <a:off x="0" y="0"/>
          <a:ext cx="0" cy="0"/>
          <a:chOff x="0" y="0"/>
          <a:chExt cx="0" cy="0"/>
        </a:xfrm>
      </p:grpSpPr>
      <p:sp>
        <p:nvSpPr>
          <p:cNvPr id="135" name="Google Shape;135;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36" name="Google Shape;136;p2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37" name="Google Shape;137;p2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38" name="Google Shape;138;p2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39" name="Google Shape;139;p2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40" name="Google Shape;140;p2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1" name="Shape 141"/>
        <p:cNvGrpSpPr/>
        <p:nvPr/>
      </p:nvGrpSpPr>
      <p:grpSpPr>
        <a:xfrm>
          <a:off x="0" y="0"/>
          <a:ext cx="0" cy="0"/>
          <a:chOff x="0" y="0"/>
          <a:chExt cx="0" cy="0"/>
        </a:xfrm>
      </p:grpSpPr>
      <p:sp>
        <p:nvSpPr>
          <p:cNvPr id="142" name="Google Shape;142;p25"/>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43" name="Google Shape;143;p25"/>
          <p:cNvSpPr txBox="1"/>
          <p:nvPr>
            <p:ph idx="1" type="body"/>
          </p:nvPr>
        </p:nvSpPr>
        <p:spPr>
          <a:xfrm>
            <a:off x="839788" y="1681163"/>
            <a:ext cx="51576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44" name="Google Shape;144;p25"/>
          <p:cNvSpPr txBox="1"/>
          <p:nvPr>
            <p:ph idx="2" type="body"/>
          </p:nvPr>
        </p:nvSpPr>
        <p:spPr>
          <a:xfrm>
            <a:off x="839788" y="2505075"/>
            <a:ext cx="5157600" cy="368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45" name="Google Shape;145;p25"/>
          <p:cNvSpPr txBox="1"/>
          <p:nvPr>
            <p:ph idx="3" type="body"/>
          </p:nvPr>
        </p:nvSpPr>
        <p:spPr>
          <a:xfrm>
            <a:off x="6172200" y="1681163"/>
            <a:ext cx="51831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46" name="Google Shape;146;p25"/>
          <p:cNvSpPr txBox="1"/>
          <p:nvPr>
            <p:ph idx="4" type="body"/>
          </p:nvPr>
        </p:nvSpPr>
        <p:spPr>
          <a:xfrm>
            <a:off x="6172200" y="2505075"/>
            <a:ext cx="5183100" cy="368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47" name="Google Shape;147;p2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48" name="Google Shape;148;p2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49" name="Google Shape;149;p2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52" name="Google Shape;152;p2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53" name="Google Shape;153;p2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54" name="Google Shape;154;p2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 name="Shape 155"/>
        <p:cNvGrpSpPr/>
        <p:nvPr/>
      </p:nvGrpSpPr>
      <p:grpSpPr>
        <a:xfrm>
          <a:off x="0" y="0"/>
          <a:ext cx="0" cy="0"/>
          <a:chOff x="0" y="0"/>
          <a:chExt cx="0" cy="0"/>
        </a:xfrm>
      </p:grpSpPr>
      <p:sp>
        <p:nvSpPr>
          <p:cNvPr id="156" name="Google Shape;156;p2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57" name="Google Shape;157;p2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58" name="Google Shape;158;p2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9" name="Shape 159"/>
        <p:cNvGrpSpPr/>
        <p:nvPr/>
      </p:nvGrpSpPr>
      <p:grpSpPr>
        <a:xfrm>
          <a:off x="0" y="0"/>
          <a:ext cx="0" cy="0"/>
          <a:chOff x="0" y="0"/>
          <a:chExt cx="0" cy="0"/>
        </a:xfrm>
      </p:grpSpPr>
      <p:sp>
        <p:nvSpPr>
          <p:cNvPr id="160" name="Google Shape;160;p28"/>
          <p:cNvSpPr txBox="1"/>
          <p:nvPr>
            <p:ph type="title"/>
          </p:nvPr>
        </p:nvSpPr>
        <p:spPr>
          <a:xfrm>
            <a:off x="839788" y="457200"/>
            <a:ext cx="39324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Lato"/>
              <a:buNone/>
              <a:defRPr sz="32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61" name="Google Shape;161;p28"/>
          <p:cNvSpPr txBox="1"/>
          <p:nvPr>
            <p:ph idx="1" type="body"/>
          </p:nvPr>
        </p:nvSpPr>
        <p:spPr>
          <a:xfrm>
            <a:off x="5183188" y="987425"/>
            <a:ext cx="61725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1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62" name="Google Shape;162;p28"/>
          <p:cNvSpPr txBox="1"/>
          <p:nvPr>
            <p:ph idx="2" type="body"/>
          </p:nvPr>
        </p:nvSpPr>
        <p:spPr>
          <a:xfrm>
            <a:off x="839788" y="2057400"/>
            <a:ext cx="39324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63" name="Google Shape;163;p2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64" name="Google Shape;164;p2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65" name="Google Shape;165;p2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6" name="Shape 166"/>
        <p:cNvGrpSpPr/>
        <p:nvPr/>
      </p:nvGrpSpPr>
      <p:grpSpPr>
        <a:xfrm>
          <a:off x="0" y="0"/>
          <a:ext cx="0" cy="0"/>
          <a:chOff x="0" y="0"/>
          <a:chExt cx="0" cy="0"/>
        </a:xfrm>
      </p:grpSpPr>
      <p:sp>
        <p:nvSpPr>
          <p:cNvPr id="167" name="Google Shape;167;p29"/>
          <p:cNvSpPr txBox="1"/>
          <p:nvPr>
            <p:ph type="title"/>
          </p:nvPr>
        </p:nvSpPr>
        <p:spPr>
          <a:xfrm>
            <a:off x="839788" y="457200"/>
            <a:ext cx="39324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Lato"/>
              <a:buNone/>
              <a:defRPr sz="32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68" name="Google Shape;168;p29"/>
          <p:cNvSpPr/>
          <p:nvPr>
            <p:ph idx="2" type="pic"/>
          </p:nvPr>
        </p:nvSpPr>
        <p:spPr>
          <a:xfrm>
            <a:off x="5183188" y="987425"/>
            <a:ext cx="6172500" cy="4873500"/>
          </a:xfrm>
          <a:prstGeom prst="rect">
            <a:avLst/>
          </a:prstGeom>
          <a:noFill/>
          <a:ln>
            <a:noFill/>
          </a:ln>
        </p:spPr>
      </p:sp>
      <p:sp>
        <p:nvSpPr>
          <p:cNvPr id="169" name="Google Shape;169;p29"/>
          <p:cNvSpPr txBox="1"/>
          <p:nvPr>
            <p:ph idx="1" type="body"/>
          </p:nvPr>
        </p:nvSpPr>
        <p:spPr>
          <a:xfrm>
            <a:off x="839788" y="2057400"/>
            <a:ext cx="39324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70" name="Google Shape;170;p2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71" name="Google Shape;171;p2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72" name="Google Shape;172;p2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3" name="Shape 173"/>
        <p:cNvGrpSpPr/>
        <p:nvPr/>
      </p:nvGrpSpPr>
      <p:grpSpPr>
        <a:xfrm>
          <a:off x="0" y="0"/>
          <a:ext cx="0" cy="0"/>
          <a:chOff x="0" y="0"/>
          <a:chExt cx="0" cy="0"/>
        </a:xfrm>
      </p:grpSpPr>
      <p:sp>
        <p:nvSpPr>
          <p:cNvPr id="174" name="Google Shape;174;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75" name="Google Shape;175;p3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76" name="Google Shape;176;p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77" name="Google Shape;177;p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78" name="Google Shape;178;p3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9" name="Shape 179"/>
        <p:cNvGrpSpPr/>
        <p:nvPr/>
      </p:nvGrpSpPr>
      <p:grpSpPr>
        <a:xfrm>
          <a:off x="0" y="0"/>
          <a:ext cx="0" cy="0"/>
          <a:chOff x="0" y="0"/>
          <a:chExt cx="0" cy="0"/>
        </a:xfrm>
      </p:grpSpPr>
      <p:sp>
        <p:nvSpPr>
          <p:cNvPr id="180" name="Google Shape;180;p31"/>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81" name="Google Shape;181;p31"/>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82" name="Google Shape;182;p3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83" name="Google Shape;183;p3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184" name="Google Shape;184;p31"/>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31" name="Google Shape;31;p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32" name="Google Shape;32;p4"/>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p:cSld name="8_section">
    <p:spTree>
      <p:nvGrpSpPr>
        <p:cNvPr id="185" name="Shape 185"/>
        <p:cNvGrpSpPr/>
        <p:nvPr/>
      </p:nvGrpSpPr>
      <p:grpSpPr>
        <a:xfrm>
          <a:off x="0" y="0"/>
          <a:ext cx="0" cy="0"/>
          <a:chOff x="0" y="0"/>
          <a:chExt cx="0" cy="0"/>
        </a:xfrm>
      </p:grpSpPr>
      <p:sp>
        <p:nvSpPr>
          <p:cNvPr id="186" name="Google Shape;186;p32"/>
          <p:cNvSpPr/>
          <p:nvPr/>
        </p:nvSpPr>
        <p:spPr>
          <a:xfrm>
            <a:off x="9757954" y="5734594"/>
            <a:ext cx="2194500" cy="940500"/>
          </a:xfrm>
          <a:prstGeom prst="rect">
            <a:avLst/>
          </a:prstGeom>
          <a:solidFill>
            <a:schemeClr val="lt1"/>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Lato"/>
              <a:ea typeface="Lato"/>
              <a:cs typeface="Lato"/>
              <a:sym typeface="Lato"/>
            </a:endParaRPr>
          </a:p>
        </p:txBody>
      </p:sp>
      <p:sp>
        <p:nvSpPr>
          <p:cNvPr id="187" name="Google Shape;187;p3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8" name="Shape 188"/>
        <p:cNvGrpSpPr/>
        <p:nvPr/>
      </p:nvGrpSpPr>
      <p:grpSpPr>
        <a:xfrm>
          <a:off x="0" y="0"/>
          <a:ext cx="0" cy="0"/>
          <a:chOff x="0" y="0"/>
          <a:chExt cx="0" cy="0"/>
        </a:xfrm>
      </p:grpSpPr>
      <p:sp>
        <p:nvSpPr>
          <p:cNvPr id="189" name="Google Shape;189;p33"/>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90" name="Google Shape;190;p33"/>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1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9250" lvl="3" marL="1828800" rtl="0">
              <a:spcBef>
                <a:spcPts val="500"/>
              </a:spcBef>
              <a:spcAft>
                <a:spcPts val="0"/>
              </a:spcAft>
              <a:buSzPts val="1900"/>
              <a:buChar char="•"/>
              <a:defRPr/>
            </a:lvl4pPr>
            <a:lvl5pPr indent="-349250" lvl="4" marL="2286000" rtl="0">
              <a:spcBef>
                <a:spcPts val="500"/>
              </a:spcBef>
              <a:spcAft>
                <a:spcPts val="0"/>
              </a:spcAft>
              <a:buSzPts val="1900"/>
              <a:buChar char="•"/>
              <a:defRPr/>
            </a:lvl5pPr>
            <a:lvl6pPr indent="-349250" lvl="5" marL="2743200" rtl="0">
              <a:spcBef>
                <a:spcPts val="500"/>
              </a:spcBef>
              <a:spcAft>
                <a:spcPts val="0"/>
              </a:spcAft>
              <a:buSzPts val="1900"/>
              <a:buChar char="•"/>
              <a:defRPr/>
            </a:lvl6pPr>
            <a:lvl7pPr indent="-349250" lvl="6" marL="3200400" rtl="0">
              <a:spcBef>
                <a:spcPts val="500"/>
              </a:spcBef>
              <a:spcAft>
                <a:spcPts val="0"/>
              </a:spcAft>
              <a:buSzPts val="1900"/>
              <a:buChar char="•"/>
              <a:defRPr/>
            </a:lvl7pPr>
            <a:lvl8pPr indent="-349250" lvl="7" marL="3657600" rtl="0">
              <a:spcBef>
                <a:spcPts val="500"/>
              </a:spcBef>
              <a:spcAft>
                <a:spcPts val="0"/>
              </a:spcAft>
              <a:buSzPts val="1900"/>
              <a:buChar char="•"/>
              <a:defRPr/>
            </a:lvl8pPr>
            <a:lvl9pPr indent="-349250" lvl="8" marL="4114800" rtl="0">
              <a:spcBef>
                <a:spcPts val="500"/>
              </a:spcBef>
              <a:spcAft>
                <a:spcPts val="0"/>
              </a:spcAft>
              <a:buSzPts val="1900"/>
              <a:buChar char="•"/>
              <a:defRPr/>
            </a:lvl9pPr>
          </a:lstStyle>
          <a:p/>
        </p:txBody>
      </p:sp>
      <p:sp>
        <p:nvSpPr>
          <p:cNvPr id="191" name="Google Shape;191;p33"/>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192" name="Shape 192"/>
        <p:cNvGrpSpPr/>
        <p:nvPr/>
      </p:nvGrpSpPr>
      <p:grpSpPr>
        <a:xfrm>
          <a:off x="0" y="0"/>
          <a:ext cx="0" cy="0"/>
          <a:chOff x="0" y="0"/>
          <a:chExt cx="0" cy="0"/>
        </a:xfrm>
      </p:grpSpPr>
      <p:sp>
        <p:nvSpPr>
          <p:cNvPr id="193" name="Google Shape;193;p34"/>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4" name="Google Shape;194;p34"/>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2" name="Shape 202"/>
        <p:cNvGrpSpPr/>
        <p:nvPr/>
      </p:nvGrpSpPr>
      <p:grpSpPr>
        <a:xfrm>
          <a:off x="0" y="0"/>
          <a:ext cx="0" cy="0"/>
          <a:chOff x="0" y="0"/>
          <a:chExt cx="0" cy="0"/>
        </a:xfrm>
      </p:grpSpPr>
      <p:sp>
        <p:nvSpPr>
          <p:cNvPr id="203" name="Google Shape;203;p3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Lato"/>
              <a:buNone/>
              <a:defRPr sz="60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04" name="Google Shape;204;p3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1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900"/>
              <a:buNone/>
              <a:defRPr sz="19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5" name="Google Shape;205;p3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06" name="Google Shape;206;p3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07" name="Google Shape;207;p3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8" name="Shape 208"/>
        <p:cNvGrpSpPr/>
        <p:nvPr/>
      </p:nvGrpSpPr>
      <p:grpSpPr>
        <a:xfrm>
          <a:off x="0" y="0"/>
          <a:ext cx="0" cy="0"/>
          <a:chOff x="0" y="0"/>
          <a:chExt cx="0" cy="0"/>
        </a:xfrm>
      </p:grpSpPr>
      <p:sp>
        <p:nvSpPr>
          <p:cNvPr id="209" name="Google Shape;209;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10" name="Google Shape;210;p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11" name="Google Shape;211;p3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12" name="Google Shape;212;p3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13" name="Google Shape;213;p3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214" name="Shape 21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15" name="Shape 215"/>
        <p:cNvGrpSpPr/>
        <p:nvPr/>
      </p:nvGrpSpPr>
      <p:grpSpPr>
        <a:xfrm>
          <a:off x="0" y="0"/>
          <a:ext cx="0" cy="0"/>
          <a:chOff x="0" y="0"/>
          <a:chExt cx="0" cy="0"/>
        </a:xfrm>
      </p:grpSpPr>
      <p:sp>
        <p:nvSpPr>
          <p:cNvPr id="216" name="Google Shape;216;p3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17" name="Google Shape;217;p3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18" name="Google Shape;218;p3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9" name="Shape 219"/>
        <p:cNvGrpSpPr/>
        <p:nvPr/>
      </p:nvGrpSpPr>
      <p:grpSpPr>
        <a:xfrm>
          <a:off x="0" y="0"/>
          <a:ext cx="0" cy="0"/>
          <a:chOff x="0" y="0"/>
          <a:chExt cx="0" cy="0"/>
        </a:xfrm>
      </p:grpSpPr>
      <p:sp>
        <p:nvSpPr>
          <p:cNvPr id="220" name="Google Shape;220;p4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Lato"/>
              <a:buNone/>
              <a:defRPr sz="60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21" name="Google Shape;221;p40"/>
          <p:cNvSpPr txBox="1"/>
          <p:nvPr>
            <p:ph idx="1" type="body"/>
          </p:nvPr>
        </p:nvSpPr>
        <p:spPr>
          <a:xfrm>
            <a:off x="831850" y="4589463"/>
            <a:ext cx="10515600" cy="1500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900"/>
              <a:buNone/>
              <a:defRPr sz="19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22" name="Google Shape;222;p4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23" name="Google Shape;223;p4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24" name="Google Shape;224;p40"/>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5" name="Shape 225"/>
        <p:cNvGrpSpPr/>
        <p:nvPr/>
      </p:nvGrpSpPr>
      <p:grpSpPr>
        <a:xfrm>
          <a:off x="0" y="0"/>
          <a:ext cx="0" cy="0"/>
          <a:chOff x="0" y="0"/>
          <a:chExt cx="0" cy="0"/>
        </a:xfrm>
      </p:grpSpPr>
      <p:sp>
        <p:nvSpPr>
          <p:cNvPr id="226" name="Google Shape;226;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27" name="Google Shape;227;p41"/>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28" name="Google Shape;228;p41"/>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29" name="Google Shape;229;p4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30" name="Google Shape;230;p4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31" name="Google Shape;231;p41"/>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2" name="Shape 232"/>
        <p:cNvGrpSpPr/>
        <p:nvPr/>
      </p:nvGrpSpPr>
      <p:grpSpPr>
        <a:xfrm>
          <a:off x="0" y="0"/>
          <a:ext cx="0" cy="0"/>
          <a:chOff x="0" y="0"/>
          <a:chExt cx="0" cy="0"/>
        </a:xfrm>
      </p:grpSpPr>
      <p:sp>
        <p:nvSpPr>
          <p:cNvPr id="233" name="Google Shape;233;p4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34" name="Google Shape;234;p42"/>
          <p:cNvSpPr txBox="1"/>
          <p:nvPr>
            <p:ph idx="1" type="body"/>
          </p:nvPr>
        </p:nvSpPr>
        <p:spPr>
          <a:xfrm>
            <a:off x="839788" y="1681163"/>
            <a:ext cx="51576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35" name="Google Shape;235;p42"/>
          <p:cNvSpPr txBox="1"/>
          <p:nvPr>
            <p:ph idx="2" type="body"/>
          </p:nvPr>
        </p:nvSpPr>
        <p:spPr>
          <a:xfrm>
            <a:off x="839788" y="2505075"/>
            <a:ext cx="5157600" cy="368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36" name="Google Shape;236;p42"/>
          <p:cNvSpPr txBox="1"/>
          <p:nvPr>
            <p:ph idx="3" type="body"/>
          </p:nvPr>
        </p:nvSpPr>
        <p:spPr>
          <a:xfrm>
            <a:off x="6172200" y="1681163"/>
            <a:ext cx="5183100" cy="8241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37" name="Google Shape;237;p42"/>
          <p:cNvSpPr txBox="1"/>
          <p:nvPr>
            <p:ph idx="4" type="body"/>
          </p:nvPr>
        </p:nvSpPr>
        <p:spPr>
          <a:xfrm>
            <a:off x="6172200" y="2505075"/>
            <a:ext cx="5183100" cy="368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38" name="Google Shape;238;p4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39" name="Google Shape;239;p4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40" name="Google Shape;240;p4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33" name="Shape 33"/>
        <p:cNvGrpSpPr/>
        <p:nvPr/>
      </p:nvGrpSpPr>
      <p:grpSpPr>
        <a:xfrm>
          <a:off x="0" y="0"/>
          <a:ext cx="0" cy="0"/>
          <a:chOff x="0" y="0"/>
          <a:chExt cx="0" cy="0"/>
        </a:xfrm>
      </p:grpSpPr>
      <p:sp>
        <p:nvSpPr>
          <p:cNvPr id="34" name="Google Shape;34;p5"/>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43" name="Google Shape;243;p4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44" name="Google Shape;244;p4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45" name="Google Shape;245;p43"/>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6" name="Shape 246"/>
        <p:cNvGrpSpPr/>
        <p:nvPr/>
      </p:nvGrpSpPr>
      <p:grpSpPr>
        <a:xfrm>
          <a:off x="0" y="0"/>
          <a:ext cx="0" cy="0"/>
          <a:chOff x="0" y="0"/>
          <a:chExt cx="0" cy="0"/>
        </a:xfrm>
      </p:grpSpPr>
      <p:sp>
        <p:nvSpPr>
          <p:cNvPr id="247" name="Google Shape;247;p4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48" name="Google Shape;248;p4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49" name="Google Shape;249;p4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0" name="Shape 250"/>
        <p:cNvGrpSpPr/>
        <p:nvPr/>
      </p:nvGrpSpPr>
      <p:grpSpPr>
        <a:xfrm>
          <a:off x="0" y="0"/>
          <a:ext cx="0" cy="0"/>
          <a:chOff x="0" y="0"/>
          <a:chExt cx="0" cy="0"/>
        </a:xfrm>
      </p:grpSpPr>
      <p:sp>
        <p:nvSpPr>
          <p:cNvPr id="251" name="Google Shape;251;p45"/>
          <p:cNvSpPr txBox="1"/>
          <p:nvPr>
            <p:ph type="title"/>
          </p:nvPr>
        </p:nvSpPr>
        <p:spPr>
          <a:xfrm>
            <a:off x="839788" y="457200"/>
            <a:ext cx="39324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Lato"/>
              <a:buNone/>
              <a:defRPr sz="32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52" name="Google Shape;252;p45"/>
          <p:cNvSpPr txBox="1"/>
          <p:nvPr>
            <p:ph idx="1" type="body"/>
          </p:nvPr>
        </p:nvSpPr>
        <p:spPr>
          <a:xfrm>
            <a:off x="5183188" y="987425"/>
            <a:ext cx="61725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1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53" name="Google Shape;253;p45"/>
          <p:cNvSpPr txBox="1"/>
          <p:nvPr>
            <p:ph idx="2" type="body"/>
          </p:nvPr>
        </p:nvSpPr>
        <p:spPr>
          <a:xfrm>
            <a:off x="839788" y="2057400"/>
            <a:ext cx="39324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254" name="Google Shape;254;p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55" name="Google Shape;255;p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56" name="Google Shape;256;p4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7" name="Shape 257"/>
        <p:cNvGrpSpPr/>
        <p:nvPr/>
      </p:nvGrpSpPr>
      <p:grpSpPr>
        <a:xfrm>
          <a:off x="0" y="0"/>
          <a:ext cx="0" cy="0"/>
          <a:chOff x="0" y="0"/>
          <a:chExt cx="0" cy="0"/>
        </a:xfrm>
      </p:grpSpPr>
      <p:sp>
        <p:nvSpPr>
          <p:cNvPr id="258" name="Google Shape;258;p46"/>
          <p:cNvSpPr txBox="1"/>
          <p:nvPr>
            <p:ph type="title"/>
          </p:nvPr>
        </p:nvSpPr>
        <p:spPr>
          <a:xfrm>
            <a:off x="839788" y="457200"/>
            <a:ext cx="3932400" cy="16005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Lato"/>
              <a:buNone/>
              <a:defRPr sz="3200"/>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59" name="Google Shape;259;p46"/>
          <p:cNvSpPr/>
          <p:nvPr>
            <p:ph idx="2" type="pic"/>
          </p:nvPr>
        </p:nvSpPr>
        <p:spPr>
          <a:xfrm>
            <a:off x="5183188" y="987425"/>
            <a:ext cx="6172500" cy="4873500"/>
          </a:xfrm>
          <a:prstGeom prst="rect">
            <a:avLst/>
          </a:prstGeom>
          <a:noFill/>
          <a:ln>
            <a:noFill/>
          </a:ln>
        </p:spPr>
      </p:sp>
      <p:sp>
        <p:nvSpPr>
          <p:cNvPr id="260" name="Google Shape;260;p46"/>
          <p:cNvSpPr txBox="1"/>
          <p:nvPr>
            <p:ph idx="1" type="body"/>
          </p:nvPr>
        </p:nvSpPr>
        <p:spPr>
          <a:xfrm>
            <a:off x="839788" y="2057400"/>
            <a:ext cx="39324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261" name="Google Shape;261;p4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62" name="Google Shape;262;p4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63" name="Google Shape;263;p46"/>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4" name="Shape 264"/>
        <p:cNvGrpSpPr/>
        <p:nvPr/>
      </p:nvGrpSpPr>
      <p:grpSpPr>
        <a:xfrm>
          <a:off x="0" y="0"/>
          <a:ext cx="0" cy="0"/>
          <a:chOff x="0" y="0"/>
          <a:chExt cx="0" cy="0"/>
        </a:xfrm>
      </p:grpSpPr>
      <p:sp>
        <p:nvSpPr>
          <p:cNvPr id="265" name="Google Shape;265;p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66" name="Google Shape;266;p47"/>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67" name="Google Shape;267;p4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68" name="Google Shape;268;p4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69" name="Google Shape;269;p47"/>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0" name="Shape 270"/>
        <p:cNvGrpSpPr/>
        <p:nvPr/>
      </p:nvGrpSpPr>
      <p:grpSpPr>
        <a:xfrm>
          <a:off x="0" y="0"/>
          <a:ext cx="0" cy="0"/>
          <a:chOff x="0" y="0"/>
          <a:chExt cx="0" cy="0"/>
        </a:xfrm>
      </p:grpSpPr>
      <p:sp>
        <p:nvSpPr>
          <p:cNvPr id="271" name="Google Shape;271;p48"/>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900"/>
              <a:buNone/>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272" name="Google Shape;272;p48"/>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273" name="Google Shape;273;p4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74" name="Google Shape;274;p4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Lato"/>
                <a:ea typeface="Lato"/>
                <a:cs typeface="Lato"/>
                <a:sym typeface="Lato"/>
              </a:defRPr>
            </a:lvl9pPr>
          </a:lstStyle>
          <a:p/>
        </p:txBody>
      </p:sp>
      <p:sp>
        <p:nvSpPr>
          <p:cNvPr id="275" name="Google Shape;275;p4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p:cSld name="8_section">
    <p:spTree>
      <p:nvGrpSpPr>
        <p:cNvPr id="276" name="Shape 276"/>
        <p:cNvGrpSpPr/>
        <p:nvPr/>
      </p:nvGrpSpPr>
      <p:grpSpPr>
        <a:xfrm>
          <a:off x="0" y="0"/>
          <a:ext cx="0" cy="0"/>
          <a:chOff x="0" y="0"/>
          <a:chExt cx="0" cy="0"/>
        </a:xfrm>
      </p:grpSpPr>
      <p:sp>
        <p:nvSpPr>
          <p:cNvPr id="277" name="Google Shape;277;p49"/>
          <p:cNvSpPr/>
          <p:nvPr/>
        </p:nvSpPr>
        <p:spPr>
          <a:xfrm>
            <a:off x="9757954" y="5734594"/>
            <a:ext cx="2194500" cy="940500"/>
          </a:xfrm>
          <a:prstGeom prst="rect">
            <a:avLst/>
          </a:prstGeom>
          <a:solidFill>
            <a:schemeClr val="lt1"/>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Lato"/>
              <a:ea typeface="Lato"/>
              <a:cs typeface="Lato"/>
              <a:sym typeface="La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8" name="Shape 278"/>
        <p:cNvGrpSpPr/>
        <p:nvPr/>
      </p:nvGrpSpPr>
      <p:grpSpPr>
        <a:xfrm>
          <a:off x="0" y="0"/>
          <a:ext cx="0" cy="0"/>
          <a:chOff x="0" y="0"/>
          <a:chExt cx="0" cy="0"/>
        </a:xfrm>
      </p:grpSpPr>
      <p:sp>
        <p:nvSpPr>
          <p:cNvPr id="279" name="Google Shape;279;p5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0" name="Google Shape;280;p5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1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9250" lvl="3" marL="1828800" rtl="0">
              <a:spcBef>
                <a:spcPts val="500"/>
              </a:spcBef>
              <a:spcAft>
                <a:spcPts val="0"/>
              </a:spcAft>
              <a:buSzPts val="1900"/>
              <a:buChar char="•"/>
              <a:defRPr/>
            </a:lvl4pPr>
            <a:lvl5pPr indent="-349250" lvl="4" marL="2286000" rtl="0">
              <a:spcBef>
                <a:spcPts val="500"/>
              </a:spcBef>
              <a:spcAft>
                <a:spcPts val="0"/>
              </a:spcAft>
              <a:buSzPts val="1900"/>
              <a:buChar char="•"/>
              <a:defRPr/>
            </a:lvl5pPr>
            <a:lvl6pPr indent="-349250" lvl="5" marL="2743200" rtl="0">
              <a:spcBef>
                <a:spcPts val="500"/>
              </a:spcBef>
              <a:spcAft>
                <a:spcPts val="0"/>
              </a:spcAft>
              <a:buSzPts val="1900"/>
              <a:buChar char="•"/>
              <a:defRPr/>
            </a:lvl6pPr>
            <a:lvl7pPr indent="-349250" lvl="6" marL="3200400" rtl="0">
              <a:spcBef>
                <a:spcPts val="500"/>
              </a:spcBef>
              <a:spcAft>
                <a:spcPts val="0"/>
              </a:spcAft>
              <a:buSzPts val="1900"/>
              <a:buChar char="•"/>
              <a:defRPr/>
            </a:lvl7pPr>
            <a:lvl8pPr indent="-349250" lvl="7" marL="3657600" rtl="0">
              <a:spcBef>
                <a:spcPts val="500"/>
              </a:spcBef>
              <a:spcAft>
                <a:spcPts val="0"/>
              </a:spcAft>
              <a:buSzPts val="1900"/>
              <a:buChar char="•"/>
              <a:defRPr/>
            </a:lvl8pPr>
            <a:lvl9pPr indent="-349250" lvl="8" marL="4114800" rtl="0">
              <a:spcBef>
                <a:spcPts val="500"/>
              </a:spcBef>
              <a:spcAft>
                <a:spcPts val="0"/>
              </a:spcAft>
              <a:buSzPts val="1900"/>
              <a:buChar char="•"/>
              <a:defRPr/>
            </a:lvl9pPr>
          </a:lstStyle>
          <a:p/>
        </p:txBody>
      </p:sp>
      <p:sp>
        <p:nvSpPr>
          <p:cNvPr id="281" name="Google Shape;281;p5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282" name="Shape 282"/>
        <p:cNvGrpSpPr/>
        <p:nvPr/>
      </p:nvGrpSpPr>
      <p:grpSpPr>
        <a:xfrm>
          <a:off x="0" y="0"/>
          <a:ext cx="0" cy="0"/>
          <a:chOff x="0" y="0"/>
          <a:chExt cx="0" cy="0"/>
        </a:xfrm>
      </p:grpSpPr>
      <p:sp>
        <p:nvSpPr>
          <p:cNvPr id="283" name="Google Shape;283;p51"/>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84" name="Google Shape;284;p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Lato"/>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6"/>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39" name="Google Shape;39;p6"/>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40" name="Google Shape;40;p6"/>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46" name="Google Shape;46;p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47" name="Google Shape;47;p7"/>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55" name="Google Shape;55;p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56" name="Google Shape;56;p8"/>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60" name="Google Shape;60;p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61" name="Google Shape;61;p9"/>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64" name="Google Shape;64;p1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ato"/>
                <a:ea typeface="Lato"/>
                <a:cs typeface="Lato"/>
                <a:sym typeface="Lato"/>
              </a:defRPr>
            </a:lvl9pPr>
          </a:lstStyle>
          <a:p/>
        </p:txBody>
      </p:sp>
      <p:sp>
        <p:nvSpPr>
          <p:cNvPr id="65" name="Google Shape;65;p10"/>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7.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2.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4.png"/><Relationship Id="rId2" Type="http://schemas.openxmlformats.org/officeDocument/2006/relationships/image" Target="../media/image7.jpg"/><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19" Type="http://schemas.openxmlformats.org/officeDocument/2006/relationships/theme" Target="../theme/theme1.xml"/><Relationship Id="rId6" Type="http://schemas.openxmlformats.org/officeDocument/2006/relationships/slideLayout" Target="../slideLayouts/slideLayout20.xml"/><Relationship Id="rId18" Type="http://schemas.openxmlformats.org/officeDocument/2006/relationships/slideLayout" Target="../slideLayouts/slideLayout3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 Type="http://schemas.openxmlformats.org/officeDocument/2006/relationships/image" Target="../media/image4.png"/><Relationship Id="rId2" Type="http://schemas.openxmlformats.org/officeDocument/2006/relationships/image" Target="../media/image7.jpg"/><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7" Type="http://schemas.openxmlformats.org/officeDocument/2006/relationships/slideLayout" Target="../slideLayouts/slideLayout47.xml"/><Relationship Id="rId16" Type="http://schemas.openxmlformats.org/officeDocument/2006/relationships/slideLayout" Target="../slideLayouts/slideLayout46.xml"/><Relationship Id="rId5" Type="http://schemas.openxmlformats.org/officeDocument/2006/relationships/slideLayout" Target="../slideLayouts/slideLayout35.xml"/><Relationship Id="rId19" Type="http://schemas.openxmlformats.org/officeDocument/2006/relationships/theme" Target="../theme/theme4.xml"/><Relationship Id="rId6" Type="http://schemas.openxmlformats.org/officeDocument/2006/relationships/slideLayout" Target="../slideLayouts/slideLayout36.xml"/><Relationship Id="rId18" Type="http://schemas.openxmlformats.org/officeDocument/2006/relationships/slideLayout" Target="../slideLayouts/slideLayout48.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11544" l="0" r="0" t="0"/>
          <a:stretch/>
        </p:blipFill>
        <p:spPr>
          <a:xfrm>
            <a:off x="9038937" y="6507480"/>
            <a:ext cx="2941575" cy="350520"/>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11222250" y="365124"/>
            <a:ext cx="624895" cy="624895"/>
          </a:xfrm>
          <a:prstGeom prst="rect">
            <a:avLst/>
          </a:prstGeom>
          <a:noFill/>
          <a:ln>
            <a:noFill/>
          </a:ln>
        </p:spPr>
      </p:pic>
      <p:sp>
        <p:nvSpPr>
          <p:cNvPr id="12" name="Google Shape;12;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Lato"/>
              <a:buNone/>
              <a:defRPr b="0" i="0" sz="44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9pPr>
          </a:lstStyle>
          <a:p/>
        </p:txBody>
      </p:sp>
      <p:pic>
        <p:nvPicPr>
          <p:cNvPr id="14" name="Google Shape;14;p1"/>
          <p:cNvPicPr preferRelativeResize="0"/>
          <p:nvPr/>
        </p:nvPicPr>
        <p:blipFill rotWithShape="1">
          <a:blip r:embed="rId1">
            <a:alphaModFix/>
          </a:blip>
          <a:srcRect b="11544" l="0" r="0" t="0"/>
          <a:stretch/>
        </p:blipFill>
        <p:spPr>
          <a:xfrm>
            <a:off x="211490" y="6507480"/>
            <a:ext cx="2941575" cy="350520"/>
          </a:xfrm>
          <a:prstGeom prst="rect">
            <a:avLst/>
          </a:prstGeom>
          <a:noFill/>
          <a:ln>
            <a:noFill/>
          </a:ln>
        </p:spPr>
      </p:pic>
      <p:pic>
        <p:nvPicPr>
          <p:cNvPr id="15" name="Google Shape;15;p1"/>
          <p:cNvPicPr preferRelativeResize="0"/>
          <p:nvPr/>
        </p:nvPicPr>
        <p:blipFill rotWithShape="1">
          <a:blip r:embed="rId1">
            <a:alphaModFix/>
          </a:blip>
          <a:srcRect b="11544" l="0" r="0" t="0"/>
          <a:stretch/>
        </p:blipFill>
        <p:spPr>
          <a:xfrm>
            <a:off x="4625213" y="6507480"/>
            <a:ext cx="2941575" cy="350520"/>
          </a:xfrm>
          <a:prstGeom prst="rect">
            <a:avLst/>
          </a:prstGeom>
          <a:noFill/>
          <a:ln>
            <a:noFill/>
          </a:ln>
        </p:spPr>
      </p:pic>
      <p:sp>
        <p:nvSpPr>
          <p:cNvPr id="16" name="Google Shape;16;p1"/>
          <p:cNvSpPr txBox="1"/>
          <p:nvPr>
            <p:ph idx="12" type="sldNum"/>
          </p:nvPr>
        </p:nvSpPr>
        <p:spPr>
          <a:xfrm>
            <a:off x="11225700" y="6157625"/>
            <a:ext cx="966300" cy="3651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1">
            <a:alphaModFix/>
          </a:blip>
          <a:srcRect b="11543" l="0" r="0" t="0"/>
          <a:stretch/>
        </p:blipFill>
        <p:spPr>
          <a:xfrm>
            <a:off x="9038937" y="6507480"/>
            <a:ext cx="2941575" cy="350520"/>
          </a:xfrm>
          <a:prstGeom prst="rect">
            <a:avLst/>
          </a:prstGeom>
          <a:noFill/>
          <a:ln>
            <a:noFill/>
          </a:ln>
        </p:spPr>
      </p:pic>
      <p:pic>
        <p:nvPicPr>
          <p:cNvPr id="104" name="Google Shape;104;p18"/>
          <p:cNvPicPr preferRelativeResize="0"/>
          <p:nvPr/>
        </p:nvPicPr>
        <p:blipFill rotWithShape="1">
          <a:blip r:embed="rId2">
            <a:alphaModFix/>
          </a:blip>
          <a:srcRect b="0" l="0" r="0" t="0"/>
          <a:stretch/>
        </p:blipFill>
        <p:spPr>
          <a:xfrm>
            <a:off x="11222250" y="365124"/>
            <a:ext cx="624895" cy="624895"/>
          </a:xfrm>
          <a:prstGeom prst="rect">
            <a:avLst/>
          </a:prstGeom>
          <a:noFill/>
          <a:ln>
            <a:noFill/>
          </a:ln>
        </p:spPr>
      </p:pic>
      <p:sp>
        <p:nvSpPr>
          <p:cNvPr id="105" name="Google Shape;105;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Lato"/>
              <a:buNone/>
              <a:defRPr b="0" i="0" sz="44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06" name="Google Shape;106;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9pPr>
          </a:lstStyle>
          <a:p/>
        </p:txBody>
      </p:sp>
      <p:pic>
        <p:nvPicPr>
          <p:cNvPr id="107" name="Google Shape;107;p18"/>
          <p:cNvPicPr preferRelativeResize="0"/>
          <p:nvPr/>
        </p:nvPicPr>
        <p:blipFill rotWithShape="1">
          <a:blip r:embed="rId1">
            <a:alphaModFix/>
          </a:blip>
          <a:srcRect b="11543" l="0" r="0" t="0"/>
          <a:stretch/>
        </p:blipFill>
        <p:spPr>
          <a:xfrm>
            <a:off x="211490" y="6507480"/>
            <a:ext cx="2941575" cy="350520"/>
          </a:xfrm>
          <a:prstGeom prst="rect">
            <a:avLst/>
          </a:prstGeom>
          <a:noFill/>
          <a:ln>
            <a:noFill/>
          </a:ln>
        </p:spPr>
      </p:pic>
      <p:pic>
        <p:nvPicPr>
          <p:cNvPr id="108" name="Google Shape;108;p18"/>
          <p:cNvPicPr preferRelativeResize="0"/>
          <p:nvPr/>
        </p:nvPicPr>
        <p:blipFill rotWithShape="1">
          <a:blip r:embed="rId1">
            <a:alphaModFix/>
          </a:blip>
          <a:srcRect b="11543" l="0" r="0" t="0"/>
          <a:stretch/>
        </p:blipFill>
        <p:spPr>
          <a:xfrm>
            <a:off x="4625213" y="6507480"/>
            <a:ext cx="2941575" cy="350520"/>
          </a:xfrm>
          <a:prstGeom prst="rect">
            <a:avLst/>
          </a:prstGeom>
          <a:noFill/>
          <a:ln>
            <a:noFill/>
          </a:ln>
        </p:spPr>
      </p:pic>
      <p:sp>
        <p:nvSpPr>
          <p:cNvPr id="109" name="Google Shape;109;p18"/>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rtl="0" algn="r">
              <a:buNone/>
              <a:defRPr sz="1700">
                <a:solidFill>
                  <a:schemeClr val="dk1"/>
                </a:solidFill>
                <a:latin typeface="Lato"/>
                <a:ea typeface="Lato"/>
                <a:cs typeface="Lato"/>
                <a:sym typeface="Lato"/>
              </a:defRPr>
            </a:lvl1pPr>
            <a:lvl2pPr lvl="1" rtl="0" algn="r">
              <a:buNone/>
              <a:defRPr sz="1700">
                <a:solidFill>
                  <a:schemeClr val="dk1"/>
                </a:solidFill>
                <a:latin typeface="Lato"/>
                <a:ea typeface="Lato"/>
                <a:cs typeface="Lato"/>
                <a:sym typeface="Lato"/>
              </a:defRPr>
            </a:lvl2pPr>
            <a:lvl3pPr lvl="2" rtl="0" algn="r">
              <a:buNone/>
              <a:defRPr sz="1700">
                <a:solidFill>
                  <a:schemeClr val="dk1"/>
                </a:solidFill>
                <a:latin typeface="Lato"/>
                <a:ea typeface="Lato"/>
                <a:cs typeface="Lato"/>
                <a:sym typeface="Lato"/>
              </a:defRPr>
            </a:lvl3pPr>
            <a:lvl4pPr lvl="3" rtl="0" algn="r">
              <a:buNone/>
              <a:defRPr sz="1700">
                <a:solidFill>
                  <a:schemeClr val="dk1"/>
                </a:solidFill>
                <a:latin typeface="Lato"/>
                <a:ea typeface="Lato"/>
                <a:cs typeface="Lato"/>
                <a:sym typeface="Lato"/>
              </a:defRPr>
            </a:lvl4pPr>
            <a:lvl5pPr lvl="4" rtl="0" algn="r">
              <a:buNone/>
              <a:defRPr sz="1700">
                <a:solidFill>
                  <a:schemeClr val="dk1"/>
                </a:solidFill>
                <a:latin typeface="Lato"/>
                <a:ea typeface="Lato"/>
                <a:cs typeface="Lato"/>
                <a:sym typeface="Lato"/>
              </a:defRPr>
            </a:lvl5pPr>
            <a:lvl6pPr lvl="5" rtl="0" algn="r">
              <a:buNone/>
              <a:defRPr sz="1700">
                <a:solidFill>
                  <a:schemeClr val="dk1"/>
                </a:solidFill>
                <a:latin typeface="Lato"/>
                <a:ea typeface="Lato"/>
                <a:cs typeface="Lato"/>
                <a:sym typeface="Lato"/>
              </a:defRPr>
            </a:lvl6pPr>
            <a:lvl7pPr lvl="6" rtl="0" algn="r">
              <a:buNone/>
              <a:defRPr sz="1700">
                <a:solidFill>
                  <a:schemeClr val="dk1"/>
                </a:solidFill>
                <a:latin typeface="Lato"/>
                <a:ea typeface="Lato"/>
                <a:cs typeface="Lato"/>
                <a:sym typeface="Lato"/>
              </a:defRPr>
            </a:lvl7pPr>
            <a:lvl8pPr lvl="7" rtl="0" algn="r">
              <a:buNone/>
              <a:defRPr sz="1700">
                <a:solidFill>
                  <a:schemeClr val="dk1"/>
                </a:solidFill>
                <a:latin typeface="Lato"/>
                <a:ea typeface="Lato"/>
                <a:cs typeface="Lato"/>
                <a:sym typeface="Lato"/>
              </a:defRPr>
            </a:lvl8pPr>
            <a:lvl9pPr lvl="8" rtl="0" algn="r">
              <a:buNone/>
              <a:defRPr sz="17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pic>
        <p:nvPicPr>
          <p:cNvPr id="196" name="Google Shape;196;p35"/>
          <p:cNvPicPr preferRelativeResize="0"/>
          <p:nvPr/>
        </p:nvPicPr>
        <p:blipFill rotWithShape="1">
          <a:blip r:embed="rId1">
            <a:alphaModFix/>
          </a:blip>
          <a:srcRect b="11543" l="0" r="0" t="0"/>
          <a:stretch/>
        </p:blipFill>
        <p:spPr>
          <a:xfrm>
            <a:off x="9038937" y="6507480"/>
            <a:ext cx="2941575" cy="350520"/>
          </a:xfrm>
          <a:prstGeom prst="rect">
            <a:avLst/>
          </a:prstGeom>
          <a:noFill/>
          <a:ln>
            <a:noFill/>
          </a:ln>
        </p:spPr>
      </p:pic>
      <p:pic>
        <p:nvPicPr>
          <p:cNvPr id="197" name="Google Shape;197;p35"/>
          <p:cNvPicPr preferRelativeResize="0"/>
          <p:nvPr/>
        </p:nvPicPr>
        <p:blipFill rotWithShape="1">
          <a:blip r:embed="rId2">
            <a:alphaModFix/>
          </a:blip>
          <a:srcRect b="0" l="0" r="0" t="0"/>
          <a:stretch/>
        </p:blipFill>
        <p:spPr>
          <a:xfrm>
            <a:off x="11222250" y="365124"/>
            <a:ext cx="624895" cy="624895"/>
          </a:xfrm>
          <a:prstGeom prst="rect">
            <a:avLst/>
          </a:prstGeom>
          <a:noFill/>
          <a:ln>
            <a:noFill/>
          </a:ln>
        </p:spPr>
      </p:pic>
      <p:sp>
        <p:nvSpPr>
          <p:cNvPr id="198" name="Google Shape;198;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Lato"/>
              <a:buNone/>
              <a:defRPr b="0" i="0" sz="4400" u="none" cap="none" strike="noStrike">
                <a:solidFill>
                  <a:schemeClr val="dk1"/>
                </a:solidFill>
                <a:latin typeface="Lato"/>
                <a:ea typeface="Lato"/>
                <a:cs typeface="Lato"/>
                <a:sym typeface="Lato"/>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99" name="Google Shape;199;p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Lato"/>
                <a:ea typeface="Lato"/>
                <a:cs typeface="Lato"/>
                <a:sym typeface="Lato"/>
              </a:defRPr>
            </a:lvl9pPr>
          </a:lstStyle>
          <a:p/>
        </p:txBody>
      </p:sp>
      <p:pic>
        <p:nvPicPr>
          <p:cNvPr id="200" name="Google Shape;200;p35"/>
          <p:cNvPicPr preferRelativeResize="0"/>
          <p:nvPr/>
        </p:nvPicPr>
        <p:blipFill rotWithShape="1">
          <a:blip r:embed="rId1">
            <a:alphaModFix/>
          </a:blip>
          <a:srcRect b="11543" l="0" r="0" t="0"/>
          <a:stretch/>
        </p:blipFill>
        <p:spPr>
          <a:xfrm>
            <a:off x="211490" y="6507480"/>
            <a:ext cx="2941575" cy="350520"/>
          </a:xfrm>
          <a:prstGeom prst="rect">
            <a:avLst/>
          </a:prstGeom>
          <a:noFill/>
          <a:ln>
            <a:noFill/>
          </a:ln>
        </p:spPr>
      </p:pic>
      <p:pic>
        <p:nvPicPr>
          <p:cNvPr id="201" name="Google Shape;201;p35"/>
          <p:cNvPicPr preferRelativeResize="0"/>
          <p:nvPr/>
        </p:nvPicPr>
        <p:blipFill rotWithShape="1">
          <a:blip r:embed="rId1">
            <a:alphaModFix/>
          </a:blip>
          <a:srcRect b="11543" l="0" r="0" t="0"/>
          <a:stretch/>
        </p:blipFill>
        <p:spPr>
          <a:xfrm>
            <a:off x="4625213" y="6507480"/>
            <a:ext cx="2941575" cy="35052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comments" Target="../comments/commen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comments" Target="../comments/comment4.xml"/><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comments" Target="../comments/commen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 Id="rId3"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5.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9.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7.xml"/><Relationship Id="rId3"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0.xml"/><Relationship Id="rId3" Type="http://schemas.openxmlformats.org/officeDocument/2006/relationships/image" Target="../media/image4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2.xml"/><Relationship Id="rId3" Type="http://schemas.openxmlformats.org/officeDocument/2006/relationships/image" Target="../media/image4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6.xml"/><Relationship Id="rId3" Type="http://schemas.openxmlformats.org/officeDocument/2006/relationships/image" Target="../media/image39.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2.xml"/><Relationship Id="rId3" Type="http://schemas.openxmlformats.org/officeDocument/2006/relationships/image" Target="../media/image4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nvSpPr>
        <p:spPr>
          <a:xfrm>
            <a:off x="1753032" y="1634212"/>
            <a:ext cx="8685900" cy="3971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accent5"/>
                </a:solidFill>
                <a:latin typeface="Lato"/>
                <a:ea typeface="Lato"/>
                <a:cs typeface="Lato"/>
                <a:sym typeface="Lato"/>
              </a:rPr>
              <a:t>Neural Semiconductor Limited</a:t>
            </a:r>
            <a:endParaRPr b="1" i="0" sz="4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rPr b="1" i="1" lang="en-US" sz="2400">
                <a:solidFill>
                  <a:schemeClr val="accent5"/>
                </a:solidFill>
                <a:latin typeface="Lato"/>
                <a:ea typeface="Lato"/>
                <a:cs typeface="Lato"/>
                <a:sym typeface="Lato"/>
              </a:rPr>
              <a:t>Normalization &amp; ACID Properties</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2400"/>
              <a:buFont typeface="Arial"/>
              <a:buNone/>
            </a:pPr>
            <a:r>
              <a:t/>
            </a:r>
            <a:endParaRPr b="1" i="1" sz="2400" u="none" cap="none" strike="noStrike">
              <a:solidFill>
                <a:schemeClr val="accent5"/>
              </a:solidFill>
              <a:latin typeface="Lato"/>
              <a:ea typeface="Lato"/>
              <a:cs typeface="Lato"/>
              <a:sym typeface="Lato"/>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accent5"/>
              </a:solidFill>
              <a:latin typeface="Lato"/>
              <a:ea typeface="Lato"/>
              <a:cs typeface="Lato"/>
              <a:sym typeface="Lato"/>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accent5"/>
              </a:solidFill>
              <a:latin typeface="Lato"/>
              <a:ea typeface="Lato"/>
              <a:cs typeface="Lato"/>
              <a:sym typeface="Lato"/>
            </a:endParaRPr>
          </a:p>
        </p:txBody>
      </p:sp>
      <p:sp>
        <p:nvSpPr>
          <p:cNvPr id="290" name="Google Shape;290;p52"/>
          <p:cNvSpPr txBox="1"/>
          <p:nvPr/>
        </p:nvSpPr>
        <p:spPr>
          <a:xfrm>
            <a:off x="4048099" y="5121900"/>
            <a:ext cx="7305900" cy="1062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900"/>
              <a:buFont typeface="Arial"/>
              <a:buNone/>
            </a:pPr>
            <a:r>
              <a:rPr b="1" i="0" lang="en-US" sz="2400" u="none" cap="none" strike="noStrike">
                <a:solidFill>
                  <a:srgbClr val="0080C9"/>
                </a:solidFill>
                <a:latin typeface="Lato"/>
                <a:ea typeface="Lato"/>
                <a:cs typeface="Lato"/>
                <a:sym typeface="Lato"/>
              </a:rPr>
              <a:t>Presented By</a:t>
            </a:r>
            <a:r>
              <a:rPr b="1" i="0" lang="en-US" sz="1900" u="none" cap="none" strike="noStrike">
                <a:solidFill>
                  <a:srgbClr val="0080C9"/>
                </a:solidFill>
                <a:latin typeface="Lato"/>
                <a:ea typeface="Lato"/>
                <a:cs typeface="Lato"/>
                <a:sym typeface="Lato"/>
              </a:rPr>
              <a:t>: </a:t>
            </a:r>
            <a:r>
              <a:rPr b="0" i="0" lang="en-US" sz="1900" u="none" cap="none" strike="noStrike">
                <a:solidFill>
                  <a:srgbClr val="0080C9"/>
                </a:solidFill>
                <a:latin typeface="Lato"/>
                <a:ea typeface="Lato"/>
                <a:cs typeface="Lato"/>
                <a:sym typeface="Lato"/>
              </a:rPr>
              <a:t> </a:t>
            </a:r>
            <a:r>
              <a:rPr lang="en-US" sz="2400">
                <a:solidFill>
                  <a:srgbClr val="0080C9"/>
                </a:solidFill>
                <a:latin typeface="Lato"/>
                <a:ea typeface="Lato"/>
                <a:cs typeface="Lato"/>
                <a:sym typeface="Lato"/>
              </a:rPr>
              <a:t>Rudra, Hassan, Siddiqur &amp; Noman</a:t>
            </a:r>
            <a:endParaRPr b="0" i="0" sz="2400" u="none" cap="none" strike="noStrike">
              <a:solidFill>
                <a:srgbClr val="0080C9"/>
              </a:solidFill>
              <a:latin typeface="Lato"/>
              <a:ea typeface="Lato"/>
              <a:cs typeface="Lato"/>
              <a:sym typeface="Lato"/>
            </a:endParaRPr>
          </a:p>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80C9"/>
                </a:solidFill>
                <a:latin typeface="Lato"/>
                <a:ea typeface="Lato"/>
                <a:cs typeface="Lato"/>
                <a:sym typeface="Lato"/>
              </a:rPr>
              <a:t>	</a:t>
            </a:r>
            <a:r>
              <a:rPr lang="en-US" sz="1500">
                <a:solidFill>
                  <a:srgbClr val="0080C9"/>
                </a:solidFill>
                <a:latin typeface="Lato"/>
                <a:ea typeface="Lato"/>
                <a:cs typeface="Lato"/>
                <a:sym typeface="Lato"/>
              </a:rPr>
              <a:t>Trainee Software Engineers</a:t>
            </a:r>
            <a:endParaRPr b="0" i="0" sz="1500" u="none" cap="none" strike="noStrike">
              <a:solidFill>
                <a:srgbClr val="0080C9"/>
              </a:solidFill>
              <a:latin typeface="Lato"/>
              <a:ea typeface="Lato"/>
              <a:cs typeface="Lato"/>
              <a:sym typeface="Lato"/>
            </a:endParaRPr>
          </a:p>
          <a:p>
            <a:pPr indent="0" lvl="0" marL="0" marR="0" rtl="0" algn="r">
              <a:lnSpc>
                <a:spcPct val="100000"/>
              </a:lnSpc>
              <a:spcBef>
                <a:spcPts val="0"/>
              </a:spcBef>
              <a:spcAft>
                <a:spcPts val="0"/>
              </a:spcAft>
              <a:buClr>
                <a:srgbClr val="000000"/>
              </a:buClr>
              <a:buSzPts val="1500"/>
              <a:buFont typeface="Arial"/>
              <a:buNone/>
            </a:pPr>
            <a:r>
              <a:rPr b="1" i="0" lang="en-US" sz="1500" u="none" cap="none" strike="noStrike">
                <a:solidFill>
                  <a:srgbClr val="0080C9"/>
                </a:solidFill>
                <a:latin typeface="Lato"/>
                <a:ea typeface="Lato"/>
                <a:cs typeface="Lato"/>
                <a:sym typeface="Lato"/>
              </a:rPr>
              <a:t>Neural Semiconductor Limited</a:t>
            </a:r>
            <a:endParaRPr b="1" i="0" sz="1500" u="none" cap="none" strike="noStrike">
              <a:solidFill>
                <a:srgbClr val="0080C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Anomalies in DBMS</a:t>
            </a:r>
            <a:endParaRPr b="1">
              <a:solidFill>
                <a:srgbClr val="0080C9"/>
              </a:solidFill>
            </a:endParaRPr>
          </a:p>
        </p:txBody>
      </p:sp>
      <p:sp>
        <p:nvSpPr>
          <p:cNvPr id="391" name="Google Shape;391;p61"/>
          <p:cNvSpPr txBox="1"/>
          <p:nvPr>
            <p:ph idx="1" type="body"/>
          </p:nvPr>
        </p:nvSpPr>
        <p:spPr>
          <a:xfrm>
            <a:off x="838200" y="1825625"/>
            <a:ext cx="10515600" cy="147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a:solidFill>
                  <a:srgbClr val="0092D8"/>
                </a:solidFill>
              </a:rPr>
              <a:t>Insert Anomaly : </a:t>
            </a:r>
            <a:endParaRPr b="1">
              <a:solidFill>
                <a:srgbClr val="0092D8"/>
              </a:solidFill>
            </a:endParaRPr>
          </a:p>
          <a:p>
            <a:pPr indent="-381000" lvl="0" marL="457200" rtl="0" algn="l">
              <a:lnSpc>
                <a:spcPct val="100000"/>
              </a:lnSpc>
              <a:spcBef>
                <a:spcPts val="0"/>
              </a:spcBef>
              <a:spcAft>
                <a:spcPts val="0"/>
              </a:spcAft>
              <a:buSzPts val="2400"/>
              <a:buChar char="•"/>
            </a:pPr>
            <a:r>
              <a:rPr b="1" lang="en-US" sz="2400"/>
              <a:t>certain attributes</a:t>
            </a:r>
            <a:r>
              <a:rPr lang="en-US" sz="2400"/>
              <a:t> cannot be </a:t>
            </a:r>
            <a:r>
              <a:rPr b="1" lang="en-US" sz="2400"/>
              <a:t>inserted </a:t>
            </a:r>
            <a:r>
              <a:rPr lang="en-US" sz="2400"/>
              <a:t>into the database </a:t>
            </a:r>
            <a:endParaRPr sz="2400"/>
          </a:p>
          <a:p>
            <a:pPr indent="-381000" lvl="0" marL="457200" rtl="0" algn="l">
              <a:lnSpc>
                <a:spcPct val="100000"/>
              </a:lnSpc>
              <a:spcBef>
                <a:spcPts val="0"/>
              </a:spcBef>
              <a:spcAft>
                <a:spcPts val="0"/>
              </a:spcAft>
              <a:buSzPts val="2400"/>
              <a:buChar char="•"/>
            </a:pPr>
            <a:r>
              <a:rPr b="1" lang="en-US" sz="2400"/>
              <a:t>without the presence</a:t>
            </a:r>
            <a:r>
              <a:rPr lang="en-US" sz="2400"/>
              <a:t> of other </a:t>
            </a:r>
            <a:r>
              <a:rPr b="1" lang="en-US" sz="2400"/>
              <a:t>attributes</a:t>
            </a:r>
            <a:r>
              <a:rPr lang="en-US" sz="2400"/>
              <a:t>.</a:t>
            </a:r>
            <a:endParaRPr sz="2400"/>
          </a:p>
        </p:txBody>
      </p:sp>
      <p:sp>
        <p:nvSpPr>
          <p:cNvPr id="392" name="Google Shape;392;p61"/>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393" name="Google Shape;393;p61"/>
          <p:cNvSpPr txBox="1"/>
          <p:nvPr>
            <p:ph idx="1" type="body"/>
          </p:nvPr>
        </p:nvSpPr>
        <p:spPr>
          <a:xfrm>
            <a:off x="838200" y="3188413"/>
            <a:ext cx="10515600" cy="1471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solidFill>
                  <a:srgbClr val="0092D8"/>
                </a:solidFill>
              </a:rPr>
              <a:t>Delete Anomaly: </a:t>
            </a:r>
            <a:endParaRPr b="1">
              <a:solidFill>
                <a:srgbClr val="0092D8"/>
              </a:solidFill>
            </a:endParaRPr>
          </a:p>
          <a:p>
            <a:pPr indent="-381000" lvl="0" marL="457200" rtl="0" algn="l">
              <a:lnSpc>
                <a:spcPct val="100000"/>
              </a:lnSpc>
              <a:spcBef>
                <a:spcPts val="0"/>
              </a:spcBef>
              <a:spcAft>
                <a:spcPts val="0"/>
              </a:spcAft>
              <a:buSzPts val="2400"/>
              <a:buChar char="•"/>
            </a:pPr>
            <a:r>
              <a:rPr lang="en-US" sz="2400"/>
              <a:t> exists when </a:t>
            </a:r>
            <a:r>
              <a:rPr b="1" lang="en-US" sz="2400"/>
              <a:t>certain attributes </a:t>
            </a:r>
            <a:r>
              <a:rPr lang="en-US" sz="2400"/>
              <a:t>are </a:t>
            </a:r>
            <a:r>
              <a:rPr b="1" lang="en-US" sz="2400"/>
              <a:t>lost </a:t>
            </a:r>
            <a:endParaRPr b="1" sz="2400"/>
          </a:p>
          <a:p>
            <a:pPr indent="-381000" lvl="0" marL="457200" rtl="0" algn="l">
              <a:lnSpc>
                <a:spcPct val="100000"/>
              </a:lnSpc>
              <a:spcBef>
                <a:spcPts val="0"/>
              </a:spcBef>
              <a:spcAft>
                <a:spcPts val="0"/>
              </a:spcAft>
              <a:buSzPts val="2400"/>
              <a:buChar char="•"/>
            </a:pPr>
            <a:r>
              <a:rPr lang="en-US" sz="2400"/>
              <a:t>because of the </a:t>
            </a:r>
            <a:r>
              <a:rPr b="1" lang="en-US" sz="2400"/>
              <a:t>deletion </a:t>
            </a:r>
            <a:r>
              <a:rPr lang="en-US" sz="2400"/>
              <a:t>of  </a:t>
            </a:r>
            <a:r>
              <a:rPr b="1" lang="en-US" sz="2400"/>
              <a:t>other </a:t>
            </a:r>
            <a:r>
              <a:rPr lang="en-US" sz="2400"/>
              <a:t>attributes.</a:t>
            </a:r>
            <a:endParaRPr b="1">
              <a:solidFill>
                <a:srgbClr val="0092D8"/>
              </a:solidFill>
            </a:endParaRPr>
          </a:p>
        </p:txBody>
      </p:sp>
      <p:sp>
        <p:nvSpPr>
          <p:cNvPr id="394" name="Google Shape;394;p61"/>
          <p:cNvSpPr txBox="1"/>
          <p:nvPr>
            <p:ph idx="1" type="body"/>
          </p:nvPr>
        </p:nvSpPr>
        <p:spPr>
          <a:xfrm>
            <a:off x="838200" y="4515050"/>
            <a:ext cx="10515600" cy="1797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b="1" lang="en-US">
                <a:solidFill>
                  <a:srgbClr val="0092D8"/>
                </a:solidFill>
              </a:rPr>
              <a:t>Update Anomaly:</a:t>
            </a:r>
            <a:r>
              <a:rPr b="1" lang="en-US">
                <a:solidFill>
                  <a:srgbClr val="0092D8"/>
                </a:solidFill>
                <a:highlight>
                  <a:schemeClr val="dk1"/>
                </a:highlight>
              </a:rPr>
              <a:t> </a:t>
            </a:r>
            <a:endParaRPr b="1">
              <a:solidFill>
                <a:srgbClr val="0092D8"/>
              </a:solidFill>
              <a:highlight>
                <a:schemeClr val="dk1"/>
              </a:highlight>
            </a:endParaRPr>
          </a:p>
          <a:p>
            <a:pPr indent="-355600" lvl="0" marL="457200" rtl="0" algn="l">
              <a:lnSpc>
                <a:spcPct val="100000"/>
              </a:lnSpc>
              <a:spcBef>
                <a:spcPts val="1000"/>
              </a:spcBef>
              <a:spcAft>
                <a:spcPts val="0"/>
              </a:spcAft>
              <a:buSzPts val="2000"/>
              <a:buChar char="•"/>
            </a:pPr>
            <a:r>
              <a:rPr lang="en-US" sz="2400"/>
              <a:t>exists when </a:t>
            </a:r>
            <a:r>
              <a:rPr b="1" lang="en-US" sz="2400"/>
              <a:t>changing of one instance of data, </a:t>
            </a:r>
            <a:endParaRPr b="1" sz="2400"/>
          </a:p>
          <a:p>
            <a:pPr indent="0" lvl="0" marL="457200" rtl="0" algn="l">
              <a:lnSpc>
                <a:spcPct val="100000"/>
              </a:lnSpc>
              <a:spcBef>
                <a:spcPts val="1000"/>
              </a:spcBef>
              <a:spcAft>
                <a:spcPts val="0"/>
              </a:spcAft>
              <a:buNone/>
            </a:pPr>
            <a:r>
              <a:rPr b="1" lang="en-US" sz="2400"/>
              <a:t>requires changes on multiple places </a:t>
            </a:r>
            <a:endParaRPr b="1">
              <a:solidFill>
                <a:srgbClr val="0092D8"/>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51"/>
          <p:cNvSpPr/>
          <p:nvPr/>
        </p:nvSpPr>
        <p:spPr>
          <a:xfrm flipH="1" rot="-2700000">
            <a:off x="-2610316" y="100842"/>
            <a:ext cx="7208799" cy="5328613"/>
          </a:xfrm>
          <a:custGeom>
            <a:rect b="b" l="l" r="r" t="t"/>
            <a:pathLst>
              <a:path extrusionOk="0" h="7424430" w="10044119">
                <a:moveTo>
                  <a:pt x="3280831" y="0"/>
                </a:moveTo>
                <a:lnTo>
                  <a:pt x="10044119" y="6765245"/>
                </a:lnTo>
                <a:lnTo>
                  <a:pt x="9368117" y="7424429"/>
                </a:lnTo>
                <a:lnTo>
                  <a:pt x="0" y="3279587"/>
                </a:lnTo>
              </a:path>
            </a:pathLst>
          </a:custGeom>
          <a:solidFill>
            <a:srgbClr val="0080C9"/>
          </a:solidFill>
          <a:ln>
            <a:noFill/>
          </a:ln>
          <a:effectLst>
            <a:outerShdw blurRad="50800" rotWithShape="0" algn="t" dir="5400000" dist="254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54" name="Google Shape;1254;p151"/>
          <p:cNvSpPr/>
          <p:nvPr/>
        </p:nvSpPr>
        <p:spPr>
          <a:xfrm rot="-2700000">
            <a:off x="3342605" y="2215208"/>
            <a:ext cx="10039793" cy="7023248"/>
          </a:xfrm>
          <a:custGeom>
            <a:rect b="b" l="l" r="r" t="t"/>
            <a:pathLst>
              <a:path extrusionOk="0" h="7019345" w="10034213">
                <a:moveTo>
                  <a:pt x="9624712" y="0"/>
                </a:moveTo>
                <a:lnTo>
                  <a:pt x="10034213" y="3945367"/>
                </a:lnTo>
                <a:lnTo>
                  <a:pt x="6927905" y="7019345"/>
                </a:lnTo>
                <a:lnTo>
                  <a:pt x="0" y="112992"/>
                </a:lnTo>
              </a:path>
            </a:pathLst>
          </a:custGeom>
          <a:solidFill>
            <a:srgbClr val="0080C9"/>
          </a:solidFill>
          <a:ln>
            <a:noFill/>
          </a:ln>
          <a:effectLst>
            <a:outerShdw blurRad="38100" rotWithShape="0" algn="t" dir="12480000" dist="25400">
              <a:srgbClr val="000000">
                <a:alpha val="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55" name="Google Shape;1255;p151"/>
          <p:cNvSpPr/>
          <p:nvPr/>
        </p:nvSpPr>
        <p:spPr>
          <a:xfrm rot="-2700000">
            <a:off x="3510445" y="-5040833"/>
            <a:ext cx="8659200" cy="13515798"/>
          </a:xfrm>
          <a:custGeom>
            <a:rect b="b" l="l" r="r" t="t"/>
            <a:pathLst>
              <a:path extrusionOk="0" h="8099248" w="5188965">
                <a:moveTo>
                  <a:pt x="0" y="0"/>
                </a:moveTo>
                <a:lnTo>
                  <a:pt x="5188965" y="5176041"/>
                </a:lnTo>
                <a:lnTo>
                  <a:pt x="2264088" y="8099248"/>
                </a:lnTo>
                <a:lnTo>
                  <a:pt x="1269683" y="7095152"/>
                </a:lnTo>
              </a:path>
            </a:pathLst>
          </a:custGeom>
          <a:solidFill>
            <a:srgbClr val="0092D8"/>
          </a:solidFill>
          <a:ln>
            <a:noFill/>
          </a:ln>
          <a:effectLst>
            <a:outerShdw blurRad="1270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56" name="Google Shape;1256;p151"/>
          <p:cNvSpPr/>
          <p:nvPr/>
        </p:nvSpPr>
        <p:spPr>
          <a:xfrm flipH="1" rot="-2700000">
            <a:off x="-2510761" y="479212"/>
            <a:ext cx="6197329" cy="5194100"/>
          </a:xfrm>
          <a:custGeom>
            <a:rect b="b" l="l" r="r" t="t"/>
            <a:pathLst>
              <a:path extrusionOk="0" h="7237011" w="8634824">
                <a:moveTo>
                  <a:pt x="1871536" y="0"/>
                </a:moveTo>
                <a:lnTo>
                  <a:pt x="8634824" y="6765245"/>
                </a:lnTo>
                <a:lnTo>
                  <a:pt x="8146228" y="7237011"/>
                </a:lnTo>
                <a:lnTo>
                  <a:pt x="0" y="1885187"/>
                </a:lnTo>
              </a:path>
            </a:pathLst>
          </a:custGeom>
          <a:solidFill>
            <a:srgbClr val="0287D1"/>
          </a:solidFill>
          <a:ln>
            <a:noFill/>
          </a:ln>
          <a:effectLst>
            <a:outerShdw blurRad="50800" rotWithShape="0" algn="t" dir="5400000" dist="254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57" name="Google Shape;1257;p151"/>
          <p:cNvSpPr/>
          <p:nvPr/>
        </p:nvSpPr>
        <p:spPr>
          <a:xfrm>
            <a:off x="1866473" y="1702970"/>
            <a:ext cx="9629100" cy="2137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Roboto Medium"/>
                <a:ea typeface="Roboto Medium"/>
                <a:cs typeface="Roboto Medium"/>
                <a:sym typeface="Roboto Medium"/>
              </a:rPr>
              <a:t>Thank You</a:t>
            </a:r>
            <a:endParaRPr b="0" i="0" sz="8000" u="none" cap="none" strike="noStrike">
              <a:solidFill>
                <a:schemeClr val="lt1"/>
              </a:solidFill>
              <a:latin typeface="Roboto Medium"/>
              <a:ea typeface="Roboto Medium"/>
              <a:cs typeface="Roboto Medium"/>
              <a:sym typeface="Roboto Medium"/>
            </a:endParaRPr>
          </a:p>
          <a:p>
            <a:pPr indent="0" lvl="0" marL="0" marR="0" rtl="0" algn="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Medium"/>
                <a:ea typeface="Roboto Medium"/>
                <a:cs typeface="Roboto Medium"/>
                <a:sym typeface="Roboto Medium"/>
              </a:rPr>
              <a:t>info@neural-semiconductor.com</a:t>
            </a:r>
            <a:endParaRPr b="0" i="0" sz="2800" u="none" cap="none" strike="noStrike">
              <a:solidFill>
                <a:schemeClr val="lt1"/>
              </a:solidFill>
              <a:latin typeface="Roboto Medium"/>
              <a:ea typeface="Roboto Medium"/>
              <a:cs typeface="Roboto Medium"/>
              <a:sym typeface="Roboto Medium"/>
            </a:endParaRPr>
          </a:p>
        </p:txBody>
      </p:sp>
      <p:pic>
        <p:nvPicPr>
          <p:cNvPr id="1258" name="Google Shape;1258;p151"/>
          <p:cNvPicPr preferRelativeResize="0"/>
          <p:nvPr/>
        </p:nvPicPr>
        <p:blipFill rotWithShape="1">
          <a:blip r:embed="rId3">
            <a:alphaModFix/>
          </a:blip>
          <a:srcRect b="0" l="0" r="0" t="0"/>
          <a:stretch/>
        </p:blipFill>
        <p:spPr>
          <a:xfrm>
            <a:off x="2329805" y="3268070"/>
            <a:ext cx="1531981" cy="1531981"/>
          </a:xfrm>
          <a:prstGeom prst="rect">
            <a:avLst/>
          </a:prstGeom>
          <a:noFill/>
          <a:ln>
            <a:noFill/>
          </a:ln>
        </p:spPr>
      </p:pic>
      <p:sp>
        <p:nvSpPr>
          <p:cNvPr id="1259" name="Google Shape;1259;p15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80000"/>
              </a:lnSpc>
              <a:spcBef>
                <a:spcPts val="0"/>
              </a:spcBef>
              <a:spcAft>
                <a:spcPts val="0"/>
              </a:spcAft>
              <a:buNone/>
            </a:pPr>
            <a:r>
              <a:t/>
            </a:r>
            <a:endParaRPr sz="1800">
              <a:latin typeface="Arial"/>
              <a:ea typeface="Arial"/>
              <a:cs typeface="Arial"/>
              <a:sym typeface="Arial"/>
            </a:endParaRPr>
          </a:p>
          <a:p>
            <a:pPr indent="0" lvl="0" marL="0" rtl="0" algn="just">
              <a:lnSpc>
                <a:spcPct val="100000"/>
              </a:lnSpc>
              <a:spcBef>
                <a:spcPts val="0"/>
              </a:spcBef>
              <a:spcAft>
                <a:spcPts val="0"/>
              </a:spcAft>
              <a:buNone/>
            </a:pPr>
            <a:r>
              <a:t/>
            </a:r>
            <a:endParaRPr sz="1800">
              <a:latin typeface="Arial"/>
              <a:ea typeface="Arial"/>
              <a:cs typeface="Arial"/>
              <a:sym typeface="Arial"/>
            </a:endParaRPr>
          </a:p>
          <a:p>
            <a:pPr indent="0" lvl="0" marL="0" rtl="0" algn="just">
              <a:lnSpc>
                <a:spcPct val="100000"/>
              </a:lnSpc>
              <a:spcBef>
                <a:spcPts val="0"/>
              </a:spcBef>
              <a:spcAft>
                <a:spcPts val="0"/>
              </a:spcAft>
              <a:buNone/>
            </a:pPr>
            <a:r>
              <a:rPr lang="en-US" sz="1600">
                <a:latin typeface="Arial"/>
                <a:ea typeface="Arial"/>
                <a:cs typeface="Arial"/>
                <a:sym typeface="Arial"/>
              </a:rPr>
              <a:t>Below </a:t>
            </a:r>
            <a:r>
              <a:rPr b="1" lang="en-US" sz="1600">
                <a:latin typeface="Arial"/>
                <a:ea typeface="Arial"/>
                <a:cs typeface="Arial"/>
                <a:sym typeface="Arial"/>
              </a:rPr>
              <a:t>table University</a:t>
            </a:r>
            <a:r>
              <a:rPr lang="en-US" sz="1600">
                <a:latin typeface="Arial"/>
                <a:ea typeface="Arial"/>
                <a:cs typeface="Arial"/>
                <a:sym typeface="Arial"/>
              </a:rPr>
              <a:t> consists of </a:t>
            </a:r>
            <a:r>
              <a:rPr b="1" lang="en-US" sz="1600">
                <a:latin typeface="Arial"/>
                <a:ea typeface="Arial"/>
                <a:cs typeface="Arial"/>
                <a:sym typeface="Arial"/>
              </a:rPr>
              <a:t>seven </a:t>
            </a:r>
            <a:r>
              <a:rPr lang="en-US" sz="1600">
                <a:latin typeface="Arial"/>
                <a:ea typeface="Arial"/>
                <a:cs typeface="Arial"/>
                <a:sym typeface="Arial"/>
              </a:rPr>
              <a:t>attributes: </a:t>
            </a:r>
            <a:endParaRPr sz="1600">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Sid</a:t>
            </a:r>
            <a:r>
              <a:rPr lang="en-US" sz="1600">
                <a:latin typeface="Arial"/>
                <a:ea typeface="Arial"/>
                <a:cs typeface="Arial"/>
                <a:sym typeface="Arial"/>
              </a:rPr>
              <a:t>[Student id]</a:t>
            </a:r>
            <a:r>
              <a:rPr b="1" lang="en-US" sz="1600">
                <a:latin typeface="Arial"/>
                <a:ea typeface="Arial"/>
                <a:cs typeface="Arial"/>
                <a:sym typeface="Arial"/>
              </a:rPr>
              <a:t>, </a:t>
            </a:r>
            <a:r>
              <a:rPr b="1" lang="en-US" sz="1600">
                <a:solidFill>
                  <a:srgbClr val="980000"/>
                </a:solidFill>
                <a:latin typeface="Arial"/>
                <a:ea typeface="Arial"/>
                <a:cs typeface="Arial"/>
                <a:sym typeface="Arial"/>
              </a:rPr>
              <a:t>(primary key)</a:t>
            </a:r>
            <a:endParaRPr b="1" sz="1600">
              <a:solidFill>
                <a:srgbClr val="980000"/>
              </a:solidFill>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Sname</a:t>
            </a:r>
            <a:r>
              <a:rPr lang="en-US" sz="1600">
                <a:latin typeface="Arial"/>
                <a:ea typeface="Arial"/>
                <a:cs typeface="Arial"/>
                <a:sym typeface="Arial"/>
              </a:rPr>
              <a:t>[Student Name]</a:t>
            </a:r>
            <a:r>
              <a:rPr b="1" lang="en-US" sz="1600">
                <a:latin typeface="Arial"/>
                <a:ea typeface="Arial"/>
                <a:cs typeface="Arial"/>
                <a:sym typeface="Arial"/>
              </a:rPr>
              <a:t>, </a:t>
            </a:r>
            <a:endParaRPr b="1" sz="1600">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Cid </a:t>
            </a:r>
            <a:r>
              <a:rPr lang="en-US" sz="1600">
                <a:latin typeface="Arial"/>
                <a:ea typeface="Arial"/>
                <a:cs typeface="Arial"/>
                <a:sym typeface="Arial"/>
              </a:rPr>
              <a:t>[course id]</a:t>
            </a:r>
            <a:r>
              <a:rPr b="1" lang="en-US" sz="1600">
                <a:latin typeface="Arial"/>
                <a:ea typeface="Arial"/>
                <a:cs typeface="Arial"/>
                <a:sym typeface="Arial"/>
              </a:rPr>
              <a:t>, </a:t>
            </a:r>
            <a:endParaRPr b="1" sz="1600">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Cname</a:t>
            </a:r>
            <a:r>
              <a:rPr lang="en-US" sz="1600">
                <a:latin typeface="Arial"/>
                <a:ea typeface="Arial"/>
                <a:cs typeface="Arial"/>
                <a:sym typeface="Arial"/>
              </a:rPr>
              <a:t>[course name]</a:t>
            </a:r>
            <a:r>
              <a:rPr b="1" lang="en-US" sz="1600">
                <a:latin typeface="Arial"/>
                <a:ea typeface="Arial"/>
                <a:cs typeface="Arial"/>
                <a:sym typeface="Arial"/>
              </a:rPr>
              <a:t>, </a:t>
            </a:r>
            <a:endParaRPr b="1" sz="1600">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Fid</a:t>
            </a:r>
            <a:r>
              <a:rPr lang="en-US" sz="1600">
                <a:latin typeface="Arial"/>
                <a:ea typeface="Arial"/>
                <a:cs typeface="Arial"/>
                <a:sym typeface="Arial"/>
              </a:rPr>
              <a:t>[Faculty Id]</a:t>
            </a:r>
            <a:r>
              <a:rPr b="1" lang="en-US" sz="1600">
                <a:latin typeface="Arial"/>
                <a:ea typeface="Arial"/>
                <a:cs typeface="Arial"/>
                <a:sym typeface="Arial"/>
              </a:rPr>
              <a:t>, </a:t>
            </a:r>
            <a:endParaRPr b="1" sz="1600">
              <a:latin typeface="Arial"/>
              <a:ea typeface="Arial"/>
              <a:cs typeface="Arial"/>
              <a:sym typeface="Arial"/>
            </a:endParaRPr>
          </a:p>
          <a:p>
            <a:pPr indent="0" lvl="0" marL="0" rtl="0" algn="just">
              <a:lnSpc>
                <a:spcPct val="100000"/>
              </a:lnSpc>
              <a:spcBef>
                <a:spcPts val="0"/>
              </a:spcBef>
              <a:spcAft>
                <a:spcPts val="0"/>
              </a:spcAft>
              <a:buNone/>
            </a:pPr>
            <a:r>
              <a:rPr b="1" lang="en-US" sz="1600">
                <a:latin typeface="Arial"/>
                <a:ea typeface="Arial"/>
                <a:cs typeface="Arial"/>
                <a:sym typeface="Arial"/>
              </a:rPr>
              <a:t>Fname</a:t>
            </a:r>
            <a:r>
              <a:rPr lang="en-US" sz="1600">
                <a:latin typeface="Arial"/>
                <a:ea typeface="Arial"/>
                <a:cs typeface="Arial"/>
                <a:sym typeface="Arial"/>
              </a:rPr>
              <a:t>[Faculty Name]</a:t>
            </a:r>
            <a:r>
              <a:rPr b="1" lang="en-US" sz="1600">
                <a:latin typeface="Arial"/>
                <a:ea typeface="Arial"/>
                <a:cs typeface="Arial"/>
                <a:sym typeface="Arial"/>
              </a:rPr>
              <a:t>, </a:t>
            </a:r>
            <a:r>
              <a:rPr lang="en-US" sz="1600">
                <a:latin typeface="Arial"/>
                <a:ea typeface="Arial"/>
                <a:cs typeface="Arial"/>
                <a:sym typeface="Arial"/>
              </a:rPr>
              <a:t>and </a:t>
            </a:r>
            <a:r>
              <a:rPr b="1" lang="en-US" sz="1600">
                <a:latin typeface="Arial"/>
                <a:ea typeface="Arial"/>
                <a:cs typeface="Arial"/>
                <a:sym typeface="Arial"/>
              </a:rPr>
              <a:t>Salary. </a:t>
            </a:r>
            <a:endParaRPr sz="1600">
              <a:latin typeface="Arial"/>
              <a:ea typeface="Arial"/>
              <a:cs typeface="Arial"/>
              <a:sym typeface="Arial"/>
            </a:endParaRPr>
          </a:p>
          <a:p>
            <a:pPr indent="0" lvl="0" marL="0" rtl="0" algn="l">
              <a:lnSpc>
                <a:spcPct val="80000"/>
              </a:lnSpc>
              <a:spcBef>
                <a:spcPts val="1000"/>
              </a:spcBef>
              <a:spcAft>
                <a:spcPts val="0"/>
              </a:spcAft>
              <a:buNone/>
            </a:pPr>
            <a:r>
              <a:t/>
            </a:r>
            <a:endParaRPr sz="1800">
              <a:latin typeface="Arial"/>
              <a:ea typeface="Arial"/>
              <a:cs typeface="Arial"/>
              <a:sym typeface="Arial"/>
            </a:endParaRPr>
          </a:p>
        </p:txBody>
      </p:sp>
      <p:sp>
        <p:nvSpPr>
          <p:cNvPr id="400" name="Google Shape;400;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Anomaly Example</a:t>
            </a:r>
            <a:endParaRPr b="1">
              <a:solidFill>
                <a:srgbClr val="0080C9"/>
              </a:solidFill>
            </a:endParaRPr>
          </a:p>
        </p:txBody>
      </p:sp>
      <p:pic>
        <p:nvPicPr>
          <p:cNvPr id="401" name="Google Shape;401;p62"/>
          <p:cNvPicPr preferRelativeResize="0"/>
          <p:nvPr/>
        </p:nvPicPr>
        <p:blipFill rotWithShape="1">
          <a:blip r:embed="rId3">
            <a:alphaModFix/>
          </a:blip>
          <a:srcRect b="0" l="0" r="0" t="0"/>
          <a:stretch/>
        </p:blipFill>
        <p:spPr>
          <a:xfrm>
            <a:off x="740881" y="1453256"/>
            <a:ext cx="8181483" cy="2934181"/>
          </a:xfrm>
          <a:prstGeom prst="rect">
            <a:avLst/>
          </a:prstGeom>
          <a:noFill/>
          <a:ln>
            <a:noFill/>
          </a:ln>
        </p:spPr>
      </p:pic>
      <p:sp>
        <p:nvSpPr>
          <p:cNvPr id="402" name="Google Shape;402;p62"/>
          <p:cNvSpPr txBox="1"/>
          <p:nvPr/>
        </p:nvSpPr>
        <p:spPr>
          <a:xfrm>
            <a:off x="9398200" y="2108150"/>
            <a:ext cx="2175000" cy="18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For this scenario</a:t>
            </a:r>
            <a:r>
              <a:rPr b="1" lang="en-US" sz="2200">
                <a:solidFill>
                  <a:srgbClr val="980000"/>
                </a:solidFill>
              </a:rPr>
              <a:t> each student </a:t>
            </a:r>
            <a:r>
              <a:rPr lang="en-US" sz="2200">
                <a:solidFill>
                  <a:schemeClr val="dk1"/>
                </a:solidFill>
              </a:rPr>
              <a:t>can only</a:t>
            </a:r>
            <a:r>
              <a:rPr lang="en-US" sz="2200">
                <a:solidFill>
                  <a:srgbClr val="980000"/>
                </a:solidFill>
              </a:rPr>
              <a:t> </a:t>
            </a:r>
            <a:r>
              <a:rPr b="1" lang="en-US" sz="2200">
                <a:solidFill>
                  <a:srgbClr val="980000"/>
                </a:solidFill>
              </a:rPr>
              <a:t>enroll </a:t>
            </a:r>
            <a:r>
              <a:rPr lang="en-US" sz="2200">
                <a:solidFill>
                  <a:schemeClr val="dk1"/>
                </a:solidFill>
              </a:rPr>
              <a:t>to a </a:t>
            </a:r>
            <a:r>
              <a:rPr b="1" lang="en-US" sz="2200">
                <a:solidFill>
                  <a:srgbClr val="980000"/>
                </a:solidFill>
              </a:rPr>
              <a:t>single course</a:t>
            </a:r>
            <a:endParaRPr b="1" sz="2200">
              <a:solidFill>
                <a:srgbClr val="980000"/>
              </a:solidFill>
            </a:endParaRPr>
          </a:p>
        </p:txBody>
      </p:sp>
      <p:sp>
        <p:nvSpPr>
          <p:cNvPr id="403" name="Google Shape;403;p62"/>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404" name="Google Shape;404;p62"/>
          <p:cNvSpPr txBox="1"/>
          <p:nvPr/>
        </p:nvSpPr>
        <p:spPr>
          <a:xfrm>
            <a:off x="802576" y="1919653"/>
            <a:ext cx="124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Lato"/>
                <a:ea typeface="Lato"/>
                <a:cs typeface="Lato"/>
                <a:sym typeface="Lato"/>
              </a:rPr>
              <a:t>*</a:t>
            </a:r>
            <a:endParaRPr sz="28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Insertion Anomaly</a:t>
            </a:r>
            <a:endParaRPr b="1">
              <a:solidFill>
                <a:srgbClr val="0080C9"/>
              </a:solidFill>
            </a:endParaRPr>
          </a:p>
        </p:txBody>
      </p:sp>
      <p:sp>
        <p:nvSpPr>
          <p:cNvPr id="411" name="Google Shape;411;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200">
                <a:latin typeface="Arial"/>
                <a:ea typeface="Arial"/>
                <a:cs typeface="Arial"/>
                <a:sym typeface="Arial"/>
              </a:rPr>
              <a:t>Suppose </a:t>
            </a:r>
            <a:r>
              <a:rPr b="1" lang="en-US" sz="2200">
                <a:latin typeface="Arial"/>
                <a:ea typeface="Arial"/>
                <a:cs typeface="Arial"/>
                <a:sym typeface="Arial"/>
              </a:rPr>
              <a:t>a new faculty</a:t>
            </a:r>
            <a:r>
              <a:rPr lang="en-US" sz="2200">
                <a:latin typeface="Arial"/>
                <a:ea typeface="Arial"/>
                <a:cs typeface="Arial"/>
                <a:sym typeface="Arial"/>
              </a:rPr>
              <a:t> </a:t>
            </a:r>
            <a:r>
              <a:rPr b="1" lang="en-US" sz="2200">
                <a:latin typeface="Arial"/>
                <a:ea typeface="Arial"/>
                <a:cs typeface="Arial"/>
                <a:sym typeface="Arial"/>
              </a:rPr>
              <a:t>joins </a:t>
            </a:r>
            <a:r>
              <a:rPr lang="en-US" sz="2200">
                <a:latin typeface="Arial"/>
                <a:ea typeface="Arial"/>
                <a:cs typeface="Arial"/>
                <a:sym typeface="Arial"/>
              </a:rPr>
              <a:t>the University, and the Database </a:t>
            </a:r>
            <a:r>
              <a:rPr b="1" lang="en-US" sz="2200">
                <a:latin typeface="Arial"/>
                <a:ea typeface="Arial"/>
                <a:cs typeface="Arial"/>
                <a:sym typeface="Arial"/>
              </a:rPr>
              <a:t>Administrator inserts </a:t>
            </a:r>
            <a:r>
              <a:rPr lang="en-US" sz="2200">
                <a:latin typeface="Arial"/>
                <a:ea typeface="Arial"/>
                <a:cs typeface="Arial"/>
                <a:sym typeface="Arial"/>
              </a:rPr>
              <a:t>the faculty data into the above table. But he is not able to insert </a:t>
            </a:r>
            <a:r>
              <a:rPr b="1" lang="en-US" sz="2200">
                <a:latin typeface="Arial"/>
                <a:ea typeface="Arial"/>
                <a:cs typeface="Arial"/>
                <a:sym typeface="Arial"/>
              </a:rPr>
              <a:t>because Sid is a primary key</a:t>
            </a:r>
            <a:r>
              <a:rPr lang="en-US" sz="2200">
                <a:latin typeface="Arial"/>
                <a:ea typeface="Arial"/>
                <a:cs typeface="Arial"/>
                <a:sym typeface="Arial"/>
              </a:rPr>
              <a:t>, and </a:t>
            </a:r>
            <a:r>
              <a:rPr b="1" lang="en-US" sz="2200">
                <a:latin typeface="Arial"/>
                <a:ea typeface="Arial"/>
                <a:cs typeface="Arial"/>
                <a:sym typeface="Arial"/>
              </a:rPr>
              <a:t>can’t be NULL</a:t>
            </a:r>
            <a:r>
              <a:rPr lang="en-US" sz="2200">
                <a:latin typeface="Arial"/>
                <a:ea typeface="Arial"/>
                <a:cs typeface="Arial"/>
                <a:sym typeface="Arial"/>
              </a:rPr>
              <a:t>. So this type of anomaly is known as an insertion anomaly.</a:t>
            </a:r>
            <a:endParaRPr sz="22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200">
              <a:latin typeface="Arial"/>
              <a:ea typeface="Arial"/>
              <a:cs typeface="Arial"/>
              <a:sym typeface="Arial"/>
            </a:endParaRPr>
          </a:p>
        </p:txBody>
      </p:sp>
      <p:pic>
        <p:nvPicPr>
          <p:cNvPr id="412" name="Google Shape;412;p63"/>
          <p:cNvPicPr preferRelativeResize="0"/>
          <p:nvPr/>
        </p:nvPicPr>
        <p:blipFill rotWithShape="1">
          <a:blip r:embed="rId3">
            <a:alphaModFix/>
          </a:blip>
          <a:srcRect b="0" l="0" r="0" t="0"/>
          <a:stretch/>
        </p:blipFill>
        <p:spPr>
          <a:xfrm>
            <a:off x="1350338" y="3623425"/>
            <a:ext cx="8795375" cy="3031575"/>
          </a:xfrm>
          <a:prstGeom prst="rect">
            <a:avLst/>
          </a:prstGeom>
          <a:noFill/>
          <a:ln>
            <a:noFill/>
          </a:ln>
        </p:spPr>
      </p:pic>
      <p:sp>
        <p:nvSpPr>
          <p:cNvPr id="413" name="Google Shape;413;p63"/>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3600"/>
              <a:buFont typeface="Arial"/>
              <a:buNone/>
            </a:pPr>
            <a:r>
              <a:rPr b="1" lang="en-US">
                <a:solidFill>
                  <a:srgbClr val="0080C9"/>
                </a:solidFill>
                <a:latin typeface="Arial"/>
                <a:ea typeface="Arial"/>
                <a:cs typeface="Arial"/>
                <a:sym typeface="Arial"/>
              </a:rPr>
              <a:t>Delete Anomaly</a:t>
            </a:r>
            <a:endParaRPr b="1">
              <a:solidFill>
                <a:srgbClr val="0080C9"/>
              </a:solidFill>
            </a:endParaRPr>
          </a:p>
        </p:txBody>
      </p:sp>
      <p:sp>
        <p:nvSpPr>
          <p:cNvPr id="419" name="Google Shape;419;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200">
                <a:latin typeface="Arial"/>
                <a:ea typeface="Arial"/>
                <a:cs typeface="Arial"/>
                <a:sym typeface="Arial"/>
              </a:rPr>
              <a:t>When the Database Administrator wants to </a:t>
            </a:r>
            <a:r>
              <a:rPr b="1" lang="en-US" sz="2200">
                <a:latin typeface="Arial"/>
                <a:ea typeface="Arial"/>
                <a:cs typeface="Arial"/>
                <a:sym typeface="Arial"/>
              </a:rPr>
              <a:t>delete </a:t>
            </a:r>
            <a:r>
              <a:rPr lang="en-US" sz="2200">
                <a:latin typeface="Arial"/>
                <a:ea typeface="Arial"/>
                <a:cs typeface="Arial"/>
                <a:sym typeface="Arial"/>
              </a:rPr>
              <a:t>the </a:t>
            </a:r>
            <a:r>
              <a:rPr b="1" lang="en-US" sz="2200">
                <a:latin typeface="Arial"/>
                <a:ea typeface="Arial"/>
                <a:cs typeface="Arial"/>
                <a:sym typeface="Arial"/>
              </a:rPr>
              <a:t>student details</a:t>
            </a:r>
            <a:r>
              <a:rPr lang="en-US" sz="2200">
                <a:latin typeface="Arial"/>
                <a:ea typeface="Arial"/>
                <a:cs typeface="Arial"/>
                <a:sym typeface="Arial"/>
              </a:rPr>
              <a:t> of</a:t>
            </a:r>
            <a:r>
              <a:rPr b="1" lang="en-US" sz="2200">
                <a:latin typeface="Arial"/>
                <a:ea typeface="Arial"/>
                <a:cs typeface="Arial"/>
                <a:sym typeface="Arial"/>
              </a:rPr>
              <a:t> Sid=2 </a:t>
            </a:r>
            <a:r>
              <a:rPr lang="en-US" sz="2200">
                <a:latin typeface="Arial"/>
                <a:ea typeface="Arial"/>
                <a:cs typeface="Arial"/>
                <a:sym typeface="Arial"/>
              </a:rPr>
              <a:t>from the above table, then i</a:t>
            </a:r>
            <a:r>
              <a:rPr b="1" lang="en-US" sz="2200">
                <a:latin typeface="Arial"/>
                <a:ea typeface="Arial"/>
                <a:cs typeface="Arial"/>
                <a:sym typeface="Arial"/>
              </a:rPr>
              <a:t>t will delete the faculty</a:t>
            </a:r>
            <a:r>
              <a:rPr lang="en-US" sz="2200">
                <a:latin typeface="Arial"/>
                <a:ea typeface="Arial"/>
                <a:cs typeface="Arial"/>
                <a:sym typeface="Arial"/>
              </a:rPr>
              <a:t> and </a:t>
            </a:r>
            <a:r>
              <a:rPr b="1" lang="en-US" sz="2200">
                <a:latin typeface="Arial"/>
                <a:ea typeface="Arial"/>
                <a:cs typeface="Arial"/>
                <a:sym typeface="Arial"/>
              </a:rPr>
              <a:t>course information </a:t>
            </a:r>
            <a:r>
              <a:rPr lang="en-US" sz="2200">
                <a:latin typeface="Arial"/>
                <a:ea typeface="Arial"/>
                <a:cs typeface="Arial"/>
                <a:sym typeface="Arial"/>
              </a:rPr>
              <a:t>too which </a:t>
            </a:r>
            <a:r>
              <a:rPr b="1" lang="en-US" sz="2200">
                <a:latin typeface="Arial"/>
                <a:ea typeface="Arial"/>
                <a:cs typeface="Arial"/>
                <a:sym typeface="Arial"/>
              </a:rPr>
              <a:t>cannot be recovered further.</a:t>
            </a:r>
            <a:endParaRPr b="1" sz="22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a:p>
        </p:txBody>
      </p:sp>
      <p:pic>
        <p:nvPicPr>
          <p:cNvPr id="420" name="Google Shape;420;p64"/>
          <p:cNvPicPr preferRelativeResize="0"/>
          <p:nvPr/>
        </p:nvPicPr>
        <p:blipFill rotWithShape="1">
          <a:blip r:embed="rId3">
            <a:alphaModFix/>
          </a:blip>
          <a:srcRect b="0" l="0" r="0" t="0"/>
          <a:stretch/>
        </p:blipFill>
        <p:spPr>
          <a:xfrm>
            <a:off x="543979" y="3383822"/>
            <a:ext cx="7302321" cy="2702081"/>
          </a:xfrm>
          <a:prstGeom prst="rect">
            <a:avLst/>
          </a:prstGeom>
          <a:noFill/>
          <a:ln>
            <a:noFill/>
          </a:ln>
        </p:spPr>
      </p:pic>
      <p:sp>
        <p:nvSpPr>
          <p:cNvPr id="421" name="Google Shape;421;p64"/>
          <p:cNvSpPr txBox="1"/>
          <p:nvPr/>
        </p:nvSpPr>
        <p:spPr>
          <a:xfrm>
            <a:off x="7786643" y="4141197"/>
            <a:ext cx="3943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F0000"/>
                </a:solidFill>
                <a:latin typeface="Calibri"/>
                <a:ea typeface="Calibri"/>
                <a:cs typeface="Calibri"/>
                <a:sym typeface="Calibri"/>
              </a:rPr>
              <a:t>SQL:</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DELETE FROM </a:t>
            </a:r>
            <a:r>
              <a:rPr b="1" i="1" lang="en-US" sz="1800">
                <a:solidFill>
                  <a:srgbClr val="FF0000"/>
                </a:solidFill>
                <a:latin typeface="Calibri"/>
                <a:ea typeface="Calibri"/>
                <a:cs typeface="Calibri"/>
                <a:sym typeface="Calibri"/>
              </a:rPr>
              <a:t>University </a:t>
            </a:r>
            <a:r>
              <a:rPr b="1" lang="en-US" sz="1800">
                <a:solidFill>
                  <a:srgbClr val="FF0000"/>
                </a:solidFill>
                <a:latin typeface="Calibri"/>
                <a:ea typeface="Calibri"/>
                <a:cs typeface="Calibri"/>
                <a:sym typeface="Calibri"/>
              </a:rPr>
              <a:t>WHERE </a:t>
            </a:r>
            <a:r>
              <a:rPr b="1" i="1" lang="en-US" sz="1800">
                <a:solidFill>
                  <a:srgbClr val="FF0000"/>
                </a:solidFill>
                <a:latin typeface="Calibri"/>
                <a:ea typeface="Calibri"/>
                <a:cs typeface="Calibri"/>
                <a:sym typeface="Calibri"/>
              </a:rPr>
              <a:t>Sid=2</a:t>
            </a:r>
            <a:r>
              <a:rPr b="1" lang="en-US" sz="1800">
                <a:solidFill>
                  <a:srgbClr val="FF0000"/>
                </a:solidFill>
                <a:latin typeface="Calibri"/>
                <a:ea typeface="Calibri"/>
                <a:cs typeface="Calibri"/>
                <a:sym typeface="Calibri"/>
              </a:rPr>
              <a:t>;</a:t>
            </a:r>
            <a:endParaRPr b="1" sz="1800">
              <a:solidFill>
                <a:srgbClr val="FF0000"/>
              </a:solidFill>
              <a:latin typeface="Calibri"/>
              <a:ea typeface="Calibri"/>
              <a:cs typeface="Calibri"/>
              <a:sym typeface="Calibri"/>
            </a:endParaRPr>
          </a:p>
        </p:txBody>
      </p:sp>
      <p:sp>
        <p:nvSpPr>
          <p:cNvPr id="422" name="Google Shape;422;p64"/>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Update Anomaly</a:t>
            </a:r>
            <a:endParaRPr b="1">
              <a:solidFill>
                <a:srgbClr val="0080C9"/>
              </a:solidFill>
            </a:endParaRPr>
          </a:p>
        </p:txBody>
      </p:sp>
      <p:sp>
        <p:nvSpPr>
          <p:cNvPr id="428" name="Google Shape;428;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200">
                <a:latin typeface="Arial"/>
                <a:ea typeface="Arial"/>
                <a:cs typeface="Arial"/>
                <a:sym typeface="Arial"/>
              </a:rPr>
              <a:t>When the Database Administrator wants to change the salary of </a:t>
            </a:r>
            <a:r>
              <a:rPr b="1" lang="en-US" sz="2200">
                <a:latin typeface="Arial"/>
                <a:ea typeface="Arial"/>
                <a:cs typeface="Arial"/>
                <a:sym typeface="Arial"/>
              </a:rPr>
              <a:t>faculty F1</a:t>
            </a:r>
            <a:r>
              <a:rPr lang="en-US" sz="2200">
                <a:latin typeface="Arial"/>
                <a:ea typeface="Arial"/>
                <a:cs typeface="Arial"/>
                <a:sym typeface="Arial"/>
              </a:rPr>
              <a:t> from 30000 to 40000 in above table University, then we need to update fields more than one row. So, this is an update anomaly in a table.</a:t>
            </a:r>
            <a:endParaRPr sz="22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a:solidFill>
                <a:schemeClr val="lt1"/>
              </a:solidFill>
              <a:highlight>
                <a:srgbClr val="980000"/>
              </a:highlight>
            </a:endParaRPr>
          </a:p>
        </p:txBody>
      </p:sp>
      <p:pic>
        <p:nvPicPr>
          <p:cNvPr id="429" name="Google Shape;429;p65"/>
          <p:cNvPicPr preferRelativeResize="0"/>
          <p:nvPr/>
        </p:nvPicPr>
        <p:blipFill rotWithShape="1">
          <a:blip r:embed="rId3">
            <a:alphaModFix/>
          </a:blip>
          <a:srcRect b="0" l="0" r="0" t="0"/>
          <a:stretch/>
        </p:blipFill>
        <p:spPr>
          <a:xfrm>
            <a:off x="838189" y="3612186"/>
            <a:ext cx="7109854" cy="2948249"/>
          </a:xfrm>
          <a:prstGeom prst="rect">
            <a:avLst/>
          </a:prstGeom>
          <a:noFill/>
          <a:ln>
            <a:noFill/>
          </a:ln>
        </p:spPr>
      </p:pic>
      <p:sp>
        <p:nvSpPr>
          <p:cNvPr id="430" name="Google Shape;430;p65"/>
          <p:cNvSpPr txBox="1"/>
          <p:nvPr/>
        </p:nvSpPr>
        <p:spPr>
          <a:xfrm>
            <a:off x="8781332" y="3612187"/>
            <a:ext cx="2717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SQL:</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UPDATE </a:t>
            </a:r>
            <a:r>
              <a:rPr b="1" i="1" lang="en-US" sz="1800">
                <a:solidFill>
                  <a:srgbClr val="FF0000"/>
                </a:solidFill>
                <a:latin typeface="Calibri"/>
                <a:ea typeface="Calibri"/>
                <a:cs typeface="Calibri"/>
                <a:sym typeface="Calibri"/>
              </a:rPr>
              <a:t>University</a:t>
            </a:r>
            <a:br>
              <a:rPr b="1" lang="en-US" sz="1800">
                <a:solidFill>
                  <a:srgbClr val="FF0000"/>
                </a:solidFill>
                <a:latin typeface="Calibri"/>
                <a:ea typeface="Calibri"/>
                <a:cs typeface="Calibri"/>
                <a:sym typeface="Calibri"/>
              </a:rPr>
            </a:br>
            <a:r>
              <a:rPr b="1" lang="en-US" sz="1800">
                <a:solidFill>
                  <a:srgbClr val="FF0000"/>
                </a:solidFill>
                <a:latin typeface="Calibri"/>
                <a:ea typeface="Calibri"/>
                <a:cs typeface="Calibri"/>
                <a:sym typeface="Calibri"/>
              </a:rPr>
              <a:t>SET </a:t>
            </a:r>
            <a:r>
              <a:rPr b="1" i="1" lang="en-US" sz="1800">
                <a:solidFill>
                  <a:srgbClr val="FF0000"/>
                </a:solidFill>
                <a:latin typeface="Calibri"/>
                <a:ea typeface="Calibri"/>
                <a:cs typeface="Calibri"/>
                <a:sym typeface="Calibri"/>
              </a:rPr>
              <a:t>Salary</a:t>
            </a:r>
            <a:r>
              <a:rPr b="1" lang="en-US" sz="1800">
                <a:solidFill>
                  <a:srgbClr val="FF0000"/>
                </a:solidFill>
                <a:latin typeface="Calibri"/>
                <a:ea typeface="Calibri"/>
                <a:cs typeface="Calibri"/>
                <a:sym typeface="Calibri"/>
              </a:rPr>
              <a:t>=</a:t>
            </a:r>
            <a:r>
              <a:rPr b="1" i="1" lang="en-US" sz="1800">
                <a:solidFill>
                  <a:srgbClr val="FF0000"/>
                </a:solidFill>
                <a:latin typeface="Calibri"/>
                <a:ea typeface="Calibri"/>
                <a:cs typeface="Calibri"/>
                <a:sym typeface="Calibri"/>
              </a:rPr>
              <a:t> 40000</a:t>
            </a:r>
            <a:br>
              <a:rPr b="1" lang="en-US" sz="1800">
                <a:solidFill>
                  <a:srgbClr val="FF0000"/>
                </a:solidFill>
                <a:latin typeface="Calibri"/>
                <a:ea typeface="Calibri"/>
                <a:cs typeface="Calibri"/>
                <a:sym typeface="Calibri"/>
              </a:rPr>
            </a:br>
            <a:r>
              <a:rPr b="1" lang="en-US" sz="1800">
                <a:solidFill>
                  <a:srgbClr val="FF0000"/>
                </a:solidFill>
                <a:latin typeface="Calibri"/>
                <a:ea typeface="Calibri"/>
                <a:cs typeface="Calibri"/>
                <a:sym typeface="Calibri"/>
              </a:rPr>
              <a:t>WHERE </a:t>
            </a:r>
            <a:r>
              <a:rPr b="1" i="1" lang="en-US" sz="1800">
                <a:solidFill>
                  <a:srgbClr val="FF0000"/>
                </a:solidFill>
                <a:latin typeface="Calibri"/>
                <a:ea typeface="Calibri"/>
                <a:cs typeface="Calibri"/>
                <a:sym typeface="Calibri"/>
              </a:rPr>
              <a:t>Fid=“F1”</a:t>
            </a:r>
            <a:r>
              <a:rPr b="1" lang="en-US" sz="1800">
                <a:solidFill>
                  <a:srgbClr val="FF0000"/>
                </a:solidFill>
                <a:latin typeface="Calibri"/>
                <a:ea typeface="Calibri"/>
                <a:cs typeface="Calibri"/>
                <a:sym typeface="Calibri"/>
              </a:rPr>
              <a:t>;</a:t>
            </a:r>
            <a:endParaRPr b="1" sz="1800">
              <a:solidFill>
                <a:srgbClr val="FF0000"/>
              </a:solidFill>
              <a:latin typeface="Calibri"/>
              <a:ea typeface="Calibri"/>
              <a:cs typeface="Calibri"/>
              <a:sym typeface="Calibri"/>
            </a:endParaRPr>
          </a:p>
        </p:txBody>
      </p:sp>
      <p:sp>
        <p:nvSpPr>
          <p:cNvPr id="431" name="Google Shape;431;p65"/>
          <p:cNvSpPr/>
          <p:nvPr/>
        </p:nvSpPr>
        <p:spPr>
          <a:xfrm>
            <a:off x="8781322" y="5093174"/>
            <a:ext cx="29808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highlight>
                  <a:srgbClr val="FF0000"/>
                </a:highlight>
                <a:latin typeface="Calibri"/>
                <a:ea typeface="Calibri"/>
                <a:cs typeface="Calibri"/>
                <a:sym typeface="Calibri"/>
              </a:rPr>
              <a:t>To remove all these anomalies, we need to normalize the data in the database.</a:t>
            </a:r>
            <a:endParaRPr sz="1800">
              <a:solidFill>
                <a:schemeClr val="lt1"/>
              </a:solidFill>
              <a:highlight>
                <a:srgbClr val="FF0000"/>
              </a:highlight>
              <a:latin typeface="Calibri"/>
              <a:ea typeface="Calibri"/>
              <a:cs typeface="Calibri"/>
              <a:sym typeface="Calibri"/>
            </a:endParaRPr>
          </a:p>
        </p:txBody>
      </p:sp>
      <p:sp>
        <p:nvSpPr>
          <p:cNvPr id="432" name="Google Shape;432;p65"/>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500"/>
                                        <p:tgtEl>
                                          <p:spTgt spid="4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Effect filter="fade" transition="in">
                                      <p:cBhvr>
                                        <p:cTn dur="500"/>
                                        <p:tgtEl>
                                          <p:spTgt spid="4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animEffect filter="fade" transition="in">
                                      <p:cBhvr>
                                        <p:cTn dur="500"/>
                                        <p:tgtEl>
                                          <p:spTgt spid="43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Normal forms</a:t>
            </a:r>
            <a:endParaRPr b="1">
              <a:solidFill>
                <a:srgbClr val="0080C9"/>
              </a:solidFill>
            </a:endParaRPr>
          </a:p>
        </p:txBody>
      </p:sp>
      <p:sp>
        <p:nvSpPr>
          <p:cNvPr id="438" name="Google Shape;438;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sz="2200">
                <a:latin typeface="Arial"/>
                <a:ea typeface="Arial"/>
                <a:cs typeface="Arial"/>
                <a:sym typeface="Arial"/>
              </a:rPr>
              <a:t>In a DBMS, normal forms are </a:t>
            </a:r>
            <a:r>
              <a:rPr b="1" lang="en-US" sz="2200">
                <a:latin typeface="Arial"/>
                <a:ea typeface="Arial"/>
                <a:cs typeface="Arial"/>
                <a:sym typeface="Arial"/>
              </a:rPr>
              <a:t>levels of organization</a:t>
            </a:r>
            <a:r>
              <a:rPr lang="en-US" sz="2200">
                <a:latin typeface="Arial"/>
                <a:ea typeface="Arial"/>
                <a:cs typeface="Arial"/>
                <a:sym typeface="Arial"/>
              </a:rPr>
              <a:t> for data that help minimize redundancy and undesirable characteristics. </a:t>
            </a:r>
            <a:endParaRPr b="1" sz="2200">
              <a:latin typeface="Arial"/>
              <a:ea typeface="Arial"/>
              <a:cs typeface="Arial"/>
              <a:sym typeface="Arial"/>
            </a:endParaRPr>
          </a:p>
        </p:txBody>
      </p:sp>
      <p:pic>
        <p:nvPicPr>
          <p:cNvPr id="439" name="Google Shape;439;p66"/>
          <p:cNvPicPr preferRelativeResize="0"/>
          <p:nvPr/>
        </p:nvPicPr>
        <p:blipFill>
          <a:blip r:embed="rId3">
            <a:alphaModFix/>
          </a:blip>
          <a:stretch>
            <a:fillRect/>
          </a:stretch>
        </p:blipFill>
        <p:spPr>
          <a:xfrm>
            <a:off x="1879050" y="3485897"/>
            <a:ext cx="8624448" cy="2464150"/>
          </a:xfrm>
          <a:prstGeom prst="rect">
            <a:avLst/>
          </a:prstGeom>
          <a:noFill/>
          <a:ln>
            <a:noFill/>
          </a:ln>
        </p:spPr>
      </p:pic>
      <p:sp>
        <p:nvSpPr>
          <p:cNvPr id="440" name="Google Shape;440;p66"/>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First Normal Form (1NF)</a:t>
            </a:r>
            <a:endParaRPr b="1">
              <a:solidFill>
                <a:srgbClr val="0080C9"/>
              </a:solidFill>
            </a:endParaRPr>
          </a:p>
        </p:txBody>
      </p:sp>
      <p:sp>
        <p:nvSpPr>
          <p:cNvPr id="446" name="Google Shape;446;p67"/>
          <p:cNvSpPr txBox="1"/>
          <p:nvPr>
            <p:ph idx="1" type="body"/>
          </p:nvPr>
        </p:nvSpPr>
        <p:spPr>
          <a:xfrm>
            <a:off x="838200" y="1825625"/>
            <a:ext cx="10515600" cy="16437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rPr lang="en-US" sz="2300">
                <a:latin typeface="Arial"/>
                <a:ea typeface="Arial"/>
                <a:cs typeface="Arial"/>
                <a:sym typeface="Arial"/>
              </a:rPr>
              <a:t>According to the</a:t>
            </a:r>
            <a:r>
              <a:rPr b="1" lang="en-US" sz="2300">
                <a:latin typeface="Arial"/>
                <a:ea typeface="Arial"/>
                <a:cs typeface="Arial"/>
                <a:sym typeface="Arial"/>
              </a:rPr>
              <a:t> E.F. Codd,</a:t>
            </a:r>
            <a:r>
              <a:rPr lang="en-US" sz="2300">
                <a:latin typeface="Arial"/>
                <a:ea typeface="Arial"/>
                <a:cs typeface="Arial"/>
                <a:sym typeface="Arial"/>
              </a:rPr>
              <a:t> a relation will be in 1NF, if each cell of a relation contains </a:t>
            </a:r>
            <a:r>
              <a:rPr b="1" lang="en-US" sz="2300">
                <a:latin typeface="Arial"/>
                <a:ea typeface="Arial"/>
                <a:cs typeface="Arial"/>
                <a:sym typeface="Arial"/>
              </a:rPr>
              <a:t>only an atomic value</a:t>
            </a:r>
            <a:r>
              <a:rPr lang="en-US" sz="2300">
                <a:latin typeface="Arial"/>
                <a:ea typeface="Arial"/>
                <a:cs typeface="Arial"/>
                <a:sym typeface="Arial"/>
              </a:rPr>
              <a:t>. </a:t>
            </a:r>
            <a:endParaRPr/>
          </a:p>
        </p:txBody>
      </p:sp>
      <p:sp>
        <p:nvSpPr>
          <p:cNvPr id="447" name="Google Shape;447;p67"/>
          <p:cNvSpPr txBox="1"/>
          <p:nvPr>
            <p:ph idx="1" type="body"/>
          </p:nvPr>
        </p:nvSpPr>
        <p:spPr>
          <a:xfrm>
            <a:off x="838200" y="3180775"/>
            <a:ext cx="10515600" cy="2769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b="1" lang="en-US" sz="2000">
                <a:solidFill>
                  <a:schemeClr val="lt1"/>
                </a:solidFill>
                <a:highlight>
                  <a:schemeClr val="dk1"/>
                </a:highlight>
              </a:rPr>
              <a:t>Example: 1st Normal Form</a:t>
            </a:r>
            <a:endParaRPr b="1" sz="2000">
              <a:solidFill>
                <a:schemeClr val="lt1"/>
              </a:solidFill>
              <a:highlight>
                <a:schemeClr val="dk1"/>
              </a:highlight>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lt1"/>
              </a:solidFill>
              <a:highlight>
                <a:schemeClr val="dk1"/>
              </a:highlight>
            </a:endParaRPr>
          </a:p>
          <a:p>
            <a:pPr indent="0" lvl="1" marL="0" rtl="0" algn="l">
              <a:lnSpc>
                <a:spcPct val="90000"/>
              </a:lnSpc>
              <a:spcBef>
                <a:spcPts val="500"/>
              </a:spcBef>
              <a:spcAft>
                <a:spcPts val="0"/>
              </a:spcAft>
              <a:buClr>
                <a:schemeClr val="dk1"/>
              </a:buClr>
              <a:buSzPts val="2000"/>
              <a:buNone/>
            </a:pPr>
            <a:r>
              <a:rPr lang="en-US"/>
              <a:t>The following Course_Content relation is not in 1NF because the Content attribute contains multiple values.</a:t>
            </a:r>
            <a:endParaRPr/>
          </a:p>
          <a:p>
            <a:pPr indent="0" lvl="0" marL="0" rtl="0" algn="l">
              <a:lnSpc>
                <a:spcPct val="90000"/>
              </a:lnSpc>
              <a:spcBef>
                <a:spcPts val="1000"/>
              </a:spcBef>
              <a:spcAft>
                <a:spcPts val="0"/>
              </a:spcAft>
              <a:buClr>
                <a:schemeClr val="dk1"/>
              </a:buClr>
              <a:buSzPts val="2000"/>
              <a:buNone/>
            </a:pPr>
            <a:r>
              <a:t/>
            </a:r>
            <a:endParaRPr/>
          </a:p>
        </p:txBody>
      </p:sp>
      <p:pic>
        <p:nvPicPr>
          <p:cNvPr descr="image1.png" id="448" name="Google Shape;448;p67"/>
          <p:cNvPicPr preferRelativeResize="0"/>
          <p:nvPr/>
        </p:nvPicPr>
        <p:blipFill rotWithShape="1">
          <a:blip r:embed="rId3">
            <a:alphaModFix/>
          </a:blip>
          <a:srcRect b="0" l="0" r="0" t="0"/>
          <a:stretch/>
        </p:blipFill>
        <p:spPr>
          <a:xfrm>
            <a:off x="3723159" y="4818928"/>
            <a:ext cx="4455731" cy="1447800"/>
          </a:xfrm>
          <a:prstGeom prst="rect">
            <a:avLst/>
          </a:prstGeom>
          <a:noFill/>
          <a:ln>
            <a:noFill/>
          </a:ln>
        </p:spPr>
      </p:pic>
      <p:sp>
        <p:nvSpPr>
          <p:cNvPr id="449" name="Google Shape;449;p67"/>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1NF Example (Cont..)</a:t>
            </a:r>
            <a:endParaRPr b="1">
              <a:solidFill>
                <a:srgbClr val="0080C9"/>
              </a:solidFill>
            </a:endParaRPr>
          </a:p>
        </p:txBody>
      </p:sp>
      <p:sp>
        <p:nvSpPr>
          <p:cNvPr id="455" name="Google Shape;455;p68"/>
          <p:cNvSpPr txBox="1"/>
          <p:nvPr>
            <p:ph idx="1" type="body"/>
          </p:nvPr>
        </p:nvSpPr>
        <p:spPr>
          <a:xfrm>
            <a:off x="838200" y="230187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a:t>The below relation student is in 1NF:</a:t>
            </a:r>
            <a:endParaRPr/>
          </a:p>
          <a:p>
            <a:pPr indent="-101600" lvl="0" marL="228600" rtl="0" algn="l">
              <a:lnSpc>
                <a:spcPct val="90000"/>
              </a:lnSpc>
              <a:spcBef>
                <a:spcPts val="100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t/>
            </a:r>
            <a:endParaRPr/>
          </a:p>
        </p:txBody>
      </p:sp>
      <p:pic>
        <p:nvPicPr>
          <p:cNvPr id="456" name="Google Shape;456;p68"/>
          <p:cNvPicPr preferRelativeResize="0"/>
          <p:nvPr/>
        </p:nvPicPr>
        <p:blipFill rotWithShape="1">
          <a:blip r:embed="rId3">
            <a:alphaModFix/>
          </a:blip>
          <a:srcRect b="0" l="0" r="0" t="0"/>
          <a:stretch/>
        </p:blipFill>
        <p:spPr>
          <a:xfrm>
            <a:off x="3855526" y="2862590"/>
            <a:ext cx="4480948" cy="2651989"/>
          </a:xfrm>
          <a:prstGeom prst="rect">
            <a:avLst/>
          </a:prstGeom>
          <a:noFill/>
          <a:ln>
            <a:noFill/>
          </a:ln>
        </p:spPr>
      </p:pic>
      <p:sp>
        <p:nvSpPr>
          <p:cNvPr id="457" name="Google Shape;457;p68"/>
          <p:cNvSpPr txBox="1"/>
          <p:nvPr/>
        </p:nvSpPr>
        <p:spPr>
          <a:xfrm>
            <a:off x="838200" y="1544200"/>
            <a:ext cx="439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Example: 1st Normal Form</a:t>
            </a:r>
            <a:endParaRPr/>
          </a:p>
        </p:txBody>
      </p:sp>
      <p:sp>
        <p:nvSpPr>
          <p:cNvPr id="458" name="Google Shape;458;p68"/>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Rules of 1NF</a:t>
            </a:r>
            <a:endParaRPr b="1">
              <a:solidFill>
                <a:srgbClr val="0080C9"/>
              </a:solidFill>
            </a:endParaRPr>
          </a:p>
        </p:txBody>
      </p:sp>
      <p:sp>
        <p:nvSpPr>
          <p:cNvPr id="464" name="Google Shape;464;p69"/>
          <p:cNvSpPr txBox="1"/>
          <p:nvPr>
            <p:ph idx="1" type="body"/>
          </p:nvPr>
        </p:nvSpPr>
        <p:spPr>
          <a:xfrm>
            <a:off x="838200" y="1825625"/>
            <a:ext cx="5367600" cy="4351200"/>
          </a:xfrm>
          <a:prstGeom prst="rect">
            <a:avLst/>
          </a:prstGeom>
          <a:noFill/>
          <a:ln>
            <a:noFill/>
          </a:ln>
        </p:spPr>
        <p:txBody>
          <a:bodyPr anchorCtr="0" anchor="t" bIns="45700" lIns="91425" spcFirstLastPara="1" rIns="91425" wrap="square" tIns="45700">
            <a:noAutofit/>
          </a:bodyPr>
          <a:lstStyle/>
          <a:p>
            <a:pPr indent="-273050" lvl="0" marL="273050" rtl="0" algn="just">
              <a:lnSpc>
                <a:spcPct val="140000"/>
              </a:lnSpc>
              <a:spcBef>
                <a:spcPts val="0"/>
              </a:spcBef>
              <a:spcAft>
                <a:spcPts val="0"/>
              </a:spcAft>
              <a:buClr>
                <a:srgbClr val="727CA3"/>
              </a:buClr>
              <a:buSzPts val="1296"/>
              <a:buNone/>
            </a:pPr>
            <a:r>
              <a:rPr lang="en-US" sz="2004">
                <a:solidFill>
                  <a:schemeClr val="lt1"/>
                </a:solidFill>
                <a:highlight>
                  <a:schemeClr val="dk1"/>
                </a:highlight>
              </a:rPr>
              <a:t>The qualifications for 1NF are:</a:t>
            </a:r>
            <a:endParaRPr sz="2470">
              <a:solidFill>
                <a:schemeClr val="lt1"/>
              </a:solidFill>
              <a:highlight>
                <a:schemeClr val="dk1"/>
              </a:highlight>
            </a:endParaRPr>
          </a:p>
          <a:p>
            <a:pPr indent="-525437" lvl="1" marL="914400" rtl="0" algn="just">
              <a:lnSpc>
                <a:spcPct val="140000"/>
              </a:lnSpc>
              <a:spcBef>
                <a:spcPts val="500"/>
              </a:spcBef>
              <a:spcAft>
                <a:spcPts val="0"/>
              </a:spcAft>
              <a:buSzPts val="1596"/>
              <a:buFont typeface="Noto Sans Symbols"/>
              <a:buAutoNum type="arabicPeriod"/>
            </a:pPr>
            <a:r>
              <a:rPr lang="en-US" sz="2004"/>
              <a:t>Each </a:t>
            </a:r>
            <a:r>
              <a:rPr b="1" lang="en-US" sz="2004"/>
              <a:t>column </a:t>
            </a:r>
            <a:r>
              <a:rPr b="1" lang="en-US" sz="2004"/>
              <a:t>name</a:t>
            </a:r>
            <a:r>
              <a:rPr lang="en-US" sz="2004"/>
              <a:t> must be unique.           </a:t>
            </a:r>
            <a:endParaRPr sz="2004"/>
          </a:p>
          <a:p>
            <a:pPr indent="0" lvl="0" marL="914400" rtl="0" algn="just">
              <a:lnSpc>
                <a:spcPct val="140000"/>
              </a:lnSpc>
              <a:spcBef>
                <a:spcPts val="500"/>
              </a:spcBef>
              <a:spcAft>
                <a:spcPts val="0"/>
              </a:spcAft>
              <a:buNone/>
            </a:pPr>
            <a:r>
              <a:t/>
            </a:r>
            <a:endParaRPr sz="2004"/>
          </a:p>
          <a:p>
            <a:pPr indent="-525437" lvl="1" marL="914400" rtl="0" algn="just">
              <a:lnSpc>
                <a:spcPct val="140000"/>
              </a:lnSpc>
              <a:spcBef>
                <a:spcPts val="500"/>
              </a:spcBef>
              <a:spcAft>
                <a:spcPts val="0"/>
              </a:spcAft>
              <a:buSzPts val="1596"/>
              <a:buFont typeface="Noto Sans Symbols"/>
              <a:buAutoNum type="arabicPeriod"/>
            </a:pPr>
            <a:r>
              <a:rPr lang="en-US" sz="2004"/>
              <a:t>Each </a:t>
            </a:r>
            <a:r>
              <a:rPr b="1" lang="en-US" sz="2004"/>
              <a:t>attribute value</a:t>
            </a:r>
            <a:r>
              <a:rPr lang="en-US" sz="2004"/>
              <a:t> must be single.</a:t>
            </a:r>
            <a:endParaRPr sz="2004"/>
          </a:p>
          <a:p>
            <a:pPr indent="0" lvl="0" marL="914400" rtl="0" algn="just">
              <a:lnSpc>
                <a:spcPct val="140000"/>
              </a:lnSpc>
              <a:spcBef>
                <a:spcPts val="1000"/>
              </a:spcBef>
              <a:spcAft>
                <a:spcPts val="0"/>
              </a:spcAft>
              <a:buNone/>
            </a:pPr>
            <a:r>
              <a:t/>
            </a:r>
            <a:endParaRPr sz="2470"/>
          </a:p>
          <a:p>
            <a:pPr indent="0" lvl="0" marL="914400" rtl="0" algn="just">
              <a:lnSpc>
                <a:spcPct val="140000"/>
              </a:lnSpc>
              <a:spcBef>
                <a:spcPts val="500"/>
              </a:spcBef>
              <a:spcAft>
                <a:spcPts val="0"/>
              </a:spcAft>
              <a:buNone/>
            </a:pPr>
            <a:r>
              <a:t/>
            </a:r>
            <a:endParaRPr sz="2470"/>
          </a:p>
          <a:p>
            <a:pPr indent="-120650" lvl="0" marL="228600" rtl="0" algn="l">
              <a:lnSpc>
                <a:spcPct val="70000"/>
              </a:lnSpc>
              <a:spcBef>
                <a:spcPts val="1000"/>
              </a:spcBef>
              <a:spcAft>
                <a:spcPts val="0"/>
              </a:spcAft>
              <a:buClr>
                <a:schemeClr val="dk1"/>
              </a:buClr>
              <a:buSzPts val="1550"/>
              <a:buNone/>
            </a:pPr>
            <a:r>
              <a:t/>
            </a:r>
            <a:endParaRPr sz="2470"/>
          </a:p>
        </p:txBody>
      </p:sp>
      <p:graphicFrame>
        <p:nvGraphicFramePr>
          <p:cNvPr id="465" name="Google Shape;465;p69"/>
          <p:cNvGraphicFramePr/>
          <p:nvPr/>
        </p:nvGraphicFramePr>
        <p:xfrm>
          <a:off x="1832825" y="2762250"/>
          <a:ext cx="3000000" cy="3000000"/>
        </p:xfrm>
        <a:graphic>
          <a:graphicData uri="http://schemas.openxmlformats.org/drawingml/2006/table">
            <a:tbl>
              <a:tblPr>
                <a:noFill/>
                <a:tableStyleId>{D70AEA84-F1D6-4E6C-873A-95592376EB88}</a:tableStyleId>
              </a:tblPr>
              <a:tblGrid>
                <a:gridCol w="1360450"/>
                <a:gridCol w="1360450"/>
                <a:gridCol w="1360450"/>
              </a:tblGrid>
              <a:tr h="381000">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sp>
        <p:nvSpPr>
          <p:cNvPr id="466" name="Google Shape;466;p69"/>
          <p:cNvSpPr txBox="1"/>
          <p:nvPr>
            <p:ph idx="1" type="body"/>
          </p:nvPr>
        </p:nvSpPr>
        <p:spPr>
          <a:xfrm>
            <a:off x="6452200" y="1825625"/>
            <a:ext cx="6351600" cy="4351200"/>
          </a:xfrm>
          <a:prstGeom prst="rect">
            <a:avLst/>
          </a:prstGeom>
          <a:noFill/>
          <a:ln>
            <a:noFill/>
          </a:ln>
        </p:spPr>
        <p:txBody>
          <a:bodyPr anchorCtr="0" anchor="t" bIns="45700" lIns="91425" spcFirstLastPara="1" rIns="91425" wrap="square" tIns="45700">
            <a:noAutofit/>
          </a:bodyPr>
          <a:lstStyle/>
          <a:p>
            <a:pPr indent="0" lvl="0" marL="0" rtl="0" algn="just">
              <a:lnSpc>
                <a:spcPct val="140000"/>
              </a:lnSpc>
              <a:spcBef>
                <a:spcPts val="1000"/>
              </a:spcBef>
              <a:spcAft>
                <a:spcPts val="0"/>
              </a:spcAft>
              <a:buNone/>
            </a:pPr>
            <a:r>
              <a:rPr lang="en-US" sz="2004"/>
              <a:t>3. </a:t>
            </a:r>
            <a:r>
              <a:rPr lang="en-US" sz="2004"/>
              <a:t>Each </a:t>
            </a:r>
            <a:r>
              <a:rPr b="1" lang="en-US" sz="2004"/>
              <a:t>row</a:t>
            </a:r>
            <a:r>
              <a:rPr lang="en-US" sz="2004"/>
              <a:t> must be unique.</a:t>
            </a:r>
            <a:endParaRPr sz="2004"/>
          </a:p>
          <a:p>
            <a:pPr indent="0" lvl="0" marL="0" rtl="0" algn="just">
              <a:lnSpc>
                <a:spcPct val="140000"/>
              </a:lnSpc>
              <a:spcBef>
                <a:spcPts val="1000"/>
              </a:spcBef>
              <a:spcAft>
                <a:spcPts val="0"/>
              </a:spcAft>
              <a:buNone/>
            </a:pPr>
            <a:r>
              <a:t/>
            </a:r>
            <a:endParaRPr sz="2004"/>
          </a:p>
          <a:p>
            <a:pPr indent="0" lvl="0" marL="0" rtl="0" algn="just">
              <a:lnSpc>
                <a:spcPct val="140000"/>
              </a:lnSpc>
              <a:spcBef>
                <a:spcPts val="1000"/>
              </a:spcBef>
              <a:spcAft>
                <a:spcPts val="0"/>
              </a:spcAft>
              <a:buNone/>
            </a:pPr>
            <a:r>
              <a:t/>
            </a:r>
            <a:endParaRPr sz="2004"/>
          </a:p>
          <a:p>
            <a:pPr indent="0" lvl="0" marL="0" rtl="0" algn="just">
              <a:lnSpc>
                <a:spcPct val="140000"/>
              </a:lnSpc>
              <a:spcBef>
                <a:spcPts val="1000"/>
              </a:spcBef>
              <a:spcAft>
                <a:spcPts val="0"/>
              </a:spcAft>
              <a:buNone/>
            </a:pPr>
            <a:r>
              <a:t/>
            </a:r>
            <a:endParaRPr sz="2004"/>
          </a:p>
          <a:p>
            <a:pPr indent="0" lvl="0" marL="0" rtl="0" algn="just">
              <a:lnSpc>
                <a:spcPct val="140000"/>
              </a:lnSpc>
              <a:spcBef>
                <a:spcPts val="600"/>
              </a:spcBef>
              <a:spcAft>
                <a:spcPts val="0"/>
              </a:spcAft>
              <a:buNone/>
            </a:pPr>
            <a:r>
              <a:rPr lang="en-US" sz="2004"/>
              <a:t> 4. Choose a primary key. </a:t>
            </a:r>
            <a:endParaRPr sz="2470"/>
          </a:p>
          <a:p>
            <a:pPr indent="-120650" lvl="0" marL="228600" rtl="0" algn="l">
              <a:lnSpc>
                <a:spcPct val="70000"/>
              </a:lnSpc>
              <a:spcBef>
                <a:spcPts val="1000"/>
              </a:spcBef>
              <a:spcAft>
                <a:spcPts val="0"/>
              </a:spcAft>
              <a:buClr>
                <a:schemeClr val="dk1"/>
              </a:buClr>
              <a:buSzPts val="1550"/>
              <a:buNone/>
            </a:pPr>
            <a:r>
              <a:t/>
            </a:r>
            <a:endParaRPr sz="2004"/>
          </a:p>
        </p:txBody>
      </p:sp>
      <p:graphicFrame>
        <p:nvGraphicFramePr>
          <p:cNvPr id="467" name="Google Shape;467;p69"/>
          <p:cNvGraphicFramePr/>
          <p:nvPr/>
        </p:nvGraphicFramePr>
        <p:xfrm>
          <a:off x="2020450" y="4032250"/>
          <a:ext cx="3000000" cy="3000000"/>
        </p:xfrm>
        <a:graphic>
          <a:graphicData uri="http://schemas.openxmlformats.org/drawingml/2006/table">
            <a:tbl>
              <a:tblPr>
                <a:noFill/>
                <a:tableStyleId>{D70AEA84-F1D6-4E6C-873A-95592376EB88}</a:tableStyleId>
              </a:tblPr>
              <a:tblGrid>
                <a:gridCol w="1360450"/>
                <a:gridCol w="1360450"/>
              </a:tblGrid>
              <a:tr h="381000">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 CSS</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html, php</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sp>
        <p:nvSpPr>
          <p:cNvPr id="468" name="Google Shape;468;p69"/>
          <p:cNvSpPr/>
          <p:nvPr/>
        </p:nvSpPr>
        <p:spPr>
          <a:xfrm>
            <a:off x="5227225" y="2512900"/>
            <a:ext cx="894900" cy="894900"/>
          </a:xfrm>
          <a:prstGeom prst="mathMultiply">
            <a:avLst>
              <a:gd fmla="val 13351" name="adj1"/>
            </a:avLst>
          </a:prstGeom>
          <a:solidFill>
            <a:srgbClr val="CC412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aphicFrame>
        <p:nvGraphicFramePr>
          <p:cNvPr id="469" name="Google Shape;469;p69"/>
          <p:cNvGraphicFramePr/>
          <p:nvPr/>
        </p:nvGraphicFramePr>
        <p:xfrm>
          <a:off x="7432400" y="2253125"/>
          <a:ext cx="3000000" cy="3000000"/>
        </p:xfrm>
        <a:graphic>
          <a:graphicData uri="http://schemas.openxmlformats.org/drawingml/2006/table">
            <a:tbl>
              <a:tblPr>
                <a:noFill/>
                <a:tableStyleId>{D70AEA84-F1D6-4E6C-873A-95592376EB88}</a:tableStyleId>
              </a:tblPr>
              <a:tblGrid>
                <a:gridCol w="1360450"/>
                <a:gridCol w="1360450"/>
              </a:tblGrid>
              <a:tr h="381000">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php</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Clr>
                          <a:schemeClr val="dk1"/>
                        </a:buClr>
                        <a:buSzPts val="1100"/>
                        <a:buFont typeface="Arial"/>
                        <a:buNone/>
                      </a:pPr>
                      <a:r>
                        <a:rPr b="1" lang="en-US">
                          <a:solidFill>
                            <a:schemeClr val="dk1"/>
                          </a:solidFill>
                        </a:rPr>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graphicFrame>
        <p:nvGraphicFramePr>
          <p:cNvPr id="470" name="Google Shape;470;p69"/>
          <p:cNvGraphicFramePr/>
          <p:nvPr/>
        </p:nvGraphicFramePr>
        <p:xfrm>
          <a:off x="7215900" y="4428450"/>
          <a:ext cx="3000000" cy="3000000"/>
        </p:xfrm>
        <a:graphic>
          <a:graphicData uri="http://schemas.openxmlformats.org/drawingml/2006/table">
            <a:tbl>
              <a:tblPr>
                <a:noFill/>
                <a:tableStyleId>{D70AEA84-F1D6-4E6C-873A-95592376EB88}</a:tableStyleId>
              </a:tblPr>
              <a:tblGrid>
                <a:gridCol w="1586500"/>
                <a:gridCol w="1586500"/>
                <a:gridCol w="1586500"/>
              </a:tblGrid>
              <a:tr h="377100">
                <a:tc>
                  <a:txBody>
                    <a:bodyPr/>
                    <a:lstStyle/>
                    <a:p>
                      <a:pPr indent="0" lvl="0" marL="0" rtl="0" algn="l">
                        <a:spcBef>
                          <a:spcPts val="0"/>
                        </a:spcBef>
                        <a:spcAft>
                          <a:spcPts val="0"/>
                        </a:spcAft>
                        <a:buNone/>
                      </a:pPr>
                      <a:r>
                        <a:rPr b="1" lang="en-US"/>
                        <a:t>id</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413850">
                <a:tc>
                  <a:txBody>
                    <a:bodyPr/>
                    <a:lstStyle/>
                    <a:p>
                      <a:pPr indent="0" lvl="0" marL="0" rtl="0" algn="l">
                        <a:spcBef>
                          <a:spcPts val="0"/>
                        </a:spcBef>
                        <a:spcAft>
                          <a:spcPts val="0"/>
                        </a:spcAft>
                        <a:buNone/>
                      </a:pPr>
                      <a:r>
                        <a:rPr b="1" lang="en-US"/>
                        <a:t>1</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77100">
                <a:tc>
                  <a:txBody>
                    <a:bodyPr/>
                    <a:lstStyle/>
                    <a:p>
                      <a:pPr indent="0" lvl="0" marL="0" rtl="0" algn="l">
                        <a:spcBef>
                          <a:spcPts val="0"/>
                        </a:spcBef>
                        <a:spcAft>
                          <a:spcPts val="0"/>
                        </a:spcAft>
                        <a:buNone/>
                      </a:pPr>
                      <a:r>
                        <a:rPr b="1" lang="en-US"/>
                        <a:t>2</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php</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413850">
                <a:tc>
                  <a:txBody>
                    <a:bodyPr/>
                    <a:lstStyle/>
                    <a:p>
                      <a:pPr indent="0" lvl="0" marL="0" rtl="0" algn="l">
                        <a:spcBef>
                          <a:spcPts val="0"/>
                        </a:spcBef>
                        <a:spcAft>
                          <a:spcPts val="0"/>
                        </a:spcAft>
                        <a:buNone/>
                      </a:pPr>
                      <a:r>
                        <a:rPr b="1" lang="en-US">
                          <a:solidFill>
                            <a:schemeClr val="dk1"/>
                          </a:solidFill>
                        </a:rPr>
                        <a:t>3</a:t>
                      </a:r>
                      <a:endParaRPr b="1">
                        <a:solidFill>
                          <a:schemeClr val="dk1"/>
                        </a:solidFill>
                      </a:endParaRPr>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solidFill>
                            <a:schemeClr val="dk1"/>
                          </a:solidFill>
                        </a:rPr>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html</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graphicFrame>
        <p:nvGraphicFramePr>
          <p:cNvPr id="471" name="Google Shape;471;p69"/>
          <p:cNvGraphicFramePr/>
          <p:nvPr/>
        </p:nvGraphicFramePr>
        <p:xfrm>
          <a:off x="2013225" y="4032250"/>
          <a:ext cx="3000000" cy="3000000"/>
        </p:xfrm>
        <a:graphic>
          <a:graphicData uri="http://schemas.openxmlformats.org/drawingml/2006/table">
            <a:tbl>
              <a:tblPr>
                <a:noFill/>
                <a:tableStyleId>{D70AEA84-F1D6-4E6C-873A-95592376EB88}</a:tableStyleId>
              </a:tblPr>
              <a:tblGrid>
                <a:gridCol w="1360450"/>
                <a:gridCol w="1374900"/>
              </a:tblGrid>
              <a:tr h="381000">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Clr>
                          <a:schemeClr val="dk1"/>
                        </a:buClr>
                        <a:buSzPts val="1100"/>
                        <a:buFont typeface="Arial"/>
                        <a:buNone/>
                      </a:pPr>
                      <a:r>
                        <a:rPr b="1" lang="en-US">
                          <a:solidFill>
                            <a:schemeClr val="dk1"/>
                          </a:solidFill>
                        </a:rPr>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css</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US"/>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html</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Clr>
                          <a:schemeClr val="dk1"/>
                        </a:buClr>
                        <a:buSzPts val="1100"/>
                        <a:buFont typeface="Arial"/>
                        <a:buNone/>
                      </a:pPr>
                      <a:r>
                        <a:rPr b="1" lang="en-US">
                          <a:solidFill>
                            <a:schemeClr val="dk1"/>
                          </a:solidFill>
                        </a:rPr>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php</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graphicFrame>
        <p:nvGraphicFramePr>
          <p:cNvPr id="472" name="Google Shape;472;p69"/>
          <p:cNvGraphicFramePr/>
          <p:nvPr/>
        </p:nvGraphicFramePr>
        <p:xfrm>
          <a:off x="7215900" y="4393150"/>
          <a:ext cx="3000000" cy="3000000"/>
        </p:xfrm>
        <a:graphic>
          <a:graphicData uri="http://schemas.openxmlformats.org/drawingml/2006/table">
            <a:tbl>
              <a:tblPr>
                <a:noFill/>
                <a:tableStyleId>{D70AEA84-F1D6-4E6C-873A-95592376EB88}</a:tableStyleId>
              </a:tblPr>
              <a:tblGrid>
                <a:gridCol w="1586500"/>
                <a:gridCol w="1586500"/>
                <a:gridCol w="1586500"/>
              </a:tblGrid>
              <a:tr h="377100">
                <a:tc>
                  <a:txBody>
                    <a:bodyPr/>
                    <a:lstStyle/>
                    <a:p>
                      <a:pPr indent="0" lvl="0" marL="0" rtl="0" algn="l">
                        <a:spcBef>
                          <a:spcPts val="0"/>
                        </a:spcBef>
                        <a:spcAft>
                          <a:spcPts val="0"/>
                        </a:spcAft>
                        <a:buNone/>
                      </a:pPr>
                      <a:r>
                        <a:rPr b="1" lang="en-US">
                          <a:solidFill>
                            <a:schemeClr val="lt1"/>
                          </a:solidFill>
                          <a:highlight>
                            <a:srgbClr val="980000"/>
                          </a:highlight>
                        </a:rPr>
                        <a:t>id (primary key)</a:t>
                      </a:r>
                      <a:endParaRPr b="1">
                        <a:solidFill>
                          <a:schemeClr val="lt1"/>
                        </a:solidFill>
                        <a:highlight>
                          <a:srgbClr val="980000"/>
                        </a:highlight>
                      </a:endParaRPr>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Course</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Content</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413850">
                <a:tc>
                  <a:txBody>
                    <a:bodyPr/>
                    <a:lstStyle/>
                    <a:p>
                      <a:pPr indent="0" lvl="0" marL="0" rtl="0" algn="l">
                        <a:spcBef>
                          <a:spcPts val="0"/>
                        </a:spcBef>
                        <a:spcAft>
                          <a:spcPts val="0"/>
                        </a:spcAft>
                        <a:buNone/>
                      </a:pPr>
                      <a:r>
                        <a:rPr b="1" lang="en-US"/>
                        <a:t>1</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java</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377100">
                <a:tc>
                  <a:txBody>
                    <a:bodyPr/>
                    <a:lstStyle/>
                    <a:p>
                      <a:pPr indent="0" lvl="0" marL="0" rtl="0" algn="l">
                        <a:spcBef>
                          <a:spcPts val="0"/>
                        </a:spcBef>
                        <a:spcAft>
                          <a:spcPts val="0"/>
                        </a:spcAft>
                        <a:buNone/>
                      </a:pPr>
                      <a:r>
                        <a:rPr b="1" lang="en-US"/>
                        <a:t>2</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Web</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php</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r h="413850">
                <a:tc>
                  <a:txBody>
                    <a:bodyPr/>
                    <a:lstStyle/>
                    <a:p>
                      <a:pPr indent="0" lvl="0" marL="0" rtl="0" algn="l">
                        <a:spcBef>
                          <a:spcPts val="0"/>
                        </a:spcBef>
                        <a:spcAft>
                          <a:spcPts val="0"/>
                        </a:spcAft>
                        <a:buNone/>
                      </a:pPr>
                      <a:r>
                        <a:rPr b="1" lang="en-US">
                          <a:solidFill>
                            <a:schemeClr val="dk1"/>
                          </a:solidFill>
                        </a:rPr>
                        <a:t>3</a:t>
                      </a:r>
                      <a:endParaRPr b="1">
                        <a:solidFill>
                          <a:schemeClr val="dk1"/>
                        </a:solidFill>
                      </a:endParaRPr>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solidFill>
                            <a:schemeClr val="dk1"/>
                          </a:solidFill>
                        </a:rPr>
                        <a:t>Programming</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US"/>
                        <a:t>html</a:t>
                      </a:r>
                      <a:endParaRPr b="1"/>
                    </a:p>
                  </a:txBody>
                  <a:tcPr marT="91425" marB="91425" marR="91425" marL="91425">
                    <a:lnL cap="flat" cmpd="sng" w="9525">
                      <a:solidFill>
                        <a:srgbClr val="0080C9"/>
                      </a:solidFill>
                      <a:prstDash val="solid"/>
                      <a:round/>
                      <a:headEnd len="sm" w="sm" type="none"/>
                      <a:tailEnd len="sm" w="sm" type="none"/>
                    </a:lnL>
                    <a:lnR cap="flat" cmpd="sng" w="9525">
                      <a:solidFill>
                        <a:srgbClr val="0080C9"/>
                      </a:solidFill>
                      <a:prstDash val="solid"/>
                      <a:round/>
                      <a:headEnd len="sm" w="sm" type="none"/>
                      <a:tailEnd len="sm" w="sm" type="none"/>
                    </a:lnR>
                    <a:lnT cap="flat" cmpd="sng" w="9525">
                      <a:solidFill>
                        <a:srgbClr val="0080C9"/>
                      </a:solidFill>
                      <a:prstDash val="solid"/>
                      <a:round/>
                      <a:headEnd len="sm" w="sm" type="none"/>
                      <a:tailEnd len="sm" w="sm" type="none"/>
                    </a:lnT>
                    <a:lnB cap="flat" cmpd="sng" w="9525">
                      <a:solidFill>
                        <a:srgbClr val="0080C9"/>
                      </a:solidFill>
                      <a:prstDash val="solid"/>
                      <a:round/>
                      <a:headEnd len="sm" w="sm" type="none"/>
                      <a:tailEnd len="sm" w="sm" type="none"/>
                    </a:lnB>
                    <a:solidFill>
                      <a:schemeClr val="lt1"/>
                    </a:solidFill>
                  </a:tcPr>
                </a:tc>
              </a:tr>
            </a:tbl>
          </a:graphicData>
        </a:graphic>
      </p:graphicFrame>
      <p:sp>
        <p:nvSpPr>
          <p:cNvPr id="473" name="Google Shape;473;p69"/>
          <p:cNvSpPr/>
          <p:nvPr/>
        </p:nvSpPr>
        <p:spPr>
          <a:xfrm>
            <a:off x="7326100" y="3464714"/>
            <a:ext cx="2441150" cy="359250"/>
          </a:xfrm>
          <a:custGeom>
            <a:rect b="b" l="l" r="r" t="t"/>
            <a:pathLst>
              <a:path extrusionOk="0" h="14370" w="97646">
                <a:moveTo>
                  <a:pt x="0" y="8370"/>
                </a:moveTo>
                <a:cubicBezTo>
                  <a:pt x="3278" y="7277"/>
                  <a:pt x="7601" y="6297"/>
                  <a:pt x="10365" y="8370"/>
                </a:cubicBezTo>
                <a:cubicBezTo>
                  <a:pt x="12122" y="9688"/>
                  <a:pt x="10895" y="14370"/>
                  <a:pt x="13092" y="14370"/>
                </a:cubicBezTo>
                <a:cubicBezTo>
                  <a:pt x="16508" y="14370"/>
                  <a:pt x="15041" y="7513"/>
                  <a:pt x="17457" y="5097"/>
                </a:cubicBezTo>
                <a:cubicBezTo>
                  <a:pt x="18842" y="3712"/>
                  <a:pt x="18254" y="9167"/>
                  <a:pt x="19639" y="10552"/>
                </a:cubicBezTo>
                <a:cubicBezTo>
                  <a:pt x="20103" y="11016"/>
                  <a:pt x="20266" y="9379"/>
                  <a:pt x="20730" y="8915"/>
                </a:cubicBezTo>
                <a:cubicBezTo>
                  <a:pt x="23827" y="5819"/>
                  <a:pt x="26632" y="2145"/>
                  <a:pt x="30549" y="187"/>
                </a:cubicBezTo>
                <a:cubicBezTo>
                  <a:pt x="32049" y="-563"/>
                  <a:pt x="30454" y="3911"/>
                  <a:pt x="31640" y="5097"/>
                </a:cubicBezTo>
                <a:cubicBezTo>
                  <a:pt x="32825" y="6282"/>
                  <a:pt x="34528" y="6975"/>
                  <a:pt x="35458" y="8370"/>
                </a:cubicBezTo>
                <a:cubicBezTo>
                  <a:pt x="36046" y="9252"/>
                  <a:pt x="36035" y="11097"/>
                  <a:pt x="37095" y="11097"/>
                </a:cubicBezTo>
                <a:cubicBezTo>
                  <a:pt x="40588" y="11097"/>
                  <a:pt x="41784" y="4551"/>
                  <a:pt x="45277" y="4551"/>
                </a:cubicBezTo>
                <a:cubicBezTo>
                  <a:pt x="46776" y="4551"/>
                  <a:pt x="44869" y="8915"/>
                  <a:pt x="46368" y="8915"/>
                </a:cubicBezTo>
                <a:cubicBezTo>
                  <a:pt x="48377" y="8915"/>
                  <a:pt x="51255" y="6699"/>
                  <a:pt x="52369" y="8370"/>
                </a:cubicBezTo>
                <a:cubicBezTo>
                  <a:pt x="53397" y="9913"/>
                  <a:pt x="51661" y="13375"/>
                  <a:pt x="53460" y="13825"/>
                </a:cubicBezTo>
                <a:cubicBezTo>
                  <a:pt x="57181" y="14756"/>
                  <a:pt x="59558" y="8755"/>
                  <a:pt x="63279" y="7824"/>
                </a:cubicBezTo>
                <a:cubicBezTo>
                  <a:pt x="65805" y="7192"/>
                  <a:pt x="68446" y="5365"/>
                  <a:pt x="70916" y="6188"/>
                </a:cubicBezTo>
                <a:cubicBezTo>
                  <a:pt x="72172" y="6606"/>
                  <a:pt x="70683" y="10006"/>
                  <a:pt x="72007" y="10006"/>
                </a:cubicBezTo>
                <a:cubicBezTo>
                  <a:pt x="75504" y="10006"/>
                  <a:pt x="77783" y="5097"/>
                  <a:pt x="81280" y="5097"/>
                </a:cubicBezTo>
                <a:cubicBezTo>
                  <a:pt x="82500" y="5097"/>
                  <a:pt x="81734" y="8074"/>
                  <a:pt x="82917" y="8370"/>
                </a:cubicBezTo>
                <a:cubicBezTo>
                  <a:pt x="87710" y="9567"/>
                  <a:pt x="94150" y="3243"/>
                  <a:pt x="97646" y="6733"/>
                </a:cubicBezTo>
              </a:path>
            </a:pathLst>
          </a:custGeom>
          <a:noFill/>
          <a:ln cap="flat" cmpd="sng" w="38100">
            <a:solidFill>
              <a:srgbClr val="980000"/>
            </a:solidFill>
            <a:prstDash val="solid"/>
            <a:round/>
            <a:headEnd len="med" w="med" type="none"/>
            <a:tailEnd len="med" w="med" type="none"/>
          </a:ln>
        </p:spPr>
      </p:sp>
      <p:sp>
        <p:nvSpPr>
          <p:cNvPr id="474" name="Google Shape;474;p69"/>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Second Normal Form (2NF)</a:t>
            </a:r>
            <a:endParaRPr b="1">
              <a:solidFill>
                <a:srgbClr val="0080C9"/>
              </a:solidFill>
            </a:endParaRPr>
          </a:p>
        </p:txBody>
      </p:sp>
      <p:sp>
        <p:nvSpPr>
          <p:cNvPr id="480" name="Google Shape;480;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sz="2200">
                <a:latin typeface="Arial"/>
                <a:ea typeface="Arial"/>
                <a:cs typeface="Arial"/>
                <a:sym typeface="Arial"/>
              </a:rPr>
              <a:t>According to the E.F. Codd, a relation is in 2NF, if it satisfies the following conditions:</a:t>
            </a:r>
            <a:endParaRPr sz="2200">
              <a:latin typeface="Arial"/>
              <a:ea typeface="Arial"/>
              <a:cs typeface="Arial"/>
              <a:sym typeface="Arial"/>
            </a:endParaRPr>
          </a:p>
          <a:p>
            <a:pPr indent="0" lvl="0" marL="457200" rtl="0" algn="l">
              <a:spcBef>
                <a:spcPts val="1000"/>
              </a:spcBef>
              <a:spcAft>
                <a:spcPts val="0"/>
              </a:spcAft>
              <a:buNone/>
            </a:pPr>
            <a:r>
              <a:t/>
            </a:r>
            <a:endParaRPr sz="2200">
              <a:latin typeface="Arial"/>
              <a:ea typeface="Arial"/>
              <a:cs typeface="Arial"/>
              <a:sym typeface="Arial"/>
            </a:endParaRPr>
          </a:p>
          <a:p>
            <a:pPr indent="-368300" lvl="0" marL="457200" rtl="0" algn="l">
              <a:spcBef>
                <a:spcPts val="1000"/>
              </a:spcBef>
              <a:spcAft>
                <a:spcPts val="0"/>
              </a:spcAft>
              <a:buSzPts val="2200"/>
              <a:buFont typeface="Arial"/>
              <a:buChar char="●"/>
            </a:pPr>
            <a:r>
              <a:rPr lang="en-US" sz="2200">
                <a:latin typeface="Arial"/>
                <a:ea typeface="Arial"/>
                <a:cs typeface="Arial"/>
                <a:sym typeface="Arial"/>
              </a:rPr>
              <a:t>The table should be in the </a:t>
            </a:r>
            <a:r>
              <a:rPr b="1" lang="en-US" sz="2200">
                <a:latin typeface="Arial"/>
                <a:ea typeface="Arial"/>
                <a:cs typeface="Arial"/>
                <a:sym typeface="Arial"/>
              </a:rPr>
              <a:t>First Normal Form.</a:t>
            </a:r>
            <a:endParaRPr b="1" sz="2200">
              <a:latin typeface="Arial"/>
              <a:ea typeface="Arial"/>
              <a:cs typeface="Arial"/>
              <a:sym typeface="Arial"/>
            </a:endParaRPr>
          </a:p>
          <a:p>
            <a:pPr indent="0" lvl="0" marL="457200" rtl="0" algn="l">
              <a:spcBef>
                <a:spcPts val="1000"/>
              </a:spcBef>
              <a:spcAft>
                <a:spcPts val="0"/>
              </a:spcAft>
              <a:buNone/>
            </a:pPr>
            <a:r>
              <a:t/>
            </a:r>
            <a:endParaRPr sz="2200">
              <a:latin typeface="Arial"/>
              <a:ea typeface="Arial"/>
              <a:cs typeface="Arial"/>
              <a:sym typeface="Arial"/>
            </a:endParaRPr>
          </a:p>
          <a:p>
            <a:pPr indent="-368300" lvl="0" marL="457200" rtl="0" algn="l">
              <a:spcBef>
                <a:spcPts val="1000"/>
              </a:spcBef>
              <a:spcAft>
                <a:spcPts val="0"/>
              </a:spcAft>
              <a:buSzPts val="2200"/>
              <a:buFont typeface="Arial"/>
              <a:buChar char="●"/>
            </a:pPr>
            <a:r>
              <a:rPr lang="en-US" sz="2200">
                <a:latin typeface="Arial"/>
                <a:ea typeface="Arial"/>
                <a:cs typeface="Arial"/>
                <a:sym typeface="Arial"/>
              </a:rPr>
              <a:t>There should be</a:t>
            </a:r>
            <a:r>
              <a:rPr b="1" lang="en-US" sz="2200">
                <a:latin typeface="Arial"/>
                <a:ea typeface="Arial"/>
                <a:cs typeface="Arial"/>
                <a:sym typeface="Arial"/>
              </a:rPr>
              <a:t> no Partial Dependency.</a:t>
            </a:r>
            <a:endParaRPr b="1" sz="2200">
              <a:latin typeface="Arial"/>
              <a:ea typeface="Arial"/>
              <a:cs typeface="Arial"/>
              <a:sym typeface="Arial"/>
            </a:endParaRPr>
          </a:p>
        </p:txBody>
      </p:sp>
      <p:pic>
        <p:nvPicPr>
          <p:cNvPr id="481" name="Google Shape;481;p70"/>
          <p:cNvPicPr preferRelativeResize="0"/>
          <p:nvPr/>
        </p:nvPicPr>
        <p:blipFill>
          <a:blip r:embed="rId3">
            <a:alphaModFix/>
          </a:blip>
          <a:stretch>
            <a:fillRect/>
          </a:stretch>
        </p:blipFill>
        <p:spPr>
          <a:xfrm>
            <a:off x="7738320" y="2321870"/>
            <a:ext cx="2907025" cy="3782950"/>
          </a:xfrm>
          <a:prstGeom prst="rect">
            <a:avLst/>
          </a:prstGeom>
          <a:noFill/>
          <a:ln>
            <a:noFill/>
          </a:ln>
        </p:spPr>
      </p:pic>
      <p:sp>
        <p:nvSpPr>
          <p:cNvPr id="482" name="Google Shape;482;p70"/>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7000"/>
              </a:lnSpc>
              <a:spcBef>
                <a:spcPts val="0"/>
              </a:spcBef>
              <a:spcAft>
                <a:spcPts val="0"/>
              </a:spcAft>
              <a:buClr>
                <a:srgbClr val="2F5496"/>
              </a:buClr>
              <a:buSzPts val="3600"/>
              <a:buFont typeface="Calibri"/>
              <a:buNone/>
            </a:pPr>
            <a:r>
              <a:rPr b="1" lang="en-US">
                <a:solidFill>
                  <a:srgbClr val="0080C9"/>
                </a:solidFill>
              </a:rPr>
              <a:t>Table of contents: </a:t>
            </a:r>
            <a:endParaRPr b="1">
              <a:solidFill>
                <a:srgbClr val="0080C9"/>
              </a:solidFill>
            </a:endParaRPr>
          </a:p>
        </p:txBody>
      </p:sp>
      <p:sp>
        <p:nvSpPr>
          <p:cNvPr id="297" name="Google Shape;297;p53"/>
          <p:cNvSpPr txBox="1"/>
          <p:nvPr>
            <p:ph idx="4294967295" type="body"/>
          </p:nvPr>
        </p:nvSpPr>
        <p:spPr>
          <a:xfrm>
            <a:off x="838200" y="1825625"/>
            <a:ext cx="9007200" cy="4351200"/>
          </a:xfrm>
          <a:prstGeom prst="rect">
            <a:avLst/>
          </a:prstGeom>
          <a:noFill/>
          <a:ln>
            <a:noFill/>
          </a:ln>
        </p:spPr>
        <p:txBody>
          <a:bodyPr anchorCtr="0" anchor="t" bIns="45700" lIns="91425" spcFirstLastPara="1" rIns="91425" wrap="square" tIns="45700">
            <a:noAutofit/>
          </a:bodyPr>
          <a:lstStyle/>
          <a:p>
            <a:pPr indent="-412750" lvl="0" marL="457200" rtl="0" algn="l">
              <a:spcBef>
                <a:spcPts val="1000"/>
              </a:spcBef>
              <a:spcAft>
                <a:spcPts val="0"/>
              </a:spcAft>
              <a:buSzPts val="2900"/>
              <a:buChar char="●"/>
            </a:pPr>
            <a:r>
              <a:rPr b="1" lang="en-US" sz="2900">
                <a:latin typeface="Arial"/>
                <a:ea typeface="Arial"/>
                <a:cs typeface="Arial"/>
                <a:sym typeface="Arial"/>
              </a:rPr>
              <a:t>Normalization </a:t>
            </a:r>
            <a:endParaRPr b="1" sz="2900">
              <a:latin typeface="Arial"/>
              <a:ea typeface="Arial"/>
              <a:cs typeface="Arial"/>
              <a:sym typeface="Arial"/>
            </a:endParaRPr>
          </a:p>
          <a:p>
            <a:pPr indent="-412750" lvl="0" marL="457200" rtl="0" algn="l">
              <a:spcBef>
                <a:spcPts val="0"/>
              </a:spcBef>
              <a:spcAft>
                <a:spcPts val="0"/>
              </a:spcAft>
              <a:buSzPts val="2900"/>
              <a:buChar char="●"/>
            </a:pPr>
            <a:r>
              <a:rPr b="1" lang="en-US" sz="2900">
                <a:latin typeface="Arial"/>
                <a:ea typeface="Arial"/>
                <a:cs typeface="Arial"/>
                <a:sym typeface="Arial"/>
              </a:rPr>
              <a:t>ACID Properties </a:t>
            </a:r>
            <a:endParaRPr b="1" sz="2900">
              <a:latin typeface="Arial"/>
              <a:ea typeface="Arial"/>
              <a:cs typeface="Arial"/>
              <a:sym typeface="Arial"/>
            </a:endParaRPr>
          </a:p>
        </p:txBody>
      </p:sp>
      <p:pic>
        <p:nvPicPr>
          <p:cNvPr id="298" name="Google Shape;298;p53"/>
          <p:cNvPicPr preferRelativeResize="0"/>
          <p:nvPr/>
        </p:nvPicPr>
        <p:blipFill>
          <a:blip r:embed="rId3">
            <a:alphaModFix/>
          </a:blip>
          <a:stretch>
            <a:fillRect/>
          </a:stretch>
        </p:blipFill>
        <p:spPr>
          <a:xfrm>
            <a:off x="5005625" y="1774625"/>
            <a:ext cx="6763301" cy="3607100"/>
          </a:xfrm>
          <a:prstGeom prst="rect">
            <a:avLst/>
          </a:prstGeom>
          <a:noFill/>
          <a:ln>
            <a:noFill/>
          </a:ln>
        </p:spPr>
      </p:pic>
      <p:sp>
        <p:nvSpPr>
          <p:cNvPr id="299" name="Google Shape;299;p53"/>
          <p:cNvSpPr txBox="1"/>
          <p:nvPr>
            <p:ph idx="12" type="sldNum"/>
          </p:nvPr>
        </p:nvSpPr>
        <p:spPr>
          <a:xfrm>
            <a:off x="11296800" y="6338900"/>
            <a:ext cx="895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Prime and Non Prime Attributes</a:t>
            </a:r>
            <a:endParaRPr b="1">
              <a:solidFill>
                <a:srgbClr val="0080C9"/>
              </a:solidFill>
            </a:endParaRPr>
          </a:p>
        </p:txBody>
      </p:sp>
      <p:sp>
        <p:nvSpPr>
          <p:cNvPr id="488" name="Google Shape;488;p71"/>
          <p:cNvSpPr txBox="1"/>
          <p:nvPr>
            <p:ph idx="1" type="body"/>
          </p:nvPr>
        </p:nvSpPr>
        <p:spPr>
          <a:xfrm>
            <a:off x="838200" y="1430925"/>
            <a:ext cx="10515600" cy="4486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70000"/>
              </a:lnSpc>
              <a:spcBef>
                <a:spcPts val="1000"/>
              </a:spcBef>
              <a:spcAft>
                <a:spcPts val="0"/>
              </a:spcAft>
              <a:buClr>
                <a:srgbClr val="000000"/>
              </a:buClr>
              <a:buSzPct val="90909"/>
              <a:buNone/>
            </a:pPr>
            <a:r>
              <a:t/>
            </a:r>
            <a:endParaRPr b="1" sz="2200">
              <a:latin typeface="Arial"/>
              <a:ea typeface="Arial"/>
              <a:cs typeface="Arial"/>
              <a:sym typeface="Arial"/>
            </a:endParaRPr>
          </a:p>
          <a:p>
            <a:pPr indent="0" lvl="0" marL="0" rtl="0" algn="l">
              <a:lnSpc>
                <a:spcPct val="100000"/>
              </a:lnSpc>
              <a:spcBef>
                <a:spcPts val="1000"/>
              </a:spcBef>
              <a:spcAft>
                <a:spcPts val="0"/>
              </a:spcAft>
              <a:buClr>
                <a:srgbClr val="000000"/>
              </a:buClr>
              <a:buSzPct val="90909"/>
              <a:buNone/>
            </a:pPr>
            <a:r>
              <a:rPr b="1" lang="en-US" sz="2200">
                <a:latin typeface="Arial"/>
                <a:ea typeface="Arial"/>
                <a:cs typeface="Arial"/>
                <a:sym typeface="Arial"/>
              </a:rPr>
              <a:t>Prime attributes:</a:t>
            </a:r>
            <a:r>
              <a:rPr lang="en-US" sz="2200">
                <a:latin typeface="Arial"/>
                <a:ea typeface="Arial"/>
                <a:cs typeface="Arial"/>
                <a:sym typeface="Arial"/>
              </a:rPr>
              <a:t> The attributes which are used to form a candidate key are called prime attributes.</a:t>
            </a:r>
            <a:endParaRPr sz="2200">
              <a:latin typeface="Arial"/>
              <a:ea typeface="Arial"/>
              <a:cs typeface="Arial"/>
              <a:sym typeface="Arial"/>
            </a:endParaRPr>
          </a:p>
          <a:p>
            <a:pPr indent="0" lvl="0" marL="0" rtl="0" algn="l">
              <a:lnSpc>
                <a:spcPct val="100000"/>
              </a:lnSpc>
              <a:spcBef>
                <a:spcPts val="1000"/>
              </a:spcBef>
              <a:spcAft>
                <a:spcPts val="0"/>
              </a:spcAft>
              <a:buClr>
                <a:srgbClr val="000000"/>
              </a:buClr>
              <a:buSzPct val="90909"/>
              <a:buNone/>
            </a:pPr>
            <a:r>
              <a:rPr b="1" lang="en-US" sz="2200">
                <a:latin typeface="Arial"/>
                <a:ea typeface="Arial"/>
                <a:cs typeface="Arial"/>
                <a:sym typeface="Arial"/>
              </a:rPr>
              <a:t>Non-Prime attributes: </a:t>
            </a:r>
            <a:r>
              <a:rPr lang="en-US" sz="2200">
                <a:latin typeface="Arial"/>
                <a:ea typeface="Arial"/>
                <a:cs typeface="Arial"/>
                <a:sym typeface="Arial"/>
              </a:rPr>
              <a:t>The attributes which do not form a candidate key are called non-prime attributes.</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0" lvl="0" marL="0" rtl="0" algn="l">
              <a:lnSpc>
                <a:spcPct val="70000"/>
              </a:lnSpc>
              <a:spcBef>
                <a:spcPts val="1000"/>
              </a:spcBef>
              <a:spcAft>
                <a:spcPts val="0"/>
              </a:spcAft>
              <a:buClr>
                <a:schemeClr val="dk1"/>
              </a:buClr>
              <a:buSzPct val="90909"/>
              <a:buNone/>
            </a:pPr>
            <a:r>
              <a:t/>
            </a:r>
            <a:endParaRPr sz="2200">
              <a:latin typeface="Arial"/>
              <a:ea typeface="Arial"/>
              <a:cs typeface="Arial"/>
              <a:sym typeface="Arial"/>
            </a:endParaRPr>
          </a:p>
          <a:p>
            <a:pPr indent="-357822" lvl="0" marL="457200" rtl="0" algn="l">
              <a:lnSpc>
                <a:spcPct val="70000"/>
              </a:lnSpc>
              <a:spcBef>
                <a:spcPts val="1000"/>
              </a:spcBef>
              <a:spcAft>
                <a:spcPts val="0"/>
              </a:spcAft>
              <a:buSzPct val="100000"/>
              <a:buChar char="●"/>
            </a:pPr>
            <a:r>
              <a:rPr lang="en-US" sz="2200">
                <a:latin typeface="Arial"/>
                <a:ea typeface="Arial"/>
                <a:cs typeface="Arial"/>
                <a:sym typeface="Arial"/>
              </a:rPr>
              <a:t>Prime Attribute: </a:t>
            </a:r>
            <a:r>
              <a:rPr b="1" lang="en-US" sz="2200">
                <a:latin typeface="Arial"/>
                <a:ea typeface="Arial"/>
                <a:cs typeface="Arial"/>
                <a:sym typeface="Arial"/>
              </a:rPr>
              <a:t>Roll No., Course Code</a:t>
            </a:r>
            <a:endParaRPr b="1" sz="2200">
              <a:latin typeface="Arial"/>
              <a:ea typeface="Arial"/>
              <a:cs typeface="Arial"/>
              <a:sym typeface="Arial"/>
            </a:endParaRPr>
          </a:p>
          <a:p>
            <a:pPr indent="-357822" lvl="0" marL="457200" rtl="0" algn="l">
              <a:lnSpc>
                <a:spcPct val="70000"/>
              </a:lnSpc>
              <a:spcBef>
                <a:spcPts val="1000"/>
              </a:spcBef>
              <a:spcAft>
                <a:spcPts val="0"/>
              </a:spcAft>
              <a:buSzPct val="100000"/>
              <a:buChar char="●"/>
            </a:pPr>
            <a:r>
              <a:rPr lang="en-US" sz="2200">
                <a:latin typeface="Arial"/>
                <a:ea typeface="Arial"/>
                <a:cs typeface="Arial"/>
                <a:sym typeface="Arial"/>
              </a:rPr>
              <a:t>Non-Prime Attribute: First Name of Student, Last Name of Student</a:t>
            </a:r>
            <a:endParaRPr sz="2200">
              <a:latin typeface="Arial"/>
              <a:ea typeface="Arial"/>
              <a:cs typeface="Arial"/>
              <a:sym typeface="Arial"/>
            </a:endParaRPr>
          </a:p>
          <a:p>
            <a:pPr indent="-101600" lvl="0" marL="228600" rtl="0" algn="l">
              <a:lnSpc>
                <a:spcPct val="70000"/>
              </a:lnSpc>
              <a:spcBef>
                <a:spcPts val="1000"/>
              </a:spcBef>
              <a:spcAft>
                <a:spcPts val="0"/>
              </a:spcAft>
              <a:buClr>
                <a:schemeClr val="dk1"/>
              </a:buClr>
              <a:buSzPct val="90909"/>
              <a:buNone/>
            </a:pPr>
            <a:r>
              <a:t/>
            </a:r>
            <a:endParaRPr sz="2200"/>
          </a:p>
        </p:txBody>
      </p:sp>
      <p:pic>
        <p:nvPicPr>
          <p:cNvPr id="489" name="Google Shape;489;p71"/>
          <p:cNvPicPr preferRelativeResize="0"/>
          <p:nvPr/>
        </p:nvPicPr>
        <p:blipFill rotWithShape="1">
          <a:blip r:embed="rId4">
            <a:alphaModFix/>
          </a:blip>
          <a:srcRect b="0" l="2524" r="0" t="3818"/>
          <a:stretch/>
        </p:blipFill>
        <p:spPr>
          <a:xfrm>
            <a:off x="1866900" y="2917375"/>
            <a:ext cx="7892149" cy="1912875"/>
          </a:xfrm>
          <a:prstGeom prst="rect">
            <a:avLst/>
          </a:prstGeom>
          <a:noFill/>
          <a:ln>
            <a:noFill/>
          </a:ln>
        </p:spPr>
      </p:pic>
      <p:sp>
        <p:nvSpPr>
          <p:cNvPr id="490" name="Google Shape;490;p71"/>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Functional Dependency</a:t>
            </a:r>
            <a:endParaRPr b="1">
              <a:solidFill>
                <a:srgbClr val="0080C9"/>
              </a:solidFill>
            </a:endParaRPr>
          </a:p>
        </p:txBody>
      </p:sp>
      <p:sp>
        <p:nvSpPr>
          <p:cNvPr id="496" name="Google Shape;496;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200">
                <a:latin typeface="Arial"/>
                <a:ea typeface="Arial"/>
                <a:cs typeface="Arial"/>
                <a:sym typeface="Arial"/>
              </a:rPr>
              <a:t>A dependency </a:t>
            </a:r>
            <a:r>
              <a:rPr b="1" lang="en-US" sz="2200">
                <a:latin typeface="Arial"/>
                <a:ea typeface="Arial"/>
                <a:cs typeface="Arial"/>
                <a:sym typeface="Arial"/>
              </a:rPr>
              <a:t>FD</a:t>
            </a:r>
            <a:r>
              <a:rPr lang="en-US" sz="2200">
                <a:latin typeface="Arial"/>
                <a:ea typeface="Arial"/>
                <a:cs typeface="Arial"/>
                <a:sym typeface="Arial"/>
              </a:rPr>
              <a:t>: </a:t>
            </a:r>
            <a:r>
              <a:rPr b="1" lang="en-US" sz="2200">
                <a:latin typeface="Arial"/>
                <a:ea typeface="Arial"/>
                <a:cs typeface="Arial"/>
                <a:sym typeface="Arial"/>
              </a:rPr>
              <a:t>X → Y</a:t>
            </a:r>
            <a:r>
              <a:rPr lang="en-US" sz="2200">
                <a:latin typeface="Arial"/>
                <a:ea typeface="Arial"/>
                <a:cs typeface="Arial"/>
                <a:sym typeface="Arial"/>
              </a:rPr>
              <a:t> means that the </a:t>
            </a:r>
            <a:r>
              <a:rPr b="1" lang="en-US" sz="2200">
                <a:latin typeface="Arial"/>
                <a:ea typeface="Arial"/>
                <a:cs typeface="Arial"/>
                <a:sym typeface="Arial"/>
              </a:rPr>
              <a:t>values of Y</a:t>
            </a:r>
            <a:r>
              <a:rPr lang="en-US" sz="2200">
                <a:latin typeface="Arial"/>
                <a:ea typeface="Arial"/>
                <a:cs typeface="Arial"/>
                <a:sym typeface="Arial"/>
              </a:rPr>
              <a:t> are </a:t>
            </a:r>
            <a:r>
              <a:rPr b="1" lang="en-US" sz="2200">
                <a:latin typeface="Arial"/>
                <a:ea typeface="Arial"/>
                <a:cs typeface="Arial"/>
                <a:sym typeface="Arial"/>
              </a:rPr>
              <a:t>determined </a:t>
            </a:r>
            <a:r>
              <a:rPr lang="en-US" sz="2200">
                <a:latin typeface="Arial"/>
                <a:ea typeface="Arial"/>
                <a:cs typeface="Arial"/>
                <a:sym typeface="Arial"/>
              </a:rPr>
              <a:t>by the values of X. Two tuples sharing the same values of X will necessarily have the same values of Y.</a:t>
            </a:r>
            <a:endParaRPr sz="2200">
              <a:latin typeface="Arial"/>
              <a:ea typeface="Arial"/>
              <a:cs typeface="Arial"/>
              <a:sym typeface="Arial"/>
            </a:endParaRPr>
          </a:p>
          <a:p>
            <a:pPr indent="0" lvl="0" marL="457200" rtl="0" algn="l">
              <a:lnSpc>
                <a:spcPct val="90000"/>
              </a:lnSpc>
              <a:spcBef>
                <a:spcPts val="0"/>
              </a:spcBef>
              <a:spcAft>
                <a:spcPts val="0"/>
              </a:spcAft>
              <a:buNone/>
            </a:pPr>
            <a:r>
              <a:t/>
            </a:r>
            <a:endParaRPr sz="2300">
              <a:solidFill>
                <a:srgbClr val="000000"/>
              </a:solidFill>
              <a:latin typeface="Arial"/>
              <a:ea typeface="Arial"/>
              <a:cs typeface="Arial"/>
              <a:sym typeface="Arial"/>
            </a:endParaRPr>
          </a:p>
          <a:p>
            <a:pPr indent="0" lvl="0" marL="0" rtl="0" algn="l">
              <a:lnSpc>
                <a:spcPct val="90000"/>
              </a:lnSpc>
              <a:spcBef>
                <a:spcPts val="0"/>
              </a:spcBef>
              <a:spcAft>
                <a:spcPts val="0"/>
              </a:spcAft>
              <a:buNone/>
            </a:pPr>
            <a:r>
              <a:t/>
            </a:r>
            <a:endParaRPr sz="2300">
              <a:solidFill>
                <a:srgbClr val="000000"/>
              </a:solidFill>
              <a:latin typeface="Arial"/>
              <a:ea typeface="Arial"/>
              <a:cs typeface="Arial"/>
              <a:sym typeface="Arial"/>
            </a:endParaRPr>
          </a:p>
          <a:p>
            <a:pPr indent="0" lvl="0" marL="0" rtl="0" algn="l">
              <a:lnSpc>
                <a:spcPct val="90000"/>
              </a:lnSpc>
              <a:spcBef>
                <a:spcPts val="0"/>
              </a:spcBef>
              <a:spcAft>
                <a:spcPts val="0"/>
              </a:spcAft>
              <a:buNone/>
            </a:pPr>
            <a:r>
              <a:rPr lang="en-US" sz="2300">
                <a:solidFill>
                  <a:srgbClr val="000000"/>
                </a:solidFill>
                <a:latin typeface="Arial"/>
                <a:ea typeface="Arial"/>
                <a:cs typeface="Arial"/>
                <a:sym typeface="Arial"/>
              </a:rPr>
              <a:t>We illustrate this as:</a:t>
            </a:r>
            <a:endParaRPr sz="2300">
              <a:latin typeface="Arial"/>
              <a:ea typeface="Arial"/>
              <a:cs typeface="Arial"/>
              <a:sym typeface="Arial"/>
            </a:endParaRPr>
          </a:p>
          <a:p>
            <a:pPr indent="-247650" lvl="1" marL="685800" rtl="0" algn="just">
              <a:lnSpc>
                <a:spcPct val="90000"/>
              </a:lnSpc>
              <a:spcBef>
                <a:spcPts val="500"/>
              </a:spcBef>
              <a:spcAft>
                <a:spcPts val="0"/>
              </a:spcAft>
              <a:buClr>
                <a:srgbClr val="000000"/>
              </a:buClr>
              <a:buSzPts val="2300"/>
              <a:buChar char="○"/>
            </a:pPr>
            <a:r>
              <a:rPr b="1" lang="en-US" sz="2300">
                <a:solidFill>
                  <a:srgbClr val="000000"/>
                </a:solidFill>
                <a:latin typeface="Arial"/>
                <a:ea typeface="Arial"/>
                <a:cs typeface="Arial"/>
                <a:sym typeface="Arial"/>
              </a:rPr>
              <a:t>X🡪 Y </a:t>
            </a:r>
            <a:r>
              <a:rPr lang="en-US" sz="2300">
                <a:solidFill>
                  <a:srgbClr val="000000"/>
                </a:solidFill>
                <a:latin typeface="Arial"/>
                <a:ea typeface="Arial"/>
                <a:cs typeface="Arial"/>
                <a:sym typeface="Arial"/>
              </a:rPr>
              <a:t>      </a:t>
            </a:r>
            <a:r>
              <a:rPr i="1" lang="en-US" sz="2300">
                <a:solidFill>
                  <a:srgbClr val="000000"/>
                </a:solidFill>
                <a:latin typeface="Arial"/>
                <a:ea typeface="Arial"/>
                <a:cs typeface="Arial"/>
                <a:sym typeface="Arial"/>
              </a:rPr>
              <a:t>(read as:  X </a:t>
            </a:r>
            <a:r>
              <a:rPr b="1" i="1" lang="en-US" sz="2300">
                <a:solidFill>
                  <a:srgbClr val="000000"/>
                </a:solidFill>
                <a:latin typeface="Arial"/>
                <a:ea typeface="Arial"/>
                <a:cs typeface="Arial"/>
                <a:sym typeface="Arial"/>
              </a:rPr>
              <a:t>determines </a:t>
            </a:r>
            <a:r>
              <a:rPr i="1" lang="en-US" sz="2300">
                <a:solidFill>
                  <a:srgbClr val="000000"/>
                </a:solidFill>
                <a:latin typeface="Arial"/>
                <a:ea typeface="Arial"/>
                <a:cs typeface="Arial"/>
                <a:sym typeface="Arial"/>
              </a:rPr>
              <a:t>Y  or  Y </a:t>
            </a:r>
            <a:r>
              <a:rPr b="1" i="1" lang="en-US" sz="2300">
                <a:solidFill>
                  <a:srgbClr val="000000"/>
                </a:solidFill>
                <a:latin typeface="Arial"/>
                <a:ea typeface="Arial"/>
                <a:cs typeface="Arial"/>
                <a:sym typeface="Arial"/>
              </a:rPr>
              <a:t>depends </a:t>
            </a:r>
            <a:r>
              <a:rPr i="1" lang="en-US" sz="2300">
                <a:solidFill>
                  <a:srgbClr val="000000"/>
                </a:solidFill>
                <a:latin typeface="Arial"/>
                <a:ea typeface="Arial"/>
                <a:cs typeface="Arial"/>
                <a:sym typeface="Arial"/>
              </a:rPr>
              <a:t>on X)</a:t>
            </a:r>
            <a:endParaRPr i="1" sz="2300">
              <a:solidFill>
                <a:srgbClr val="000000"/>
              </a:solidFill>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a:p>
        </p:txBody>
      </p:sp>
      <p:sp>
        <p:nvSpPr>
          <p:cNvPr id="497" name="Google Shape;497;p72"/>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Functional Dependency</a:t>
            </a:r>
            <a:endParaRPr b="1">
              <a:solidFill>
                <a:srgbClr val="0080C9"/>
              </a:solidFill>
            </a:endParaRPr>
          </a:p>
        </p:txBody>
      </p:sp>
      <p:sp>
        <p:nvSpPr>
          <p:cNvPr id="503" name="Google Shape;503;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440">
              <a:solidFill>
                <a:srgbClr val="222222"/>
              </a:solidFill>
              <a:latin typeface="Arial"/>
              <a:ea typeface="Arial"/>
              <a:cs typeface="Arial"/>
              <a:sym typeface="Arial"/>
            </a:endParaRPr>
          </a:p>
          <a:p>
            <a:pPr indent="0" lvl="0" marL="0" rtl="0" algn="just">
              <a:lnSpc>
                <a:spcPct val="140000"/>
              </a:lnSpc>
              <a:spcBef>
                <a:spcPts val="1000"/>
              </a:spcBef>
              <a:spcAft>
                <a:spcPts val="0"/>
              </a:spcAft>
              <a:buSzPts val="605"/>
              <a:buNone/>
            </a:pPr>
            <a:r>
              <a:rPr lang="en-US" sz="1804">
                <a:solidFill>
                  <a:srgbClr val="222222"/>
                </a:solidFill>
                <a:latin typeface="Arial"/>
                <a:ea typeface="Arial"/>
                <a:cs typeface="Arial"/>
                <a:sym typeface="Arial"/>
              </a:rPr>
              <a:t>Whenever two rows in this table feature the same </a:t>
            </a:r>
            <a:r>
              <a:rPr b="1" lang="en-US" sz="1804">
                <a:solidFill>
                  <a:srgbClr val="222222"/>
                </a:solidFill>
                <a:latin typeface="Arial"/>
                <a:ea typeface="Arial"/>
                <a:cs typeface="Arial"/>
                <a:sym typeface="Arial"/>
              </a:rPr>
              <a:t>StudentID</a:t>
            </a:r>
            <a:r>
              <a:rPr lang="en-US" sz="1804">
                <a:solidFill>
                  <a:srgbClr val="222222"/>
                </a:solidFill>
                <a:latin typeface="Arial"/>
                <a:ea typeface="Arial"/>
                <a:cs typeface="Arial"/>
                <a:sym typeface="Arial"/>
              </a:rPr>
              <a:t>, they also necessarily </a:t>
            </a:r>
            <a:r>
              <a:rPr b="1" lang="en-US" sz="1804">
                <a:solidFill>
                  <a:srgbClr val="222222"/>
                </a:solidFill>
                <a:latin typeface="Arial"/>
                <a:ea typeface="Arial"/>
                <a:cs typeface="Arial"/>
                <a:sym typeface="Arial"/>
              </a:rPr>
              <a:t>have the same Semester values</a:t>
            </a:r>
            <a:r>
              <a:rPr lang="en-US" sz="1804">
                <a:solidFill>
                  <a:srgbClr val="222222"/>
                </a:solidFill>
                <a:latin typeface="Arial"/>
                <a:ea typeface="Arial"/>
                <a:cs typeface="Arial"/>
                <a:sym typeface="Arial"/>
              </a:rPr>
              <a:t>. This basic fact can be expressed by a functional dependency:</a:t>
            </a:r>
            <a:endParaRPr sz="1804">
              <a:latin typeface="Arial"/>
              <a:ea typeface="Arial"/>
              <a:cs typeface="Arial"/>
              <a:sym typeface="Arial"/>
            </a:endParaRPr>
          </a:p>
          <a:p>
            <a:pPr indent="0" lvl="0" marL="0" rtl="0" algn="just">
              <a:lnSpc>
                <a:spcPct val="140000"/>
              </a:lnSpc>
              <a:spcBef>
                <a:spcPts val="1000"/>
              </a:spcBef>
              <a:spcAft>
                <a:spcPts val="0"/>
              </a:spcAft>
              <a:buClr>
                <a:srgbClr val="222222"/>
              </a:buClr>
              <a:buSzPts val="1100"/>
              <a:buNone/>
            </a:pPr>
            <a:r>
              <a:rPr lang="en-US" sz="1804">
                <a:solidFill>
                  <a:srgbClr val="222222"/>
                </a:solidFill>
                <a:latin typeface="Arial"/>
                <a:ea typeface="Arial"/>
                <a:cs typeface="Arial"/>
                <a:sym typeface="Arial"/>
              </a:rPr>
              <a:t>                                                  </a:t>
            </a:r>
            <a:r>
              <a:rPr b="1" lang="en-US" sz="1804">
                <a:solidFill>
                  <a:srgbClr val="222222"/>
                </a:solidFill>
                <a:latin typeface="Arial"/>
                <a:ea typeface="Arial"/>
                <a:cs typeface="Arial"/>
                <a:sym typeface="Arial"/>
              </a:rPr>
              <a:t>StudentID → Semester</a:t>
            </a:r>
            <a:r>
              <a:rPr b="1" lang="en-US" sz="1440">
                <a:solidFill>
                  <a:srgbClr val="222222"/>
                </a:solidFill>
                <a:latin typeface="Arial"/>
                <a:ea typeface="Arial"/>
                <a:cs typeface="Arial"/>
                <a:sym typeface="Arial"/>
              </a:rPr>
              <a:t>.</a:t>
            </a:r>
            <a:endParaRPr b="1" sz="1440">
              <a:latin typeface="Arial"/>
              <a:ea typeface="Arial"/>
              <a:cs typeface="Arial"/>
              <a:sym typeface="Arial"/>
            </a:endParaRPr>
          </a:p>
          <a:p>
            <a:pPr indent="-111125" lvl="0" marL="228600" rtl="0" algn="l">
              <a:lnSpc>
                <a:spcPct val="70000"/>
              </a:lnSpc>
              <a:spcBef>
                <a:spcPts val="1000"/>
              </a:spcBef>
              <a:spcAft>
                <a:spcPts val="0"/>
              </a:spcAft>
              <a:buClr>
                <a:schemeClr val="dk1"/>
              </a:buClr>
              <a:buSzPts val="1100"/>
              <a:buNone/>
            </a:pPr>
            <a:r>
              <a:t/>
            </a:r>
            <a:endParaRPr sz="1440">
              <a:latin typeface="Arial"/>
              <a:ea typeface="Arial"/>
              <a:cs typeface="Arial"/>
              <a:sym typeface="Arial"/>
            </a:endParaRPr>
          </a:p>
        </p:txBody>
      </p:sp>
      <p:pic>
        <p:nvPicPr>
          <p:cNvPr id="504" name="Google Shape;504;p73"/>
          <p:cNvPicPr preferRelativeResize="0"/>
          <p:nvPr/>
        </p:nvPicPr>
        <p:blipFill rotWithShape="1">
          <a:blip r:embed="rId3">
            <a:alphaModFix/>
          </a:blip>
          <a:srcRect b="0" l="0" r="0" t="0"/>
          <a:stretch/>
        </p:blipFill>
        <p:spPr>
          <a:xfrm>
            <a:off x="2803268" y="1870075"/>
            <a:ext cx="4730906" cy="2395936"/>
          </a:xfrm>
          <a:prstGeom prst="rect">
            <a:avLst/>
          </a:prstGeom>
          <a:noFill/>
          <a:ln>
            <a:noFill/>
          </a:ln>
        </p:spPr>
      </p:pic>
      <p:sp>
        <p:nvSpPr>
          <p:cNvPr id="505" name="Google Shape;505;p73"/>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Partial Dependency</a:t>
            </a:r>
            <a:endParaRPr b="1">
              <a:solidFill>
                <a:srgbClr val="0080C9"/>
              </a:solidFill>
            </a:endParaRPr>
          </a:p>
        </p:txBody>
      </p:sp>
      <p:sp>
        <p:nvSpPr>
          <p:cNvPr id="511" name="Google Shape;5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lang="en-US" sz="2200">
                <a:latin typeface="Arial"/>
                <a:ea typeface="Arial"/>
                <a:cs typeface="Arial"/>
                <a:sym typeface="Arial"/>
              </a:rPr>
              <a:t>I</a:t>
            </a:r>
            <a:r>
              <a:rPr lang="en-US" sz="2200">
                <a:latin typeface="Arial"/>
                <a:ea typeface="Arial"/>
                <a:cs typeface="Arial"/>
                <a:sym typeface="Arial"/>
              </a:rPr>
              <a:t>f a </a:t>
            </a:r>
            <a:r>
              <a:rPr b="1" lang="en-US" sz="2200">
                <a:latin typeface="Arial"/>
                <a:ea typeface="Arial"/>
                <a:cs typeface="Arial"/>
                <a:sym typeface="Arial"/>
              </a:rPr>
              <a:t>non-prime attribute</a:t>
            </a:r>
            <a:r>
              <a:rPr lang="en-US" sz="2200">
                <a:latin typeface="Arial"/>
                <a:ea typeface="Arial"/>
                <a:cs typeface="Arial"/>
                <a:sym typeface="Arial"/>
              </a:rPr>
              <a:t> can be </a:t>
            </a:r>
            <a:r>
              <a:rPr b="1" lang="en-US" sz="2200">
                <a:latin typeface="Arial"/>
                <a:ea typeface="Arial"/>
                <a:cs typeface="Arial"/>
                <a:sym typeface="Arial"/>
              </a:rPr>
              <a:t>determined </a:t>
            </a:r>
            <a:r>
              <a:rPr lang="en-US" sz="2200">
                <a:latin typeface="Arial"/>
                <a:ea typeface="Arial"/>
                <a:cs typeface="Arial"/>
                <a:sym typeface="Arial"/>
              </a:rPr>
              <a:t>by the </a:t>
            </a:r>
            <a:r>
              <a:rPr b="1" lang="en-US" sz="2200">
                <a:latin typeface="Arial"/>
                <a:ea typeface="Arial"/>
                <a:cs typeface="Arial"/>
                <a:sym typeface="Arial"/>
              </a:rPr>
              <a:t>part </a:t>
            </a:r>
            <a:r>
              <a:rPr lang="en-US" sz="2200">
                <a:latin typeface="Arial"/>
                <a:ea typeface="Arial"/>
                <a:cs typeface="Arial"/>
                <a:sym typeface="Arial"/>
              </a:rPr>
              <a:t>of the </a:t>
            </a:r>
            <a:r>
              <a:rPr b="1" lang="en-US" sz="2200">
                <a:latin typeface="Arial"/>
                <a:ea typeface="Arial"/>
                <a:cs typeface="Arial"/>
                <a:sym typeface="Arial"/>
              </a:rPr>
              <a:t>candidate key </a:t>
            </a:r>
            <a:r>
              <a:rPr lang="en-US" sz="2200">
                <a:latin typeface="Arial"/>
                <a:ea typeface="Arial"/>
                <a:cs typeface="Arial"/>
                <a:sym typeface="Arial"/>
              </a:rPr>
              <a:t>in a relation, it is known as a partial dependency. </a:t>
            </a:r>
            <a:endParaRPr sz="2200">
              <a:latin typeface="Arial"/>
              <a:ea typeface="Arial"/>
              <a:cs typeface="Arial"/>
              <a:sym typeface="Arial"/>
            </a:endParaRPr>
          </a:p>
          <a:p>
            <a:pPr indent="0" lvl="0" marL="457200" rtl="0" algn="l">
              <a:lnSpc>
                <a:spcPct val="90000"/>
              </a:lnSpc>
              <a:spcBef>
                <a:spcPts val="1000"/>
              </a:spcBef>
              <a:spcAft>
                <a:spcPts val="0"/>
              </a:spcAft>
              <a:buNone/>
            </a:pPr>
            <a:r>
              <a:t/>
            </a:r>
            <a:endParaRPr sz="2200">
              <a:latin typeface="Arial"/>
              <a:ea typeface="Arial"/>
              <a:cs typeface="Arial"/>
              <a:sym typeface="Arial"/>
            </a:endParaRPr>
          </a:p>
        </p:txBody>
      </p:sp>
      <p:pic>
        <p:nvPicPr>
          <p:cNvPr id="512" name="Google Shape;512;p74"/>
          <p:cNvPicPr preferRelativeResize="0"/>
          <p:nvPr/>
        </p:nvPicPr>
        <p:blipFill rotWithShape="1">
          <a:blip r:embed="rId3">
            <a:alphaModFix/>
          </a:blip>
          <a:srcRect b="0" l="0" r="0" t="0"/>
          <a:stretch/>
        </p:blipFill>
        <p:spPr>
          <a:xfrm>
            <a:off x="1056425" y="2879975"/>
            <a:ext cx="7777775" cy="3297000"/>
          </a:xfrm>
          <a:prstGeom prst="rect">
            <a:avLst/>
          </a:prstGeom>
          <a:noFill/>
          <a:ln>
            <a:noFill/>
          </a:ln>
        </p:spPr>
      </p:pic>
      <p:sp>
        <p:nvSpPr>
          <p:cNvPr id="513" name="Google Shape;513;p74"/>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Second Normal Form (2NF) </a:t>
            </a:r>
            <a:r>
              <a:rPr b="1" lang="en-US">
                <a:solidFill>
                  <a:srgbClr val="980000"/>
                </a:solidFill>
              </a:rPr>
              <a:t>[RECAP]</a:t>
            </a:r>
            <a:endParaRPr b="1">
              <a:solidFill>
                <a:srgbClr val="980000"/>
              </a:solidFill>
            </a:endParaRPr>
          </a:p>
        </p:txBody>
      </p:sp>
      <p:sp>
        <p:nvSpPr>
          <p:cNvPr id="519" name="Google Shape;519;p7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sz="2200">
                <a:latin typeface="Arial"/>
                <a:ea typeface="Arial"/>
                <a:cs typeface="Arial"/>
                <a:sym typeface="Arial"/>
              </a:rPr>
              <a:t>According to the E.F. Codd, a relation is in 2NF, if it satisfies the following conditions:</a:t>
            </a:r>
            <a:endParaRPr sz="2200">
              <a:latin typeface="Arial"/>
              <a:ea typeface="Arial"/>
              <a:cs typeface="Arial"/>
              <a:sym typeface="Arial"/>
            </a:endParaRPr>
          </a:p>
          <a:p>
            <a:pPr indent="0" lvl="0" marL="457200" rtl="0" algn="l">
              <a:spcBef>
                <a:spcPts val="1000"/>
              </a:spcBef>
              <a:spcAft>
                <a:spcPts val="0"/>
              </a:spcAft>
              <a:buNone/>
            </a:pPr>
            <a:r>
              <a:t/>
            </a:r>
            <a:endParaRPr sz="2200">
              <a:latin typeface="Arial"/>
              <a:ea typeface="Arial"/>
              <a:cs typeface="Arial"/>
              <a:sym typeface="Arial"/>
            </a:endParaRPr>
          </a:p>
          <a:p>
            <a:pPr indent="-368300" lvl="0" marL="457200" rtl="0" algn="l">
              <a:spcBef>
                <a:spcPts val="1000"/>
              </a:spcBef>
              <a:spcAft>
                <a:spcPts val="0"/>
              </a:spcAft>
              <a:buSzPts val="2200"/>
              <a:buFont typeface="Arial"/>
              <a:buChar char="●"/>
            </a:pPr>
            <a:r>
              <a:rPr lang="en-US" sz="2200">
                <a:latin typeface="Arial"/>
                <a:ea typeface="Arial"/>
                <a:cs typeface="Arial"/>
                <a:sym typeface="Arial"/>
              </a:rPr>
              <a:t>The table should be in the </a:t>
            </a:r>
            <a:r>
              <a:rPr b="1" lang="en-US" sz="2200">
                <a:latin typeface="Arial"/>
                <a:ea typeface="Arial"/>
                <a:cs typeface="Arial"/>
                <a:sym typeface="Arial"/>
              </a:rPr>
              <a:t>First Normal Form.</a:t>
            </a:r>
            <a:endParaRPr b="1" sz="2200">
              <a:latin typeface="Arial"/>
              <a:ea typeface="Arial"/>
              <a:cs typeface="Arial"/>
              <a:sym typeface="Arial"/>
            </a:endParaRPr>
          </a:p>
          <a:p>
            <a:pPr indent="0" lvl="0" marL="457200" rtl="0" algn="l">
              <a:spcBef>
                <a:spcPts val="1000"/>
              </a:spcBef>
              <a:spcAft>
                <a:spcPts val="0"/>
              </a:spcAft>
              <a:buNone/>
            </a:pPr>
            <a:r>
              <a:t/>
            </a:r>
            <a:endParaRPr sz="2200">
              <a:latin typeface="Arial"/>
              <a:ea typeface="Arial"/>
              <a:cs typeface="Arial"/>
              <a:sym typeface="Arial"/>
            </a:endParaRPr>
          </a:p>
          <a:p>
            <a:pPr indent="-368300" lvl="0" marL="457200" rtl="0" algn="l">
              <a:spcBef>
                <a:spcPts val="1000"/>
              </a:spcBef>
              <a:spcAft>
                <a:spcPts val="0"/>
              </a:spcAft>
              <a:buSzPts val="2200"/>
              <a:buFont typeface="Arial"/>
              <a:buChar char="●"/>
            </a:pPr>
            <a:r>
              <a:rPr lang="en-US" sz="2200">
                <a:latin typeface="Arial"/>
                <a:ea typeface="Arial"/>
                <a:cs typeface="Arial"/>
                <a:sym typeface="Arial"/>
              </a:rPr>
              <a:t>There should be</a:t>
            </a:r>
            <a:r>
              <a:rPr b="1" lang="en-US" sz="2200">
                <a:latin typeface="Arial"/>
                <a:ea typeface="Arial"/>
                <a:cs typeface="Arial"/>
                <a:sym typeface="Arial"/>
              </a:rPr>
              <a:t> </a:t>
            </a:r>
            <a:r>
              <a:rPr b="1" lang="en-US" sz="2200">
                <a:solidFill>
                  <a:srgbClr val="980000"/>
                </a:solidFill>
                <a:latin typeface="Arial"/>
                <a:ea typeface="Arial"/>
                <a:cs typeface="Arial"/>
                <a:sym typeface="Arial"/>
              </a:rPr>
              <a:t>no Partial Dependency.</a:t>
            </a:r>
            <a:endParaRPr b="1" sz="2200">
              <a:solidFill>
                <a:srgbClr val="980000"/>
              </a:solidFill>
              <a:latin typeface="Arial"/>
              <a:ea typeface="Arial"/>
              <a:cs typeface="Arial"/>
              <a:sym typeface="Arial"/>
            </a:endParaRPr>
          </a:p>
        </p:txBody>
      </p:sp>
      <p:pic>
        <p:nvPicPr>
          <p:cNvPr id="520" name="Google Shape;520;p75"/>
          <p:cNvPicPr preferRelativeResize="0"/>
          <p:nvPr/>
        </p:nvPicPr>
        <p:blipFill>
          <a:blip r:embed="rId3">
            <a:alphaModFix/>
          </a:blip>
          <a:stretch>
            <a:fillRect/>
          </a:stretch>
        </p:blipFill>
        <p:spPr>
          <a:xfrm>
            <a:off x="7738320" y="2321870"/>
            <a:ext cx="2907025" cy="3782950"/>
          </a:xfrm>
          <a:prstGeom prst="rect">
            <a:avLst/>
          </a:prstGeom>
          <a:noFill/>
          <a:ln>
            <a:noFill/>
          </a:ln>
        </p:spPr>
      </p:pic>
      <p:sp>
        <p:nvSpPr>
          <p:cNvPr id="521" name="Google Shape;521;p75"/>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2NF Example</a:t>
            </a:r>
            <a:endParaRPr b="1">
              <a:solidFill>
                <a:srgbClr val="0080C9"/>
              </a:solidFill>
            </a:endParaRPr>
          </a:p>
        </p:txBody>
      </p:sp>
      <p:sp>
        <p:nvSpPr>
          <p:cNvPr id="527" name="Google Shape;527;p76"/>
          <p:cNvSpPr txBox="1"/>
          <p:nvPr>
            <p:ph idx="1" type="body"/>
          </p:nvPr>
        </p:nvSpPr>
        <p:spPr>
          <a:xfrm>
            <a:off x="359750" y="4185725"/>
            <a:ext cx="10515600" cy="1971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None/>
            </a:pPr>
            <a:r>
              <a:rPr lang="en-US" sz="2200">
                <a:solidFill>
                  <a:schemeClr val="lt1"/>
                </a:solidFill>
                <a:highlight>
                  <a:schemeClr val="dk1"/>
                </a:highlight>
                <a:latin typeface="Arial"/>
                <a:ea typeface="Arial"/>
                <a:cs typeface="Arial"/>
                <a:sym typeface="Arial"/>
              </a:rPr>
              <a:t>But here: </a:t>
            </a:r>
            <a:endParaRPr b="1" sz="1700">
              <a:solidFill>
                <a:schemeClr val="lt1"/>
              </a:solidFill>
              <a:highlight>
                <a:schemeClr val="dk1"/>
              </a:highlight>
              <a:latin typeface="Arial"/>
              <a:ea typeface="Arial"/>
              <a:cs typeface="Arial"/>
              <a:sym typeface="Arial"/>
            </a:endParaRPr>
          </a:p>
          <a:p>
            <a:pPr indent="-342900" lvl="0" marL="457200" rtl="0" algn="just">
              <a:lnSpc>
                <a:spcPct val="100000"/>
              </a:lnSpc>
              <a:spcBef>
                <a:spcPts val="1000"/>
              </a:spcBef>
              <a:spcAft>
                <a:spcPts val="0"/>
              </a:spcAft>
              <a:buSzPts val="1800"/>
              <a:buFont typeface="Arial"/>
              <a:buChar char="●"/>
            </a:pPr>
            <a:r>
              <a:rPr b="1" lang="en-US" sz="1700">
                <a:latin typeface="Arial"/>
                <a:ea typeface="Arial"/>
                <a:cs typeface="Arial"/>
                <a:sym typeface="Arial"/>
              </a:rPr>
              <a:t>CourseId </a:t>
            </a:r>
            <a:r>
              <a:rPr lang="en-US" sz="2500">
                <a:latin typeface="Arial"/>
                <a:ea typeface="Arial"/>
                <a:cs typeface="Arial"/>
                <a:sym typeface="Arial"/>
              </a:rPr>
              <a:t>→ </a:t>
            </a:r>
            <a:r>
              <a:rPr b="1" lang="en-US" sz="1800">
                <a:latin typeface="Arial"/>
                <a:ea typeface="Arial"/>
                <a:cs typeface="Arial"/>
                <a:sym typeface="Arial"/>
              </a:rPr>
              <a:t>CourseName</a:t>
            </a:r>
            <a:r>
              <a:rPr lang="en-US" sz="2500">
                <a:latin typeface="Arial"/>
                <a:ea typeface="Arial"/>
                <a:cs typeface="Arial"/>
                <a:sym typeface="Arial"/>
              </a:rPr>
              <a:t>, </a:t>
            </a:r>
            <a:endParaRPr sz="2500">
              <a:latin typeface="Arial"/>
              <a:ea typeface="Arial"/>
              <a:cs typeface="Arial"/>
              <a:sym typeface="Arial"/>
            </a:endParaRPr>
          </a:p>
          <a:p>
            <a:pPr indent="-368300" lvl="0" marL="457200" rtl="0" algn="just">
              <a:lnSpc>
                <a:spcPct val="100000"/>
              </a:lnSpc>
              <a:spcBef>
                <a:spcPts val="0"/>
              </a:spcBef>
              <a:spcAft>
                <a:spcPts val="0"/>
              </a:spcAft>
              <a:buSzPts val="2200"/>
              <a:buChar char="●"/>
            </a:pPr>
            <a:r>
              <a:rPr b="1" lang="en-US" sz="1800">
                <a:latin typeface="Arial"/>
                <a:ea typeface="Arial"/>
                <a:cs typeface="Arial"/>
                <a:sym typeface="Arial"/>
              </a:rPr>
              <a:t>SemesterId, </a:t>
            </a:r>
            <a:r>
              <a:rPr b="1" lang="en-US" sz="1700">
                <a:latin typeface="Arial"/>
                <a:ea typeface="Arial"/>
                <a:cs typeface="Arial"/>
                <a:sym typeface="Arial"/>
              </a:rPr>
              <a:t>CourseId </a:t>
            </a:r>
            <a:r>
              <a:rPr b="1" lang="en-US" sz="1800">
                <a:latin typeface="Arial"/>
                <a:ea typeface="Arial"/>
                <a:cs typeface="Arial"/>
                <a:sym typeface="Arial"/>
              </a:rPr>
              <a:t> </a:t>
            </a:r>
            <a:r>
              <a:rPr b="1" lang="en-US" sz="2600">
                <a:latin typeface="Arial"/>
                <a:ea typeface="Arial"/>
                <a:cs typeface="Arial"/>
                <a:sym typeface="Arial"/>
              </a:rPr>
              <a:t>→ </a:t>
            </a:r>
            <a:r>
              <a:rPr lang="en-US" sz="2500">
                <a:latin typeface="Arial"/>
                <a:ea typeface="Arial"/>
                <a:cs typeface="Arial"/>
                <a:sym typeface="Arial"/>
              </a:rPr>
              <a:t> </a:t>
            </a:r>
            <a:r>
              <a:rPr b="1" lang="en-US" sz="1700">
                <a:latin typeface="Arial"/>
                <a:ea typeface="Arial"/>
                <a:cs typeface="Arial"/>
                <a:sym typeface="Arial"/>
              </a:rPr>
              <a:t>Num student</a:t>
            </a:r>
            <a:endParaRPr sz="2200">
              <a:latin typeface="Arial"/>
              <a:ea typeface="Arial"/>
              <a:cs typeface="Arial"/>
              <a:sym typeface="Arial"/>
            </a:endParaRPr>
          </a:p>
          <a:p>
            <a:pPr indent="0" lvl="0" marL="0" rtl="0" algn="just">
              <a:lnSpc>
                <a:spcPct val="70000"/>
              </a:lnSpc>
              <a:spcBef>
                <a:spcPts val="1000"/>
              </a:spcBef>
              <a:spcAft>
                <a:spcPts val="0"/>
              </a:spcAft>
              <a:buNone/>
            </a:pPr>
            <a:r>
              <a:rPr lang="en-US" sz="2200">
                <a:latin typeface="Arial"/>
                <a:ea typeface="Arial"/>
                <a:cs typeface="Arial"/>
                <a:sym typeface="Arial"/>
              </a:rPr>
              <a:t>Candidate Keys: </a:t>
            </a:r>
            <a:r>
              <a:rPr b="1" lang="en-US" sz="2200">
                <a:latin typeface="Arial"/>
                <a:ea typeface="Arial"/>
                <a:cs typeface="Arial"/>
                <a:sym typeface="Arial"/>
              </a:rPr>
              <a:t>{</a:t>
            </a:r>
            <a:r>
              <a:rPr b="1" lang="en-US" sz="1400">
                <a:latin typeface="Arial"/>
                <a:ea typeface="Arial"/>
                <a:cs typeface="Arial"/>
                <a:sym typeface="Arial"/>
              </a:rPr>
              <a:t>CourseId</a:t>
            </a:r>
            <a:r>
              <a:rPr b="1" lang="en-US" sz="2200">
                <a:latin typeface="Arial"/>
                <a:ea typeface="Arial"/>
                <a:cs typeface="Arial"/>
                <a:sym typeface="Arial"/>
              </a:rPr>
              <a:t>, </a:t>
            </a:r>
            <a:r>
              <a:rPr b="1" lang="en-US" sz="1400">
                <a:latin typeface="Arial"/>
                <a:ea typeface="Arial"/>
                <a:cs typeface="Arial"/>
                <a:sym typeface="Arial"/>
              </a:rPr>
              <a:t>SemesterId</a:t>
            </a:r>
            <a:r>
              <a:rPr b="1" lang="en-US" sz="2200">
                <a:latin typeface="Arial"/>
                <a:ea typeface="Arial"/>
                <a:cs typeface="Arial"/>
                <a:sym typeface="Arial"/>
              </a:rPr>
              <a:t>}</a:t>
            </a:r>
            <a:endParaRPr b="1" sz="2200">
              <a:latin typeface="Arial"/>
              <a:ea typeface="Arial"/>
              <a:cs typeface="Arial"/>
              <a:sym typeface="Arial"/>
            </a:endParaRPr>
          </a:p>
          <a:p>
            <a:pPr indent="0" lvl="0" marL="0" rtl="0" algn="just">
              <a:lnSpc>
                <a:spcPct val="70000"/>
              </a:lnSpc>
              <a:spcBef>
                <a:spcPts val="1000"/>
              </a:spcBef>
              <a:spcAft>
                <a:spcPts val="0"/>
              </a:spcAft>
              <a:buNone/>
            </a:pPr>
            <a:r>
              <a:rPr lang="en-US" sz="2200">
                <a:latin typeface="Arial"/>
                <a:ea typeface="Arial"/>
                <a:cs typeface="Arial"/>
                <a:sym typeface="Arial"/>
              </a:rPr>
              <a:t>Non-prime attribute: {</a:t>
            </a:r>
            <a:r>
              <a:rPr b="1" lang="en-US" sz="1400">
                <a:latin typeface="Arial"/>
                <a:ea typeface="Arial"/>
                <a:cs typeface="Arial"/>
                <a:sym typeface="Arial"/>
              </a:rPr>
              <a:t>Num student</a:t>
            </a:r>
            <a:r>
              <a:rPr b="1" lang="en-US" sz="2200">
                <a:latin typeface="Arial"/>
                <a:ea typeface="Arial"/>
                <a:cs typeface="Arial"/>
                <a:sym typeface="Arial"/>
              </a:rPr>
              <a:t>, </a:t>
            </a:r>
            <a:r>
              <a:rPr b="1" lang="en-US" sz="1400">
                <a:latin typeface="Arial"/>
                <a:ea typeface="Arial"/>
                <a:cs typeface="Arial"/>
                <a:sym typeface="Arial"/>
              </a:rPr>
              <a:t>CourseName}</a:t>
            </a:r>
            <a:endParaRPr b="1" sz="2200">
              <a:latin typeface="Arial"/>
              <a:ea typeface="Arial"/>
              <a:cs typeface="Arial"/>
              <a:sym typeface="Arial"/>
            </a:endParaRPr>
          </a:p>
        </p:txBody>
      </p:sp>
      <p:graphicFrame>
        <p:nvGraphicFramePr>
          <p:cNvPr id="528" name="Google Shape;528;p76"/>
          <p:cNvGraphicFramePr/>
          <p:nvPr/>
        </p:nvGraphicFramePr>
        <p:xfrm>
          <a:off x="4943050" y="1531875"/>
          <a:ext cx="3000000" cy="3000000"/>
        </p:xfrm>
        <a:graphic>
          <a:graphicData uri="http://schemas.openxmlformats.org/drawingml/2006/table">
            <a:tbl>
              <a:tblPr>
                <a:noFill/>
                <a:tableStyleId>{D70AEA84-F1D6-4E6C-873A-95592376EB88}</a:tableStyleId>
              </a:tblPr>
              <a:tblGrid>
                <a:gridCol w="1374325"/>
                <a:gridCol w="1374325"/>
                <a:gridCol w="1374325"/>
                <a:gridCol w="1374325"/>
              </a:tblGrid>
              <a:tr h="205700">
                <a:tc>
                  <a:txBody>
                    <a:bodyPr/>
                    <a:lstStyle/>
                    <a:p>
                      <a:pPr indent="0" lvl="0" marL="0" rtl="0" algn="ctr">
                        <a:spcBef>
                          <a:spcPts val="0"/>
                        </a:spcBef>
                        <a:spcAft>
                          <a:spcPts val="0"/>
                        </a:spcAft>
                        <a:buNone/>
                      </a:pPr>
                      <a:r>
                        <a:rPr b="1" lang="en-US"/>
                        <a:t>CourseId</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US"/>
                        <a:t>SemesterId</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CourseName</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b="1" lang="en-US"/>
                        <a:t>Num Student</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r>
            </a:tbl>
          </a:graphicData>
        </a:graphic>
      </p:graphicFrame>
      <p:grpSp>
        <p:nvGrpSpPr>
          <p:cNvPr id="529" name="Google Shape;529;p76"/>
          <p:cNvGrpSpPr/>
          <p:nvPr/>
        </p:nvGrpSpPr>
        <p:grpSpPr>
          <a:xfrm>
            <a:off x="4642225" y="1042625"/>
            <a:ext cx="5011648" cy="1703497"/>
            <a:chOff x="5713525" y="3246450"/>
            <a:chExt cx="5011648" cy="1703497"/>
          </a:xfrm>
        </p:grpSpPr>
        <p:sp>
          <p:nvSpPr>
            <p:cNvPr id="530" name="Google Shape;530;p76"/>
            <p:cNvSpPr/>
            <p:nvPr/>
          </p:nvSpPr>
          <p:spPr>
            <a:xfrm>
              <a:off x="7024000" y="4142025"/>
              <a:ext cx="2422075" cy="693950"/>
            </a:xfrm>
            <a:custGeom>
              <a:rect b="b" l="l" r="r" t="t"/>
              <a:pathLst>
                <a:path extrusionOk="0" h="27758" w="96883">
                  <a:moveTo>
                    <a:pt x="0" y="0"/>
                  </a:moveTo>
                  <a:cubicBezTo>
                    <a:pt x="8164" y="4626"/>
                    <a:pt x="32839" y="27758"/>
                    <a:pt x="48986" y="27758"/>
                  </a:cubicBezTo>
                  <a:cubicBezTo>
                    <a:pt x="65133" y="27758"/>
                    <a:pt x="88900" y="4626"/>
                    <a:pt x="96883" y="0"/>
                  </a:cubicBezTo>
                </a:path>
              </a:pathLst>
            </a:custGeom>
            <a:noFill/>
            <a:ln cap="flat" cmpd="sng" w="28575">
              <a:solidFill>
                <a:srgbClr val="4A86E8"/>
              </a:solidFill>
              <a:prstDash val="solid"/>
              <a:round/>
              <a:headEnd len="med" w="med" type="none"/>
              <a:tailEnd len="med" w="med" type="stealth"/>
            </a:ln>
          </p:spPr>
        </p:sp>
        <p:sp>
          <p:nvSpPr>
            <p:cNvPr id="531" name="Google Shape;531;p76"/>
            <p:cNvSpPr/>
            <p:nvPr/>
          </p:nvSpPr>
          <p:spPr>
            <a:xfrm>
              <a:off x="8303075" y="4142025"/>
              <a:ext cx="2422075" cy="693950"/>
            </a:xfrm>
            <a:custGeom>
              <a:rect b="b" l="l" r="r" t="t"/>
              <a:pathLst>
                <a:path extrusionOk="0" h="27758" w="96883">
                  <a:moveTo>
                    <a:pt x="0" y="0"/>
                  </a:moveTo>
                  <a:cubicBezTo>
                    <a:pt x="8164" y="4626"/>
                    <a:pt x="32839" y="27758"/>
                    <a:pt x="48986" y="27758"/>
                  </a:cubicBezTo>
                  <a:cubicBezTo>
                    <a:pt x="65133" y="27758"/>
                    <a:pt x="88900" y="4626"/>
                    <a:pt x="96883" y="0"/>
                  </a:cubicBezTo>
                </a:path>
              </a:pathLst>
            </a:custGeom>
            <a:noFill/>
            <a:ln cap="flat" cmpd="sng" w="28575">
              <a:solidFill>
                <a:srgbClr val="980000"/>
              </a:solidFill>
              <a:prstDash val="solid"/>
              <a:round/>
              <a:headEnd len="med" w="med" type="none"/>
              <a:tailEnd len="med" w="med" type="stealth"/>
            </a:ln>
          </p:spPr>
        </p:sp>
        <p:sp>
          <p:nvSpPr>
            <p:cNvPr id="532" name="Google Shape;532;p76"/>
            <p:cNvSpPr txBox="1"/>
            <p:nvPr/>
          </p:nvSpPr>
          <p:spPr>
            <a:xfrm>
              <a:off x="6014350" y="3246450"/>
              <a:ext cx="3333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Lato"/>
                  <a:ea typeface="Lato"/>
                  <a:cs typeface="Lato"/>
                  <a:sym typeface="Lato"/>
                </a:rPr>
                <a:t>Course-Semester Table</a:t>
              </a:r>
              <a:endParaRPr sz="1800">
                <a:solidFill>
                  <a:schemeClr val="dk1"/>
                </a:solidFill>
                <a:latin typeface="Lato"/>
                <a:ea typeface="Lato"/>
                <a:cs typeface="Lato"/>
                <a:sym typeface="Lato"/>
              </a:endParaRPr>
            </a:p>
          </p:txBody>
        </p:sp>
        <p:sp>
          <p:nvSpPr>
            <p:cNvPr id="533" name="Google Shape;533;p76"/>
            <p:cNvSpPr/>
            <p:nvPr/>
          </p:nvSpPr>
          <p:spPr>
            <a:xfrm>
              <a:off x="5713525" y="3578175"/>
              <a:ext cx="3195300" cy="768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4" name="Google Shape;534;p76"/>
            <p:cNvSpPr/>
            <p:nvPr/>
          </p:nvSpPr>
          <p:spPr>
            <a:xfrm>
              <a:off x="7024000" y="4181675"/>
              <a:ext cx="3701173" cy="768272"/>
            </a:xfrm>
            <a:custGeom>
              <a:rect b="b" l="l" r="r" t="t"/>
              <a:pathLst>
                <a:path extrusionOk="0" h="27758" w="96883">
                  <a:moveTo>
                    <a:pt x="0" y="0"/>
                  </a:moveTo>
                  <a:cubicBezTo>
                    <a:pt x="8164" y="4626"/>
                    <a:pt x="32839" y="27758"/>
                    <a:pt x="48986" y="27758"/>
                  </a:cubicBezTo>
                  <a:cubicBezTo>
                    <a:pt x="65133" y="27758"/>
                    <a:pt x="88900" y="4626"/>
                    <a:pt x="96883" y="0"/>
                  </a:cubicBezTo>
                </a:path>
              </a:pathLst>
            </a:custGeom>
            <a:noFill/>
            <a:ln cap="flat" cmpd="sng" w="28575">
              <a:solidFill>
                <a:srgbClr val="980000"/>
              </a:solidFill>
              <a:prstDash val="solid"/>
              <a:round/>
              <a:headEnd len="med" w="med" type="none"/>
              <a:tailEnd len="med" w="med" type="stealth"/>
            </a:ln>
          </p:spPr>
        </p:sp>
      </p:grpSp>
      <p:sp>
        <p:nvSpPr>
          <p:cNvPr id="535" name="Google Shape;535;p76"/>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536" name="Google Shape;536;p76"/>
          <p:cNvSpPr txBox="1"/>
          <p:nvPr>
            <p:ph idx="1" type="body"/>
          </p:nvPr>
        </p:nvSpPr>
        <p:spPr>
          <a:xfrm>
            <a:off x="359750" y="2941750"/>
            <a:ext cx="11764200" cy="1703400"/>
          </a:xfrm>
          <a:prstGeom prst="rect">
            <a:avLst/>
          </a:prstGeom>
          <a:noFill/>
          <a:ln>
            <a:noFill/>
          </a:ln>
        </p:spPr>
        <p:txBody>
          <a:bodyPr anchorCtr="0" anchor="t" bIns="45700" lIns="91425" spcFirstLastPara="1" rIns="91425" wrap="square" tIns="45700">
            <a:noAutofit/>
          </a:bodyPr>
          <a:lstStyle/>
          <a:p>
            <a:pPr indent="-368300" lvl="0" marL="457200" rtl="0" algn="just">
              <a:lnSpc>
                <a:spcPct val="100000"/>
              </a:lnSpc>
              <a:spcBef>
                <a:spcPts val="0"/>
              </a:spcBef>
              <a:spcAft>
                <a:spcPts val="0"/>
              </a:spcAft>
              <a:buSzPts val="2200"/>
              <a:buChar char="●"/>
            </a:pPr>
            <a:r>
              <a:rPr lang="en-US" sz="2200">
                <a:latin typeface="Arial"/>
                <a:ea typeface="Arial"/>
                <a:cs typeface="Arial"/>
                <a:sym typeface="Arial"/>
              </a:rPr>
              <a:t>In Student_Project relation, prime key attributes are CourseId, SemesterId </a:t>
            </a:r>
            <a:endParaRPr sz="2200">
              <a:latin typeface="Arial"/>
              <a:ea typeface="Arial"/>
              <a:cs typeface="Arial"/>
              <a:sym typeface="Arial"/>
            </a:endParaRPr>
          </a:p>
          <a:p>
            <a:pPr indent="-368300" lvl="0" marL="457200" rtl="0" algn="just">
              <a:lnSpc>
                <a:spcPct val="100000"/>
              </a:lnSpc>
              <a:spcBef>
                <a:spcPts val="0"/>
              </a:spcBef>
              <a:spcAft>
                <a:spcPts val="0"/>
              </a:spcAft>
              <a:buSzPts val="2200"/>
              <a:buChar char="●"/>
            </a:pPr>
            <a:r>
              <a:rPr lang="en-US" sz="2200">
                <a:latin typeface="Arial"/>
                <a:ea typeface="Arial"/>
                <a:cs typeface="Arial"/>
                <a:sym typeface="Arial"/>
              </a:rPr>
              <a:t>According to 2nf conformity, </a:t>
            </a:r>
            <a:r>
              <a:rPr b="1" lang="en-US" sz="2200">
                <a:latin typeface="Arial"/>
                <a:ea typeface="Arial"/>
                <a:cs typeface="Arial"/>
                <a:sym typeface="Arial"/>
              </a:rPr>
              <a:t>non-key attributes</a:t>
            </a:r>
            <a:r>
              <a:rPr lang="en-US" sz="2200">
                <a:latin typeface="Arial"/>
                <a:ea typeface="Arial"/>
                <a:cs typeface="Arial"/>
                <a:sym typeface="Arial"/>
              </a:rPr>
              <a:t>, i.e</a:t>
            </a:r>
            <a:r>
              <a:rPr lang="en-US">
                <a:latin typeface="Arial"/>
                <a:ea typeface="Arial"/>
                <a:cs typeface="Arial"/>
                <a:sym typeface="Arial"/>
              </a:rPr>
              <a:t>.</a:t>
            </a:r>
            <a:r>
              <a:rPr b="1" lang="en-US" sz="2000">
                <a:latin typeface="Arial"/>
                <a:ea typeface="Arial"/>
                <a:cs typeface="Arial"/>
                <a:sym typeface="Arial"/>
              </a:rPr>
              <a:t>Num student</a:t>
            </a:r>
            <a:r>
              <a:rPr b="1" lang="en-US" sz="1400">
                <a:latin typeface="Arial"/>
                <a:ea typeface="Arial"/>
                <a:cs typeface="Arial"/>
                <a:sym typeface="Arial"/>
              </a:rPr>
              <a:t>  </a:t>
            </a:r>
            <a:r>
              <a:rPr lang="en-US" sz="1800">
                <a:latin typeface="Arial"/>
                <a:ea typeface="Arial"/>
                <a:cs typeface="Arial"/>
                <a:sym typeface="Arial"/>
              </a:rPr>
              <a:t>and </a:t>
            </a:r>
            <a:r>
              <a:rPr b="1" lang="en-US" sz="1800">
                <a:latin typeface="Arial"/>
                <a:ea typeface="Arial"/>
                <a:cs typeface="Arial"/>
                <a:sym typeface="Arial"/>
              </a:rPr>
              <a:t>Course Name </a:t>
            </a:r>
            <a:r>
              <a:rPr lang="en-US" sz="2200">
                <a:latin typeface="Arial"/>
                <a:ea typeface="Arial"/>
                <a:cs typeface="Arial"/>
                <a:sym typeface="Arial"/>
              </a:rPr>
              <a:t>should be dependent on both candidate key attributes as a whole S</a:t>
            </a:r>
            <a:endParaRPr b="1" sz="17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2NF Example (Cont..)</a:t>
            </a:r>
            <a:endParaRPr b="1">
              <a:solidFill>
                <a:srgbClr val="0080C9"/>
              </a:solidFill>
            </a:endParaRPr>
          </a:p>
        </p:txBody>
      </p:sp>
      <p:sp>
        <p:nvSpPr>
          <p:cNvPr id="542" name="Google Shape;542;p7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a:t>We broke the relation in two as depicted in the above picture. So there exists no partial dependency.</a:t>
            </a:r>
            <a:endParaRPr/>
          </a:p>
          <a:p>
            <a:pPr indent="-101600" lvl="0" marL="228600" rtl="0" algn="l">
              <a:lnSpc>
                <a:spcPct val="90000"/>
              </a:lnSpc>
              <a:spcBef>
                <a:spcPts val="1000"/>
              </a:spcBef>
              <a:spcAft>
                <a:spcPts val="0"/>
              </a:spcAft>
              <a:buClr>
                <a:schemeClr val="dk1"/>
              </a:buClr>
              <a:buSzPts val="2000"/>
              <a:buNone/>
            </a:pPr>
            <a:r>
              <a:t/>
            </a:r>
            <a:endParaRPr/>
          </a:p>
        </p:txBody>
      </p:sp>
      <p:graphicFrame>
        <p:nvGraphicFramePr>
          <p:cNvPr id="543" name="Google Shape;543;p77"/>
          <p:cNvGraphicFramePr/>
          <p:nvPr/>
        </p:nvGraphicFramePr>
        <p:xfrm>
          <a:off x="1006975" y="3551450"/>
          <a:ext cx="3000000" cy="3000000"/>
        </p:xfrm>
        <a:graphic>
          <a:graphicData uri="http://schemas.openxmlformats.org/drawingml/2006/table">
            <a:tbl>
              <a:tblPr>
                <a:noFill/>
                <a:tableStyleId>{D70AEA84-F1D6-4E6C-873A-95592376EB88}</a:tableStyleId>
              </a:tblPr>
              <a:tblGrid>
                <a:gridCol w="1328950"/>
                <a:gridCol w="1328950"/>
                <a:gridCol w="1328950"/>
              </a:tblGrid>
              <a:tr h="300950">
                <a:tc>
                  <a:txBody>
                    <a:bodyPr/>
                    <a:lstStyle/>
                    <a:p>
                      <a:pPr indent="0" lvl="0" marL="0" rtl="0" algn="l">
                        <a:spcBef>
                          <a:spcPts val="0"/>
                        </a:spcBef>
                        <a:spcAft>
                          <a:spcPts val="0"/>
                        </a:spcAft>
                        <a:buNone/>
                      </a:pPr>
                      <a:r>
                        <a:rPr lang="en-US">
                          <a:solidFill>
                            <a:schemeClr val="lt1"/>
                          </a:solidFill>
                        </a:rPr>
                        <a:t>CourseId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chemeClr val="lt1"/>
                          </a:solidFill>
                        </a:rPr>
                        <a:t>SememsterId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chemeClr val="lt1"/>
                          </a:solidFill>
                        </a:rPr>
                        <a:t>Num Student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r>
            </a:tbl>
          </a:graphicData>
        </a:graphic>
      </p:graphicFrame>
      <p:graphicFrame>
        <p:nvGraphicFramePr>
          <p:cNvPr id="544" name="Google Shape;544;p77"/>
          <p:cNvGraphicFramePr/>
          <p:nvPr/>
        </p:nvGraphicFramePr>
        <p:xfrm>
          <a:off x="1006975" y="4705350"/>
          <a:ext cx="3000000" cy="3000000"/>
        </p:xfrm>
        <a:graphic>
          <a:graphicData uri="http://schemas.openxmlformats.org/drawingml/2006/table">
            <a:tbl>
              <a:tblPr>
                <a:noFill/>
                <a:tableStyleId>{D70AEA84-F1D6-4E6C-873A-95592376EB88}</a:tableStyleId>
              </a:tblPr>
              <a:tblGrid>
                <a:gridCol w="1328950"/>
                <a:gridCol w="1328950"/>
              </a:tblGrid>
              <a:tr h="300950">
                <a:tc>
                  <a:txBody>
                    <a:bodyPr/>
                    <a:lstStyle/>
                    <a:p>
                      <a:pPr indent="0" lvl="0" marL="0" rtl="0" algn="l">
                        <a:spcBef>
                          <a:spcPts val="0"/>
                        </a:spcBef>
                        <a:spcAft>
                          <a:spcPts val="0"/>
                        </a:spcAft>
                        <a:buNone/>
                      </a:pPr>
                      <a:r>
                        <a:rPr lang="en-US">
                          <a:solidFill>
                            <a:schemeClr val="lt1"/>
                          </a:solidFill>
                        </a:rPr>
                        <a:t>CourseId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chemeClr val="lt1"/>
                          </a:solidFill>
                        </a:rPr>
                        <a:t>Course Name</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9900"/>
                    </a:solidFill>
                  </a:tcPr>
                </a:tc>
              </a:tr>
            </a:tbl>
          </a:graphicData>
        </a:graphic>
      </p:graphicFrame>
      <p:sp>
        <p:nvSpPr>
          <p:cNvPr id="545" name="Google Shape;545;p77"/>
          <p:cNvSpPr txBox="1"/>
          <p:nvPr/>
        </p:nvSpPr>
        <p:spPr>
          <a:xfrm>
            <a:off x="1006975" y="3105050"/>
            <a:ext cx="2179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Lato"/>
                <a:ea typeface="Lato"/>
                <a:cs typeface="Lato"/>
                <a:sym typeface="Lato"/>
              </a:rPr>
              <a:t>Course-Semester</a:t>
            </a:r>
            <a:endParaRPr sz="1700">
              <a:solidFill>
                <a:schemeClr val="dk1"/>
              </a:solidFill>
              <a:latin typeface="Lato"/>
              <a:ea typeface="Lato"/>
              <a:cs typeface="Lato"/>
              <a:sym typeface="Lato"/>
            </a:endParaRPr>
          </a:p>
        </p:txBody>
      </p:sp>
      <p:sp>
        <p:nvSpPr>
          <p:cNvPr id="546" name="Google Shape;546;p77"/>
          <p:cNvSpPr txBox="1"/>
          <p:nvPr/>
        </p:nvSpPr>
        <p:spPr>
          <a:xfrm>
            <a:off x="1006975" y="4258950"/>
            <a:ext cx="152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Lato"/>
                <a:ea typeface="Lato"/>
                <a:cs typeface="Lato"/>
                <a:sym typeface="Lato"/>
              </a:rPr>
              <a:t>Course</a:t>
            </a:r>
            <a:endParaRPr sz="1700">
              <a:solidFill>
                <a:schemeClr val="dk1"/>
              </a:solidFill>
              <a:latin typeface="Lato"/>
              <a:ea typeface="Lato"/>
              <a:cs typeface="Lato"/>
              <a:sym typeface="Lato"/>
            </a:endParaRPr>
          </a:p>
        </p:txBody>
      </p:sp>
      <p:sp>
        <p:nvSpPr>
          <p:cNvPr id="547" name="Google Shape;547;p77"/>
          <p:cNvSpPr/>
          <p:nvPr/>
        </p:nvSpPr>
        <p:spPr>
          <a:xfrm>
            <a:off x="764725" y="3407225"/>
            <a:ext cx="2911800" cy="666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8" name="Google Shape;548;p77"/>
          <p:cNvSpPr/>
          <p:nvPr/>
        </p:nvSpPr>
        <p:spPr>
          <a:xfrm>
            <a:off x="838200" y="4629150"/>
            <a:ext cx="1333500" cy="666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9" name="Google Shape;549;p77"/>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Example 2NF</a:t>
            </a:r>
            <a:endParaRPr b="1">
              <a:solidFill>
                <a:srgbClr val="0080C9"/>
              </a:solidFill>
            </a:endParaRPr>
          </a:p>
        </p:txBody>
      </p:sp>
      <p:sp>
        <p:nvSpPr>
          <p:cNvPr id="555" name="Google Shape;555;p78"/>
          <p:cNvSpPr txBox="1"/>
          <p:nvPr>
            <p:ph idx="1" type="body"/>
          </p:nvPr>
        </p:nvSpPr>
        <p:spPr>
          <a:xfrm>
            <a:off x="769200" y="1825625"/>
            <a:ext cx="10515600" cy="3722100"/>
          </a:xfrm>
          <a:prstGeom prst="rect">
            <a:avLst/>
          </a:prstGeom>
          <a:noFill/>
          <a:ln>
            <a:noFill/>
          </a:ln>
        </p:spPr>
        <p:txBody>
          <a:bodyPr anchorCtr="0" anchor="t" bIns="45700" lIns="91425" spcFirstLastPara="1" rIns="91425" wrap="square" tIns="45700">
            <a:normAutofit fontScale="25000" lnSpcReduction="20000"/>
          </a:bodyPr>
          <a:lstStyle/>
          <a:p>
            <a:pPr indent="-101600" lvl="0" marL="228600" rtl="0" algn="l">
              <a:lnSpc>
                <a:spcPct val="90000"/>
              </a:lnSpc>
              <a:spcBef>
                <a:spcPts val="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275"/>
              <a:buFont typeface="Arial"/>
              <a:buNone/>
            </a:pPr>
            <a:r>
              <a:rPr b="1" lang="en-US" sz="8550">
                <a:solidFill>
                  <a:schemeClr val="lt1"/>
                </a:solidFill>
                <a:highlight>
                  <a:schemeClr val="dk1"/>
                </a:highlight>
                <a:latin typeface="Arial"/>
                <a:ea typeface="Arial"/>
                <a:cs typeface="Arial"/>
                <a:sym typeface="Arial"/>
              </a:rPr>
              <a:t>Problem</a:t>
            </a:r>
            <a:endParaRPr sz="8550">
              <a:latin typeface="Arial"/>
              <a:ea typeface="Arial"/>
              <a:cs typeface="Arial"/>
              <a:sym typeface="Arial"/>
            </a:endParaRPr>
          </a:p>
          <a:p>
            <a:pPr indent="0" lvl="0" marL="0" rtl="0" algn="l">
              <a:lnSpc>
                <a:spcPct val="90000"/>
              </a:lnSpc>
              <a:spcBef>
                <a:spcPts val="1000"/>
              </a:spcBef>
              <a:spcAft>
                <a:spcPts val="0"/>
              </a:spcAft>
              <a:buNone/>
            </a:pPr>
            <a:r>
              <a:rPr lang="en-US" sz="8550">
                <a:latin typeface="Arial"/>
                <a:ea typeface="Arial"/>
                <a:cs typeface="Arial"/>
                <a:sym typeface="Arial"/>
              </a:rPr>
              <a:t>The </a:t>
            </a:r>
            <a:r>
              <a:rPr b="1" lang="en-US" sz="8550">
                <a:latin typeface="Arial"/>
                <a:ea typeface="Arial"/>
                <a:cs typeface="Arial"/>
                <a:sym typeface="Arial"/>
              </a:rPr>
              <a:t>Course Name</a:t>
            </a:r>
            <a:r>
              <a:rPr lang="en-US" sz="8550">
                <a:latin typeface="Arial"/>
                <a:ea typeface="Arial"/>
                <a:cs typeface="Arial"/>
                <a:sym typeface="Arial"/>
              </a:rPr>
              <a:t> depends on only </a:t>
            </a:r>
            <a:r>
              <a:rPr b="1" lang="en-US" sz="8550">
                <a:latin typeface="Arial"/>
                <a:ea typeface="Arial"/>
                <a:cs typeface="Arial"/>
                <a:sym typeface="Arial"/>
              </a:rPr>
              <a:t>CourseID</a:t>
            </a:r>
            <a:r>
              <a:rPr lang="en-US" sz="8550">
                <a:latin typeface="Arial"/>
                <a:ea typeface="Arial"/>
                <a:cs typeface="Arial"/>
                <a:sym typeface="Arial"/>
              </a:rPr>
              <a:t>, </a:t>
            </a:r>
            <a:r>
              <a:rPr b="1" lang="en-US" sz="8550">
                <a:latin typeface="Arial"/>
                <a:ea typeface="Arial"/>
                <a:cs typeface="Arial"/>
                <a:sym typeface="Arial"/>
              </a:rPr>
              <a:t>a part</a:t>
            </a:r>
            <a:r>
              <a:rPr lang="en-US" sz="8550">
                <a:latin typeface="Arial"/>
                <a:ea typeface="Arial"/>
                <a:cs typeface="Arial"/>
                <a:sym typeface="Arial"/>
              </a:rPr>
              <a:t> of the primary key</a:t>
            </a:r>
            <a:br>
              <a:rPr lang="en-US" sz="8550">
                <a:latin typeface="Arial"/>
                <a:ea typeface="Arial"/>
                <a:cs typeface="Arial"/>
                <a:sym typeface="Arial"/>
              </a:rPr>
            </a:br>
            <a:r>
              <a:rPr b="1" lang="en-US" sz="8550">
                <a:latin typeface="Arial"/>
                <a:ea typeface="Arial"/>
                <a:cs typeface="Arial"/>
                <a:sym typeface="Arial"/>
              </a:rPr>
              <a:t>not the whole primary key</a:t>
            </a:r>
            <a:r>
              <a:rPr lang="en-US" sz="8550">
                <a:latin typeface="Arial"/>
                <a:ea typeface="Arial"/>
                <a:cs typeface="Arial"/>
                <a:sym typeface="Arial"/>
              </a:rPr>
              <a:t>{CourseID, SemesterID}.It’s called partial dependency.</a:t>
            </a:r>
            <a:endParaRPr sz="8550">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a:p>
            <a:pPr indent="-101600" lvl="0" marL="228600" rtl="0" algn="l">
              <a:lnSpc>
                <a:spcPct val="90000"/>
              </a:lnSpc>
              <a:spcBef>
                <a:spcPts val="1000"/>
              </a:spcBef>
              <a:spcAft>
                <a:spcPts val="0"/>
              </a:spcAft>
              <a:buClr>
                <a:schemeClr val="dk1"/>
              </a:buClr>
              <a:buSzPct val="71428"/>
              <a:buNone/>
            </a:pPr>
            <a:r>
              <a:t/>
            </a:r>
            <a:endParaRPr/>
          </a:p>
        </p:txBody>
      </p:sp>
      <p:pic>
        <p:nvPicPr>
          <p:cNvPr id="556" name="Google Shape;556;p78"/>
          <p:cNvPicPr preferRelativeResize="0"/>
          <p:nvPr/>
        </p:nvPicPr>
        <p:blipFill rotWithShape="1">
          <a:blip r:embed="rId3">
            <a:alphaModFix/>
          </a:blip>
          <a:srcRect b="0" l="0" r="0" t="0"/>
          <a:stretch/>
        </p:blipFill>
        <p:spPr>
          <a:xfrm>
            <a:off x="769198" y="1444388"/>
            <a:ext cx="6989808" cy="2695575"/>
          </a:xfrm>
          <a:prstGeom prst="rect">
            <a:avLst/>
          </a:prstGeom>
          <a:noFill/>
          <a:ln>
            <a:noFill/>
          </a:ln>
        </p:spPr>
      </p:pic>
      <p:sp>
        <p:nvSpPr>
          <p:cNvPr id="557" name="Google Shape;557;p78"/>
          <p:cNvSpPr txBox="1"/>
          <p:nvPr/>
        </p:nvSpPr>
        <p:spPr>
          <a:xfrm>
            <a:off x="769200" y="5619875"/>
            <a:ext cx="10653600" cy="9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highlight>
                  <a:schemeClr val="dk1"/>
                </a:highlight>
                <a:latin typeface="Lato"/>
                <a:ea typeface="Lato"/>
                <a:cs typeface="Lato"/>
                <a:sym typeface="Lato"/>
              </a:rPr>
              <a:t>Solution </a:t>
            </a:r>
            <a:endParaRPr sz="2200">
              <a:solidFill>
                <a:schemeClr val="dk1"/>
              </a:solidFill>
            </a:endParaRPr>
          </a:p>
          <a:p>
            <a:pPr indent="-241300" lvl="0" marL="228600" rtl="0" algn="l">
              <a:lnSpc>
                <a:spcPct val="90000"/>
              </a:lnSpc>
              <a:spcBef>
                <a:spcPts val="1000"/>
              </a:spcBef>
              <a:spcAft>
                <a:spcPts val="0"/>
              </a:spcAft>
              <a:buClr>
                <a:schemeClr val="dk1"/>
              </a:buClr>
              <a:buSzPts val="2200"/>
              <a:buChar char="●"/>
            </a:pPr>
            <a:r>
              <a:rPr i="1" lang="en-US" sz="2200">
                <a:solidFill>
                  <a:schemeClr val="dk1"/>
                </a:solidFill>
              </a:rPr>
              <a:t>Remove </a:t>
            </a:r>
            <a:r>
              <a:rPr b="1" i="1" lang="en-US" sz="2200">
                <a:solidFill>
                  <a:schemeClr val="dk1"/>
                </a:solidFill>
              </a:rPr>
              <a:t>CourseID</a:t>
            </a:r>
            <a:r>
              <a:rPr i="1" lang="en-US" sz="2200">
                <a:solidFill>
                  <a:schemeClr val="dk1"/>
                </a:solidFill>
              </a:rPr>
              <a:t> and </a:t>
            </a:r>
            <a:r>
              <a:rPr b="1" i="1" lang="en-US" sz="2200">
                <a:solidFill>
                  <a:schemeClr val="dk1"/>
                </a:solidFill>
              </a:rPr>
              <a:t>Course Name</a:t>
            </a:r>
            <a:r>
              <a:rPr i="1" lang="en-US" sz="2200">
                <a:solidFill>
                  <a:schemeClr val="dk1"/>
                </a:solidFill>
              </a:rPr>
              <a:t> together to create a new table.</a:t>
            </a:r>
            <a:endParaRPr sz="2200"/>
          </a:p>
        </p:txBody>
      </p:sp>
      <p:sp>
        <p:nvSpPr>
          <p:cNvPr id="558" name="Google Shape;558;p78"/>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Example 2NF (Cont..)</a:t>
            </a:r>
            <a:endParaRPr b="1">
              <a:solidFill>
                <a:srgbClr val="0080C9"/>
              </a:solidFill>
            </a:endParaRPr>
          </a:p>
        </p:txBody>
      </p:sp>
      <p:pic>
        <p:nvPicPr>
          <p:cNvPr id="564" name="Google Shape;564;p79"/>
          <p:cNvPicPr preferRelativeResize="0"/>
          <p:nvPr>
            <p:ph idx="1" type="body"/>
          </p:nvPr>
        </p:nvPicPr>
        <p:blipFill rotWithShape="1">
          <a:blip r:embed="rId3">
            <a:alphaModFix/>
          </a:blip>
          <a:srcRect b="0" l="0" r="0" t="0"/>
          <a:stretch/>
        </p:blipFill>
        <p:spPr>
          <a:xfrm>
            <a:off x="838200" y="1690688"/>
            <a:ext cx="3785944" cy="2341067"/>
          </a:xfrm>
          <a:prstGeom prst="rect">
            <a:avLst/>
          </a:prstGeom>
          <a:noFill/>
          <a:ln>
            <a:noFill/>
          </a:ln>
        </p:spPr>
      </p:pic>
      <p:graphicFrame>
        <p:nvGraphicFramePr>
          <p:cNvPr id="565" name="Google Shape;565;p79"/>
          <p:cNvGraphicFramePr/>
          <p:nvPr/>
        </p:nvGraphicFramePr>
        <p:xfrm>
          <a:off x="6736043" y="571931"/>
          <a:ext cx="3000000" cy="3000000"/>
        </p:xfrm>
        <a:graphic>
          <a:graphicData uri="http://schemas.openxmlformats.org/drawingml/2006/table">
            <a:tbl>
              <a:tblPr>
                <a:noFill/>
                <a:tableStyleId>{5CF88865-1B39-43F0-AE42-6B980098DB49}</a:tableStyleId>
              </a:tblPr>
              <a:tblGrid>
                <a:gridCol w="1583775"/>
                <a:gridCol w="1583775"/>
                <a:gridCol w="1750500"/>
              </a:tblGrid>
              <a:tr h="228600">
                <a:tc>
                  <a:txBody>
                    <a:bodyPr/>
                    <a:lstStyle/>
                    <a:p>
                      <a:pPr indent="0" lvl="0" marL="0" marR="0" rtl="0" algn="l">
                        <a:spcBef>
                          <a:spcPts val="0"/>
                        </a:spcBef>
                        <a:spcAft>
                          <a:spcPts val="0"/>
                        </a:spcAft>
                        <a:buNone/>
                      </a:pPr>
                      <a:r>
                        <a:rPr lang="en-US" sz="1800" u="sng"/>
                        <a:t>CourseID</a:t>
                      </a:r>
                      <a:endParaRPr sz="1800" u="sng"/>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27CA3"/>
                    </a:solidFill>
                  </a:tcPr>
                </a:tc>
                <a:tc>
                  <a:txBody>
                    <a:bodyPr/>
                    <a:lstStyle/>
                    <a:p>
                      <a:pPr indent="0" lvl="0" marL="0" marR="0" rtl="0" algn="l">
                        <a:spcBef>
                          <a:spcPts val="0"/>
                        </a:spcBef>
                        <a:spcAft>
                          <a:spcPts val="0"/>
                        </a:spcAft>
                        <a:buNone/>
                      </a:pPr>
                      <a:r>
                        <a:rPr lang="en-US" sz="1800" u="sng"/>
                        <a:t>SemesterID</a:t>
                      </a:r>
                      <a:endParaRPr sz="1800" u="sng"/>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27CA3"/>
                    </a:solidFill>
                  </a:tcPr>
                </a:tc>
                <a:tc>
                  <a:txBody>
                    <a:bodyPr/>
                    <a:lstStyle/>
                    <a:p>
                      <a:pPr indent="0" lvl="0" marL="0" marR="0" rtl="0" algn="l">
                        <a:spcBef>
                          <a:spcPts val="0"/>
                        </a:spcBef>
                        <a:spcAft>
                          <a:spcPts val="0"/>
                        </a:spcAft>
                        <a:buNone/>
                      </a:pPr>
                      <a:r>
                        <a:rPr lang="en-US" sz="1800"/>
                        <a:t>Num</a:t>
                      </a:r>
                      <a:r>
                        <a:rPr lang="en-US" sz="1800"/>
                        <a:t> </a:t>
                      </a:r>
                      <a:r>
                        <a:rPr lang="en-US" sz="1800"/>
                        <a:t>Student</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27CA3"/>
                    </a:solidFill>
                  </a:tcPr>
                </a:tc>
              </a:tr>
              <a:tr h="370775">
                <a:tc>
                  <a:txBody>
                    <a:bodyPr/>
                    <a:lstStyle/>
                    <a:p>
                      <a:pPr indent="0" lvl="0" marL="0" marR="0" rtl="0" algn="l">
                        <a:spcBef>
                          <a:spcPts val="0"/>
                        </a:spcBef>
                        <a:spcAft>
                          <a:spcPts val="0"/>
                        </a:spcAft>
                        <a:buNone/>
                      </a:pPr>
                      <a:r>
                        <a:rPr lang="en-US" sz="1800"/>
                        <a:t>IT101</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201301</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25</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r>
              <a:tr h="370775">
                <a:tc>
                  <a:txBody>
                    <a:bodyPr/>
                    <a:lstStyle/>
                    <a:p>
                      <a:pPr indent="0" lvl="0" marL="0" marR="0" rtl="0" algn="l">
                        <a:spcBef>
                          <a:spcPts val="0"/>
                        </a:spcBef>
                        <a:spcAft>
                          <a:spcPts val="0"/>
                        </a:spcAft>
                        <a:buNone/>
                      </a:pPr>
                      <a:r>
                        <a:rPr lang="en-US" sz="1800"/>
                        <a:t>IT101</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c>
                  <a:txBody>
                    <a:bodyPr/>
                    <a:lstStyle/>
                    <a:p>
                      <a:pPr indent="0" lvl="0" marL="0" marR="0" rtl="0" algn="l">
                        <a:spcBef>
                          <a:spcPts val="0"/>
                        </a:spcBef>
                        <a:spcAft>
                          <a:spcPts val="0"/>
                        </a:spcAft>
                        <a:buNone/>
                      </a:pPr>
                      <a:r>
                        <a:rPr lang="en-US" sz="1800"/>
                        <a:t>201302</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c>
                  <a:txBody>
                    <a:bodyPr/>
                    <a:lstStyle/>
                    <a:p>
                      <a:pPr indent="0" lvl="0" marL="0" marR="0" rtl="0" algn="l">
                        <a:spcBef>
                          <a:spcPts val="0"/>
                        </a:spcBef>
                        <a:spcAft>
                          <a:spcPts val="0"/>
                        </a:spcAft>
                        <a:buNone/>
                      </a:pPr>
                      <a:r>
                        <a:rPr lang="en-US" sz="1800"/>
                        <a:t>25</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r>
              <a:tr h="365750">
                <a:tc>
                  <a:txBody>
                    <a:bodyPr/>
                    <a:lstStyle/>
                    <a:p>
                      <a:pPr indent="0" lvl="0" marL="0" marR="0" rtl="0" algn="l">
                        <a:spcBef>
                          <a:spcPts val="0"/>
                        </a:spcBef>
                        <a:spcAft>
                          <a:spcPts val="0"/>
                        </a:spcAft>
                        <a:buNone/>
                      </a:pPr>
                      <a:r>
                        <a:rPr lang="en-US" sz="1800"/>
                        <a:t>IT102</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201301</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30</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r>
              <a:tr h="365750">
                <a:tc>
                  <a:txBody>
                    <a:bodyPr/>
                    <a:lstStyle/>
                    <a:p>
                      <a:pPr indent="0" lvl="0" marL="0" marR="0" rtl="0" algn="l">
                        <a:spcBef>
                          <a:spcPts val="0"/>
                        </a:spcBef>
                        <a:spcAft>
                          <a:spcPts val="0"/>
                        </a:spcAft>
                        <a:buNone/>
                      </a:pPr>
                      <a:r>
                        <a:rPr lang="en-US" sz="1800"/>
                        <a:t>IT102</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c>
                  <a:txBody>
                    <a:bodyPr/>
                    <a:lstStyle/>
                    <a:p>
                      <a:pPr indent="0" lvl="0" marL="0" marR="0" rtl="0" algn="l">
                        <a:spcBef>
                          <a:spcPts val="0"/>
                        </a:spcBef>
                        <a:spcAft>
                          <a:spcPts val="0"/>
                        </a:spcAft>
                        <a:buNone/>
                      </a:pPr>
                      <a:r>
                        <a:rPr lang="en-US" sz="1800"/>
                        <a:t>201302</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c>
                  <a:txBody>
                    <a:bodyPr/>
                    <a:lstStyle/>
                    <a:p>
                      <a:pPr indent="0" lvl="0" marL="0" marR="0" rtl="0" algn="l">
                        <a:spcBef>
                          <a:spcPts val="0"/>
                        </a:spcBef>
                        <a:spcAft>
                          <a:spcPts val="0"/>
                        </a:spcAft>
                        <a:buNone/>
                      </a:pPr>
                      <a:r>
                        <a:rPr lang="en-US" sz="1800"/>
                        <a:t>35</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r>
              <a:tr h="370775">
                <a:tc>
                  <a:txBody>
                    <a:bodyPr/>
                    <a:lstStyle/>
                    <a:p>
                      <a:pPr indent="0" lvl="0" marL="0" marR="0" rtl="0" algn="l">
                        <a:spcBef>
                          <a:spcPts val="0"/>
                        </a:spcBef>
                        <a:spcAft>
                          <a:spcPts val="0"/>
                        </a:spcAft>
                        <a:buNone/>
                      </a:pPr>
                      <a:r>
                        <a:rPr lang="en-US" sz="1800"/>
                        <a:t>IT103</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201401</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20</a:t>
                      </a:r>
                      <a:endParaRPr sz="1800"/>
                    </a:p>
                  </a:txBody>
                  <a:tcPr marT="45700" marB="45700" marR="91425" marL="914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r>
            </a:tbl>
          </a:graphicData>
        </a:graphic>
      </p:graphicFrame>
      <p:graphicFrame>
        <p:nvGraphicFramePr>
          <p:cNvPr id="566" name="Google Shape;566;p79"/>
          <p:cNvGraphicFramePr/>
          <p:nvPr/>
        </p:nvGraphicFramePr>
        <p:xfrm>
          <a:off x="7942262" y="4149851"/>
          <a:ext cx="3000000" cy="3000000"/>
        </p:xfrm>
        <a:graphic>
          <a:graphicData uri="http://schemas.openxmlformats.org/drawingml/2006/table">
            <a:tbl>
              <a:tblPr>
                <a:noFill/>
                <a:tableStyleId>{5CF88865-1B39-43F0-AE42-6B980098DB49}</a:tableStyleId>
              </a:tblPr>
              <a:tblGrid>
                <a:gridCol w="1657500"/>
                <a:gridCol w="2092175"/>
              </a:tblGrid>
              <a:tr h="370750">
                <a:tc>
                  <a:txBody>
                    <a:bodyPr/>
                    <a:lstStyle/>
                    <a:p>
                      <a:pPr indent="0" lvl="0" marL="0" marR="0" rtl="0" algn="l">
                        <a:spcBef>
                          <a:spcPts val="0"/>
                        </a:spcBef>
                        <a:spcAft>
                          <a:spcPts val="0"/>
                        </a:spcAft>
                        <a:buNone/>
                      </a:pPr>
                      <a:r>
                        <a:rPr lang="en-US" sz="1800" u="sng"/>
                        <a:t>CourseID</a:t>
                      </a:r>
                      <a:endParaRPr sz="1800" u="sng"/>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27CA3"/>
                    </a:solidFill>
                  </a:tcPr>
                </a:tc>
                <a:tc>
                  <a:txBody>
                    <a:bodyPr/>
                    <a:lstStyle/>
                    <a:p>
                      <a:pPr indent="0" lvl="0" marL="0" marR="0" rtl="0" algn="l">
                        <a:spcBef>
                          <a:spcPts val="0"/>
                        </a:spcBef>
                        <a:spcAft>
                          <a:spcPts val="0"/>
                        </a:spcAft>
                        <a:buNone/>
                      </a:pPr>
                      <a:r>
                        <a:rPr lang="en-US" sz="1800"/>
                        <a:t>Course</a:t>
                      </a:r>
                      <a:r>
                        <a:rPr lang="en-US" sz="1800"/>
                        <a:t> Name</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27CA3"/>
                    </a:solidFill>
                  </a:tcPr>
                </a:tc>
              </a:tr>
              <a:tr h="370750">
                <a:tc>
                  <a:txBody>
                    <a:bodyPr/>
                    <a:lstStyle/>
                    <a:p>
                      <a:pPr indent="0" lvl="0" marL="0" marR="0" rtl="0" algn="l">
                        <a:spcBef>
                          <a:spcPts val="0"/>
                        </a:spcBef>
                        <a:spcAft>
                          <a:spcPts val="0"/>
                        </a:spcAft>
                        <a:buNone/>
                      </a:pPr>
                      <a:r>
                        <a:rPr lang="en-US" sz="1800"/>
                        <a:t>IT101</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Database</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r>
              <a:tr h="365725">
                <a:tc>
                  <a:txBody>
                    <a:bodyPr/>
                    <a:lstStyle/>
                    <a:p>
                      <a:pPr indent="0" lvl="0" marL="0" marR="0" rtl="0" algn="l">
                        <a:spcBef>
                          <a:spcPts val="0"/>
                        </a:spcBef>
                        <a:spcAft>
                          <a:spcPts val="0"/>
                        </a:spcAft>
                        <a:buNone/>
                      </a:pPr>
                      <a:r>
                        <a:rPr lang="en-US" sz="1800"/>
                        <a:t>IT102</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c>
                  <a:txBody>
                    <a:bodyPr/>
                    <a:lstStyle/>
                    <a:p>
                      <a:pPr indent="0" lvl="0" marL="0" marR="0" rtl="0" algn="l">
                        <a:spcBef>
                          <a:spcPts val="0"/>
                        </a:spcBef>
                        <a:spcAft>
                          <a:spcPts val="0"/>
                        </a:spcAft>
                        <a:buNone/>
                      </a:pPr>
                      <a:r>
                        <a:rPr lang="en-US" sz="1800"/>
                        <a:t>Web Prog</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BECF0"/>
                    </a:solidFill>
                  </a:tcPr>
                </a:tc>
              </a:tr>
              <a:tr h="370750">
                <a:tc>
                  <a:txBody>
                    <a:bodyPr/>
                    <a:lstStyle/>
                    <a:p>
                      <a:pPr indent="0" lvl="0" marL="0" marR="0" rtl="0" algn="l">
                        <a:spcBef>
                          <a:spcPts val="0"/>
                        </a:spcBef>
                        <a:spcAft>
                          <a:spcPts val="0"/>
                        </a:spcAft>
                        <a:buNone/>
                      </a:pPr>
                      <a:r>
                        <a:rPr lang="en-US" sz="1800"/>
                        <a:t>IT103</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c>
                  <a:txBody>
                    <a:bodyPr/>
                    <a:lstStyle/>
                    <a:p>
                      <a:pPr indent="0" lvl="0" marL="0" marR="0" rtl="0" algn="l">
                        <a:spcBef>
                          <a:spcPts val="0"/>
                        </a:spcBef>
                        <a:spcAft>
                          <a:spcPts val="0"/>
                        </a:spcAft>
                        <a:buNone/>
                      </a:pPr>
                      <a:r>
                        <a:rPr lang="en-US" sz="1800"/>
                        <a:t>Networking</a:t>
                      </a:r>
                      <a:endParaRPr sz="1800"/>
                    </a:p>
                  </a:txBody>
                  <a:tcPr marT="45700" marB="457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4D6E0"/>
                    </a:solidFill>
                  </a:tcPr>
                </a:tc>
              </a:tr>
            </a:tbl>
          </a:graphicData>
        </a:graphic>
      </p:graphicFrame>
      <p:pic>
        <p:nvPicPr>
          <p:cNvPr id="567" name="Google Shape;567;p79"/>
          <p:cNvPicPr preferRelativeResize="0"/>
          <p:nvPr/>
        </p:nvPicPr>
        <p:blipFill rotWithShape="1">
          <a:blip r:embed="rId4">
            <a:alphaModFix/>
          </a:blip>
          <a:srcRect b="0" l="0" r="0" t="0"/>
          <a:stretch/>
        </p:blipFill>
        <p:spPr>
          <a:xfrm>
            <a:off x="7663983" y="2797301"/>
            <a:ext cx="1704975" cy="1352550"/>
          </a:xfrm>
          <a:prstGeom prst="rect">
            <a:avLst/>
          </a:prstGeom>
          <a:noFill/>
          <a:ln>
            <a:noFill/>
          </a:ln>
        </p:spPr>
      </p:pic>
      <p:sp>
        <p:nvSpPr>
          <p:cNvPr id="568" name="Google Shape;568;p79"/>
          <p:cNvSpPr txBox="1"/>
          <p:nvPr/>
        </p:nvSpPr>
        <p:spPr>
          <a:xfrm>
            <a:off x="838200" y="4039940"/>
            <a:ext cx="3467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highlight>
                  <a:srgbClr val="222222"/>
                </a:highlight>
                <a:latin typeface="Times New Roman"/>
                <a:ea typeface="Times New Roman"/>
                <a:cs typeface="Times New Roman"/>
                <a:sym typeface="Times New Roman"/>
              </a:rPr>
              <a:t>Done? </a:t>
            </a:r>
            <a:endParaRPr/>
          </a:p>
        </p:txBody>
      </p:sp>
      <p:sp>
        <p:nvSpPr>
          <p:cNvPr id="569" name="Google Shape;569;p79"/>
          <p:cNvSpPr/>
          <p:nvPr/>
        </p:nvSpPr>
        <p:spPr>
          <a:xfrm>
            <a:off x="5334000" y="4597493"/>
            <a:ext cx="762000" cy="838200"/>
          </a:xfrm>
          <a:prstGeom prst="rightArrow">
            <a:avLst>
              <a:gd fmla="val 50000" name="adj1"/>
              <a:gd fmla="val 50000" name="adj2"/>
            </a:avLst>
          </a:prstGeom>
          <a:solidFill>
            <a:srgbClr val="727CA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ahoma"/>
              <a:ea typeface="Tahoma"/>
              <a:cs typeface="Tahoma"/>
              <a:sym typeface="Tahoma"/>
            </a:endParaRPr>
          </a:p>
        </p:txBody>
      </p:sp>
      <p:sp>
        <p:nvSpPr>
          <p:cNvPr id="570" name="Google Shape;570;p79"/>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571" name="Google Shape;571;p79"/>
          <p:cNvSpPr txBox="1"/>
          <p:nvPr/>
        </p:nvSpPr>
        <p:spPr>
          <a:xfrm>
            <a:off x="838200" y="4437996"/>
            <a:ext cx="34671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200">
                <a:solidFill>
                  <a:schemeClr val="dk1"/>
                </a:solidFill>
                <a:latin typeface="Times New Roman"/>
                <a:ea typeface="Times New Roman"/>
                <a:cs typeface="Times New Roman"/>
                <a:sym typeface="Times New Roman"/>
              </a:rPr>
              <a:t>Oh no, it is still not in 1NF yet. Remove the repeating </a:t>
            </a:r>
            <a:br>
              <a:rPr lang="en-US" sz="2200">
                <a:solidFill>
                  <a:schemeClr val="dk1"/>
                </a:solidFill>
                <a:latin typeface="Times New Roman"/>
                <a:ea typeface="Times New Roman"/>
                <a:cs typeface="Times New Roman"/>
                <a:sym typeface="Times New Roman"/>
              </a:rPr>
            </a:br>
            <a:r>
              <a:rPr lang="en-US" sz="2200">
                <a:solidFill>
                  <a:schemeClr val="dk1"/>
                </a:solidFill>
                <a:latin typeface="Times New Roman"/>
                <a:ea typeface="Times New Roman"/>
                <a:cs typeface="Times New Roman"/>
                <a:sym typeface="Times New Roman"/>
              </a:rPr>
              <a:t>groups too.</a:t>
            </a:r>
            <a:endParaRPr sz="1200">
              <a:solidFill>
                <a:schemeClr val="dk1"/>
              </a:solidFill>
            </a:endParaRPr>
          </a:p>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Finally, connect the relationship.</a:t>
            </a:r>
            <a:endParaRPr sz="2200">
              <a:solidFill>
                <a:schemeClr val="lt1"/>
              </a:solidFill>
              <a:highlight>
                <a:srgbClr val="222222"/>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0080C9"/>
                </a:solidFill>
              </a:rPr>
              <a:t>Benefits of </a:t>
            </a:r>
            <a:r>
              <a:rPr b="1" lang="en-US">
                <a:solidFill>
                  <a:srgbClr val="0080C9"/>
                </a:solidFill>
              </a:rPr>
              <a:t>2NF</a:t>
            </a:r>
            <a:endParaRPr b="1">
              <a:solidFill>
                <a:srgbClr val="0080C9"/>
              </a:solidFill>
            </a:endParaRPr>
          </a:p>
        </p:txBody>
      </p:sp>
      <p:sp>
        <p:nvSpPr>
          <p:cNvPr id="578" name="Google Shape;578;p80"/>
          <p:cNvSpPr txBox="1"/>
          <p:nvPr>
            <p:ph idx="1" type="body"/>
          </p:nvPr>
        </p:nvSpPr>
        <p:spPr>
          <a:xfrm>
            <a:off x="838200" y="1966463"/>
            <a:ext cx="10515600" cy="17295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p>
          <a:p>
            <a:pPr indent="-419100" lvl="0" marL="457200" rtl="0" algn="l">
              <a:spcBef>
                <a:spcPts val="1000"/>
              </a:spcBef>
              <a:spcAft>
                <a:spcPts val="0"/>
              </a:spcAft>
              <a:buSzPts val="3000"/>
              <a:buChar char="-"/>
            </a:pPr>
            <a:r>
              <a:rPr b="1" lang="en-US" sz="2300">
                <a:latin typeface="Arial"/>
                <a:ea typeface="Arial"/>
                <a:cs typeface="Arial"/>
                <a:sym typeface="Arial"/>
              </a:rPr>
              <a:t>Data Redundancy</a:t>
            </a:r>
            <a:r>
              <a:rPr lang="en-US" sz="2300">
                <a:latin typeface="Arial"/>
                <a:ea typeface="Arial"/>
                <a:cs typeface="Arial"/>
                <a:sym typeface="Arial"/>
              </a:rPr>
              <a:t>:</a:t>
            </a:r>
            <a:endParaRPr sz="2300">
              <a:latin typeface="Arial"/>
              <a:ea typeface="Arial"/>
              <a:cs typeface="Arial"/>
              <a:sym typeface="Arial"/>
            </a:endParaRPr>
          </a:p>
          <a:p>
            <a:pPr indent="0" lvl="0" marL="457200" rtl="0" algn="l">
              <a:spcBef>
                <a:spcPts val="1000"/>
              </a:spcBef>
              <a:spcAft>
                <a:spcPts val="0"/>
              </a:spcAft>
              <a:buNone/>
            </a:pPr>
            <a:r>
              <a:rPr lang="en-US" sz="2300">
                <a:latin typeface="Arial"/>
                <a:ea typeface="Arial"/>
                <a:cs typeface="Arial"/>
                <a:sym typeface="Arial"/>
              </a:rPr>
              <a:t>If a table contains partial dependencies, the same data can be repeated multiple times across rows. This leads to unnecessary duplication, increasing storage usage and maintenance effort</a:t>
            </a:r>
            <a:endParaRPr sz="2300">
              <a:latin typeface="Arial"/>
              <a:ea typeface="Arial"/>
              <a:cs typeface="Arial"/>
              <a:sym typeface="Arial"/>
            </a:endParaRPr>
          </a:p>
        </p:txBody>
      </p:sp>
      <p:sp>
        <p:nvSpPr>
          <p:cNvPr id="579" name="Google Shape;579;p80"/>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580" name="Google Shape;580;p80"/>
          <p:cNvSpPr txBox="1"/>
          <p:nvPr/>
        </p:nvSpPr>
        <p:spPr>
          <a:xfrm>
            <a:off x="838200" y="1690825"/>
            <a:ext cx="48600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800">
                <a:solidFill>
                  <a:schemeClr val="lt1"/>
                </a:solidFill>
                <a:highlight>
                  <a:schemeClr val="dk1"/>
                </a:highlight>
                <a:latin typeface="Lato"/>
                <a:ea typeface="Lato"/>
                <a:cs typeface="Lato"/>
                <a:sym typeface="Lato"/>
              </a:rPr>
              <a:t>Problems thsose 2nf solves:</a:t>
            </a:r>
            <a:r>
              <a:rPr lang="en-US" sz="2800">
                <a:solidFill>
                  <a:schemeClr val="dk1"/>
                </a:solidFill>
                <a:latin typeface="Lato"/>
                <a:ea typeface="Lato"/>
                <a:cs typeface="Lato"/>
                <a:sym typeface="Lato"/>
              </a:rPr>
              <a:t> </a:t>
            </a:r>
            <a:endParaRPr/>
          </a:p>
        </p:txBody>
      </p:sp>
      <p:sp>
        <p:nvSpPr>
          <p:cNvPr id="581" name="Google Shape;581;p80"/>
          <p:cNvSpPr txBox="1"/>
          <p:nvPr>
            <p:ph idx="1" type="body"/>
          </p:nvPr>
        </p:nvSpPr>
        <p:spPr>
          <a:xfrm>
            <a:off x="838200" y="3782975"/>
            <a:ext cx="10515600" cy="1325700"/>
          </a:xfrm>
          <a:prstGeom prst="rect">
            <a:avLst/>
          </a:prstGeom>
        </p:spPr>
        <p:txBody>
          <a:bodyPr anchorCtr="0" anchor="t" bIns="45700" lIns="91425" spcFirstLastPara="1" rIns="91425" wrap="square" tIns="45700">
            <a:normAutofit lnSpcReduction="10000"/>
          </a:bodyPr>
          <a:lstStyle/>
          <a:p>
            <a:pPr indent="-374650" lvl="0" marL="457200" rtl="0" algn="l">
              <a:spcBef>
                <a:spcPts val="1000"/>
              </a:spcBef>
              <a:spcAft>
                <a:spcPts val="0"/>
              </a:spcAft>
              <a:buSzPts val="2300"/>
              <a:buChar char="-"/>
            </a:pPr>
            <a:r>
              <a:rPr b="1" lang="en-US" sz="2300">
                <a:latin typeface="Arial"/>
                <a:ea typeface="Arial"/>
                <a:cs typeface="Arial"/>
                <a:sym typeface="Arial"/>
              </a:rPr>
              <a:t>Anomalies: </a:t>
            </a:r>
            <a:endParaRPr b="1" sz="2300">
              <a:latin typeface="Arial"/>
              <a:ea typeface="Arial"/>
              <a:cs typeface="Arial"/>
              <a:sym typeface="Arial"/>
            </a:endParaRPr>
          </a:p>
          <a:p>
            <a:pPr indent="0" lvl="0" marL="457200" rtl="0" algn="l">
              <a:spcBef>
                <a:spcPts val="1000"/>
              </a:spcBef>
              <a:spcAft>
                <a:spcPts val="0"/>
              </a:spcAft>
              <a:buClr>
                <a:schemeClr val="dk1"/>
              </a:buClr>
              <a:buSzPts val="1100"/>
              <a:buFont typeface="Arial"/>
              <a:buNone/>
            </a:pPr>
            <a:r>
              <a:rPr lang="en-US" sz="2300">
                <a:latin typeface="Arial"/>
                <a:ea typeface="Arial"/>
                <a:cs typeface="Arial"/>
                <a:sym typeface="Arial"/>
              </a:rPr>
              <a:t>reducing chances of update, delete, insert anomalies</a:t>
            </a:r>
            <a:endParaRPr sz="2300">
              <a:latin typeface="Arial"/>
              <a:ea typeface="Arial"/>
              <a:cs typeface="Arial"/>
              <a:sym typeface="Arial"/>
            </a:endParaRPr>
          </a:p>
          <a:p>
            <a:pPr indent="0" lvl="0" marL="457200" rtl="0" algn="l">
              <a:spcBef>
                <a:spcPts val="1000"/>
              </a:spcBef>
              <a:spcAft>
                <a:spcPts val="0"/>
              </a:spcAft>
              <a:buNone/>
            </a:pPr>
            <a:r>
              <a:t/>
            </a:r>
            <a:endParaRPr/>
          </a:p>
        </p:txBody>
      </p:sp>
      <p:sp>
        <p:nvSpPr>
          <p:cNvPr id="582" name="Google Shape;582;p80"/>
          <p:cNvSpPr txBox="1"/>
          <p:nvPr>
            <p:ph idx="1" type="body"/>
          </p:nvPr>
        </p:nvSpPr>
        <p:spPr>
          <a:xfrm>
            <a:off x="838200" y="4746250"/>
            <a:ext cx="10515600" cy="1325700"/>
          </a:xfrm>
          <a:prstGeom prst="rect">
            <a:avLst/>
          </a:prstGeom>
        </p:spPr>
        <p:txBody>
          <a:bodyPr anchorCtr="0" anchor="t" bIns="45700" lIns="91425" spcFirstLastPara="1" rIns="91425" wrap="square" tIns="45700">
            <a:normAutofit/>
          </a:bodyPr>
          <a:lstStyle/>
          <a:p>
            <a:pPr indent="-374650" lvl="0" marL="457200" rtl="0" algn="l">
              <a:spcBef>
                <a:spcPts val="1000"/>
              </a:spcBef>
              <a:spcAft>
                <a:spcPts val="0"/>
              </a:spcAft>
              <a:buSzPts val="2300"/>
              <a:buChar char="-"/>
            </a:pPr>
            <a:r>
              <a:rPr b="1" lang="en-US" sz="2300">
                <a:latin typeface="Arial"/>
                <a:ea typeface="Arial"/>
                <a:cs typeface="Arial"/>
                <a:sym typeface="Arial"/>
              </a:rPr>
              <a:t>Inefficient Data Management</a:t>
            </a:r>
            <a:r>
              <a:rPr lang="en-US" sz="2300">
                <a:latin typeface="Arial"/>
                <a:ea typeface="Arial"/>
                <a:cs typeface="Arial"/>
                <a:sym typeface="Arial"/>
              </a:rPr>
              <a:t>:</a:t>
            </a:r>
            <a:endParaRPr sz="2300">
              <a:latin typeface="Arial"/>
              <a:ea typeface="Arial"/>
              <a:cs typeface="Arial"/>
              <a:sym typeface="Arial"/>
            </a:endParaRPr>
          </a:p>
          <a:p>
            <a:pPr indent="0" lvl="0" marL="457200" rtl="0" algn="l">
              <a:spcBef>
                <a:spcPts val="1000"/>
              </a:spcBef>
              <a:spcAft>
                <a:spcPts val="0"/>
              </a:spcAft>
              <a:buClr>
                <a:schemeClr val="dk1"/>
              </a:buClr>
              <a:buSzPts val="1100"/>
              <a:buFont typeface="Arial"/>
              <a:buNone/>
            </a:pPr>
            <a:r>
              <a:rPr lang="en-US" sz="2300">
                <a:latin typeface="Arial"/>
                <a:ea typeface="Arial"/>
                <a:cs typeface="Arial"/>
                <a:sym typeface="Arial"/>
              </a:rPr>
              <a:t>Since non-key attributes depend only on part of the composite key, the structure becomes inefficient for managing and querying data</a:t>
            </a:r>
            <a:endParaRPr b="1" sz="23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4"/>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7000"/>
              </a:lnSpc>
              <a:spcBef>
                <a:spcPts val="0"/>
              </a:spcBef>
              <a:spcAft>
                <a:spcPts val="0"/>
              </a:spcAft>
              <a:buClr>
                <a:srgbClr val="2F5496"/>
              </a:buClr>
              <a:buSzPts val="3600"/>
              <a:buFont typeface="Calibri"/>
              <a:buNone/>
            </a:pPr>
            <a:r>
              <a:rPr b="1" lang="en-US">
                <a:solidFill>
                  <a:srgbClr val="0080C9"/>
                </a:solidFill>
              </a:rPr>
              <a:t>Table of contents [Normalization]: </a:t>
            </a:r>
            <a:endParaRPr b="1">
              <a:solidFill>
                <a:srgbClr val="0080C9"/>
              </a:solidFill>
            </a:endParaRPr>
          </a:p>
        </p:txBody>
      </p:sp>
      <p:sp>
        <p:nvSpPr>
          <p:cNvPr id="306" name="Google Shape;306;p54"/>
          <p:cNvSpPr txBox="1"/>
          <p:nvPr>
            <p:ph idx="4294967295" type="body"/>
          </p:nvPr>
        </p:nvSpPr>
        <p:spPr>
          <a:xfrm>
            <a:off x="838200" y="1825625"/>
            <a:ext cx="9007200" cy="4351200"/>
          </a:xfrm>
          <a:prstGeom prst="rect">
            <a:avLst/>
          </a:prstGeom>
          <a:noFill/>
          <a:ln>
            <a:noFill/>
          </a:ln>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en-US" sz="2200">
                <a:latin typeface="Arial"/>
                <a:ea typeface="Arial"/>
                <a:cs typeface="Arial"/>
                <a:sym typeface="Arial"/>
              </a:rPr>
              <a:t>Normalization </a:t>
            </a:r>
            <a:endParaRPr b="1" sz="2200">
              <a:latin typeface="Arial"/>
              <a:ea typeface="Arial"/>
              <a:cs typeface="Arial"/>
              <a:sym typeface="Arial"/>
            </a:endParaRPr>
          </a:p>
          <a:p>
            <a:pPr indent="-368300" lvl="0" marL="457200" rtl="0" algn="l">
              <a:spcBef>
                <a:spcPts val="0"/>
              </a:spcBef>
              <a:spcAft>
                <a:spcPts val="0"/>
              </a:spcAft>
              <a:buSzPts val="2200"/>
              <a:buChar char="●"/>
            </a:pPr>
            <a:r>
              <a:rPr b="1" lang="en-US" sz="2200">
                <a:latin typeface="Arial"/>
                <a:ea typeface="Arial"/>
                <a:cs typeface="Arial"/>
                <a:sym typeface="Arial"/>
              </a:rPr>
              <a:t>Redundancy</a:t>
            </a:r>
            <a:endParaRPr b="1"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Row level redundancy</a:t>
            </a:r>
            <a:endParaRPr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Column level redundancy</a:t>
            </a:r>
            <a:endParaRPr sz="2200">
              <a:latin typeface="Arial"/>
              <a:ea typeface="Arial"/>
              <a:cs typeface="Arial"/>
              <a:sym typeface="Arial"/>
            </a:endParaRPr>
          </a:p>
          <a:p>
            <a:pPr indent="-368300" lvl="0" marL="457200" rtl="0" algn="l">
              <a:spcBef>
                <a:spcPts val="0"/>
              </a:spcBef>
              <a:spcAft>
                <a:spcPts val="0"/>
              </a:spcAft>
              <a:buSzPts val="2200"/>
              <a:buChar char="●"/>
            </a:pPr>
            <a:r>
              <a:rPr b="1" lang="en-US" sz="2200">
                <a:latin typeface="Arial"/>
                <a:ea typeface="Arial"/>
                <a:cs typeface="Arial"/>
                <a:sym typeface="Arial"/>
              </a:rPr>
              <a:t>Anomaly</a:t>
            </a:r>
            <a:endParaRPr b="1"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Insert Anomaly</a:t>
            </a:r>
            <a:endParaRPr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Delete Anomaly</a:t>
            </a:r>
            <a:endParaRPr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Update Anomaly</a:t>
            </a:r>
            <a:endParaRPr sz="2200">
              <a:latin typeface="Arial"/>
              <a:ea typeface="Arial"/>
              <a:cs typeface="Arial"/>
              <a:sym typeface="Arial"/>
            </a:endParaRPr>
          </a:p>
          <a:p>
            <a:pPr indent="-368300" lvl="0" marL="457200" rtl="0" algn="l">
              <a:spcBef>
                <a:spcPts val="0"/>
              </a:spcBef>
              <a:spcAft>
                <a:spcPts val="0"/>
              </a:spcAft>
              <a:buSzPts val="2200"/>
              <a:buChar char="●"/>
            </a:pPr>
            <a:r>
              <a:rPr b="1" lang="en-US" sz="2200">
                <a:latin typeface="Arial"/>
                <a:ea typeface="Arial"/>
                <a:cs typeface="Arial"/>
                <a:sym typeface="Arial"/>
              </a:rPr>
              <a:t>Normalization Forms</a:t>
            </a:r>
            <a:endParaRPr b="1"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1NF</a:t>
            </a:r>
            <a:endParaRPr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2Nf</a:t>
            </a:r>
            <a:endParaRPr sz="2200">
              <a:latin typeface="Arial"/>
              <a:ea typeface="Arial"/>
              <a:cs typeface="Arial"/>
              <a:sym typeface="Arial"/>
            </a:endParaRPr>
          </a:p>
          <a:p>
            <a:pPr indent="-368300" lvl="1" marL="914400" rtl="0" algn="l">
              <a:spcBef>
                <a:spcPts val="0"/>
              </a:spcBef>
              <a:spcAft>
                <a:spcPts val="0"/>
              </a:spcAft>
              <a:buSzPts val="2200"/>
              <a:buFont typeface="Arial"/>
              <a:buChar char="○"/>
            </a:pPr>
            <a:r>
              <a:rPr lang="en-US" sz="2200">
                <a:latin typeface="Arial"/>
                <a:ea typeface="Arial"/>
                <a:cs typeface="Arial"/>
                <a:sym typeface="Arial"/>
              </a:rPr>
              <a:t>3NF</a:t>
            </a:r>
            <a:endParaRPr sz="2200">
              <a:latin typeface="Arial"/>
              <a:ea typeface="Arial"/>
              <a:cs typeface="Arial"/>
              <a:sym typeface="Arial"/>
            </a:endParaRPr>
          </a:p>
          <a:p>
            <a:pPr indent="-368300" lvl="0" marL="457200" rtl="0" algn="l">
              <a:spcBef>
                <a:spcPts val="0"/>
              </a:spcBef>
              <a:spcAft>
                <a:spcPts val="0"/>
              </a:spcAft>
              <a:buSzPts val="2200"/>
              <a:buChar char="●"/>
            </a:pPr>
            <a:r>
              <a:rPr b="1" lang="en-US" sz="2200">
                <a:latin typeface="Arial"/>
                <a:ea typeface="Arial"/>
                <a:cs typeface="Arial"/>
                <a:sym typeface="Arial"/>
              </a:rPr>
              <a:t>Examples </a:t>
            </a:r>
            <a:endParaRPr b="1" sz="2200">
              <a:latin typeface="Arial"/>
              <a:ea typeface="Arial"/>
              <a:cs typeface="Arial"/>
              <a:sym typeface="Arial"/>
            </a:endParaRPr>
          </a:p>
        </p:txBody>
      </p:sp>
      <p:pic>
        <p:nvPicPr>
          <p:cNvPr id="307" name="Google Shape;307;p54"/>
          <p:cNvPicPr preferRelativeResize="0"/>
          <p:nvPr/>
        </p:nvPicPr>
        <p:blipFill>
          <a:blip r:embed="rId3">
            <a:alphaModFix/>
          </a:blip>
          <a:stretch>
            <a:fillRect/>
          </a:stretch>
        </p:blipFill>
        <p:spPr>
          <a:xfrm>
            <a:off x="5005625" y="1774625"/>
            <a:ext cx="6763301" cy="3607100"/>
          </a:xfrm>
          <a:prstGeom prst="rect">
            <a:avLst/>
          </a:prstGeom>
          <a:noFill/>
          <a:ln>
            <a:noFill/>
          </a:ln>
        </p:spPr>
      </p:pic>
      <p:sp>
        <p:nvSpPr>
          <p:cNvPr id="308" name="Google Shape;308;p54"/>
          <p:cNvSpPr txBox="1"/>
          <p:nvPr>
            <p:ph idx="12" type="sldNum"/>
          </p:nvPr>
        </p:nvSpPr>
        <p:spPr>
          <a:xfrm>
            <a:off x="11296800" y="6338900"/>
            <a:ext cx="895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Third Normal Form(3NF)</a:t>
            </a:r>
            <a:endParaRPr b="1">
              <a:solidFill>
                <a:srgbClr val="0080C9"/>
              </a:solidFill>
            </a:endParaRPr>
          </a:p>
        </p:txBody>
      </p:sp>
      <p:sp>
        <p:nvSpPr>
          <p:cNvPr id="588" name="Google Shape;588;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None/>
            </a:pPr>
            <a:r>
              <a:rPr b="1" lang="en-US" sz="2300"/>
              <a:t>Third Normal Form (3NF)</a:t>
            </a:r>
            <a:r>
              <a:rPr lang="en-US" sz="2300"/>
              <a:t> is a level of d</a:t>
            </a:r>
            <a:r>
              <a:rPr lang="en-US" sz="2300"/>
              <a:t>atabase normalization, which ensures: </a:t>
            </a:r>
            <a:endParaRPr sz="2300"/>
          </a:p>
          <a:p>
            <a:pPr indent="-247650" lvl="2" marL="1143000" rtl="0" algn="just">
              <a:lnSpc>
                <a:spcPct val="150000"/>
              </a:lnSpc>
              <a:spcBef>
                <a:spcPts val="500"/>
              </a:spcBef>
              <a:spcAft>
                <a:spcPts val="0"/>
              </a:spcAft>
              <a:buClr>
                <a:schemeClr val="dk1"/>
              </a:buClr>
              <a:buSzPts val="2300"/>
              <a:buFont typeface="Noto Sans Symbols"/>
              <a:buChar char="✔"/>
            </a:pPr>
            <a:r>
              <a:rPr lang="en-US" sz="2300"/>
              <a:t>It should already be in the </a:t>
            </a:r>
            <a:r>
              <a:rPr b="1" lang="en-US" sz="2300">
                <a:solidFill>
                  <a:schemeClr val="accent5"/>
                </a:solidFill>
              </a:rPr>
              <a:t>Second Normal form</a:t>
            </a:r>
            <a:r>
              <a:rPr lang="en-US" sz="2300">
                <a:solidFill>
                  <a:schemeClr val="accent5"/>
                </a:solidFill>
              </a:rPr>
              <a:t>.</a:t>
            </a:r>
            <a:endParaRPr sz="2300">
              <a:solidFill>
                <a:schemeClr val="accent5"/>
              </a:solidFill>
            </a:endParaRPr>
          </a:p>
          <a:p>
            <a:pPr indent="-247650" lvl="2" marL="1143000" rtl="0" algn="just">
              <a:lnSpc>
                <a:spcPct val="150000"/>
              </a:lnSpc>
              <a:spcBef>
                <a:spcPts val="500"/>
              </a:spcBef>
              <a:spcAft>
                <a:spcPts val="0"/>
              </a:spcAft>
              <a:buClr>
                <a:schemeClr val="dk1"/>
              </a:buClr>
              <a:buSzPts val="2300"/>
              <a:buFont typeface="Noto Sans Symbols"/>
              <a:buChar char="✔"/>
            </a:pPr>
            <a:r>
              <a:rPr lang="en-US" sz="2300"/>
              <a:t>It should </a:t>
            </a:r>
            <a:r>
              <a:rPr b="1" lang="en-US" sz="2300">
                <a:solidFill>
                  <a:schemeClr val="accent5"/>
                </a:solidFill>
              </a:rPr>
              <a:t>not</a:t>
            </a:r>
            <a:r>
              <a:rPr lang="en-US" sz="2300">
                <a:solidFill>
                  <a:schemeClr val="accent5"/>
                </a:solidFill>
              </a:rPr>
              <a:t> </a:t>
            </a:r>
            <a:r>
              <a:rPr lang="en-US" sz="2300"/>
              <a:t>have </a:t>
            </a:r>
            <a:r>
              <a:rPr b="1" lang="en-US" sz="2300">
                <a:solidFill>
                  <a:schemeClr val="accent5"/>
                </a:solidFill>
              </a:rPr>
              <a:t>Transitive Dependency</a:t>
            </a:r>
            <a:r>
              <a:rPr b="1" lang="en-US" sz="2300"/>
              <a:t>.</a:t>
            </a:r>
            <a:endParaRPr b="1" sz="2300"/>
          </a:p>
          <a:p>
            <a:pPr indent="-381000" lvl="3" marL="1828800" rtl="0" algn="just">
              <a:lnSpc>
                <a:spcPct val="150000"/>
              </a:lnSpc>
              <a:spcBef>
                <a:spcPts val="500"/>
              </a:spcBef>
              <a:spcAft>
                <a:spcPts val="0"/>
              </a:spcAft>
              <a:buSzPts val="2400"/>
              <a:buFont typeface="Lato"/>
              <a:buChar char="•"/>
            </a:pPr>
            <a:r>
              <a:rPr lang="en-US" sz="2400">
                <a:solidFill>
                  <a:srgbClr val="1F2328"/>
                </a:solidFill>
                <a:highlight>
                  <a:srgbClr val="FFFFFF"/>
                </a:highlight>
              </a:rPr>
              <a:t>Ensure that </a:t>
            </a:r>
            <a:r>
              <a:rPr b="1" lang="en-US" sz="2400">
                <a:solidFill>
                  <a:schemeClr val="accent5"/>
                </a:solidFill>
                <a:highlight>
                  <a:srgbClr val="FFFFFF"/>
                </a:highlight>
              </a:rPr>
              <a:t>no non-prime attribute </a:t>
            </a:r>
            <a:r>
              <a:rPr lang="en-US" sz="2400">
                <a:solidFill>
                  <a:srgbClr val="1F2328"/>
                </a:solidFill>
                <a:highlight>
                  <a:srgbClr val="FFFFFF"/>
                </a:highlight>
              </a:rPr>
              <a:t>depends on another </a:t>
            </a:r>
            <a:r>
              <a:rPr b="1" lang="en-US" sz="2400">
                <a:solidFill>
                  <a:schemeClr val="accent5"/>
                </a:solidFill>
                <a:highlight>
                  <a:srgbClr val="FFFFFF"/>
                </a:highlight>
              </a:rPr>
              <a:t>non-prime attribute</a:t>
            </a:r>
            <a:r>
              <a:rPr lang="en-US" sz="2400">
                <a:solidFill>
                  <a:srgbClr val="1F2328"/>
                </a:solidFill>
                <a:highlight>
                  <a:srgbClr val="FFFFFF"/>
                </a:highlight>
              </a:rPr>
              <a:t>.</a:t>
            </a:r>
            <a:endParaRPr b="1" sz="2400"/>
          </a:p>
          <a:p>
            <a:pPr indent="0" lvl="0" marL="0" rtl="0" algn="just">
              <a:lnSpc>
                <a:spcPct val="150000"/>
              </a:lnSpc>
              <a:spcBef>
                <a:spcPts val="500"/>
              </a:spcBef>
              <a:spcAft>
                <a:spcPts val="0"/>
              </a:spcAft>
              <a:buNone/>
            </a:pPr>
            <a:r>
              <a:rPr b="1" lang="en-US" sz="2300"/>
              <a:t>Note:</a:t>
            </a:r>
            <a:r>
              <a:rPr lang="en-US" sz="2300"/>
              <a:t> </a:t>
            </a:r>
            <a:r>
              <a:rPr lang="en-US" sz="2300"/>
              <a:t>All transitive dependencies are removed to</a:t>
            </a:r>
            <a:r>
              <a:rPr b="1" lang="en-US" sz="2300">
                <a:solidFill>
                  <a:schemeClr val="accent5"/>
                </a:solidFill>
              </a:rPr>
              <a:t> place in another table</a:t>
            </a:r>
            <a:r>
              <a:rPr lang="en-US" sz="2300"/>
              <a:t>.</a:t>
            </a:r>
            <a:endParaRPr sz="2300"/>
          </a:p>
          <a:p>
            <a:pPr indent="-101600" lvl="2" marL="1143000" rtl="0" algn="just">
              <a:lnSpc>
                <a:spcPct val="150000"/>
              </a:lnSpc>
              <a:spcBef>
                <a:spcPts val="500"/>
              </a:spcBef>
              <a:spcAft>
                <a:spcPts val="0"/>
              </a:spcAft>
              <a:buClr>
                <a:schemeClr val="dk1"/>
              </a:buClr>
              <a:buSzPts val="2000"/>
              <a:buFont typeface="Noto Sans Symbols"/>
              <a:buNone/>
            </a:pPr>
            <a:r>
              <a:t/>
            </a:r>
            <a:endParaRPr/>
          </a:p>
        </p:txBody>
      </p:sp>
      <p:sp>
        <p:nvSpPr>
          <p:cNvPr id="589" name="Google Shape;589;p81"/>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br>
              <a:rPr b="1" lang="en-US">
                <a:solidFill>
                  <a:srgbClr val="0080C9"/>
                </a:solidFill>
              </a:rPr>
            </a:br>
            <a:r>
              <a:rPr b="1" lang="en-US">
                <a:solidFill>
                  <a:srgbClr val="0080C9"/>
                </a:solidFill>
              </a:rPr>
              <a:t>What is </a:t>
            </a:r>
            <a:r>
              <a:rPr b="1" lang="en-US">
                <a:solidFill>
                  <a:srgbClr val="0080C9"/>
                </a:solidFill>
              </a:rPr>
              <a:t>Transitive Dependency ??</a:t>
            </a:r>
            <a:endParaRPr b="1">
              <a:solidFill>
                <a:srgbClr val="0080C9"/>
              </a:solidFill>
            </a:endParaRPr>
          </a:p>
        </p:txBody>
      </p:sp>
      <p:sp>
        <p:nvSpPr>
          <p:cNvPr id="595" name="Google Shape;595;p82"/>
          <p:cNvSpPr txBox="1"/>
          <p:nvPr>
            <p:ph idx="1" type="body"/>
          </p:nvPr>
        </p:nvSpPr>
        <p:spPr>
          <a:xfrm>
            <a:off x="838200" y="1690700"/>
            <a:ext cx="10779000" cy="4697100"/>
          </a:xfrm>
          <a:prstGeom prst="rect">
            <a:avLst/>
          </a:prstGeom>
          <a:noFill/>
          <a:ln>
            <a:noFill/>
          </a:ln>
        </p:spPr>
        <p:txBody>
          <a:bodyPr anchorCtr="0" anchor="t" bIns="45700" lIns="91425" spcFirstLastPara="1" rIns="91425" wrap="square" tIns="45700">
            <a:normAutofit lnSpcReduction="10000"/>
          </a:bodyPr>
          <a:lstStyle/>
          <a:p>
            <a:pPr indent="-215900" lvl="0" marL="228600" rtl="0" algn="just">
              <a:lnSpc>
                <a:spcPct val="150000"/>
              </a:lnSpc>
              <a:spcBef>
                <a:spcPts val="0"/>
              </a:spcBef>
              <a:spcAft>
                <a:spcPts val="0"/>
              </a:spcAft>
              <a:buSzPts val="1800"/>
              <a:buChar char="•"/>
            </a:pPr>
            <a:r>
              <a:rPr lang="en-US"/>
              <a:t> A </a:t>
            </a:r>
            <a:r>
              <a:rPr lang="en-US">
                <a:solidFill>
                  <a:schemeClr val="accent5"/>
                </a:solidFill>
              </a:rPr>
              <a:t>non-prime attribute </a:t>
            </a:r>
            <a:r>
              <a:rPr lang="en-US"/>
              <a:t>is transitively dependent on </a:t>
            </a:r>
            <a:r>
              <a:rPr lang="en-US">
                <a:solidFill>
                  <a:schemeClr val="accent5"/>
                </a:solidFill>
              </a:rPr>
              <a:t>another non-prime attribute</a:t>
            </a:r>
            <a:r>
              <a:rPr lang="en-US"/>
              <a:t> , which in turn depends on the </a:t>
            </a:r>
            <a:r>
              <a:rPr lang="en-US">
                <a:solidFill>
                  <a:schemeClr val="accent5"/>
                </a:solidFill>
              </a:rPr>
              <a:t>primary key</a:t>
            </a:r>
            <a:r>
              <a:rPr lang="en-US"/>
              <a:t>.</a:t>
            </a:r>
            <a:endParaRPr/>
          </a:p>
          <a:p>
            <a:pPr indent="-228600" lvl="0" marL="228600" rtl="0" algn="just">
              <a:lnSpc>
                <a:spcPct val="150000"/>
              </a:lnSpc>
              <a:spcBef>
                <a:spcPts val="1000"/>
              </a:spcBef>
              <a:spcAft>
                <a:spcPts val="0"/>
              </a:spcAft>
              <a:buClr>
                <a:schemeClr val="dk1"/>
              </a:buClr>
              <a:buSzPts val="2000"/>
              <a:buChar char="•"/>
            </a:pPr>
            <a:r>
              <a:rPr lang="en-US"/>
              <a:t>X -&gt; Z is a transitive dependency if the following three functional dependencies hold true:</a:t>
            </a:r>
            <a:endParaRPr/>
          </a:p>
          <a:p>
            <a:pPr indent="-247650" lvl="1" marL="685800" rtl="0" algn="just">
              <a:spcBef>
                <a:spcPts val="500"/>
              </a:spcBef>
              <a:spcAft>
                <a:spcPts val="0"/>
              </a:spcAft>
              <a:buSzPts val="2300"/>
              <a:buChar char="○"/>
            </a:pPr>
            <a:r>
              <a:rPr b="1" lang="en-US" sz="2300">
                <a:latin typeface="Arial"/>
                <a:ea typeface="Arial"/>
                <a:cs typeface="Arial"/>
                <a:sym typeface="Arial"/>
              </a:rPr>
              <a:t>X🡪 Y </a:t>
            </a:r>
            <a:r>
              <a:rPr lang="en-US" sz="2300">
                <a:latin typeface="Arial"/>
                <a:ea typeface="Arial"/>
                <a:cs typeface="Arial"/>
                <a:sym typeface="Arial"/>
              </a:rPr>
              <a:t>      </a:t>
            </a:r>
            <a:r>
              <a:rPr i="1" lang="en-US" sz="2300">
                <a:latin typeface="Arial"/>
                <a:ea typeface="Arial"/>
                <a:cs typeface="Arial"/>
                <a:sym typeface="Arial"/>
              </a:rPr>
              <a:t>(read as:  X </a:t>
            </a:r>
            <a:r>
              <a:rPr b="1" i="1" lang="en-US" sz="2300">
                <a:latin typeface="Arial"/>
                <a:ea typeface="Arial"/>
                <a:cs typeface="Arial"/>
                <a:sym typeface="Arial"/>
              </a:rPr>
              <a:t>determines </a:t>
            </a:r>
            <a:r>
              <a:rPr i="1" lang="en-US" sz="2300">
                <a:latin typeface="Arial"/>
                <a:ea typeface="Arial"/>
                <a:cs typeface="Arial"/>
                <a:sym typeface="Arial"/>
              </a:rPr>
              <a:t>Y  or  Y </a:t>
            </a:r>
            <a:r>
              <a:rPr b="1" i="1" lang="en-US" sz="2300">
                <a:latin typeface="Arial"/>
                <a:ea typeface="Arial"/>
                <a:cs typeface="Arial"/>
                <a:sym typeface="Arial"/>
              </a:rPr>
              <a:t>depends </a:t>
            </a:r>
            <a:r>
              <a:rPr i="1" lang="en-US" sz="2300">
                <a:latin typeface="Arial"/>
                <a:ea typeface="Arial"/>
                <a:cs typeface="Arial"/>
                <a:sym typeface="Arial"/>
              </a:rPr>
              <a:t>on X)</a:t>
            </a:r>
            <a:endParaRPr sz="2183">
              <a:solidFill>
                <a:schemeClr val="accent5"/>
              </a:solidFill>
            </a:endParaRPr>
          </a:p>
          <a:p>
            <a:pPr indent="-247650" lvl="1" marL="685800" rtl="0" algn="just">
              <a:spcBef>
                <a:spcPts val="500"/>
              </a:spcBef>
              <a:spcAft>
                <a:spcPts val="0"/>
              </a:spcAft>
              <a:buSzPts val="2300"/>
              <a:buChar char="○"/>
            </a:pPr>
            <a:r>
              <a:rPr b="1" lang="en-US" sz="2300">
                <a:latin typeface="Arial"/>
                <a:ea typeface="Arial"/>
                <a:cs typeface="Arial"/>
                <a:sym typeface="Arial"/>
              </a:rPr>
              <a:t>Y</a:t>
            </a:r>
            <a:r>
              <a:rPr b="1" lang="en-US" sz="2300">
                <a:latin typeface="Arial"/>
                <a:ea typeface="Arial"/>
                <a:cs typeface="Arial"/>
                <a:sym typeface="Arial"/>
              </a:rPr>
              <a:t>🡪 Z </a:t>
            </a:r>
            <a:r>
              <a:rPr lang="en-US" sz="2300">
                <a:latin typeface="Arial"/>
                <a:ea typeface="Arial"/>
                <a:cs typeface="Arial"/>
                <a:sym typeface="Arial"/>
              </a:rPr>
              <a:t>      </a:t>
            </a:r>
            <a:r>
              <a:rPr i="1" lang="en-US" sz="2300">
                <a:latin typeface="Arial"/>
                <a:ea typeface="Arial"/>
                <a:cs typeface="Arial"/>
                <a:sym typeface="Arial"/>
              </a:rPr>
              <a:t>(read as:  Y </a:t>
            </a:r>
            <a:r>
              <a:rPr b="1" i="1" lang="en-US" sz="2300">
                <a:latin typeface="Arial"/>
                <a:ea typeface="Arial"/>
                <a:cs typeface="Arial"/>
                <a:sym typeface="Arial"/>
              </a:rPr>
              <a:t>determines </a:t>
            </a:r>
            <a:r>
              <a:rPr i="1" lang="en-US" sz="2300">
                <a:latin typeface="Arial"/>
                <a:ea typeface="Arial"/>
                <a:cs typeface="Arial"/>
                <a:sym typeface="Arial"/>
              </a:rPr>
              <a:t>Z  or  Z </a:t>
            </a:r>
            <a:r>
              <a:rPr b="1" i="1" lang="en-US" sz="2300">
                <a:latin typeface="Arial"/>
                <a:ea typeface="Arial"/>
                <a:cs typeface="Arial"/>
                <a:sym typeface="Arial"/>
              </a:rPr>
              <a:t>depends </a:t>
            </a:r>
            <a:r>
              <a:rPr i="1" lang="en-US" sz="2300">
                <a:latin typeface="Arial"/>
                <a:ea typeface="Arial"/>
                <a:cs typeface="Arial"/>
                <a:sym typeface="Arial"/>
              </a:rPr>
              <a:t>on Y)</a:t>
            </a:r>
            <a:endParaRPr i="1" sz="2300">
              <a:latin typeface="Arial"/>
              <a:ea typeface="Arial"/>
              <a:cs typeface="Arial"/>
              <a:sym typeface="Arial"/>
            </a:endParaRPr>
          </a:p>
          <a:p>
            <a:pPr indent="0" lvl="0" marL="914400" rtl="0" algn="just">
              <a:spcBef>
                <a:spcPts val="1000"/>
              </a:spcBef>
              <a:spcAft>
                <a:spcPts val="0"/>
              </a:spcAft>
              <a:buNone/>
            </a:pPr>
            <a:r>
              <a:t/>
            </a:r>
            <a:endParaRPr i="1" sz="2300">
              <a:latin typeface="Arial"/>
              <a:ea typeface="Arial"/>
              <a:cs typeface="Arial"/>
              <a:sym typeface="Arial"/>
            </a:endParaRPr>
          </a:p>
          <a:p>
            <a:pPr indent="-247650" lvl="1" marL="685800" rtl="0" algn="just">
              <a:spcBef>
                <a:spcPts val="500"/>
              </a:spcBef>
              <a:spcAft>
                <a:spcPts val="0"/>
              </a:spcAft>
              <a:buSzPts val="2300"/>
              <a:buChar char="○"/>
            </a:pPr>
            <a:r>
              <a:rPr b="1" lang="en-US" sz="2300">
                <a:latin typeface="Arial"/>
                <a:ea typeface="Arial"/>
                <a:cs typeface="Arial"/>
                <a:sym typeface="Arial"/>
              </a:rPr>
              <a:t>Y🡪 X </a:t>
            </a:r>
            <a:r>
              <a:rPr lang="en-US" sz="2300">
                <a:latin typeface="Arial"/>
                <a:ea typeface="Arial"/>
                <a:cs typeface="Arial"/>
                <a:sym typeface="Arial"/>
              </a:rPr>
              <a:t>      </a:t>
            </a:r>
            <a:r>
              <a:rPr i="1" lang="en-US" sz="2300">
                <a:latin typeface="Arial"/>
                <a:ea typeface="Arial"/>
                <a:cs typeface="Arial"/>
                <a:sym typeface="Arial"/>
              </a:rPr>
              <a:t>(read as:  Y can not </a:t>
            </a:r>
            <a:r>
              <a:rPr b="1" i="1" lang="en-US" sz="2300">
                <a:latin typeface="Arial"/>
                <a:ea typeface="Arial"/>
                <a:cs typeface="Arial"/>
                <a:sym typeface="Arial"/>
              </a:rPr>
              <a:t>determines </a:t>
            </a:r>
            <a:r>
              <a:rPr i="1" lang="en-US" sz="2300">
                <a:latin typeface="Arial"/>
                <a:ea typeface="Arial"/>
                <a:cs typeface="Arial"/>
                <a:sym typeface="Arial"/>
              </a:rPr>
              <a:t>X  or  X doesn’t </a:t>
            </a:r>
            <a:r>
              <a:rPr b="1" i="1" lang="en-US" sz="2300">
                <a:latin typeface="Arial"/>
                <a:ea typeface="Arial"/>
                <a:cs typeface="Arial"/>
                <a:sym typeface="Arial"/>
              </a:rPr>
              <a:t>depend </a:t>
            </a:r>
            <a:r>
              <a:rPr i="1" lang="en-US" sz="2300">
                <a:latin typeface="Arial"/>
                <a:ea typeface="Arial"/>
                <a:cs typeface="Arial"/>
                <a:sym typeface="Arial"/>
              </a:rPr>
              <a:t>on Y)</a:t>
            </a:r>
            <a:endParaRPr i="1" sz="2300">
              <a:latin typeface="Arial"/>
              <a:ea typeface="Arial"/>
              <a:cs typeface="Arial"/>
              <a:sym typeface="Arial"/>
            </a:endParaRPr>
          </a:p>
          <a:p>
            <a:pPr indent="0" lvl="3" marL="1371600" rtl="0" algn="just">
              <a:lnSpc>
                <a:spcPct val="150000"/>
              </a:lnSpc>
              <a:spcBef>
                <a:spcPts val="500"/>
              </a:spcBef>
              <a:spcAft>
                <a:spcPts val="0"/>
              </a:spcAft>
              <a:buClr>
                <a:schemeClr val="dk1"/>
              </a:buClr>
              <a:buSzPts val="2000"/>
              <a:buNone/>
            </a:pPr>
            <a:r>
              <a:t/>
            </a:r>
            <a:endParaRPr b="1" sz="2183">
              <a:solidFill>
                <a:schemeClr val="accent5"/>
              </a:solidFill>
            </a:endParaRPr>
          </a:p>
        </p:txBody>
      </p:sp>
      <p:sp>
        <p:nvSpPr>
          <p:cNvPr id="596" name="Google Shape;596;p82"/>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597" name="Google Shape;597;p82"/>
          <p:cNvSpPr/>
          <p:nvPr/>
        </p:nvSpPr>
        <p:spPr>
          <a:xfrm>
            <a:off x="838200" y="5197050"/>
            <a:ext cx="575100" cy="592200"/>
          </a:xfrm>
          <a:prstGeom prst="mathMultiply">
            <a:avLst>
              <a:gd fmla="val 13351" name="adj1"/>
            </a:avLst>
          </a:prstGeom>
          <a:solidFill>
            <a:srgbClr val="CC412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Transitive Dependency(Cont..)</a:t>
            </a:r>
            <a:endParaRPr b="1">
              <a:solidFill>
                <a:srgbClr val="0080C9"/>
              </a:solidFill>
            </a:endParaRPr>
          </a:p>
        </p:txBody>
      </p:sp>
      <p:sp>
        <p:nvSpPr>
          <p:cNvPr id="603" name="Google Shape;603;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61253" lvl="0" marL="228600" rtl="0" algn="just">
              <a:lnSpc>
                <a:spcPct val="150000"/>
              </a:lnSpc>
              <a:spcBef>
                <a:spcPts val="0"/>
              </a:spcBef>
              <a:spcAft>
                <a:spcPts val="0"/>
              </a:spcAft>
              <a:buClr>
                <a:schemeClr val="dk1"/>
              </a:buClr>
              <a:buSzPct val="100000"/>
              <a:buChar char="•"/>
            </a:pPr>
            <a:r>
              <a:rPr lang="en-US" sz="9276"/>
              <a:t>Example</a:t>
            </a:r>
            <a:endParaRPr sz="8276"/>
          </a:p>
          <a:p>
            <a:pPr indent="-150177" lvl="0" marL="228600" rtl="0" algn="just">
              <a:lnSpc>
                <a:spcPct val="150000"/>
              </a:lnSpc>
              <a:spcBef>
                <a:spcPts val="1000"/>
              </a:spcBef>
              <a:spcAft>
                <a:spcPts val="0"/>
              </a:spcAft>
              <a:buClr>
                <a:schemeClr val="dk1"/>
              </a:buClr>
              <a:buSzPct val="48985"/>
              <a:buNone/>
            </a:pPr>
            <a:r>
              <a:t/>
            </a:r>
            <a:endParaRPr sz="5307"/>
          </a:p>
          <a:p>
            <a:pPr indent="-150177" lvl="0" marL="228600" rtl="0" algn="just">
              <a:lnSpc>
                <a:spcPct val="150000"/>
              </a:lnSpc>
              <a:spcBef>
                <a:spcPts val="1000"/>
              </a:spcBef>
              <a:spcAft>
                <a:spcPts val="0"/>
              </a:spcAft>
              <a:buClr>
                <a:schemeClr val="dk1"/>
              </a:buClr>
              <a:buSzPct val="48985"/>
              <a:buNone/>
            </a:pPr>
            <a:r>
              <a:t/>
            </a:r>
            <a:endParaRPr sz="5307"/>
          </a:p>
          <a:p>
            <a:pPr indent="-150177" lvl="0" marL="228600" rtl="0" algn="just">
              <a:lnSpc>
                <a:spcPct val="150000"/>
              </a:lnSpc>
              <a:spcBef>
                <a:spcPts val="1000"/>
              </a:spcBef>
              <a:spcAft>
                <a:spcPts val="0"/>
              </a:spcAft>
              <a:buClr>
                <a:schemeClr val="dk1"/>
              </a:buClr>
              <a:buSzPct val="48985"/>
              <a:buNone/>
            </a:pPr>
            <a:r>
              <a:t/>
            </a:r>
            <a:endParaRPr sz="5307"/>
          </a:p>
          <a:p>
            <a:pPr indent="0" lvl="0" marL="0" rtl="0" algn="just">
              <a:lnSpc>
                <a:spcPct val="160000"/>
              </a:lnSpc>
              <a:spcBef>
                <a:spcPts val="1000"/>
              </a:spcBef>
              <a:spcAft>
                <a:spcPts val="0"/>
              </a:spcAft>
              <a:buClr>
                <a:schemeClr val="dk1"/>
              </a:buClr>
              <a:buSzPct val="48985"/>
              <a:buNone/>
            </a:pPr>
            <a:r>
              <a:t/>
            </a:r>
            <a:endParaRPr sz="5307"/>
          </a:p>
          <a:p>
            <a:pPr indent="0" lvl="3" marL="1371600" rtl="0" algn="just">
              <a:lnSpc>
                <a:spcPct val="160000"/>
              </a:lnSpc>
              <a:spcBef>
                <a:spcPts val="500"/>
              </a:spcBef>
              <a:spcAft>
                <a:spcPts val="0"/>
              </a:spcAft>
              <a:buClr>
                <a:schemeClr val="dk1"/>
              </a:buClr>
              <a:buSzPct val="41247"/>
              <a:buNone/>
            </a:pPr>
            <a:r>
              <a:rPr b="1" lang="en-US" sz="7030">
                <a:solidFill>
                  <a:schemeClr val="accent5"/>
                </a:solidFill>
              </a:rPr>
              <a:t>Book </a:t>
            </a:r>
            <a:r>
              <a:rPr lang="en-US" sz="7030"/>
              <a:t> -&gt; </a:t>
            </a:r>
            <a:r>
              <a:rPr b="1" lang="en-US" sz="7030">
                <a:solidFill>
                  <a:schemeClr val="accent5"/>
                </a:solidFill>
              </a:rPr>
              <a:t>Author </a:t>
            </a:r>
            <a:r>
              <a:rPr lang="en-US" sz="7030"/>
              <a:t> (if we know the book, we knows the author name)</a:t>
            </a:r>
            <a:endParaRPr sz="5430"/>
          </a:p>
          <a:p>
            <a:pPr indent="0" lvl="3" marL="1371600" rtl="0" algn="just">
              <a:lnSpc>
                <a:spcPct val="160000"/>
              </a:lnSpc>
              <a:spcBef>
                <a:spcPts val="500"/>
              </a:spcBef>
              <a:spcAft>
                <a:spcPts val="0"/>
              </a:spcAft>
              <a:buClr>
                <a:schemeClr val="dk1"/>
              </a:buClr>
              <a:buSzPct val="48358"/>
              <a:buNone/>
            </a:pPr>
            <a:r>
              <a:rPr lang="en-US" sz="7030"/>
              <a:t>{</a:t>
            </a:r>
            <a:r>
              <a:rPr b="1" lang="en-US" sz="7030">
                <a:solidFill>
                  <a:schemeClr val="accent5"/>
                </a:solidFill>
              </a:rPr>
              <a:t>Author</a:t>
            </a:r>
            <a:r>
              <a:rPr lang="en-US" sz="7030"/>
              <a:t>} does not -&gt; </a:t>
            </a:r>
            <a:r>
              <a:rPr b="1" lang="en-US" sz="7030">
                <a:solidFill>
                  <a:schemeClr val="accent5"/>
                </a:solidFill>
              </a:rPr>
              <a:t>Book</a:t>
            </a:r>
            <a:endParaRPr b="1" sz="5430">
              <a:solidFill>
                <a:schemeClr val="accent5"/>
              </a:solidFill>
            </a:endParaRPr>
          </a:p>
          <a:p>
            <a:pPr indent="0" lvl="3" marL="1371600" rtl="0" algn="just">
              <a:lnSpc>
                <a:spcPct val="160000"/>
              </a:lnSpc>
              <a:spcBef>
                <a:spcPts val="500"/>
              </a:spcBef>
              <a:spcAft>
                <a:spcPts val="0"/>
              </a:spcAft>
              <a:buClr>
                <a:schemeClr val="dk1"/>
              </a:buClr>
              <a:buSzPct val="48358"/>
              <a:buNone/>
            </a:pPr>
            <a:r>
              <a:rPr lang="en-US" sz="7030"/>
              <a:t>{</a:t>
            </a:r>
            <a:r>
              <a:rPr b="1" lang="en-US" sz="7030">
                <a:solidFill>
                  <a:schemeClr val="accent5"/>
                </a:solidFill>
              </a:rPr>
              <a:t>Author</a:t>
            </a:r>
            <a:r>
              <a:rPr lang="en-US" sz="7030"/>
              <a:t>}  -&gt;  {</a:t>
            </a:r>
            <a:r>
              <a:rPr b="1" lang="en-US" sz="7030">
                <a:solidFill>
                  <a:schemeClr val="accent5"/>
                </a:solidFill>
              </a:rPr>
              <a:t>Author_age</a:t>
            </a:r>
            <a:r>
              <a:rPr lang="en-US" sz="7030"/>
              <a:t>}</a:t>
            </a:r>
            <a:endParaRPr sz="5430"/>
          </a:p>
          <a:p>
            <a:pPr indent="0" lvl="3" marL="1371600" rtl="0" algn="just">
              <a:lnSpc>
                <a:spcPct val="160000"/>
              </a:lnSpc>
              <a:spcBef>
                <a:spcPts val="500"/>
              </a:spcBef>
              <a:spcAft>
                <a:spcPts val="0"/>
              </a:spcAft>
              <a:buClr>
                <a:schemeClr val="dk1"/>
              </a:buClr>
              <a:buSzPct val="48518"/>
              <a:buNone/>
            </a:pPr>
            <a:r>
              <a:rPr lang="en-US" sz="7007"/>
              <a:t>Therefore as per the rule of </a:t>
            </a:r>
            <a:r>
              <a:rPr b="1" lang="en-US" sz="7007"/>
              <a:t>transitive dependency</a:t>
            </a:r>
            <a:r>
              <a:rPr lang="en-US" sz="7007"/>
              <a:t>: {Book} -&gt; {Author_age} should hold, that makes sense because if we know the book name we can know the author’s age.</a:t>
            </a:r>
            <a:endParaRPr sz="7007"/>
          </a:p>
          <a:p>
            <a:pPr indent="-168275" lvl="0" marL="228600" rtl="0" algn="just">
              <a:lnSpc>
                <a:spcPct val="150000"/>
              </a:lnSpc>
              <a:spcBef>
                <a:spcPts val="1000"/>
              </a:spcBef>
              <a:spcAft>
                <a:spcPts val="0"/>
              </a:spcAft>
              <a:buClr>
                <a:schemeClr val="dk1"/>
              </a:buClr>
              <a:buSzPct val="71428"/>
              <a:buNone/>
            </a:pPr>
            <a:r>
              <a:t/>
            </a:r>
            <a:endParaRPr/>
          </a:p>
          <a:p>
            <a:pPr indent="-168275" lvl="0" marL="228600" rtl="0" algn="just">
              <a:lnSpc>
                <a:spcPct val="150000"/>
              </a:lnSpc>
              <a:spcBef>
                <a:spcPts val="1000"/>
              </a:spcBef>
              <a:spcAft>
                <a:spcPts val="0"/>
              </a:spcAft>
              <a:buClr>
                <a:schemeClr val="dk1"/>
              </a:buClr>
              <a:buSzPct val="71428"/>
              <a:buNone/>
            </a:pPr>
            <a:r>
              <a:t/>
            </a:r>
            <a:endParaRPr/>
          </a:p>
        </p:txBody>
      </p:sp>
      <p:graphicFrame>
        <p:nvGraphicFramePr>
          <p:cNvPr id="604" name="Google Shape;604;p83"/>
          <p:cNvGraphicFramePr/>
          <p:nvPr/>
        </p:nvGraphicFramePr>
        <p:xfrm>
          <a:off x="2369713" y="2235231"/>
          <a:ext cx="3000000" cy="3000000"/>
        </p:xfrm>
        <a:graphic>
          <a:graphicData uri="http://schemas.openxmlformats.org/drawingml/2006/table">
            <a:tbl>
              <a:tblPr bandRow="1" firstRow="1">
                <a:noFill/>
                <a:tableStyleId>{9F668F10-D427-4608-AE60-D5D1B268AD13}</a:tableStyleId>
              </a:tblPr>
              <a:tblGrid>
                <a:gridCol w="2353675"/>
                <a:gridCol w="2353675"/>
                <a:gridCol w="2353675"/>
              </a:tblGrid>
              <a:tr h="257575">
                <a:tc>
                  <a:txBody>
                    <a:bodyPr/>
                    <a:lstStyle/>
                    <a:p>
                      <a:pPr indent="0" lvl="0" marL="0" marR="0" rtl="0" algn="ctr">
                        <a:spcBef>
                          <a:spcPts val="0"/>
                        </a:spcBef>
                        <a:spcAft>
                          <a:spcPts val="0"/>
                        </a:spcAft>
                        <a:buNone/>
                      </a:pPr>
                      <a:r>
                        <a:rPr lang="en-US"/>
                        <a:t>*</a:t>
                      </a:r>
                      <a:r>
                        <a:rPr lang="en-US" sz="1400"/>
                        <a:t>Book </a:t>
                      </a:r>
                      <a:endParaRPr sz="1400"/>
                    </a:p>
                  </a:txBody>
                  <a:tcPr marT="45725" marB="45725" marR="91450" marL="91450"/>
                </a:tc>
                <a:tc>
                  <a:txBody>
                    <a:bodyPr/>
                    <a:lstStyle/>
                    <a:p>
                      <a:pPr indent="0" lvl="0" marL="0" marR="0" rtl="0" algn="ctr">
                        <a:spcBef>
                          <a:spcPts val="0"/>
                        </a:spcBef>
                        <a:spcAft>
                          <a:spcPts val="0"/>
                        </a:spcAft>
                        <a:buNone/>
                      </a:pPr>
                      <a:r>
                        <a:rPr lang="en-US" sz="1400"/>
                        <a:t>Author	</a:t>
                      </a:r>
                      <a:endParaRPr sz="1400"/>
                    </a:p>
                  </a:txBody>
                  <a:tcPr marT="45725" marB="45725" marR="91450" marL="91450"/>
                </a:tc>
                <a:tc>
                  <a:txBody>
                    <a:bodyPr/>
                    <a:lstStyle/>
                    <a:p>
                      <a:pPr indent="0" lvl="0" marL="0" marR="0" rtl="0" algn="ctr">
                        <a:spcBef>
                          <a:spcPts val="0"/>
                        </a:spcBef>
                        <a:spcAft>
                          <a:spcPts val="0"/>
                        </a:spcAft>
                        <a:buNone/>
                      </a:pPr>
                      <a:r>
                        <a:rPr lang="en-US" sz="1400"/>
                        <a:t>Author_age</a:t>
                      </a:r>
                      <a:endParaRPr sz="1400"/>
                    </a:p>
                  </a:txBody>
                  <a:tcPr marT="45725" marB="45725" marR="91450" marL="91450"/>
                </a:tc>
              </a:tr>
              <a:tr h="306375">
                <a:tc>
                  <a:txBody>
                    <a:bodyPr/>
                    <a:lstStyle/>
                    <a:p>
                      <a:pPr indent="0" lvl="0" marL="0" marR="0" rtl="0" algn="ctr">
                        <a:spcBef>
                          <a:spcPts val="0"/>
                        </a:spcBef>
                        <a:spcAft>
                          <a:spcPts val="0"/>
                        </a:spcAft>
                        <a:buNone/>
                      </a:pPr>
                      <a:r>
                        <a:rPr lang="en-US" sz="1800"/>
                        <a:t>Windhaven</a:t>
                      </a:r>
                      <a:endParaRPr sz="1800"/>
                    </a:p>
                  </a:txBody>
                  <a:tcPr marT="45725" marB="45725" marR="91450" marL="91450"/>
                </a:tc>
                <a:tc>
                  <a:txBody>
                    <a:bodyPr/>
                    <a:lstStyle/>
                    <a:p>
                      <a:pPr indent="0" lvl="0" marL="0" marR="0" rtl="0" algn="ctr">
                        <a:spcBef>
                          <a:spcPts val="0"/>
                        </a:spcBef>
                        <a:spcAft>
                          <a:spcPts val="0"/>
                        </a:spcAft>
                        <a:buNone/>
                      </a:pPr>
                      <a:r>
                        <a:rPr lang="en-US" sz="1800"/>
                        <a:t>George R. R. Martin</a:t>
                      </a:r>
                      <a:endParaRPr sz="1800"/>
                    </a:p>
                  </a:txBody>
                  <a:tcPr marT="45725" marB="45725" marR="91450" marL="91450"/>
                </a:tc>
                <a:tc>
                  <a:txBody>
                    <a:bodyPr/>
                    <a:lstStyle/>
                    <a:p>
                      <a:pPr indent="0" lvl="0" marL="0" marR="0" rtl="0" algn="ctr">
                        <a:spcBef>
                          <a:spcPts val="0"/>
                        </a:spcBef>
                        <a:spcAft>
                          <a:spcPts val="0"/>
                        </a:spcAft>
                        <a:buNone/>
                      </a:pPr>
                      <a:r>
                        <a:rPr lang="en-US" sz="1800"/>
                        <a:t>66</a:t>
                      </a:r>
                      <a:endParaRPr sz="1800"/>
                    </a:p>
                  </a:txBody>
                  <a:tcPr marT="45725" marB="45725" marR="91450" marL="91450"/>
                </a:tc>
              </a:tr>
              <a:tr h="306375">
                <a:tc>
                  <a:txBody>
                    <a:bodyPr/>
                    <a:lstStyle/>
                    <a:p>
                      <a:pPr indent="0" lvl="0" marL="0" marR="0" rtl="0" algn="ctr">
                        <a:spcBef>
                          <a:spcPts val="0"/>
                        </a:spcBef>
                        <a:spcAft>
                          <a:spcPts val="0"/>
                        </a:spcAft>
                        <a:buNone/>
                      </a:pPr>
                      <a:r>
                        <a:rPr lang="en-US" sz="1800"/>
                        <a:t>Harry Potter</a:t>
                      </a:r>
                      <a:endParaRPr sz="1800"/>
                    </a:p>
                  </a:txBody>
                  <a:tcPr marT="45725" marB="45725" marR="91450" marL="91450"/>
                </a:tc>
                <a:tc>
                  <a:txBody>
                    <a:bodyPr/>
                    <a:lstStyle/>
                    <a:p>
                      <a:pPr indent="0" lvl="0" marL="0" marR="0" rtl="0" algn="ctr">
                        <a:spcBef>
                          <a:spcPts val="0"/>
                        </a:spcBef>
                        <a:spcAft>
                          <a:spcPts val="0"/>
                        </a:spcAft>
                        <a:buNone/>
                      </a:pPr>
                      <a:r>
                        <a:rPr lang="en-US" sz="1800"/>
                        <a:t>J. K. Rowling</a:t>
                      </a:r>
                      <a:endParaRPr sz="1800"/>
                    </a:p>
                  </a:txBody>
                  <a:tcPr marT="45725" marB="45725" marR="91450" marL="91450"/>
                </a:tc>
                <a:tc>
                  <a:txBody>
                    <a:bodyPr/>
                    <a:lstStyle/>
                    <a:p>
                      <a:pPr indent="0" lvl="0" marL="0" marR="0" rtl="0" algn="ctr">
                        <a:spcBef>
                          <a:spcPts val="0"/>
                        </a:spcBef>
                        <a:spcAft>
                          <a:spcPts val="0"/>
                        </a:spcAft>
                        <a:buNone/>
                      </a:pPr>
                      <a:r>
                        <a:rPr lang="en-US" sz="1800"/>
                        <a:t>49</a:t>
                      </a:r>
                      <a:endParaRPr sz="1800"/>
                    </a:p>
                  </a:txBody>
                  <a:tcPr marT="45725" marB="45725" marR="91450" marL="91450"/>
                </a:tc>
              </a:tr>
              <a:tr h="306375">
                <a:tc>
                  <a:txBody>
                    <a:bodyPr/>
                    <a:lstStyle/>
                    <a:p>
                      <a:pPr indent="0" lvl="0" marL="0" marR="0" rtl="0" algn="ctr">
                        <a:spcBef>
                          <a:spcPts val="0"/>
                        </a:spcBef>
                        <a:spcAft>
                          <a:spcPts val="0"/>
                        </a:spcAft>
                        <a:buNone/>
                      </a:pPr>
                      <a:r>
                        <a:rPr lang="en-US" sz="1800"/>
                        <a:t>Dying of the Light</a:t>
                      </a:r>
                      <a:endParaRPr sz="1800"/>
                    </a:p>
                  </a:txBody>
                  <a:tcPr marT="45725" marB="45725" marR="91450" marL="91450"/>
                </a:tc>
                <a:tc>
                  <a:txBody>
                    <a:bodyPr/>
                    <a:lstStyle/>
                    <a:p>
                      <a:pPr indent="0" lvl="0" marL="0" marR="0" rtl="0" algn="ctr">
                        <a:spcBef>
                          <a:spcPts val="0"/>
                        </a:spcBef>
                        <a:spcAft>
                          <a:spcPts val="0"/>
                        </a:spcAft>
                        <a:buNone/>
                      </a:pPr>
                      <a:r>
                        <a:rPr lang="en-US" sz="1800"/>
                        <a:t>George R. R. Martin</a:t>
                      </a:r>
                      <a:endParaRPr sz="1800"/>
                    </a:p>
                  </a:txBody>
                  <a:tcPr marT="45725" marB="45725" marR="91450" marL="91450"/>
                </a:tc>
                <a:tc>
                  <a:txBody>
                    <a:bodyPr/>
                    <a:lstStyle/>
                    <a:p>
                      <a:pPr indent="0" lvl="0" marL="0" marR="0" rtl="0" algn="ctr">
                        <a:spcBef>
                          <a:spcPts val="0"/>
                        </a:spcBef>
                        <a:spcAft>
                          <a:spcPts val="0"/>
                        </a:spcAft>
                        <a:buNone/>
                      </a:pPr>
                      <a:r>
                        <a:rPr lang="en-US" sz="1800"/>
                        <a:t>66</a:t>
                      </a:r>
                      <a:endParaRPr sz="1800"/>
                    </a:p>
                  </a:txBody>
                  <a:tcPr marT="45725" marB="45725" marR="91450" marL="91450"/>
                </a:tc>
              </a:tr>
            </a:tbl>
          </a:graphicData>
        </a:graphic>
      </p:graphicFrame>
      <p:sp>
        <p:nvSpPr>
          <p:cNvPr id="605" name="Google Shape;605;p83"/>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400"/>
              <a:t>So what? :(</a:t>
            </a:r>
            <a:br>
              <a:rPr lang="en-US" sz="3400"/>
            </a:br>
            <a:r>
              <a:rPr lang="en-US" sz="3400"/>
              <a:t>What is the </a:t>
            </a:r>
            <a:r>
              <a:rPr b="1" lang="en-US" sz="3400">
                <a:solidFill>
                  <a:srgbClr val="FF0000"/>
                </a:solidFill>
              </a:rPr>
              <a:t>issue </a:t>
            </a:r>
            <a:r>
              <a:rPr lang="en-US" sz="3400"/>
              <a:t>if we have </a:t>
            </a:r>
            <a:r>
              <a:rPr b="1" lang="en-US" sz="3400">
                <a:solidFill>
                  <a:srgbClr val="FF0000"/>
                </a:solidFill>
              </a:rPr>
              <a:t>Transitive Dependency</a:t>
            </a:r>
            <a:r>
              <a:rPr lang="en-US" sz="3400"/>
              <a:t>?</a:t>
            </a:r>
            <a:endParaRPr sz="3400"/>
          </a:p>
        </p:txBody>
      </p:sp>
      <p:sp>
        <p:nvSpPr>
          <p:cNvPr id="612" name="Google Shape;612;p8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Transitive dependencies can lead to </a:t>
            </a:r>
            <a:r>
              <a:rPr b="1" lang="en-US">
                <a:solidFill>
                  <a:srgbClr val="FF0000"/>
                </a:solidFill>
              </a:rPr>
              <a:t>data redundancy</a:t>
            </a:r>
            <a:r>
              <a:rPr lang="en-US">
                <a:solidFill>
                  <a:schemeClr val="accent5"/>
                </a:solidFill>
              </a:rPr>
              <a:t> </a:t>
            </a:r>
            <a:r>
              <a:rPr lang="en-US"/>
              <a:t>and</a:t>
            </a:r>
            <a:r>
              <a:rPr lang="en-US">
                <a:solidFill>
                  <a:schemeClr val="accent5"/>
                </a:solidFill>
              </a:rPr>
              <a:t> </a:t>
            </a:r>
            <a:r>
              <a:rPr b="1" lang="en-US">
                <a:solidFill>
                  <a:srgbClr val="FF0000"/>
                </a:solidFill>
              </a:rPr>
              <a:t>update anomalies</a:t>
            </a:r>
            <a:r>
              <a:rPr lang="en-US"/>
              <a:t> because changes to non-prime attributes may need to be applied </a:t>
            </a:r>
            <a:r>
              <a:rPr b="1" lang="en-US">
                <a:solidFill>
                  <a:srgbClr val="FF0000"/>
                </a:solidFill>
              </a:rPr>
              <a:t>in multiple places</a:t>
            </a:r>
            <a:r>
              <a:rPr b="1" lang="en-US"/>
              <a:t>.</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lang="en-US"/>
              <a:t>Suppose, </a:t>
            </a:r>
            <a:r>
              <a:rPr lang="en-US"/>
              <a:t>Initial Table (Not in 3NF):</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t/>
            </a:r>
            <a:endParaRPr sz="2300"/>
          </a:p>
          <a:p>
            <a:pPr indent="0" lvl="0" marL="0" rtl="0" algn="l">
              <a:spcBef>
                <a:spcPts val="1000"/>
              </a:spcBef>
              <a:spcAft>
                <a:spcPts val="0"/>
              </a:spcAft>
              <a:buNone/>
            </a:pPr>
            <a:r>
              <a:t/>
            </a:r>
            <a:endParaRPr b="1"/>
          </a:p>
        </p:txBody>
      </p:sp>
      <p:graphicFrame>
        <p:nvGraphicFramePr>
          <p:cNvPr id="613" name="Google Shape;613;p84"/>
          <p:cNvGraphicFramePr/>
          <p:nvPr/>
        </p:nvGraphicFramePr>
        <p:xfrm>
          <a:off x="952500" y="4277925"/>
          <a:ext cx="3000000" cy="3000000"/>
        </p:xfrm>
        <a:graphic>
          <a:graphicData uri="http://schemas.openxmlformats.org/drawingml/2006/table">
            <a:tbl>
              <a:tblPr>
                <a:noFill/>
                <a:tableStyleId>{D70AEA84-F1D6-4E6C-873A-95592376EB88}</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sz="1700">
                          <a:latin typeface="Lato"/>
                          <a:ea typeface="Lato"/>
                          <a:cs typeface="Lato"/>
                          <a:sym typeface="Lato"/>
                        </a:rPr>
                        <a:t>*EmployeeID</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EmployeeName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Department</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Department Head</a:t>
                      </a:r>
                      <a:endParaRPr b="1" sz="17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1</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Alice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HR</a:t>
                      </a:r>
                      <a:endParaRPr b="1" sz="17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Bob</a:t>
                      </a:r>
                      <a:endParaRPr b="1" sz="1700">
                        <a:solidFill>
                          <a:srgbClr val="980000"/>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2</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Charlie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IT</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Dave</a:t>
                      </a:r>
                      <a:endParaRPr b="1" sz="17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3</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Eva</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HR</a:t>
                      </a:r>
                      <a:endParaRPr b="1" sz="17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Bob</a:t>
                      </a:r>
                      <a:endParaRPr b="1" sz="1700">
                        <a:solidFill>
                          <a:srgbClr val="980000"/>
                        </a:solidFill>
                        <a:latin typeface="Lato"/>
                        <a:ea typeface="Lato"/>
                        <a:cs typeface="Lato"/>
                        <a:sym typeface="Lato"/>
                      </a:endParaRPr>
                    </a:p>
                  </a:txBody>
                  <a:tcPr marT="91425" marB="91425" marR="91425" marL="91425"/>
                </a:tc>
              </a:tr>
            </a:tbl>
          </a:graphicData>
        </a:graphic>
      </p:graphicFrame>
      <p:sp>
        <p:nvSpPr>
          <p:cNvPr id="614" name="Google Shape;614;p84"/>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5"/>
          <p:cNvSpPr txBox="1"/>
          <p:nvPr>
            <p:ph idx="1" type="body"/>
          </p:nvPr>
        </p:nvSpPr>
        <p:spPr>
          <a:xfrm>
            <a:off x="393275" y="-23057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b="1"/>
          </a:p>
          <a:p>
            <a:pPr indent="0" lvl="0" marL="0" rtl="0" algn="l">
              <a:spcBef>
                <a:spcPts val="1000"/>
              </a:spcBef>
              <a:spcAft>
                <a:spcPts val="0"/>
              </a:spcAft>
              <a:buNone/>
            </a:pPr>
            <a:r>
              <a:rPr b="1" lang="en-US">
                <a:solidFill>
                  <a:schemeClr val="accent5"/>
                </a:solidFill>
              </a:rPr>
              <a:t>Suppose, Initial Table (Not in 3NF):</a:t>
            </a:r>
            <a:endParaRPr b="1" sz="2300">
              <a:solidFill>
                <a:schemeClr val="accent5"/>
              </a:solidFill>
            </a:endParaRPr>
          </a:p>
          <a:p>
            <a:pPr indent="0" lvl="0" marL="0" rtl="0" algn="l">
              <a:spcBef>
                <a:spcPts val="1000"/>
              </a:spcBef>
              <a:spcAft>
                <a:spcPts val="0"/>
              </a:spcAft>
              <a:buNone/>
            </a:pPr>
            <a:r>
              <a:t/>
            </a:r>
            <a:endParaRPr b="1"/>
          </a:p>
        </p:txBody>
      </p:sp>
      <p:graphicFrame>
        <p:nvGraphicFramePr>
          <p:cNvPr id="621" name="Google Shape;621;p85"/>
          <p:cNvGraphicFramePr/>
          <p:nvPr/>
        </p:nvGraphicFramePr>
        <p:xfrm>
          <a:off x="507575" y="841250"/>
          <a:ext cx="3000000" cy="3000000"/>
        </p:xfrm>
        <a:graphic>
          <a:graphicData uri="http://schemas.openxmlformats.org/drawingml/2006/table">
            <a:tbl>
              <a:tblPr>
                <a:noFill/>
                <a:tableStyleId>{D70AEA84-F1D6-4E6C-873A-95592376EB88}</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sz="1700">
                          <a:latin typeface="Lato"/>
                          <a:ea typeface="Lato"/>
                          <a:cs typeface="Lato"/>
                          <a:sym typeface="Lato"/>
                        </a:rPr>
                        <a:t>*</a:t>
                      </a:r>
                      <a:r>
                        <a:rPr b="1" lang="en-US" sz="1700">
                          <a:latin typeface="Lato"/>
                          <a:ea typeface="Lato"/>
                          <a:cs typeface="Lato"/>
                          <a:sym typeface="Lato"/>
                        </a:rPr>
                        <a:t>EmployeeID</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EmployeeName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Department</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Department Head</a:t>
                      </a:r>
                      <a:endParaRPr b="1" sz="17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1</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Alice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HR</a:t>
                      </a:r>
                      <a:endParaRPr b="1" sz="17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Bob</a:t>
                      </a:r>
                      <a:endParaRPr b="1" sz="1700">
                        <a:solidFill>
                          <a:srgbClr val="980000"/>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2</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Charlie</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IT</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Dave</a:t>
                      </a:r>
                      <a:endParaRPr b="1" sz="17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US" sz="1700">
                          <a:latin typeface="Lato"/>
                          <a:ea typeface="Lato"/>
                          <a:cs typeface="Lato"/>
                          <a:sym typeface="Lato"/>
                        </a:rPr>
                        <a:t>3</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latin typeface="Lato"/>
                          <a:ea typeface="Lato"/>
                          <a:cs typeface="Lato"/>
                          <a:sym typeface="Lato"/>
                        </a:rPr>
                        <a:t>Eva</a:t>
                      </a:r>
                      <a:endParaRPr b="1" sz="1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HR</a:t>
                      </a:r>
                      <a:endParaRPr b="1" sz="17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700">
                          <a:solidFill>
                            <a:srgbClr val="980000"/>
                          </a:solidFill>
                          <a:latin typeface="Lato"/>
                          <a:ea typeface="Lato"/>
                          <a:cs typeface="Lato"/>
                          <a:sym typeface="Lato"/>
                        </a:rPr>
                        <a:t>Bob</a:t>
                      </a:r>
                      <a:endParaRPr b="1" sz="1700">
                        <a:solidFill>
                          <a:srgbClr val="980000"/>
                        </a:solidFill>
                        <a:latin typeface="Lato"/>
                        <a:ea typeface="Lato"/>
                        <a:cs typeface="Lato"/>
                        <a:sym typeface="Lato"/>
                      </a:endParaRPr>
                    </a:p>
                  </a:txBody>
                  <a:tcPr marT="91425" marB="91425" marR="91425" marL="91425"/>
                </a:tc>
              </a:tr>
            </a:tbl>
          </a:graphicData>
        </a:graphic>
      </p:graphicFrame>
      <p:sp>
        <p:nvSpPr>
          <p:cNvPr id="622" name="Google Shape;622;p85"/>
          <p:cNvSpPr txBox="1"/>
          <p:nvPr/>
        </p:nvSpPr>
        <p:spPr>
          <a:xfrm>
            <a:off x="507575" y="3135950"/>
            <a:ext cx="10287000" cy="11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dk1"/>
                </a:solidFill>
                <a:latin typeface="Lato"/>
                <a:ea typeface="Lato"/>
                <a:cs typeface="Lato"/>
                <a:sym typeface="Lato"/>
              </a:rPr>
              <a:t>Primary Key</a:t>
            </a:r>
            <a:r>
              <a:rPr lang="en-US" sz="2400">
                <a:solidFill>
                  <a:schemeClr val="dk1"/>
                </a:solidFill>
                <a:latin typeface="Lato"/>
                <a:ea typeface="Lato"/>
                <a:cs typeface="Lato"/>
                <a:sym typeface="Lato"/>
              </a:rPr>
              <a:t>: </a:t>
            </a:r>
            <a:r>
              <a:rPr lang="en-US" sz="2400">
                <a:solidFill>
                  <a:srgbClr val="188038"/>
                </a:solidFill>
                <a:latin typeface="Lato"/>
                <a:ea typeface="Lato"/>
                <a:cs typeface="Lato"/>
                <a:sym typeface="Lato"/>
              </a:rPr>
              <a:t>EmployeeID</a:t>
            </a:r>
            <a:endParaRPr sz="2400">
              <a:solidFill>
                <a:srgbClr val="188038"/>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US" sz="2400">
                <a:solidFill>
                  <a:schemeClr val="dk1"/>
                </a:solidFill>
                <a:latin typeface="Lato"/>
                <a:ea typeface="Lato"/>
                <a:cs typeface="Lato"/>
                <a:sym typeface="Lato"/>
              </a:rPr>
              <a:t>Non-prime Attributes</a:t>
            </a:r>
            <a:r>
              <a:rPr lang="en-US" sz="2400">
                <a:solidFill>
                  <a:schemeClr val="dk1"/>
                </a:solidFill>
                <a:latin typeface="Lato"/>
                <a:ea typeface="Lato"/>
                <a:cs typeface="Lato"/>
                <a:sym typeface="Lato"/>
              </a:rPr>
              <a:t>: </a:t>
            </a:r>
            <a:r>
              <a:rPr lang="en-US" sz="2400">
                <a:solidFill>
                  <a:srgbClr val="188038"/>
                </a:solidFill>
                <a:latin typeface="Lato"/>
                <a:ea typeface="Lato"/>
                <a:cs typeface="Lato"/>
                <a:sym typeface="Lato"/>
              </a:rPr>
              <a:t>EmployeeName</a:t>
            </a:r>
            <a:r>
              <a:rPr lang="en-US" sz="2400">
                <a:solidFill>
                  <a:schemeClr val="dk1"/>
                </a:solidFill>
                <a:latin typeface="Lato"/>
                <a:ea typeface="Lato"/>
                <a:cs typeface="Lato"/>
                <a:sym typeface="Lato"/>
              </a:rPr>
              <a:t>, </a:t>
            </a:r>
            <a:r>
              <a:rPr lang="en-US" sz="2400">
                <a:solidFill>
                  <a:srgbClr val="188038"/>
                </a:solidFill>
                <a:latin typeface="Lato"/>
                <a:ea typeface="Lato"/>
                <a:cs typeface="Lato"/>
                <a:sym typeface="Lato"/>
              </a:rPr>
              <a:t>Department</a:t>
            </a:r>
            <a:r>
              <a:rPr lang="en-US" sz="2400">
                <a:solidFill>
                  <a:schemeClr val="dk1"/>
                </a:solidFill>
                <a:latin typeface="Lato"/>
                <a:ea typeface="Lato"/>
                <a:cs typeface="Lato"/>
                <a:sym typeface="Lato"/>
              </a:rPr>
              <a:t>, </a:t>
            </a:r>
            <a:r>
              <a:rPr lang="en-US" sz="2400">
                <a:solidFill>
                  <a:srgbClr val="188038"/>
                </a:solidFill>
                <a:latin typeface="Lato"/>
                <a:ea typeface="Lato"/>
                <a:cs typeface="Lato"/>
                <a:sym typeface="Lato"/>
              </a:rPr>
              <a:t>Department Head</a:t>
            </a:r>
            <a:endParaRPr sz="2400">
              <a:solidFill>
                <a:srgbClr val="188038"/>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Lato"/>
                <a:ea typeface="Lato"/>
                <a:cs typeface="Lato"/>
                <a:sym typeface="Lato"/>
              </a:rPr>
              <a:t>Transitive Dependency</a:t>
            </a:r>
            <a:r>
              <a:rPr lang="en-US" sz="2400">
                <a:solidFill>
                  <a:schemeClr val="dk1"/>
                </a:solidFill>
                <a:latin typeface="Lato"/>
                <a:ea typeface="Lato"/>
                <a:cs typeface="Lato"/>
                <a:sym typeface="Lato"/>
              </a:rPr>
              <a:t>:</a:t>
            </a:r>
            <a:endParaRPr sz="2400">
              <a:solidFill>
                <a:schemeClr val="dk1"/>
              </a:solidFill>
              <a:latin typeface="Lato"/>
              <a:ea typeface="Lato"/>
              <a:cs typeface="Lato"/>
              <a:sym typeface="Lato"/>
            </a:endParaRPr>
          </a:p>
          <a:p>
            <a:pPr indent="-381000" lvl="0" marL="457200" rtl="0" algn="l">
              <a:lnSpc>
                <a:spcPct val="115000"/>
              </a:lnSpc>
              <a:spcBef>
                <a:spcPts val="1200"/>
              </a:spcBef>
              <a:spcAft>
                <a:spcPts val="0"/>
              </a:spcAft>
              <a:buClr>
                <a:schemeClr val="dk1"/>
              </a:buClr>
              <a:buSzPts val="2400"/>
              <a:buChar char="●"/>
            </a:pPr>
            <a:r>
              <a:rPr lang="en-US" sz="2400">
                <a:solidFill>
                  <a:srgbClr val="188038"/>
                </a:solidFill>
                <a:latin typeface="Lato"/>
                <a:ea typeface="Lato"/>
                <a:cs typeface="Lato"/>
                <a:sym typeface="Lato"/>
              </a:rPr>
              <a:t>Department Head</a:t>
            </a:r>
            <a:r>
              <a:rPr lang="en-US" sz="2400">
                <a:solidFill>
                  <a:schemeClr val="dk1"/>
                </a:solidFill>
                <a:latin typeface="Lato"/>
                <a:ea typeface="Lato"/>
                <a:cs typeface="Lato"/>
                <a:sym typeface="Lato"/>
              </a:rPr>
              <a:t> depends on </a:t>
            </a:r>
            <a:r>
              <a:rPr lang="en-US" sz="2400">
                <a:solidFill>
                  <a:srgbClr val="188038"/>
                </a:solidFill>
                <a:latin typeface="Lato"/>
                <a:ea typeface="Lato"/>
                <a:cs typeface="Lato"/>
                <a:sym typeface="Lato"/>
              </a:rPr>
              <a:t>Department</a:t>
            </a:r>
            <a:r>
              <a:rPr lang="en-US" sz="2400">
                <a:solidFill>
                  <a:schemeClr val="dk1"/>
                </a:solidFill>
                <a:latin typeface="Lato"/>
                <a:ea typeface="Lato"/>
                <a:cs typeface="Lato"/>
                <a:sym typeface="Lato"/>
              </a:rPr>
              <a:t>, and </a:t>
            </a:r>
            <a:r>
              <a:rPr lang="en-US" sz="2400">
                <a:solidFill>
                  <a:srgbClr val="188038"/>
                </a:solidFill>
                <a:latin typeface="Lato"/>
                <a:ea typeface="Lato"/>
                <a:cs typeface="Lato"/>
                <a:sym typeface="Lato"/>
              </a:rPr>
              <a:t>Department</a:t>
            </a:r>
            <a:r>
              <a:rPr lang="en-US" sz="2400">
                <a:solidFill>
                  <a:schemeClr val="dk1"/>
                </a:solidFill>
                <a:latin typeface="Lato"/>
                <a:ea typeface="Lato"/>
                <a:cs typeface="Lato"/>
                <a:sym typeface="Lato"/>
              </a:rPr>
              <a:t> depends on </a:t>
            </a:r>
            <a:r>
              <a:rPr lang="en-US" sz="2400">
                <a:solidFill>
                  <a:srgbClr val="188038"/>
                </a:solidFill>
                <a:latin typeface="Lato"/>
                <a:ea typeface="Lato"/>
                <a:cs typeface="Lato"/>
                <a:sym typeface="Lato"/>
              </a:rPr>
              <a:t>EmployeeID</a:t>
            </a:r>
            <a:r>
              <a:rPr lang="en-US" sz="2400">
                <a:solidFill>
                  <a:schemeClr val="dk1"/>
                </a:solidFill>
                <a:latin typeface="Lato"/>
                <a:ea typeface="Lato"/>
                <a:cs typeface="Lato"/>
                <a:sym typeface="Lato"/>
              </a:rPr>
              <a:t>. Thus, </a:t>
            </a:r>
            <a:r>
              <a:rPr lang="en-US" sz="2400">
                <a:solidFill>
                  <a:srgbClr val="188038"/>
                </a:solidFill>
                <a:latin typeface="Lato"/>
                <a:ea typeface="Lato"/>
                <a:cs typeface="Lato"/>
                <a:sym typeface="Lato"/>
              </a:rPr>
              <a:t>Department Head</a:t>
            </a:r>
            <a:r>
              <a:rPr lang="en-US" sz="2400">
                <a:solidFill>
                  <a:schemeClr val="dk1"/>
                </a:solidFill>
                <a:latin typeface="Lato"/>
                <a:ea typeface="Lato"/>
                <a:cs typeface="Lato"/>
                <a:sym typeface="Lato"/>
              </a:rPr>
              <a:t> is transitively dependent on </a:t>
            </a:r>
            <a:r>
              <a:rPr lang="en-US" sz="2400">
                <a:solidFill>
                  <a:srgbClr val="188038"/>
                </a:solidFill>
                <a:latin typeface="Lato"/>
                <a:ea typeface="Lato"/>
                <a:cs typeface="Lato"/>
                <a:sym typeface="Lato"/>
              </a:rPr>
              <a:t>EmployeeID</a:t>
            </a:r>
            <a:r>
              <a:rPr lang="en-US" sz="2400">
                <a:solidFill>
                  <a:schemeClr val="dk1"/>
                </a:solidFill>
                <a:latin typeface="Lato"/>
                <a:ea typeface="Lato"/>
                <a:cs typeface="Lato"/>
                <a:sym typeface="Lato"/>
              </a:rPr>
              <a:t>.</a:t>
            </a:r>
            <a:endParaRPr sz="2400">
              <a:solidFill>
                <a:schemeClr val="dk1"/>
              </a:solidFill>
              <a:latin typeface="Lato"/>
              <a:ea typeface="Lato"/>
              <a:cs typeface="Lato"/>
              <a:sym typeface="Lato"/>
            </a:endParaRPr>
          </a:p>
          <a:p>
            <a:pPr indent="0" lvl="0" marL="0" rtl="0" algn="l">
              <a:spcBef>
                <a:spcPts val="1200"/>
              </a:spcBef>
              <a:spcAft>
                <a:spcPts val="0"/>
              </a:spcAft>
              <a:buNone/>
            </a:pPr>
            <a:r>
              <a:t/>
            </a:r>
            <a:endParaRPr sz="2400">
              <a:solidFill>
                <a:schemeClr val="dk1"/>
              </a:solidFill>
              <a:latin typeface="Lato"/>
              <a:ea typeface="Lato"/>
              <a:cs typeface="Lato"/>
              <a:sym typeface="Lato"/>
            </a:endParaRPr>
          </a:p>
        </p:txBody>
      </p:sp>
      <p:sp>
        <p:nvSpPr>
          <p:cNvPr id="623" name="Google Shape;623;p85"/>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graphicFrame>
        <p:nvGraphicFramePr>
          <p:cNvPr id="629" name="Google Shape;629;p86"/>
          <p:cNvGraphicFramePr/>
          <p:nvPr/>
        </p:nvGraphicFramePr>
        <p:xfrm>
          <a:off x="507575" y="841250"/>
          <a:ext cx="3000000" cy="3000000"/>
        </p:xfrm>
        <a:graphic>
          <a:graphicData uri="http://schemas.openxmlformats.org/drawingml/2006/table">
            <a:tbl>
              <a:tblPr>
                <a:noFill/>
                <a:tableStyleId>{D70AEA84-F1D6-4E6C-873A-95592376EB88}</a:tableStyleId>
              </a:tblPr>
              <a:tblGrid>
                <a:gridCol w="2571750"/>
                <a:gridCol w="2571750"/>
                <a:gridCol w="2571750"/>
                <a:gridCol w="2571750"/>
              </a:tblGrid>
              <a:tr h="381000">
                <a:tc>
                  <a:txBody>
                    <a:bodyPr/>
                    <a:lstStyle/>
                    <a:p>
                      <a:pPr indent="0" lvl="0" marL="0" rtl="0" algn="l">
                        <a:spcBef>
                          <a:spcPts val="0"/>
                        </a:spcBef>
                        <a:spcAft>
                          <a:spcPts val="0"/>
                        </a:spcAft>
                        <a:buNone/>
                      </a:pPr>
                      <a:r>
                        <a:rPr lang="en-US" sz="2000">
                          <a:latin typeface="Lato"/>
                          <a:ea typeface="Lato"/>
                          <a:cs typeface="Lato"/>
                          <a:sym typeface="Lato"/>
                        </a:rPr>
                        <a:t>*</a:t>
                      </a:r>
                      <a:r>
                        <a:rPr lang="en-US" sz="2000">
                          <a:latin typeface="Lato"/>
                          <a:ea typeface="Lato"/>
                          <a:cs typeface="Lato"/>
                          <a:sym typeface="Lato"/>
                        </a:rPr>
                        <a:t>EmployeeID</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EmployeeName</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Department</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Department Head</a:t>
                      </a:r>
                      <a:endParaRPr sz="20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US" sz="2000">
                          <a:latin typeface="Lato"/>
                          <a:ea typeface="Lato"/>
                          <a:cs typeface="Lato"/>
                          <a:sym typeface="Lato"/>
                        </a:rPr>
                        <a:t>1</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Alice</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rgbClr val="980000"/>
                          </a:solidFill>
                          <a:latin typeface="Lato"/>
                          <a:ea typeface="Lato"/>
                          <a:cs typeface="Lato"/>
                          <a:sym typeface="Lato"/>
                        </a:rPr>
                        <a:t>HR</a:t>
                      </a:r>
                      <a:endParaRPr sz="20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rgbClr val="980000"/>
                          </a:solidFill>
                          <a:latin typeface="Lato"/>
                          <a:ea typeface="Lato"/>
                          <a:cs typeface="Lato"/>
                          <a:sym typeface="Lato"/>
                        </a:rPr>
                        <a:t>Bob</a:t>
                      </a:r>
                      <a:endParaRPr sz="2000">
                        <a:solidFill>
                          <a:srgbClr val="980000"/>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US" sz="2000">
                          <a:latin typeface="Lato"/>
                          <a:ea typeface="Lato"/>
                          <a:cs typeface="Lato"/>
                          <a:sym typeface="Lato"/>
                        </a:rPr>
                        <a:t>2</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Charlie</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IT</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Dave</a:t>
                      </a:r>
                      <a:endParaRPr sz="20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US" sz="2000">
                          <a:latin typeface="Lato"/>
                          <a:ea typeface="Lato"/>
                          <a:cs typeface="Lato"/>
                          <a:sym typeface="Lato"/>
                        </a:rPr>
                        <a:t>3</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latin typeface="Lato"/>
                          <a:ea typeface="Lato"/>
                          <a:cs typeface="Lato"/>
                          <a:sym typeface="Lato"/>
                        </a:rPr>
                        <a:t>Eva</a:t>
                      </a:r>
                      <a:endParaRPr sz="20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rgbClr val="980000"/>
                          </a:solidFill>
                          <a:latin typeface="Lato"/>
                          <a:ea typeface="Lato"/>
                          <a:cs typeface="Lato"/>
                          <a:sym typeface="Lato"/>
                        </a:rPr>
                        <a:t>HR</a:t>
                      </a:r>
                      <a:endParaRPr sz="2000">
                        <a:solidFill>
                          <a:srgbClr val="980000"/>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US" sz="2000">
                          <a:solidFill>
                            <a:srgbClr val="980000"/>
                          </a:solidFill>
                          <a:latin typeface="Lato"/>
                          <a:ea typeface="Lato"/>
                          <a:cs typeface="Lato"/>
                          <a:sym typeface="Lato"/>
                        </a:rPr>
                        <a:t>Bob</a:t>
                      </a:r>
                      <a:endParaRPr sz="2000">
                        <a:solidFill>
                          <a:srgbClr val="980000"/>
                        </a:solidFill>
                        <a:latin typeface="Lato"/>
                        <a:ea typeface="Lato"/>
                        <a:cs typeface="Lato"/>
                        <a:sym typeface="Lato"/>
                      </a:endParaRPr>
                    </a:p>
                  </a:txBody>
                  <a:tcPr marT="91425" marB="91425" marR="91425" marL="91425"/>
                </a:tc>
              </a:tr>
            </a:tbl>
          </a:graphicData>
        </a:graphic>
      </p:graphicFrame>
      <p:sp>
        <p:nvSpPr>
          <p:cNvPr id="630" name="Google Shape;630;p86"/>
          <p:cNvSpPr txBox="1"/>
          <p:nvPr/>
        </p:nvSpPr>
        <p:spPr>
          <a:xfrm>
            <a:off x="430875" y="207175"/>
            <a:ext cx="88371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b="1" lang="en-US" sz="2800">
                <a:solidFill>
                  <a:schemeClr val="accent5"/>
                </a:solidFill>
                <a:highlight>
                  <a:schemeClr val="lt1"/>
                </a:highlight>
                <a:latin typeface="Lato"/>
                <a:ea typeface="Lato"/>
                <a:cs typeface="Lato"/>
                <a:sym typeface="Lato"/>
              </a:rPr>
              <a:t>Suppose, Initial Table (Not in 3NF):</a:t>
            </a:r>
            <a:endParaRPr b="1" sz="2800">
              <a:solidFill>
                <a:schemeClr val="accent5"/>
              </a:solidFill>
              <a:highlight>
                <a:schemeClr val="lt1"/>
              </a:highlight>
              <a:latin typeface="Lato"/>
              <a:ea typeface="Lato"/>
              <a:cs typeface="Lato"/>
              <a:sym typeface="Lato"/>
            </a:endParaRPr>
          </a:p>
        </p:txBody>
      </p:sp>
      <p:sp>
        <p:nvSpPr>
          <p:cNvPr id="631" name="Google Shape;631;p86"/>
          <p:cNvSpPr txBox="1"/>
          <p:nvPr/>
        </p:nvSpPr>
        <p:spPr>
          <a:xfrm>
            <a:off x="430875" y="2993525"/>
            <a:ext cx="10287000" cy="128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Lato"/>
                <a:ea typeface="Lato"/>
                <a:cs typeface="Lato"/>
                <a:sym typeface="Lato"/>
              </a:rPr>
              <a:t>Problems</a:t>
            </a:r>
            <a:r>
              <a:rPr lang="en-US" sz="2400">
                <a:solidFill>
                  <a:schemeClr val="dk1"/>
                </a:solidFill>
                <a:latin typeface="Lato"/>
                <a:ea typeface="Lato"/>
                <a:cs typeface="Lato"/>
                <a:sym typeface="Lato"/>
              </a:rPr>
              <a:t>:</a:t>
            </a:r>
            <a:endParaRPr sz="2400">
              <a:solidFill>
                <a:schemeClr val="dk1"/>
              </a:solidFill>
              <a:latin typeface="Lato"/>
              <a:ea typeface="Lato"/>
              <a:cs typeface="Lato"/>
              <a:sym typeface="Lato"/>
            </a:endParaRPr>
          </a:p>
          <a:p>
            <a:pPr indent="-381000" lvl="0" marL="457200" rtl="0" algn="l">
              <a:lnSpc>
                <a:spcPct val="115000"/>
              </a:lnSpc>
              <a:spcBef>
                <a:spcPts val="1200"/>
              </a:spcBef>
              <a:spcAft>
                <a:spcPts val="0"/>
              </a:spcAft>
              <a:buClr>
                <a:schemeClr val="dk1"/>
              </a:buClr>
              <a:buSzPts val="2400"/>
              <a:buAutoNum type="arabicPeriod"/>
            </a:pPr>
            <a:r>
              <a:rPr b="1" lang="en-US" sz="2400">
                <a:solidFill>
                  <a:schemeClr val="dk1"/>
                </a:solidFill>
                <a:latin typeface="Lato"/>
                <a:ea typeface="Lato"/>
                <a:cs typeface="Lato"/>
                <a:sym typeface="Lato"/>
              </a:rPr>
              <a:t>Data Redundancy - </a:t>
            </a:r>
            <a:r>
              <a:rPr lang="en-US" sz="2400">
                <a:solidFill>
                  <a:schemeClr val="dk1"/>
                </a:solidFill>
                <a:latin typeface="Lato"/>
                <a:ea typeface="Lato"/>
                <a:cs typeface="Lato"/>
                <a:sym typeface="Lato"/>
              </a:rPr>
              <a:t> Both Alice and Eva have </a:t>
            </a:r>
            <a:r>
              <a:rPr lang="en-US" sz="2400">
                <a:solidFill>
                  <a:srgbClr val="188038"/>
                </a:solidFill>
                <a:latin typeface="Lato"/>
                <a:ea typeface="Lato"/>
                <a:cs typeface="Lato"/>
                <a:sym typeface="Lato"/>
              </a:rPr>
              <a:t>HR</a:t>
            </a:r>
            <a:r>
              <a:rPr lang="en-US" sz="2400">
                <a:solidFill>
                  <a:schemeClr val="dk1"/>
                </a:solidFill>
                <a:latin typeface="Lato"/>
                <a:ea typeface="Lato"/>
                <a:cs typeface="Lato"/>
                <a:sym typeface="Lato"/>
              </a:rPr>
              <a:t> as their department and share the same </a:t>
            </a:r>
            <a:r>
              <a:rPr lang="en-US" sz="2400">
                <a:solidFill>
                  <a:srgbClr val="188038"/>
                </a:solidFill>
                <a:latin typeface="Lato"/>
                <a:ea typeface="Lato"/>
                <a:cs typeface="Lato"/>
                <a:sym typeface="Lato"/>
              </a:rPr>
              <a:t>Department Head</a:t>
            </a:r>
            <a:r>
              <a:rPr lang="en-US" sz="2400">
                <a:solidFill>
                  <a:schemeClr val="dk1"/>
                </a:solidFill>
                <a:latin typeface="Lato"/>
                <a:ea typeface="Lato"/>
                <a:cs typeface="Lato"/>
                <a:sym typeface="Lato"/>
              </a:rPr>
              <a:t> (Bob). This information is repeated, leading to redundancy.</a:t>
            </a:r>
            <a:endParaRPr sz="2400">
              <a:solidFill>
                <a:schemeClr val="dk1"/>
              </a:solidFill>
              <a:latin typeface="Lato"/>
              <a:ea typeface="Lato"/>
              <a:cs typeface="Lato"/>
              <a:sym typeface="Lato"/>
            </a:endParaRPr>
          </a:p>
          <a:p>
            <a:pPr indent="-381000" lvl="0" marL="457200" rtl="0" algn="l">
              <a:lnSpc>
                <a:spcPct val="115000"/>
              </a:lnSpc>
              <a:spcBef>
                <a:spcPts val="0"/>
              </a:spcBef>
              <a:spcAft>
                <a:spcPts val="0"/>
              </a:spcAft>
              <a:buClr>
                <a:schemeClr val="dk1"/>
              </a:buClr>
              <a:buSzPts val="2400"/>
              <a:buAutoNum type="arabicPeriod"/>
            </a:pPr>
            <a:r>
              <a:rPr b="1" lang="en-US" sz="2400">
                <a:solidFill>
                  <a:schemeClr val="dk1"/>
                </a:solidFill>
                <a:latin typeface="Lato"/>
                <a:ea typeface="Lato"/>
                <a:cs typeface="Lato"/>
                <a:sym typeface="Lato"/>
              </a:rPr>
              <a:t>Update Anomalies</a:t>
            </a:r>
            <a:r>
              <a:rPr lang="en-US" sz="2400">
                <a:solidFill>
                  <a:schemeClr val="dk1"/>
                </a:solidFill>
                <a:latin typeface="Lato"/>
                <a:ea typeface="Lato"/>
                <a:cs typeface="Lato"/>
                <a:sym typeface="Lato"/>
              </a:rPr>
              <a:t> - If Bob leaves, you must update every occurrence of </a:t>
            </a:r>
            <a:r>
              <a:rPr lang="en-US" sz="2400">
                <a:solidFill>
                  <a:srgbClr val="188038"/>
                </a:solidFill>
                <a:latin typeface="Lato"/>
                <a:ea typeface="Lato"/>
                <a:cs typeface="Lato"/>
                <a:sym typeface="Lato"/>
              </a:rPr>
              <a:t>Department Head</a:t>
            </a:r>
            <a:r>
              <a:rPr lang="en-US" sz="2400">
                <a:solidFill>
                  <a:schemeClr val="dk1"/>
                </a:solidFill>
                <a:latin typeface="Lato"/>
                <a:ea typeface="Lato"/>
                <a:cs typeface="Lato"/>
                <a:sym typeface="Lato"/>
              </a:rPr>
              <a:t> for </a:t>
            </a:r>
            <a:r>
              <a:rPr lang="en-US" sz="2400">
                <a:solidFill>
                  <a:srgbClr val="188038"/>
                </a:solidFill>
                <a:latin typeface="Lato"/>
                <a:ea typeface="Lato"/>
                <a:cs typeface="Lato"/>
                <a:sym typeface="Lato"/>
              </a:rPr>
              <a:t>HR</a:t>
            </a:r>
            <a:r>
              <a:rPr lang="en-US" sz="2400">
                <a:solidFill>
                  <a:schemeClr val="dk1"/>
                </a:solidFill>
                <a:latin typeface="Lato"/>
                <a:ea typeface="Lato"/>
                <a:cs typeface="Lato"/>
                <a:sym typeface="Lato"/>
              </a:rPr>
              <a:t> in the table, which is error-prone and inefficient.</a:t>
            </a:r>
            <a:endParaRPr sz="2400">
              <a:solidFill>
                <a:schemeClr val="dk1"/>
              </a:solidFill>
              <a:latin typeface="Lato"/>
              <a:ea typeface="Lato"/>
              <a:cs typeface="Lato"/>
              <a:sym typeface="Lato"/>
            </a:endParaRPr>
          </a:p>
          <a:p>
            <a:pPr indent="0" lvl="0" marL="0" rtl="0" algn="l">
              <a:spcBef>
                <a:spcPts val="1200"/>
              </a:spcBef>
              <a:spcAft>
                <a:spcPts val="0"/>
              </a:spcAft>
              <a:buNone/>
            </a:pPr>
            <a:r>
              <a:t/>
            </a:r>
            <a:endParaRPr sz="2400">
              <a:solidFill>
                <a:schemeClr val="dk1"/>
              </a:solidFill>
              <a:latin typeface="Lato"/>
              <a:ea typeface="Lato"/>
              <a:cs typeface="Lato"/>
              <a:sym typeface="Lato"/>
            </a:endParaRPr>
          </a:p>
        </p:txBody>
      </p:sp>
      <p:sp>
        <p:nvSpPr>
          <p:cNvPr id="632" name="Google Shape;632;p86"/>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7"/>
          <p:cNvSpPr txBox="1"/>
          <p:nvPr>
            <p:ph type="title"/>
          </p:nvPr>
        </p:nvSpPr>
        <p:spPr>
          <a:xfrm>
            <a:off x="838200" y="278131"/>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0092D8"/>
                </a:solidFill>
              </a:rPr>
              <a:t>Convert to 3NF</a:t>
            </a:r>
            <a:r>
              <a:rPr lang="en-US">
                <a:solidFill>
                  <a:srgbClr val="0092D8"/>
                </a:solidFill>
              </a:rPr>
              <a:t>:</a:t>
            </a:r>
            <a:endParaRPr>
              <a:solidFill>
                <a:srgbClr val="0092D8"/>
              </a:solidFill>
            </a:endParaRPr>
          </a:p>
        </p:txBody>
      </p:sp>
      <p:sp>
        <p:nvSpPr>
          <p:cNvPr id="639" name="Google Shape;639;p87"/>
          <p:cNvSpPr txBox="1"/>
          <p:nvPr/>
        </p:nvSpPr>
        <p:spPr>
          <a:xfrm>
            <a:off x="877575" y="1755150"/>
            <a:ext cx="6612600" cy="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Lato"/>
              <a:ea typeface="Lato"/>
              <a:cs typeface="Lato"/>
              <a:sym typeface="Lato"/>
            </a:endParaRPr>
          </a:p>
        </p:txBody>
      </p:sp>
      <p:sp>
        <p:nvSpPr>
          <p:cNvPr id="640" name="Google Shape;640;p87"/>
          <p:cNvSpPr txBox="1"/>
          <p:nvPr/>
        </p:nvSpPr>
        <p:spPr>
          <a:xfrm>
            <a:off x="862225" y="1325575"/>
            <a:ext cx="42192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dk1"/>
                </a:solidFill>
              </a:rPr>
              <a:t>Employee Table:</a:t>
            </a:r>
            <a:endParaRPr sz="2900">
              <a:solidFill>
                <a:schemeClr val="dk1"/>
              </a:solidFill>
              <a:latin typeface="Lato"/>
              <a:ea typeface="Lato"/>
              <a:cs typeface="Lato"/>
              <a:sym typeface="Lato"/>
            </a:endParaRPr>
          </a:p>
        </p:txBody>
      </p:sp>
      <p:graphicFrame>
        <p:nvGraphicFramePr>
          <p:cNvPr id="641" name="Google Shape;641;p87"/>
          <p:cNvGraphicFramePr/>
          <p:nvPr/>
        </p:nvGraphicFramePr>
        <p:xfrm>
          <a:off x="952500" y="1834775"/>
          <a:ext cx="3000000" cy="3000000"/>
        </p:xfrm>
        <a:graphic>
          <a:graphicData uri="http://schemas.openxmlformats.org/drawingml/2006/table">
            <a:tbl>
              <a:tblPr>
                <a:noFill/>
                <a:tableStyleId>{D70AEA84-F1D6-4E6C-873A-95592376EB88}</a:tableStyleId>
              </a:tblPr>
              <a:tblGrid>
                <a:gridCol w="3429000"/>
                <a:gridCol w="3429000"/>
                <a:gridCol w="3429000"/>
              </a:tblGrid>
              <a:tr h="381000">
                <a:tc>
                  <a:txBody>
                    <a:bodyPr/>
                    <a:lstStyle/>
                    <a:p>
                      <a:pPr indent="0" lvl="0" marL="0" rtl="0" algn="l">
                        <a:spcBef>
                          <a:spcPts val="0"/>
                        </a:spcBef>
                        <a:spcAft>
                          <a:spcPts val="0"/>
                        </a:spcAft>
                        <a:buNone/>
                      </a:pPr>
                      <a:r>
                        <a:rPr b="1" lang="en-US" sz="1900"/>
                        <a:t>*EmployeeID</a:t>
                      </a:r>
                      <a:endParaRPr b="1" sz="1900"/>
                    </a:p>
                  </a:txBody>
                  <a:tcPr marT="91425" marB="91425" marR="91425" marL="91425"/>
                </a:tc>
                <a:tc>
                  <a:txBody>
                    <a:bodyPr/>
                    <a:lstStyle/>
                    <a:p>
                      <a:pPr indent="0" lvl="0" marL="0" rtl="0" algn="l">
                        <a:spcBef>
                          <a:spcPts val="0"/>
                        </a:spcBef>
                        <a:spcAft>
                          <a:spcPts val="0"/>
                        </a:spcAft>
                        <a:buNone/>
                      </a:pPr>
                      <a:r>
                        <a:rPr b="1" lang="en-US" sz="1900"/>
                        <a:t>EmployeeName</a:t>
                      </a:r>
                      <a:endParaRPr b="1" sz="1900"/>
                    </a:p>
                  </a:txBody>
                  <a:tcPr marT="91425" marB="91425" marR="91425" marL="91425"/>
                </a:tc>
                <a:tc>
                  <a:txBody>
                    <a:bodyPr/>
                    <a:lstStyle/>
                    <a:p>
                      <a:pPr indent="0" lvl="0" marL="0" rtl="0" algn="l">
                        <a:spcBef>
                          <a:spcPts val="0"/>
                        </a:spcBef>
                        <a:spcAft>
                          <a:spcPts val="0"/>
                        </a:spcAft>
                        <a:buNone/>
                      </a:pPr>
                      <a:r>
                        <a:rPr b="1" lang="en-US" sz="1900"/>
                        <a:t>Department</a:t>
                      </a:r>
                      <a:endParaRPr b="1" sz="1900"/>
                    </a:p>
                  </a:txBody>
                  <a:tcPr marT="91425" marB="91425" marR="91425" marL="91425"/>
                </a:tc>
              </a:tr>
              <a:tr h="258125">
                <a:tc>
                  <a:txBody>
                    <a:bodyPr/>
                    <a:lstStyle/>
                    <a:p>
                      <a:pPr indent="0" lvl="0" marL="0" rtl="0" algn="l">
                        <a:spcBef>
                          <a:spcPts val="0"/>
                        </a:spcBef>
                        <a:spcAft>
                          <a:spcPts val="0"/>
                        </a:spcAft>
                        <a:buNone/>
                      </a:pPr>
                      <a:r>
                        <a:rPr b="1" lang="en-US" sz="1900"/>
                        <a:t>1</a:t>
                      </a:r>
                      <a:endParaRPr b="1" sz="1900"/>
                    </a:p>
                  </a:txBody>
                  <a:tcPr marT="91425" marB="91425" marR="91425" marL="91425"/>
                </a:tc>
                <a:tc>
                  <a:txBody>
                    <a:bodyPr/>
                    <a:lstStyle/>
                    <a:p>
                      <a:pPr indent="0" lvl="0" marL="0" rtl="0" algn="l">
                        <a:spcBef>
                          <a:spcPts val="0"/>
                        </a:spcBef>
                        <a:spcAft>
                          <a:spcPts val="0"/>
                        </a:spcAft>
                        <a:buNone/>
                      </a:pPr>
                      <a:r>
                        <a:rPr b="1" lang="en-US" sz="1900"/>
                        <a:t>Alice</a:t>
                      </a:r>
                      <a:endParaRPr b="1" sz="1900"/>
                    </a:p>
                  </a:txBody>
                  <a:tcPr marT="91425" marB="91425" marR="91425" marL="91425"/>
                </a:tc>
                <a:tc>
                  <a:txBody>
                    <a:bodyPr/>
                    <a:lstStyle/>
                    <a:p>
                      <a:pPr indent="0" lvl="0" marL="0" rtl="0" algn="l">
                        <a:spcBef>
                          <a:spcPts val="0"/>
                        </a:spcBef>
                        <a:spcAft>
                          <a:spcPts val="0"/>
                        </a:spcAft>
                        <a:buNone/>
                      </a:pPr>
                      <a:r>
                        <a:rPr b="1" lang="en-US" sz="1900"/>
                        <a:t>HR</a:t>
                      </a:r>
                      <a:endParaRPr b="1" sz="1900"/>
                    </a:p>
                  </a:txBody>
                  <a:tcPr marT="91425" marB="91425" marR="91425" marL="91425"/>
                </a:tc>
              </a:tr>
              <a:tr h="381000">
                <a:tc>
                  <a:txBody>
                    <a:bodyPr/>
                    <a:lstStyle/>
                    <a:p>
                      <a:pPr indent="0" lvl="0" marL="0" rtl="0" algn="l">
                        <a:spcBef>
                          <a:spcPts val="0"/>
                        </a:spcBef>
                        <a:spcAft>
                          <a:spcPts val="0"/>
                        </a:spcAft>
                        <a:buNone/>
                      </a:pPr>
                      <a:r>
                        <a:rPr b="1" lang="en-US" sz="1900"/>
                        <a:t>2</a:t>
                      </a:r>
                      <a:endParaRPr b="1" sz="1900"/>
                    </a:p>
                  </a:txBody>
                  <a:tcPr marT="91425" marB="91425" marR="91425" marL="91425"/>
                </a:tc>
                <a:tc>
                  <a:txBody>
                    <a:bodyPr/>
                    <a:lstStyle/>
                    <a:p>
                      <a:pPr indent="0" lvl="0" marL="0" rtl="0" algn="l">
                        <a:spcBef>
                          <a:spcPts val="0"/>
                        </a:spcBef>
                        <a:spcAft>
                          <a:spcPts val="0"/>
                        </a:spcAft>
                        <a:buNone/>
                      </a:pPr>
                      <a:r>
                        <a:rPr b="1" lang="en-US" sz="1900"/>
                        <a:t>Charlie</a:t>
                      </a:r>
                      <a:endParaRPr b="1" sz="1900"/>
                    </a:p>
                  </a:txBody>
                  <a:tcPr marT="91425" marB="91425" marR="91425" marL="91425"/>
                </a:tc>
                <a:tc>
                  <a:txBody>
                    <a:bodyPr/>
                    <a:lstStyle/>
                    <a:p>
                      <a:pPr indent="0" lvl="0" marL="0" rtl="0" algn="l">
                        <a:spcBef>
                          <a:spcPts val="0"/>
                        </a:spcBef>
                        <a:spcAft>
                          <a:spcPts val="0"/>
                        </a:spcAft>
                        <a:buNone/>
                      </a:pPr>
                      <a:r>
                        <a:rPr b="1" lang="en-US" sz="1900"/>
                        <a:t>IT</a:t>
                      </a:r>
                      <a:endParaRPr b="1" sz="1900"/>
                    </a:p>
                  </a:txBody>
                  <a:tcPr marT="91425" marB="91425" marR="91425" marL="91425"/>
                </a:tc>
              </a:tr>
              <a:tr h="381000">
                <a:tc>
                  <a:txBody>
                    <a:bodyPr/>
                    <a:lstStyle/>
                    <a:p>
                      <a:pPr indent="0" lvl="0" marL="0" rtl="0" algn="l">
                        <a:spcBef>
                          <a:spcPts val="0"/>
                        </a:spcBef>
                        <a:spcAft>
                          <a:spcPts val="0"/>
                        </a:spcAft>
                        <a:buNone/>
                      </a:pPr>
                      <a:r>
                        <a:rPr b="1" lang="en-US" sz="1900"/>
                        <a:t>3</a:t>
                      </a:r>
                      <a:endParaRPr b="1" sz="1900"/>
                    </a:p>
                  </a:txBody>
                  <a:tcPr marT="91425" marB="91425" marR="91425" marL="91425"/>
                </a:tc>
                <a:tc>
                  <a:txBody>
                    <a:bodyPr/>
                    <a:lstStyle/>
                    <a:p>
                      <a:pPr indent="0" lvl="0" marL="0" rtl="0" algn="l">
                        <a:spcBef>
                          <a:spcPts val="0"/>
                        </a:spcBef>
                        <a:spcAft>
                          <a:spcPts val="0"/>
                        </a:spcAft>
                        <a:buNone/>
                      </a:pPr>
                      <a:r>
                        <a:rPr b="1" lang="en-US" sz="1900"/>
                        <a:t>Eva</a:t>
                      </a:r>
                      <a:endParaRPr b="1" sz="1900"/>
                    </a:p>
                  </a:txBody>
                  <a:tcPr marT="91425" marB="91425" marR="91425" marL="91425"/>
                </a:tc>
                <a:tc>
                  <a:txBody>
                    <a:bodyPr/>
                    <a:lstStyle/>
                    <a:p>
                      <a:pPr indent="0" lvl="0" marL="0" rtl="0" algn="l">
                        <a:spcBef>
                          <a:spcPts val="0"/>
                        </a:spcBef>
                        <a:spcAft>
                          <a:spcPts val="0"/>
                        </a:spcAft>
                        <a:buNone/>
                      </a:pPr>
                      <a:r>
                        <a:rPr b="1" lang="en-US" sz="1900"/>
                        <a:t>HR</a:t>
                      </a:r>
                      <a:endParaRPr b="1" sz="1900"/>
                    </a:p>
                  </a:txBody>
                  <a:tcPr marT="91425" marB="91425" marR="91425" marL="91425"/>
                </a:tc>
              </a:tr>
            </a:tbl>
          </a:graphicData>
        </a:graphic>
      </p:graphicFrame>
      <p:sp>
        <p:nvSpPr>
          <p:cNvPr id="642" name="Google Shape;642;p87"/>
          <p:cNvSpPr txBox="1"/>
          <p:nvPr/>
        </p:nvSpPr>
        <p:spPr>
          <a:xfrm>
            <a:off x="877575" y="4523150"/>
            <a:ext cx="6612600" cy="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Lato"/>
              <a:ea typeface="Lato"/>
              <a:cs typeface="Lato"/>
              <a:sym typeface="Lato"/>
            </a:endParaRPr>
          </a:p>
        </p:txBody>
      </p:sp>
      <p:sp>
        <p:nvSpPr>
          <p:cNvPr id="643" name="Google Shape;643;p87"/>
          <p:cNvSpPr txBox="1"/>
          <p:nvPr/>
        </p:nvSpPr>
        <p:spPr>
          <a:xfrm>
            <a:off x="862225" y="4093575"/>
            <a:ext cx="42192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dk1"/>
                </a:solidFill>
              </a:rPr>
              <a:t>Department </a:t>
            </a:r>
            <a:r>
              <a:rPr lang="en-US" sz="2900">
                <a:solidFill>
                  <a:schemeClr val="dk1"/>
                </a:solidFill>
              </a:rPr>
              <a:t>Table:</a:t>
            </a:r>
            <a:endParaRPr sz="2900">
              <a:solidFill>
                <a:schemeClr val="dk1"/>
              </a:solidFill>
              <a:latin typeface="Lato"/>
              <a:ea typeface="Lato"/>
              <a:cs typeface="Lato"/>
              <a:sym typeface="Lato"/>
            </a:endParaRPr>
          </a:p>
        </p:txBody>
      </p:sp>
      <p:graphicFrame>
        <p:nvGraphicFramePr>
          <p:cNvPr id="644" name="Google Shape;644;p87"/>
          <p:cNvGraphicFramePr/>
          <p:nvPr/>
        </p:nvGraphicFramePr>
        <p:xfrm>
          <a:off x="952500" y="4602775"/>
          <a:ext cx="3000000" cy="3000000"/>
        </p:xfrm>
        <a:graphic>
          <a:graphicData uri="http://schemas.openxmlformats.org/drawingml/2006/table">
            <a:tbl>
              <a:tblPr>
                <a:noFill/>
                <a:tableStyleId>{D70AEA84-F1D6-4E6C-873A-95592376EB88}</a:tableStyleId>
              </a:tblPr>
              <a:tblGrid>
                <a:gridCol w="1952300"/>
                <a:gridCol w="1952300"/>
              </a:tblGrid>
              <a:tr h="381000">
                <a:tc>
                  <a:txBody>
                    <a:bodyPr/>
                    <a:lstStyle/>
                    <a:p>
                      <a:pPr indent="0" lvl="0" marL="0" rtl="0" algn="l">
                        <a:spcBef>
                          <a:spcPts val="0"/>
                        </a:spcBef>
                        <a:spcAft>
                          <a:spcPts val="0"/>
                        </a:spcAft>
                        <a:buNone/>
                      </a:pPr>
                      <a:r>
                        <a:rPr b="1" lang="en-US" sz="1900"/>
                        <a:t>*</a:t>
                      </a:r>
                      <a:r>
                        <a:rPr b="1" lang="en-US" sz="1900"/>
                        <a:t>Department</a:t>
                      </a:r>
                      <a:endParaRPr b="1" sz="1900"/>
                    </a:p>
                  </a:txBody>
                  <a:tcPr marT="91425" marB="91425" marR="91425" marL="91425"/>
                </a:tc>
                <a:tc>
                  <a:txBody>
                    <a:bodyPr/>
                    <a:lstStyle/>
                    <a:p>
                      <a:pPr indent="0" lvl="0" marL="0" rtl="0" algn="l">
                        <a:spcBef>
                          <a:spcPts val="0"/>
                        </a:spcBef>
                        <a:spcAft>
                          <a:spcPts val="0"/>
                        </a:spcAft>
                        <a:buNone/>
                      </a:pPr>
                      <a:r>
                        <a:rPr b="1" lang="en-US" sz="1900"/>
                        <a:t>Department Head</a:t>
                      </a:r>
                      <a:endParaRPr b="1" sz="1900"/>
                    </a:p>
                  </a:txBody>
                  <a:tcPr marT="91425" marB="91425" marR="91425" marL="91425"/>
                </a:tc>
              </a:tr>
              <a:tr h="258125">
                <a:tc>
                  <a:txBody>
                    <a:bodyPr/>
                    <a:lstStyle/>
                    <a:p>
                      <a:pPr indent="0" lvl="0" marL="0" rtl="0" algn="l">
                        <a:spcBef>
                          <a:spcPts val="0"/>
                        </a:spcBef>
                        <a:spcAft>
                          <a:spcPts val="0"/>
                        </a:spcAft>
                        <a:buNone/>
                      </a:pPr>
                      <a:r>
                        <a:rPr b="1" lang="en-US" sz="1900"/>
                        <a:t>HR</a:t>
                      </a:r>
                      <a:endParaRPr b="1" sz="1900"/>
                    </a:p>
                  </a:txBody>
                  <a:tcPr marT="91425" marB="91425" marR="91425" marL="91425"/>
                </a:tc>
                <a:tc>
                  <a:txBody>
                    <a:bodyPr/>
                    <a:lstStyle/>
                    <a:p>
                      <a:pPr indent="0" lvl="0" marL="0" rtl="0" algn="l">
                        <a:spcBef>
                          <a:spcPts val="0"/>
                        </a:spcBef>
                        <a:spcAft>
                          <a:spcPts val="0"/>
                        </a:spcAft>
                        <a:buNone/>
                      </a:pPr>
                      <a:r>
                        <a:rPr b="1" lang="en-US" sz="1900"/>
                        <a:t>Bob</a:t>
                      </a:r>
                      <a:endParaRPr b="1" sz="1900"/>
                    </a:p>
                  </a:txBody>
                  <a:tcPr marT="91425" marB="91425" marR="91425" marL="91425"/>
                </a:tc>
              </a:tr>
              <a:tr h="381000">
                <a:tc>
                  <a:txBody>
                    <a:bodyPr/>
                    <a:lstStyle/>
                    <a:p>
                      <a:pPr indent="0" lvl="0" marL="0" rtl="0" algn="l">
                        <a:spcBef>
                          <a:spcPts val="0"/>
                        </a:spcBef>
                        <a:spcAft>
                          <a:spcPts val="0"/>
                        </a:spcAft>
                        <a:buNone/>
                      </a:pPr>
                      <a:r>
                        <a:rPr b="1" lang="en-US" sz="1900"/>
                        <a:t>IT</a:t>
                      </a:r>
                      <a:endParaRPr b="1" sz="1900"/>
                    </a:p>
                  </a:txBody>
                  <a:tcPr marT="91425" marB="91425" marR="91425" marL="91425"/>
                </a:tc>
                <a:tc>
                  <a:txBody>
                    <a:bodyPr/>
                    <a:lstStyle/>
                    <a:p>
                      <a:pPr indent="0" lvl="0" marL="0" rtl="0" algn="l">
                        <a:spcBef>
                          <a:spcPts val="0"/>
                        </a:spcBef>
                        <a:spcAft>
                          <a:spcPts val="0"/>
                        </a:spcAft>
                        <a:buNone/>
                      </a:pPr>
                      <a:r>
                        <a:rPr b="1" lang="en-US" sz="1900"/>
                        <a:t>Dave</a:t>
                      </a:r>
                      <a:endParaRPr b="1" sz="1900"/>
                    </a:p>
                  </a:txBody>
                  <a:tcPr marT="91425" marB="91425" marR="91425" marL="91425"/>
                </a:tc>
              </a:tr>
            </a:tbl>
          </a:graphicData>
        </a:graphic>
      </p:graphicFrame>
      <p:sp>
        <p:nvSpPr>
          <p:cNvPr id="645" name="Google Shape;645;p87"/>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652" name="Google Shape;652;p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92D8"/>
                </a:solidFill>
              </a:rPr>
              <a:t>Example Table</a:t>
            </a:r>
            <a:endParaRPr b="1">
              <a:solidFill>
                <a:srgbClr val="0092D8"/>
              </a:solidFill>
            </a:endParaRPr>
          </a:p>
        </p:txBody>
      </p:sp>
      <p:sp>
        <p:nvSpPr>
          <p:cNvPr id="653" name="Google Shape;653;p88"/>
          <p:cNvSpPr txBox="1"/>
          <p:nvPr>
            <p:ph idx="1" type="body"/>
          </p:nvPr>
        </p:nvSpPr>
        <p:spPr>
          <a:xfrm>
            <a:off x="838200" y="1778625"/>
            <a:ext cx="10515600" cy="4351200"/>
          </a:xfrm>
          <a:prstGeom prst="rect">
            <a:avLst/>
          </a:prstGeom>
          <a:noFill/>
          <a:ln>
            <a:noFill/>
          </a:ln>
        </p:spPr>
        <p:txBody>
          <a:bodyPr anchorCtr="0" anchor="t" bIns="45700" lIns="91425" spcFirstLastPara="1" rIns="91425" wrap="square" tIns="45700">
            <a:noAutofit/>
          </a:bodyPr>
          <a:lstStyle/>
          <a:p>
            <a:pPr indent="-193675" lvl="0" marL="228600" rtl="0" algn="l">
              <a:lnSpc>
                <a:spcPct val="70000"/>
              </a:lnSpc>
              <a:spcBef>
                <a:spcPts val="0"/>
              </a:spcBef>
              <a:spcAft>
                <a:spcPts val="0"/>
              </a:spcAft>
              <a:buClr>
                <a:schemeClr val="dk1"/>
              </a:buClr>
              <a:buSzPts val="1450"/>
              <a:buFont typeface="Lato"/>
              <a:buChar char="•"/>
            </a:pPr>
            <a:r>
              <a:rPr b="1" lang="en-US" sz="1950"/>
              <a:t>StudentID is the primary key.</a:t>
            </a:r>
            <a:endParaRPr b="1" sz="1950"/>
          </a:p>
          <a:p>
            <a:pPr indent="-101600" lvl="0" marL="228600" rtl="0" algn="l">
              <a:lnSpc>
                <a:spcPct val="70000"/>
              </a:lnSpc>
              <a:spcBef>
                <a:spcPts val="1000"/>
              </a:spcBef>
              <a:spcAft>
                <a:spcPts val="0"/>
              </a:spcAft>
              <a:buClr>
                <a:schemeClr val="dk1"/>
              </a:buClr>
              <a:buSzPts val="1250"/>
              <a:buNone/>
            </a:pPr>
            <a:r>
              <a:t/>
            </a:r>
            <a:endParaRPr sz="1950"/>
          </a:p>
          <a:p>
            <a:pPr indent="-101600" lvl="0" marL="228600" rtl="0" algn="l">
              <a:lnSpc>
                <a:spcPct val="70000"/>
              </a:lnSpc>
              <a:spcBef>
                <a:spcPts val="1000"/>
              </a:spcBef>
              <a:spcAft>
                <a:spcPts val="0"/>
              </a:spcAft>
              <a:buClr>
                <a:schemeClr val="dk1"/>
              </a:buClr>
              <a:buSzPts val="1250"/>
              <a:buNone/>
            </a:pPr>
            <a:r>
              <a:t/>
            </a:r>
            <a:endParaRPr sz="1950"/>
          </a:p>
          <a:p>
            <a:pPr indent="-101600" lvl="0" marL="228600" rtl="0" algn="l">
              <a:lnSpc>
                <a:spcPct val="70000"/>
              </a:lnSpc>
              <a:spcBef>
                <a:spcPts val="1000"/>
              </a:spcBef>
              <a:spcAft>
                <a:spcPts val="0"/>
              </a:spcAft>
              <a:buClr>
                <a:schemeClr val="dk1"/>
              </a:buClr>
              <a:buSzPts val="1250"/>
              <a:buNone/>
            </a:pPr>
            <a:r>
              <a:t/>
            </a:r>
            <a:endParaRPr sz="1950"/>
          </a:p>
          <a:p>
            <a:pPr indent="0" lvl="0" marL="0" marR="0" rtl="0" algn="ctr">
              <a:lnSpc>
                <a:spcPct val="95000"/>
              </a:lnSpc>
              <a:spcBef>
                <a:spcPts val="1000"/>
              </a:spcBef>
              <a:spcAft>
                <a:spcPts val="0"/>
              </a:spcAft>
              <a:buClr>
                <a:srgbClr val="FF0000"/>
              </a:buClr>
              <a:buSzPts val="1250"/>
              <a:buNone/>
            </a:pPr>
            <a:r>
              <a:t/>
            </a:r>
            <a:endParaRPr sz="1950"/>
          </a:p>
          <a:p>
            <a:pPr indent="0" lvl="0" marL="0" marR="0" rtl="0" algn="ctr">
              <a:lnSpc>
                <a:spcPct val="95000"/>
              </a:lnSpc>
              <a:spcBef>
                <a:spcPts val="1000"/>
              </a:spcBef>
              <a:spcAft>
                <a:spcPts val="0"/>
              </a:spcAft>
              <a:buClr>
                <a:srgbClr val="FF0000"/>
              </a:buClr>
              <a:buSzPts val="1250"/>
              <a:buNone/>
            </a:pPr>
            <a:r>
              <a:t/>
            </a:r>
            <a:endParaRPr sz="1950"/>
          </a:p>
          <a:p>
            <a:pPr indent="-101600" lvl="0" marL="228600" rtl="0" algn="l">
              <a:lnSpc>
                <a:spcPct val="70000"/>
              </a:lnSpc>
              <a:spcBef>
                <a:spcPts val="1000"/>
              </a:spcBef>
              <a:spcAft>
                <a:spcPts val="0"/>
              </a:spcAft>
              <a:buClr>
                <a:schemeClr val="dk1"/>
              </a:buClr>
              <a:buSzPts val="1250"/>
              <a:buNone/>
            </a:pPr>
            <a:r>
              <a:t/>
            </a:r>
            <a:endParaRPr sz="1950"/>
          </a:p>
          <a:p>
            <a:pPr indent="0" lvl="0" marL="0" rtl="0" algn="ctr">
              <a:lnSpc>
                <a:spcPct val="95000"/>
              </a:lnSpc>
              <a:spcBef>
                <a:spcPts val="0"/>
              </a:spcBef>
              <a:spcAft>
                <a:spcPts val="0"/>
              </a:spcAft>
              <a:buClr>
                <a:srgbClr val="FF0000"/>
              </a:buClr>
              <a:buSzPts val="2250"/>
              <a:buNone/>
            </a:pPr>
            <a:r>
              <a:t/>
            </a:r>
            <a:endParaRPr b="1" sz="2450">
              <a:solidFill>
                <a:srgbClr val="FF0000"/>
              </a:solidFill>
            </a:endParaRPr>
          </a:p>
          <a:p>
            <a:pPr indent="457200" lvl="0" marL="4114800" rtl="0" algn="l">
              <a:lnSpc>
                <a:spcPct val="95000"/>
              </a:lnSpc>
              <a:spcBef>
                <a:spcPts val="0"/>
              </a:spcBef>
              <a:spcAft>
                <a:spcPts val="0"/>
              </a:spcAft>
              <a:buClr>
                <a:srgbClr val="FF0000"/>
              </a:buClr>
              <a:buSzPts val="2250"/>
              <a:buNone/>
            </a:pPr>
            <a:r>
              <a:rPr b="1" lang="en-US" sz="2236">
                <a:solidFill>
                  <a:srgbClr val="FF0000"/>
                </a:solidFill>
              </a:rPr>
              <a:t>Is it 1NF?</a:t>
            </a:r>
            <a:endParaRPr b="1" sz="986"/>
          </a:p>
          <a:p>
            <a:pPr indent="0" lvl="0" marL="0" rtl="0" algn="ctr">
              <a:lnSpc>
                <a:spcPct val="95000"/>
              </a:lnSpc>
              <a:spcBef>
                <a:spcPts val="1000"/>
              </a:spcBef>
              <a:spcAft>
                <a:spcPts val="0"/>
              </a:spcAft>
              <a:buClr>
                <a:srgbClr val="FF0000"/>
              </a:buClr>
              <a:buSzPts val="1250"/>
              <a:buNone/>
            </a:pPr>
            <a:r>
              <a:rPr b="1" lang="en-US" sz="1936">
                <a:solidFill>
                  <a:srgbClr val="FF0000"/>
                </a:solidFill>
              </a:rPr>
              <a:t>How can you make it 1NF?</a:t>
            </a:r>
            <a:endParaRPr b="1" sz="1936">
              <a:solidFill>
                <a:srgbClr val="FF0000"/>
              </a:solidFill>
            </a:endParaRPr>
          </a:p>
          <a:p>
            <a:pPr indent="0" lvl="0" marL="0" rtl="0" algn="l">
              <a:lnSpc>
                <a:spcPct val="115000"/>
              </a:lnSpc>
              <a:spcBef>
                <a:spcPts val="0"/>
              </a:spcBef>
              <a:spcAft>
                <a:spcPts val="0"/>
              </a:spcAft>
              <a:buClr>
                <a:schemeClr val="dk1"/>
              </a:buClr>
              <a:buSzPts val="1100"/>
              <a:buFont typeface="Arial"/>
              <a:buNone/>
            </a:pPr>
            <a:r>
              <a:rPr b="1" lang="en-US" sz="1500">
                <a:solidFill>
                  <a:srgbClr val="1F2328"/>
                </a:solidFill>
                <a:highlight>
                  <a:srgbClr val="FFFFFF"/>
                </a:highlight>
                <a:latin typeface="Arial"/>
                <a:ea typeface="Arial"/>
                <a:cs typeface="Arial"/>
                <a:sym typeface="Arial"/>
              </a:rPr>
              <a:t>First Normal Form (1NF)</a:t>
            </a:r>
            <a:endParaRPr b="1" sz="1500">
              <a:solidFill>
                <a:srgbClr val="1F2328"/>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1F2328"/>
              </a:buClr>
              <a:buSzPts val="1500"/>
              <a:buChar char="●"/>
            </a:pPr>
            <a:r>
              <a:rPr b="1" lang="en-US" sz="1500">
                <a:solidFill>
                  <a:srgbClr val="1F2328"/>
                </a:solidFill>
                <a:highlight>
                  <a:srgbClr val="FFFFFF"/>
                </a:highlight>
                <a:latin typeface="Arial"/>
                <a:ea typeface="Arial"/>
                <a:cs typeface="Arial"/>
                <a:sym typeface="Arial"/>
              </a:rPr>
              <a:t>Ensures that the table has a primary key and that all attributes contain only atomic (indivisible) values.</a:t>
            </a:r>
            <a:endParaRPr b="1" sz="1500">
              <a:solidFill>
                <a:srgbClr val="1F2328"/>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1F2328"/>
              </a:buClr>
              <a:buSzPts val="1500"/>
              <a:buChar char="●"/>
            </a:pPr>
            <a:r>
              <a:rPr b="1" lang="en-US" sz="1500">
                <a:solidFill>
                  <a:srgbClr val="1F2328"/>
                </a:solidFill>
                <a:highlight>
                  <a:srgbClr val="FFFFFF"/>
                </a:highlight>
                <a:latin typeface="Arial"/>
                <a:ea typeface="Arial"/>
                <a:cs typeface="Arial"/>
                <a:sym typeface="Arial"/>
              </a:rPr>
              <a:t>Each column should hold a single value, and each row should be unique.</a:t>
            </a:r>
            <a:endParaRPr b="1" sz="1500">
              <a:solidFill>
                <a:srgbClr val="1F2328"/>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lnSpc>
                <a:spcPct val="95000"/>
              </a:lnSpc>
              <a:spcBef>
                <a:spcPts val="1000"/>
              </a:spcBef>
              <a:spcAft>
                <a:spcPts val="0"/>
              </a:spcAft>
              <a:buClr>
                <a:srgbClr val="FF0000"/>
              </a:buClr>
              <a:buSzPts val="1250"/>
              <a:buNone/>
            </a:pPr>
            <a:r>
              <a:t/>
            </a:r>
            <a:endParaRPr b="1" sz="2436"/>
          </a:p>
          <a:p>
            <a:pPr indent="-101600" lvl="0" marL="228600" rtl="0" algn="l">
              <a:lnSpc>
                <a:spcPct val="70000"/>
              </a:lnSpc>
              <a:spcBef>
                <a:spcPts val="2000"/>
              </a:spcBef>
              <a:spcAft>
                <a:spcPts val="0"/>
              </a:spcAft>
              <a:buClr>
                <a:schemeClr val="dk1"/>
              </a:buClr>
              <a:buSzPts val="1250"/>
              <a:buNone/>
            </a:pPr>
            <a:r>
              <a:t/>
            </a:r>
            <a:endParaRPr sz="1950"/>
          </a:p>
        </p:txBody>
      </p:sp>
      <p:graphicFrame>
        <p:nvGraphicFramePr>
          <p:cNvPr id="654" name="Google Shape;654;p88"/>
          <p:cNvGraphicFramePr/>
          <p:nvPr/>
        </p:nvGraphicFramePr>
        <p:xfrm>
          <a:off x="768400" y="2771850"/>
          <a:ext cx="3000000" cy="3000000"/>
        </p:xfrm>
        <a:graphic>
          <a:graphicData uri="http://schemas.openxmlformats.org/drawingml/2006/table">
            <a:tbl>
              <a:tblPr>
                <a:noFill/>
                <a:tableStyleId>{D70AEA84-F1D6-4E6C-873A-95592376EB88}</a:tableStyleId>
              </a:tblPr>
              <a:tblGrid>
                <a:gridCol w="1422775"/>
                <a:gridCol w="1663650"/>
                <a:gridCol w="1107425"/>
                <a:gridCol w="1555600"/>
                <a:gridCol w="1418200"/>
                <a:gridCol w="1310800"/>
                <a:gridCol w="1571575"/>
                <a:gridCol w="865875"/>
              </a:tblGrid>
              <a:tr h="757225">
                <a:tc>
                  <a:txBody>
                    <a:bodyPr/>
                    <a:lstStyle/>
                    <a:p>
                      <a:pPr indent="0" lvl="0" marL="0" rtl="0" algn="l">
                        <a:spcBef>
                          <a:spcPts val="0"/>
                        </a:spcBef>
                        <a:spcAft>
                          <a:spcPts val="0"/>
                        </a:spcAft>
                        <a:buNone/>
                      </a:pPr>
                      <a:r>
                        <a:rPr b="1" lang="en-US" sz="1800">
                          <a:latin typeface="Lato"/>
                          <a:ea typeface="Lato"/>
                          <a:cs typeface="Lato"/>
                          <a:sym typeface="Lato"/>
                        </a:rPr>
                        <a:t>*</a:t>
                      </a:r>
                      <a:r>
                        <a:rPr b="1" lang="en-US" sz="1800">
                          <a:latin typeface="Lato"/>
                          <a:ea typeface="Lato"/>
                          <a:cs typeface="Lato"/>
                          <a:sym typeface="Lato"/>
                        </a:rPr>
                        <a:t>StudentID</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StudentName</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Address</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HouseName</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HouseColor</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Subject</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SubjectCost</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Grade</a:t>
                      </a:r>
                      <a:endParaRPr b="1" sz="1800">
                        <a:latin typeface="Lato"/>
                        <a:ea typeface="Lato"/>
                        <a:cs typeface="Lato"/>
                        <a:sym typeface="Lato"/>
                      </a:endParaRPr>
                    </a:p>
                  </a:txBody>
                  <a:tcPr marT="91425" marB="91425" marR="91425" marL="91425"/>
                </a:tc>
              </a:tr>
              <a:tr h="1027625">
                <a:tc>
                  <a:txBody>
                    <a:bodyPr/>
                    <a:lstStyle/>
                    <a:p>
                      <a:pPr indent="0" lvl="0" marL="0" rtl="0" algn="l">
                        <a:spcBef>
                          <a:spcPts val="0"/>
                        </a:spcBef>
                        <a:spcAft>
                          <a:spcPts val="0"/>
                        </a:spcAft>
                        <a:buNone/>
                      </a:pPr>
                      <a:r>
                        <a:rPr b="1" lang="en-US" sz="1800">
                          <a:latin typeface="Lato"/>
                          <a:ea typeface="Lato"/>
                          <a:cs typeface="Lato"/>
                          <a:sym typeface="Lato"/>
                        </a:rPr>
                        <a:t>19594332X</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Mary Watson</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10 Charles</a:t>
                      </a:r>
                      <a:r>
                        <a:rPr b="1" lang="en-US" sz="1800">
                          <a:latin typeface="Lato"/>
                          <a:ea typeface="Lato"/>
                          <a:cs typeface="Lato"/>
                          <a:sym typeface="Lato"/>
                        </a:rPr>
                        <a:t> </a:t>
                      </a:r>
                      <a:r>
                        <a:rPr b="1" lang="en-US" sz="1800">
                          <a:latin typeface="Lato"/>
                          <a:ea typeface="Lato"/>
                          <a:cs typeface="Lato"/>
                          <a:sym typeface="Lato"/>
                        </a:rPr>
                        <a:t>Street</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Bob</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Red</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English</a:t>
                      </a:r>
                      <a:br>
                        <a:rPr b="1" lang="en-US" sz="1800">
                          <a:latin typeface="Lato"/>
                          <a:ea typeface="Lato"/>
                          <a:cs typeface="Lato"/>
                          <a:sym typeface="Lato"/>
                        </a:rPr>
                      </a:br>
                      <a:r>
                        <a:rPr b="1" lang="en-US" sz="1800">
                          <a:latin typeface="Lato"/>
                          <a:ea typeface="Lato"/>
                          <a:cs typeface="Lato"/>
                          <a:sym typeface="Lato"/>
                        </a:rPr>
                        <a:t>Math</a:t>
                      </a:r>
                      <a:br>
                        <a:rPr b="1" lang="en-US" sz="1800">
                          <a:latin typeface="Lato"/>
                          <a:ea typeface="Lato"/>
                          <a:cs typeface="Lato"/>
                          <a:sym typeface="Lato"/>
                        </a:rPr>
                      </a:br>
                      <a:r>
                        <a:rPr b="1" lang="en-US" sz="1800">
                          <a:latin typeface="Lato"/>
                          <a:ea typeface="Lato"/>
                          <a:cs typeface="Lato"/>
                          <a:sym typeface="Lato"/>
                        </a:rPr>
                        <a:t>Info Tech</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$50</a:t>
                      </a:r>
                      <a:br>
                        <a:rPr b="1" lang="en-US" sz="1800">
                          <a:latin typeface="Lato"/>
                          <a:ea typeface="Lato"/>
                          <a:cs typeface="Lato"/>
                          <a:sym typeface="Lato"/>
                        </a:rPr>
                      </a:br>
                      <a:r>
                        <a:rPr b="1" lang="en-US" sz="1800">
                          <a:solidFill>
                            <a:schemeClr val="dk1"/>
                          </a:solidFill>
                          <a:latin typeface="Lato"/>
                          <a:ea typeface="Lato"/>
                          <a:cs typeface="Lato"/>
                          <a:sym typeface="Lato"/>
                        </a:rPr>
                        <a:t>$50</a:t>
                      </a:r>
                      <a:br>
                        <a:rPr b="1" lang="en-US" sz="1800">
                          <a:solidFill>
                            <a:schemeClr val="dk1"/>
                          </a:solidFill>
                          <a:latin typeface="Lato"/>
                          <a:ea typeface="Lato"/>
                          <a:cs typeface="Lato"/>
                          <a:sym typeface="Lato"/>
                        </a:rPr>
                      </a:br>
                      <a:r>
                        <a:rPr b="1" lang="en-US" sz="1800">
                          <a:solidFill>
                            <a:schemeClr val="dk1"/>
                          </a:solidFill>
                          <a:latin typeface="Lato"/>
                          <a:ea typeface="Lato"/>
                          <a:cs typeface="Lato"/>
                          <a:sym typeface="Lato"/>
                        </a:rPr>
                        <a:t>$100</a:t>
                      </a:r>
                      <a:endParaRPr b="1"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US" sz="1800">
                          <a:latin typeface="Lato"/>
                          <a:ea typeface="Lato"/>
                          <a:cs typeface="Lato"/>
                          <a:sym typeface="Lato"/>
                        </a:rPr>
                        <a:t>B</a:t>
                      </a:r>
                      <a:br>
                        <a:rPr b="1" lang="en-US" sz="1800">
                          <a:latin typeface="Lato"/>
                          <a:ea typeface="Lato"/>
                          <a:cs typeface="Lato"/>
                          <a:sym typeface="Lato"/>
                        </a:rPr>
                      </a:br>
                      <a:r>
                        <a:rPr b="1" lang="en-US" sz="1800">
                          <a:latin typeface="Lato"/>
                          <a:ea typeface="Lato"/>
                          <a:cs typeface="Lato"/>
                          <a:sym typeface="Lato"/>
                        </a:rPr>
                        <a:t>A </a:t>
                      </a:r>
                      <a:br>
                        <a:rPr b="1" lang="en-US" sz="1800">
                          <a:latin typeface="Lato"/>
                          <a:ea typeface="Lato"/>
                          <a:cs typeface="Lato"/>
                          <a:sym typeface="Lato"/>
                        </a:rPr>
                      </a:br>
                      <a:r>
                        <a:rPr b="1" lang="en-US" sz="1800">
                          <a:latin typeface="Lato"/>
                          <a:ea typeface="Lato"/>
                          <a:cs typeface="Lato"/>
                          <a:sym typeface="Lato"/>
                        </a:rPr>
                        <a:t>B+</a:t>
                      </a:r>
                      <a:endParaRPr b="1" sz="1800">
                        <a:latin typeface="Lato"/>
                        <a:ea typeface="Lato"/>
                        <a:cs typeface="Lato"/>
                        <a:sym typeface="Lato"/>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8" name="Shape 658"/>
        <p:cNvGrpSpPr/>
        <p:nvPr/>
      </p:nvGrpSpPr>
      <p:grpSpPr>
        <a:xfrm>
          <a:off x="0" y="0"/>
          <a:ext cx="0" cy="0"/>
          <a:chOff x="0" y="0"/>
          <a:chExt cx="0" cy="0"/>
        </a:xfrm>
      </p:grpSpPr>
      <p:sp>
        <p:nvSpPr>
          <p:cNvPr id="659" name="Google Shape;659;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Example 1 (Cont..)</a:t>
            </a:r>
            <a:endParaRPr b="1">
              <a:solidFill>
                <a:srgbClr val="0080C9"/>
              </a:solidFill>
            </a:endParaRPr>
          </a:p>
        </p:txBody>
      </p:sp>
      <p:sp>
        <p:nvSpPr>
          <p:cNvPr id="660" name="Google Shape;660;p8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5186" lvl="0" marL="0" marR="0" rtl="0" algn="just">
              <a:lnSpc>
                <a:spcPct val="115000"/>
              </a:lnSpc>
              <a:spcBef>
                <a:spcPts val="0"/>
              </a:spcBef>
              <a:spcAft>
                <a:spcPts val="0"/>
              </a:spcAft>
              <a:buClr>
                <a:schemeClr val="dk1"/>
              </a:buClr>
              <a:buSzPct val="100000"/>
              <a:buFont typeface="Lato"/>
              <a:buChar char="●"/>
            </a:pPr>
            <a:r>
              <a:rPr lang="en-US" sz="3026"/>
              <a:t>Create new rows so each cell contains only one value</a:t>
            </a:r>
            <a:endParaRPr sz="3626"/>
          </a:p>
          <a:p>
            <a:pPr indent="139700" lvl="0" marL="0" marR="0" rtl="0" algn="just">
              <a:lnSpc>
                <a:spcPct val="115000"/>
              </a:lnSpc>
              <a:spcBef>
                <a:spcPts val="1000"/>
              </a:spcBef>
              <a:spcAft>
                <a:spcPts val="0"/>
              </a:spcAft>
              <a:buClr>
                <a:schemeClr val="dk1"/>
              </a:buClr>
              <a:buSzPct val="89622"/>
              <a:buNone/>
            </a:pPr>
            <a:r>
              <a:t/>
            </a:r>
            <a:endParaRPr sz="2454">
              <a:latin typeface="Calibri"/>
              <a:ea typeface="Calibri"/>
              <a:cs typeface="Calibri"/>
              <a:sym typeface="Calibri"/>
            </a:endParaRPr>
          </a:p>
          <a:p>
            <a:pPr indent="139700" lvl="0" marL="0" marR="0" rtl="0" algn="just">
              <a:lnSpc>
                <a:spcPct val="115000"/>
              </a:lnSpc>
              <a:spcBef>
                <a:spcPts val="1000"/>
              </a:spcBef>
              <a:spcAft>
                <a:spcPts val="0"/>
              </a:spcAft>
              <a:buClr>
                <a:schemeClr val="dk1"/>
              </a:buClr>
              <a:buSzPct val="89622"/>
              <a:buNone/>
            </a:pPr>
            <a:r>
              <a:t/>
            </a:r>
            <a:endParaRPr sz="2454">
              <a:latin typeface="Calibri"/>
              <a:ea typeface="Calibri"/>
              <a:cs typeface="Calibri"/>
              <a:sym typeface="Calibri"/>
            </a:endParaRPr>
          </a:p>
          <a:p>
            <a:pPr indent="139700" lvl="0" marL="0" marR="0" rtl="0" algn="just">
              <a:lnSpc>
                <a:spcPct val="115000"/>
              </a:lnSpc>
              <a:spcBef>
                <a:spcPts val="1000"/>
              </a:spcBef>
              <a:spcAft>
                <a:spcPts val="0"/>
              </a:spcAft>
              <a:buClr>
                <a:schemeClr val="dk1"/>
              </a:buClr>
              <a:buSzPct val="89622"/>
              <a:buNone/>
            </a:pPr>
            <a:r>
              <a:t/>
            </a:r>
            <a:endParaRPr sz="2454">
              <a:latin typeface="Calibri"/>
              <a:ea typeface="Calibri"/>
              <a:cs typeface="Calibri"/>
              <a:sym typeface="Calibri"/>
            </a:endParaRPr>
          </a:p>
          <a:p>
            <a:pPr indent="127000" lvl="0" marL="0" marR="0" rtl="0" algn="just">
              <a:lnSpc>
                <a:spcPct val="115000"/>
              </a:lnSpc>
              <a:spcBef>
                <a:spcPts val="1000"/>
              </a:spcBef>
              <a:spcAft>
                <a:spcPts val="0"/>
              </a:spcAft>
              <a:buClr>
                <a:schemeClr val="dk1"/>
              </a:buClr>
              <a:buSzPct val="65471"/>
              <a:buNone/>
            </a:pPr>
            <a:r>
              <a:t/>
            </a:r>
            <a:endParaRPr sz="3054"/>
          </a:p>
          <a:p>
            <a:pPr indent="26776" lvl="0" marL="0" marR="0" rtl="0" algn="just">
              <a:lnSpc>
                <a:spcPct val="115000"/>
              </a:lnSpc>
              <a:spcBef>
                <a:spcPts val="1000"/>
              </a:spcBef>
              <a:spcAft>
                <a:spcPts val="0"/>
              </a:spcAft>
              <a:buClr>
                <a:schemeClr val="dk1"/>
              </a:buClr>
              <a:buSzPct val="73811"/>
              <a:buChar char="●"/>
            </a:pPr>
            <a:r>
              <a:rPr lang="en-US" sz="3054"/>
              <a:t>But now the studentID no longer uniquely identifies each row. You now need to declare </a:t>
            </a:r>
            <a:r>
              <a:rPr b="1" i="1" lang="en-US" sz="3054"/>
              <a:t>studentID</a:t>
            </a:r>
            <a:r>
              <a:rPr lang="en-US" sz="3054"/>
              <a:t>  </a:t>
            </a:r>
            <a:r>
              <a:rPr lang="en-US" sz="3054"/>
              <a:t>and </a:t>
            </a:r>
            <a:r>
              <a:rPr b="1" i="1" lang="en-US" sz="3054"/>
              <a:t>subject</a:t>
            </a:r>
            <a:r>
              <a:rPr b="1" lang="en-US" sz="3054"/>
              <a:t> </a:t>
            </a:r>
            <a:r>
              <a:rPr b="1" lang="en-US" sz="3054">
                <a:solidFill>
                  <a:srgbClr val="980000"/>
                </a:solidFill>
              </a:rPr>
              <a:t>together</a:t>
            </a:r>
            <a:r>
              <a:rPr b="1" lang="en-US" sz="3054"/>
              <a:t> </a:t>
            </a:r>
            <a:r>
              <a:rPr lang="en-US" sz="3054"/>
              <a:t>to uniquely identify each row. So the new </a:t>
            </a:r>
            <a:r>
              <a:rPr b="1" lang="en-US" sz="3054"/>
              <a:t>key</a:t>
            </a:r>
            <a:r>
              <a:rPr lang="en-US" sz="3054"/>
              <a:t> is </a:t>
            </a:r>
            <a:r>
              <a:rPr lang="en-US" sz="3054">
                <a:solidFill>
                  <a:schemeClr val="lt1"/>
                </a:solidFill>
                <a:highlight>
                  <a:schemeClr val="dk1"/>
                </a:highlight>
              </a:rPr>
              <a:t> StudentID </a:t>
            </a:r>
            <a:r>
              <a:rPr i="1" lang="en-US" sz="3054">
                <a:solidFill>
                  <a:schemeClr val="lt1"/>
                </a:solidFill>
                <a:highlight>
                  <a:schemeClr val="dk1"/>
                </a:highlight>
              </a:rPr>
              <a:t>and</a:t>
            </a:r>
            <a:r>
              <a:rPr lang="en-US" sz="3054">
                <a:solidFill>
                  <a:schemeClr val="lt1"/>
                </a:solidFill>
                <a:highlight>
                  <a:schemeClr val="dk1"/>
                </a:highlight>
              </a:rPr>
              <a:t> Subject.</a:t>
            </a:r>
            <a:endParaRPr sz="3054">
              <a:solidFill>
                <a:schemeClr val="lt1"/>
              </a:solidFill>
              <a:highlight>
                <a:schemeClr val="dk1"/>
              </a:highlight>
            </a:endParaRPr>
          </a:p>
          <a:p>
            <a:pPr indent="0" lvl="0" marL="0" marR="0" rtl="0" algn="ctr">
              <a:lnSpc>
                <a:spcPct val="115000"/>
              </a:lnSpc>
              <a:spcBef>
                <a:spcPts val="1000"/>
              </a:spcBef>
              <a:spcAft>
                <a:spcPts val="0"/>
              </a:spcAft>
              <a:buClr>
                <a:srgbClr val="FF0000"/>
              </a:buClr>
              <a:buSzPct val="54956"/>
              <a:buNone/>
            </a:pPr>
            <a:r>
              <a:rPr b="1" lang="en-US" sz="4003">
                <a:solidFill>
                  <a:srgbClr val="FF0000"/>
                </a:solidFill>
                <a:latin typeface="Calibri"/>
                <a:ea typeface="Calibri"/>
                <a:cs typeface="Calibri"/>
                <a:sym typeface="Calibri"/>
              </a:rPr>
              <a:t>Is it 2NF?</a:t>
            </a:r>
            <a:endParaRPr b="1" sz="4003">
              <a:latin typeface="Calibri"/>
              <a:ea typeface="Calibri"/>
              <a:cs typeface="Calibri"/>
              <a:sym typeface="Calibri"/>
            </a:endParaRPr>
          </a:p>
          <a:p>
            <a:pPr indent="114300" lvl="0" marL="0" marR="0" rtl="0" algn="just">
              <a:lnSpc>
                <a:spcPct val="115000"/>
              </a:lnSpc>
              <a:spcBef>
                <a:spcPts val="1000"/>
              </a:spcBef>
              <a:spcAft>
                <a:spcPts val="0"/>
              </a:spcAft>
              <a:buClr>
                <a:schemeClr val="dk1"/>
              </a:buClr>
              <a:buSzPct val="100000"/>
              <a:buNone/>
            </a:pPr>
            <a:r>
              <a:t/>
            </a:r>
            <a:endParaRPr sz="1800">
              <a:latin typeface="Calibri"/>
              <a:ea typeface="Calibri"/>
              <a:cs typeface="Calibri"/>
              <a:sym typeface="Calibri"/>
            </a:endParaRPr>
          </a:p>
          <a:p>
            <a:pPr indent="-101600" lvl="0" marL="228600" rtl="0" algn="l">
              <a:lnSpc>
                <a:spcPct val="90000"/>
              </a:lnSpc>
              <a:spcBef>
                <a:spcPts val="2000"/>
              </a:spcBef>
              <a:spcAft>
                <a:spcPts val="0"/>
              </a:spcAft>
              <a:buClr>
                <a:schemeClr val="dk1"/>
              </a:buClr>
              <a:buSzPct val="71428"/>
              <a:buNone/>
            </a:pPr>
            <a:r>
              <a:t/>
            </a:r>
            <a:endParaRPr/>
          </a:p>
        </p:txBody>
      </p:sp>
      <p:pic>
        <p:nvPicPr>
          <p:cNvPr id="661" name="Google Shape;661;p89"/>
          <p:cNvPicPr preferRelativeResize="0"/>
          <p:nvPr/>
        </p:nvPicPr>
        <p:blipFill rotWithShape="1">
          <a:blip r:embed="rId3">
            <a:alphaModFix/>
          </a:blip>
          <a:srcRect b="0" l="0" r="0" t="0"/>
          <a:stretch/>
        </p:blipFill>
        <p:spPr>
          <a:xfrm>
            <a:off x="1221346" y="2406738"/>
            <a:ext cx="9749307" cy="1143000"/>
          </a:xfrm>
          <a:prstGeom prst="rect">
            <a:avLst/>
          </a:prstGeom>
          <a:noFill/>
          <a:ln>
            <a:noFill/>
          </a:ln>
        </p:spPr>
      </p:pic>
      <p:sp>
        <p:nvSpPr>
          <p:cNvPr id="662" name="Google Shape;662;p89"/>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0"/>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669" name="Google Shape;669;p90"/>
          <p:cNvSpPr txBox="1"/>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p>
        </p:txBody>
      </p:sp>
      <p:sp>
        <p:nvSpPr>
          <p:cNvPr id="670" name="Google Shape;670;p90"/>
          <p:cNvSpPr txBox="1"/>
          <p:nvPr/>
        </p:nvSpPr>
        <p:spPr>
          <a:xfrm>
            <a:off x="608075" y="73600"/>
            <a:ext cx="10515600" cy="1129200"/>
          </a:xfrm>
          <a:prstGeom prst="rect">
            <a:avLst/>
          </a:prstGeom>
          <a:noFill/>
          <a:ln>
            <a:noFill/>
          </a:ln>
        </p:spPr>
        <p:txBody>
          <a:bodyPr anchorCtr="0" anchor="ctr" bIns="45700" lIns="91425" spcFirstLastPara="1" rIns="91425" wrap="square" tIns="45700">
            <a:normAutofit/>
          </a:bodyPr>
          <a:lstStyle/>
          <a:p>
            <a:pPr indent="0" lvl="0" marL="0" rtl="0" algn="l">
              <a:lnSpc>
                <a:spcPct val="70000"/>
              </a:lnSpc>
              <a:spcBef>
                <a:spcPts val="0"/>
              </a:spcBef>
              <a:spcAft>
                <a:spcPts val="0"/>
              </a:spcAft>
              <a:buSzPts val="1018"/>
              <a:buNone/>
            </a:pPr>
            <a:br>
              <a:rPr b="1" lang="en-US" sz="3870">
                <a:solidFill>
                  <a:srgbClr val="0080C9"/>
                </a:solidFill>
                <a:latin typeface="Lato"/>
                <a:ea typeface="Lato"/>
                <a:cs typeface="Lato"/>
                <a:sym typeface="Lato"/>
              </a:rPr>
            </a:br>
            <a:r>
              <a:rPr lang="en-US" sz="2599">
                <a:solidFill>
                  <a:srgbClr val="000000"/>
                </a:solidFill>
                <a:latin typeface="Lato"/>
                <a:ea typeface="Lato"/>
                <a:cs typeface="Lato"/>
                <a:sym typeface="Lato"/>
              </a:rPr>
              <a:t>Create new rows so each cell contains only one value</a:t>
            </a:r>
            <a:endParaRPr b="1" sz="3870">
              <a:solidFill>
                <a:srgbClr val="0080C9"/>
              </a:solidFill>
              <a:latin typeface="Lato"/>
              <a:ea typeface="Lato"/>
              <a:cs typeface="Lato"/>
              <a:sym typeface="Lato"/>
            </a:endParaRPr>
          </a:p>
        </p:txBody>
      </p:sp>
      <p:sp>
        <p:nvSpPr>
          <p:cNvPr id="671" name="Google Shape;671;p90"/>
          <p:cNvSpPr txBox="1"/>
          <p:nvPr/>
        </p:nvSpPr>
        <p:spPr>
          <a:xfrm>
            <a:off x="131100" y="1840950"/>
            <a:ext cx="11929800" cy="4501500"/>
          </a:xfrm>
          <a:prstGeom prst="rect">
            <a:avLst/>
          </a:prstGeom>
          <a:noFill/>
          <a:ln>
            <a:noFill/>
          </a:ln>
        </p:spPr>
        <p:txBody>
          <a:bodyPr anchorCtr="0" anchor="t" bIns="45700" lIns="91425" spcFirstLastPara="1" rIns="91425" wrap="square" tIns="45700">
            <a:noAutofit/>
          </a:bodyPr>
          <a:lstStyle/>
          <a:p>
            <a:pPr indent="0" lvl="0" marL="0" rtl="0" algn="just">
              <a:lnSpc>
                <a:spcPct val="95000"/>
              </a:lnSpc>
              <a:spcBef>
                <a:spcPts val="0"/>
              </a:spcBef>
              <a:spcAft>
                <a:spcPts val="0"/>
              </a:spcAft>
              <a:buSzPts val="275"/>
              <a:buNone/>
            </a:pPr>
            <a:r>
              <a:t/>
            </a:r>
            <a:endParaRPr b="1" sz="906">
              <a:solidFill>
                <a:srgbClr val="000000"/>
              </a:solidFill>
              <a:latin typeface="Lato"/>
              <a:ea typeface="Lato"/>
              <a:cs typeface="Lato"/>
              <a:sym typeface="Lato"/>
            </a:endParaRPr>
          </a:p>
          <a:p>
            <a:pPr indent="139700" lvl="0" marL="0" rtl="0" algn="just">
              <a:lnSpc>
                <a:spcPct val="95000"/>
              </a:lnSpc>
              <a:spcBef>
                <a:spcPts val="1000"/>
              </a:spcBef>
              <a:spcAft>
                <a:spcPts val="0"/>
              </a:spcAft>
              <a:buSzPts val="275"/>
              <a:buNone/>
            </a:pPr>
            <a:r>
              <a:t/>
            </a:r>
            <a:endParaRPr b="1" sz="613">
              <a:solidFill>
                <a:srgbClr val="000000"/>
              </a:solidFill>
              <a:latin typeface="Calibri"/>
              <a:ea typeface="Calibri"/>
              <a:cs typeface="Calibri"/>
              <a:sym typeface="Calibri"/>
            </a:endParaRPr>
          </a:p>
          <a:p>
            <a:pPr indent="139700" lvl="0" marL="0" rtl="0" algn="just">
              <a:lnSpc>
                <a:spcPct val="95000"/>
              </a:lnSpc>
              <a:spcBef>
                <a:spcPts val="1000"/>
              </a:spcBef>
              <a:spcAft>
                <a:spcPts val="0"/>
              </a:spcAft>
              <a:buSzPts val="275"/>
              <a:buNone/>
            </a:pPr>
            <a:r>
              <a:t/>
            </a:r>
            <a:endParaRPr b="1" sz="613">
              <a:solidFill>
                <a:srgbClr val="000000"/>
              </a:solidFill>
              <a:latin typeface="Calibri"/>
              <a:ea typeface="Calibri"/>
              <a:cs typeface="Calibri"/>
              <a:sym typeface="Calibri"/>
            </a:endParaRPr>
          </a:p>
          <a:p>
            <a:pPr indent="139700" lvl="0" marL="0" rtl="0" algn="just">
              <a:lnSpc>
                <a:spcPct val="95000"/>
              </a:lnSpc>
              <a:spcBef>
                <a:spcPts val="1000"/>
              </a:spcBef>
              <a:spcAft>
                <a:spcPts val="0"/>
              </a:spcAft>
              <a:buSzPts val="275"/>
              <a:buNone/>
            </a:pPr>
            <a:r>
              <a:t/>
            </a:r>
            <a:endParaRPr b="1" sz="613">
              <a:solidFill>
                <a:srgbClr val="000000"/>
              </a:solidFill>
              <a:latin typeface="Calibri"/>
              <a:ea typeface="Calibri"/>
              <a:cs typeface="Calibri"/>
              <a:sym typeface="Calibri"/>
            </a:endParaRPr>
          </a:p>
          <a:p>
            <a:pPr indent="127000" lvl="0" marL="0" rtl="0" algn="just">
              <a:lnSpc>
                <a:spcPct val="95000"/>
              </a:lnSpc>
              <a:spcBef>
                <a:spcPts val="1000"/>
              </a:spcBef>
              <a:spcAft>
                <a:spcPts val="0"/>
              </a:spcAft>
              <a:buSzPts val="275"/>
              <a:buNone/>
            </a:pPr>
            <a:r>
              <a:t/>
            </a:r>
            <a:endParaRPr b="1" sz="763">
              <a:solidFill>
                <a:srgbClr val="000000"/>
              </a:solidFill>
              <a:latin typeface="Lato"/>
              <a:ea typeface="Lato"/>
              <a:cs typeface="Lato"/>
              <a:sym typeface="Lato"/>
            </a:endParaRPr>
          </a:p>
          <a:p>
            <a:pPr indent="0" lvl="0" marL="457200" rtl="0" algn="just">
              <a:lnSpc>
                <a:spcPct val="95000"/>
              </a:lnSpc>
              <a:spcBef>
                <a:spcPts val="1000"/>
              </a:spcBef>
              <a:spcAft>
                <a:spcPts val="0"/>
              </a:spcAft>
              <a:buSzPts val="275"/>
              <a:buNone/>
            </a:pPr>
            <a:br>
              <a:rPr b="1" lang="en-US" sz="763">
                <a:latin typeface="Lato"/>
                <a:ea typeface="Lato"/>
                <a:cs typeface="Lato"/>
                <a:sym typeface="Lato"/>
              </a:rPr>
            </a:br>
            <a:br>
              <a:rPr b="1" lang="en-US" sz="763">
                <a:latin typeface="Lato"/>
                <a:ea typeface="Lato"/>
                <a:cs typeface="Lato"/>
                <a:sym typeface="Lato"/>
              </a:rPr>
            </a:br>
            <a:endParaRPr b="1" sz="763">
              <a:latin typeface="Lato"/>
              <a:ea typeface="Lato"/>
              <a:cs typeface="Lato"/>
              <a:sym typeface="Lato"/>
            </a:endParaRPr>
          </a:p>
          <a:p>
            <a:pPr indent="0" lvl="0" marL="457200" rtl="0" algn="just">
              <a:lnSpc>
                <a:spcPct val="95000"/>
              </a:lnSpc>
              <a:spcBef>
                <a:spcPts val="1000"/>
              </a:spcBef>
              <a:spcAft>
                <a:spcPts val="0"/>
              </a:spcAft>
              <a:buSzPts val="275"/>
              <a:buNone/>
            </a:pPr>
            <a:r>
              <a:t/>
            </a:r>
            <a:endParaRPr b="1" sz="763">
              <a:latin typeface="Lato"/>
              <a:ea typeface="Lato"/>
              <a:cs typeface="Lato"/>
              <a:sym typeface="Lato"/>
            </a:endParaRPr>
          </a:p>
          <a:p>
            <a:pPr indent="0" lvl="0" marL="457200" rtl="0" algn="just">
              <a:lnSpc>
                <a:spcPct val="95000"/>
              </a:lnSpc>
              <a:spcBef>
                <a:spcPts val="1000"/>
              </a:spcBef>
              <a:spcAft>
                <a:spcPts val="0"/>
              </a:spcAft>
              <a:buSzPts val="275"/>
              <a:buNone/>
            </a:pPr>
            <a:r>
              <a:t/>
            </a:r>
            <a:endParaRPr b="1" sz="763">
              <a:latin typeface="Lato"/>
              <a:ea typeface="Lato"/>
              <a:cs typeface="Lato"/>
              <a:sym typeface="Lato"/>
            </a:endParaRPr>
          </a:p>
          <a:p>
            <a:pPr indent="0" lvl="0" marL="457200" rtl="0" algn="just">
              <a:lnSpc>
                <a:spcPct val="95000"/>
              </a:lnSpc>
              <a:spcBef>
                <a:spcPts val="1000"/>
              </a:spcBef>
              <a:spcAft>
                <a:spcPts val="0"/>
              </a:spcAft>
              <a:buSzPts val="275"/>
              <a:buNone/>
            </a:pPr>
            <a:r>
              <a:t/>
            </a:r>
            <a:endParaRPr b="1" sz="763">
              <a:latin typeface="Lato"/>
              <a:ea typeface="Lato"/>
              <a:cs typeface="Lato"/>
              <a:sym typeface="Lato"/>
            </a:endParaRPr>
          </a:p>
          <a:p>
            <a:pPr indent="0" lvl="0" marL="457200" rtl="0" algn="just">
              <a:lnSpc>
                <a:spcPct val="95000"/>
              </a:lnSpc>
              <a:spcBef>
                <a:spcPts val="1000"/>
              </a:spcBef>
              <a:spcAft>
                <a:spcPts val="0"/>
              </a:spcAft>
              <a:buSzPts val="275"/>
              <a:buNone/>
            </a:pPr>
            <a:r>
              <a:t/>
            </a:r>
            <a:endParaRPr b="1" sz="763">
              <a:latin typeface="Lato"/>
              <a:ea typeface="Lato"/>
              <a:cs typeface="Lato"/>
              <a:sym typeface="Lato"/>
            </a:endParaRPr>
          </a:p>
          <a:p>
            <a:pPr indent="0" lvl="0" marL="457200" rtl="0" algn="just">
              <a:lnSpc>
                <a:spcPct val="95000"/>
              </a:lnSpc>
              <a:spcBef>
                <a:spcPts val="1000"/>
              </a:spcBef>
              <a:spcAft>
                <a:spcPts val="0"/>
              </a:spcAft>
              <a:buSzPts val="275"/>
              <a:buNone/>
            </a:pPr>
            <a:r>
              <a:t/>
            </a:r>
            <a:endParaRPr b="1" sz="763">
              <a:latin typeface="Lato"/>
              <a:ea typeface="Lato"/>
              <a:cs typeface="Lato"/>
              <a:sym typeface="Lato"/>
            </a:endParaRPr>
          </a:p>
          <a:p>
            <a:pPr indent="0" lvl="0" marL="457200" rtl="0" algn="just">
              <a:lnSpc>
                <a:spcPct val="95000"/>
              </a:lnSpc>
              <a:spcBef>
                <a:spcPts val="1000"/>
              </a:spcBef>
              <a:spcAft>
                <a:spcPts val="0"/>
              </a:spcAft>
              <a:buSzPts val="275"/>
              <a:buNone/>
            </a:pP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br>
              <a:rPr b="1" lang="en-US" sz="763">
                <a:latin typeface="Lato"/>
                <a:ea typeface="Lato"/>
                <a:cs typeface="Lato"/>
                <a:sym typeface="Lato"/>
              </a:rPr>
            </a:br>
            <a:endParaRPr b="1" sz="763">
              <a:latin typeface="Lato"/>
              <a:ea typeface="Lato"/>
              <a:cs typeface="Lato"/>
              <a:sym typeface="Lato"/>
            </a:endParaRPr>
          </a:p>
          <a:p>
            <a:pPr indent="0" lvl="0" marL="0" rtl="0" algn="ctr">
              <a:lnSpc>
                <a:spcPct val="95000"/>
              </a:lnSpc>
              <a:spcBef>
                <a:spcPts val="1000"/>
              </a:spcBef>
              <a:spcAft>
                <a:spcPts val="0"/>
              </a:spcAft>
              <a:buSzPts val="275"/>
              <a:buNone/>
            </a:pPr>
            <a:r>
              <a:t/>
            </a:r>
            <a:endParaRPr b="1" sz="1000">
              <a:solidFill>
                <a:srgbClr val="000000"/>
              </a:solidFill>
              <a:latin typeface="Calibri"/>
              <a:ea typeface="Calibri"/>
              <a:cs typeface="Calibri"/>
              <a:sym typeface="Calibri"/>
            </a:endParaRPr>
          </a:p>
          <a:p>
            <a:pPr indent="114300" lvl="0" marL="0" rtl="0" algn="just">
              <a:lnSpc>
                <a:spcPct val="95000"/>
              </a:lnSpc>
              <a:spcBef>
                <a:spcPts val="1000"/>
              </a:spcBef>
              <a:spcAft>
                <a:spcPts val="0"/>
              </a:spcAft>
              <a:buSzPts val="275"/>
              <a:buNone/>
            </a:pPr>
            <a:r>
              <a:t/>
            </a:r>
            <a:endParaRPr b="1" sz="450">
              <a:solidFill>
                <a:srgbClr val="000000"/>
              </a:solidFill>
              <a:latin typeface="Calibri"/>
              <a:ea typeface="Calibri"/>
              <a:cs typeface="Calibri"/>
              <a:sym typeface="Calibri"/>
            </a:endParaRPr>
          </a:p>
          <a:p>
            <a:pPr indent="-101600" lvl="0" marL="228600" rtl="0" algn="l">
              <a:lnSpc>
                <a:spcPct val="70000"/>
              </a:lnSpc>
              <a:spcBef>
                <a:spcPts val="2000"/>
              </a:spcBef>
              <a:spcAft>
                <a:spcPts val="0"/>
              </a:spcAft>
              <a:buSzPts val="275"/>
              <a:buNone/>
            </a:pPr>
            <a:r>
              <a:t/>
            </a:r>
            <a:endParaRPr b="1" sz="700">
              <a:solidFill>
                <a:srgbClr val="000000"/>
              </a:solidFill>
              <a:latin typeface="Lato"/>
              <a:ea typeface="Lato"/>
              <a:cs typeface="Lato"/>
              <a:sym typeface="Lato"/>
            </a:endParaRPr>
          </a:p>
        </p:txBody>
      </p:sp>
      <p:graphicFrame>
        <p:nvGraphicFramePr>
          <p:cNvPr id="672" name="Google Shape;672;p90"/>
          <p:cNvGraphicFramePr/>
          <p:nvPr/>
        </p:nvGraphicFramePr>
        <p:xfrm>
          <a:off x="730013" y="1270825"/>
          <a:ext cx="3000000" cy="3000000"/>
        </p:xfrm>
        <a:graphic>
          <a:graphicData uri="http://schemas.openxmlformats.org/drawingml/2006/table">
            <a:tbl>
              <a:tblPr>
                <a:noFill/>
                <a:tableStyleId>{D70AEA84-F1D6-4E6C-873A-95592376EB88}</a:tableStyleId>
              </a:tblPr>
              <a:tblGrid>
                <a:gridCol w="1341500"/>
                <a:gridCol w="1437525"/>
                <a:gridCol w="1245450"/>
                <a:gridCol w="1341500"/>
                <a:gridCol w="1341500"/>
                <a:gridCol w="1341500"/>
                <a:gridCol w="1341500"/>
                <a:gridCol w="1341500"/>
              </a:tblGrid>
              <a:tr h="455600">
                <a:tc>
                  <a:txBody>
                    <a:bodyPr/>
                    <a:lstStyle/>
                    <a:p>
                      <a:pPr indent="0" lvl="0" marL="0" rtl="0" algn="l">
                        <a:spcBef>
                          <a:spcPts val="0"/>
                        </a:spcBef>
                        <a:spcAft>
                          <a:spcPts val="0"/>
                        </a:spcAft>
                        <a:buNone/>
                      </a:pPr>
                      <a:r>
                        <a:rPr b="1" lang="en-US"/>
                        <a:t>*</a:t>
                      </a:r>
                      <a:r>
                        <a:rPr b="1" lang="en-US"/>
                        <a:t>StudentID</a:t>
                      </a:r>
                      <a:endParaRPr b="1"/>
                    </a:p>
                  </a:txBody>
                  <a:tcPr marT="91425" marB="91425" marR="91425" marL="91425"/>
                </a:tc>
                <a:tc>
                  <a:txBody>
                    <a:bodyPr/>
                    <a:lstStyle/>
                    <a:p>
                      <a:pPr indent="0" lvl="0" marL="0" rtl="0" algn="l">
                        <a:spcBef>
                          <a:spcPts val="0"/>
                        </a:spcBef>
                        <a:spcAft>
                          <a:spcPts val="0"/>
                        </a:spcAft>
                        <a:buNone/>
                      </a:pPr>
                      <a:r>
                        <a:rPr b="1" lang="en-US"/>
                        <a:t>StudentName</a:t>
                      </a:r>
                      <a:endParaRPr b="1"/>
                    </a:p>
                  </a:txBody>
                  <a:tcPr marT="91425" marB="91425" marR="91425" marL="91425"/>
                </a:tc>
                <a:tc>
                  <a:txBody>
                    <a:bodyPr/>
                    <a:lstStyle/>
                    <a:p>
                      <a:pPr indent="0" lvl="0" marL="0" rtl="0" algn="l">
                        <a:spcBef>
                          <a:spcPts val="0"/>
                        </a:spcBef>
                        <a:spcAft>
                          <a:spcPts val="0"/>
                        </a:spcAft>
                        <a:buNone/>
                      </a:pPr>
                      <a:r>
                        <a:rPr b="1" lang="en-US"/>
                        <a:t>Address</a:t>
                      </a:r>
                      <a:endParaRPr b="1"/>
                    </a:p>
                  </a:txBody>
                  <a:tcPr marT="91425" marB="91425" marR="91425" marL="91425"/>
                </a:tc>
                <a:tc>
                  <a:txBody>
                    <a:bodyPr/>
                    <a:lstStyle/>
                    <a:p>
                      <a:pPr indent="0" lvl="0" marL="0" rtl="0" algn="l">
                        <a:spcBef>
                          <a:spcPts val="0"/>
                        </a:spcBef>
                        <a:spcAft>
                          <a:spcPts val="0"/>
                        </a:spcAft>
                        <a:buNone/>
                      </a:pPr>
                      <a:r>
                        <a:rPr b="1" lang="en-US"/>
                        <a:t>HouseName</a:t>
                      </a:r>
                      <a:endParaRPr b="1"/>
                    </a:p>
                  </a:txBody>
                  <a:tcPr marT="91425" marB="91425" marR="91425" marL="91425"/>
                </a:tc>
                <a:tc>
                  <a:txBody>
                    <a:bodyPr/>
                    <a:lstStyle/>
                    <a:p>
                      <a:pPr indent="0" lvl="0" marL="0" rtl="0" algn="l">
                        <a:spcBef>
                          <a:spcPts val="0"/>
                        </a:spcBef>
                        <a:spcAft>
                          <a:spcPts val="0"/>
                        </a:spcAft>
                        <a:buNone/>
                      </a:pPr>
                      <a:r>
                        <a:rPr b="1" lang="en-US"/>
                        <a:t>HouseColor</a:t>
                      </a:r>
                      <a:endParaRPr b="1"/>
                    </a:p>
                  </a:txBody>
                  <a:tcPr marT="91425" marB="91425" marR="91425" marL="91425"/>
                </a:tc>
                <a:tc>
                  <a:txBody>
                    <a:bodyPr/>
                    <a:lstStyle/>
                    <a:p>
                      <a:pPr indent="0" lvl="0" marL="0" rtl="0" algn="l">
                        <a:spcBef>
                          <a:spcPts val="0"/>
                        </a:spcBef>
                        <a:spcAft>
                          <a:spcPts val="0"/>
                        </a:spcAft>
                        <a:buNone/>
                      </a:pPr>
                      <a:r>
                        <a:rPr b="1" lang="en-US"/>
                        <a:t>*</a:t>
                      </a:r>
                      <a:r>
                        <a:rPr b="1" lang="en-US"/>
                        <a:t>Subject</a:t>
                      </a:r>
                      <a:endParaRPr b="1"/>
                    </a:p>
                  </a:txBody>
                  <a:tcPr marT="91425" marB="91425" marR="91425" marL="91425"/>
                </a:tc>
                <a:tc>
                  <a:txBody>
                    <a:bodyPr/>
                    <a:lstStyle/>
                    <a:p>
                      <a:pPr indent="0" lvl="0" marL="0" rtl="0" algn="l">
                        <a:spcBef>
                          <a:spcPts val="0"/>
                        </a:spcBef>
                        <a:spcAft>
                          <a:spcPts val="0"/>
                        </a:spcAft>
                        <a:buNone/>
                      </a:pPr>
                      <a:r>
                        <a:rPr b="1" lang="en-US"/>
                        <a:t>SubjectCost</a:t>
                      </a:r>
                      <a:endParaRPr b="1"/>
                    </a:p>
                  </a:txBody>
                  <a:tcPr marT="91425" marB="91425" marR="91425" marL="91425"/>
                </a:tc>
                <a:tc>
                  <a:txBody>
                    <a:bodyPr/>
                    <a:lstStyle/>
                    <a:p>
                      <a:pPr indent="0" lvl="0" marL="0" rtl="0" algn="l">
                        <a:spcBef>
                          <a:spcPts val="0"/>
                        </a:spcBef>
                        <a:spcAft>
                          <a:spcPts val="0"/>
                        </a:spcAft>
                        <a:buNone/>
                      </a:pPr>
                      <a:r>
                        <a:rPr b="1" lang="en-US"/>
                        <a:t>Grade</a:t>
                      </a:r>
                      <a:endParaRPr b="1"/>
                    </a:p>
                  </a:txBody>
                  <a:tcPr marT="91425" marB="91425" marR="91425" marL="91425"/>
                </a:tc>
              </a:tr>
              <a:tr h="946325">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19594332X</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Mary Watson</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10 Charles Street</a:t>
                      </a:r>
                      <a:endParaRPr b="1">
                        <a:solidFill>
                          <a:srgbClr val="000000"/>
                        </a:solidFill>
                        <a:latin typeface="Lato"/>
                        <a:ea typeface="Lato"/>
                        <a:cs typeface="Lato"/>
                        <a:sym typeface="Lato"/>
                      </a:endParaRPr>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Bob</a:t>
                      </a:r>
                      <a:endParaRPr b="1"/>
                    </a:p>
                  </a:txBody>
                  <a:tcPr marT="91425" marB="91425" marR="91425" marL="91425"/>
                </a:tc>
                <a:tc>
                  <a:txBody>
                    <a:bodyPr/>
                    <a:lstStyle/>
                    <a:p>
                      <a:pPr indent="0" lvl="0" marL="0" rtl="0" algn="l">
                        <a:spcBef>
                          <a:spcPts val="0"/>
                        </a:spcBef>
                        <a:spcAft>
                          <a:spcPts val="0"/>
                        </a:spcAft>
                        <a:buNone/>
                      </a:pPr>
                      <a:r>
                        <a:rPr b="1" lang="en-US"/>
                        <a:t>Red</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English</a:t>
                      </a:r>
                      <a:endParaRPr b="1"/>
                    </a:p>
                  </a:txBody>
                  <a:tcPr marT="91425" marB="91425" marR="91425" marL="91425"/>
                </a:tc>
                <a:tc>
                  <a:txBody>
                    <a:bodyPr/>
                    <a:lstStyle/>
                    <a:p>
                      <a:pPr indent="0" lvl="0" marL="0" rtl="0" algn="l">
                        <a:spcBef>
                          <a:spcPts val="0"/>
                        </a:spcBef>
                        <a:spcAft>
                          <a:spcPts val="0"/>
                        </a:spcAft>
                        <a:buNone/>
                      </a:pPr>
                      <a:r>
                        <a:rPr b="1" lang="en-US"/>
                        <a:t>$50</a:t>
                      </a:r>
                      <a:endParaRPr b="1"/>
                    </a:p>
                  </a:txBody>
                  <a:tcPr marT="91425" marB="91425" marR="91425" marL="91425"/>
                </a:tc>
                <a:tc>
                  <a:txBody>
                    <a:bodyPr/>
                    <a:lstStyle/>
                    <a:p>
                      <a:pPr indent="0" lvl="0" marL="0" rtl="0" algn="l">
                        <a:spcBef>
                          <a:spcPts val="0"/>
                        </a:spcBef>
                        <a:spcAft>
                          <a:spcPts val="0"/>
                        </a:spcAft>
                        <a:buNone/>
                      </a:pPr>
                      <a:r>
                        <a:rPr b="1" lang="en-US"/>
                        <a:t>B</a:t>
                      </a:r>
                      <a:endParaRPr b="1"/>
                    </a:p>
                  </a:txBody>
                  <a:tcPr marT="91425" marB="91425" marR="91425" marL="91425"/>
                </a:tc>
              </a:tr>
              <a:tr h="946325">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19594332X</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Mary Watson</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10 Charles Street</a:t>
                      </a:r>
                      <a:endParaRPr b="1">
                        <a:solidFill>
                          <a:srgbClr val="000000"/>
                        </a:solidFill>
                        <a:latin typeface="Lato"/>
                        <a:ea typeface="Lato"/>
                        <a:cs typeface="Lato"/>
                        <a:sym typeface="Lato"/>
                      </a:endParaRPr>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Bob</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Red</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Math</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$50</a:t>
                      </a:r>
                      <a:endParaRPr b="1"/>
                    </a:p>
                  </a:txBody>
                  <a:tcPr marT="91425" marB="91425" marR="91425" marL="91425"/>
                </a:tc>
                <a:tc>
                  <a:txBody>
                    <a:bodyPr/>
                    <a:lstStyle/>
                    <a:p>
                      <a:pPr indent="0" lvl="0" marL="0" rtl="0" algn="l">
                        <a:spcBef>
                          <a:spcPts val="0"/>
                        </a:spcBef>
                        <a:spcAft>
                          <a:spcPts val="0"/>
                        </a:spcAft>
                        <a:buNone/>
                      </a:pPr>
                      <a:r>
                        <a:rPr b="1" lang="en-US"/>
                        <a:t>A</a:t>
                      </a:r>
                      <a:endParaRPr b="1"/>
                    </a:p>
                  </a:txBody>
                  <a:tcPr marT="91425" marB="91425" marR="91425" marL="91425"/>
                </a:tc>
              </a:tr>
              <a:tr h="946325">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19594332X</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Mary Watson</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10 Charles Street</a:t>
                      </a:r>
                      <a:endParaRPr b="1">
                        <a:solidFill>
                          <a:srgbClr val="000000"/>
                        </a:solidFill>
                        <a:latin typeface="Lato"/>
                        <a:ea typeface="Lato"/>
                        <a:cs typeface="Lato"/>
                        <a:sym typeface="Lato"/>
                      </a:endParaRPr>
                    </a:p>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Bob</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Red</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latin typeface="Lato"/>
                          <a:ea typeface="Lato"/>
                          <a:cs typeface="Lato"/>
                          <a:sym typeface="Lato"/>
                        </a:rPr>
                        <a:t>Info Tech</a:t>
                      </a:r>
                      <a:endParaRPr b="1"/>
                    </a:p>
                  </a:txBody>
                  <a:tcPr marT="91425" marB="91425" marR="91425" marL="91425"/>
                </a:tc>
                <a:tc>
                  <a:txBody>
                    <a:bodyPr/>
                    <a:lstStyle/>
                    <a:p>
                      <a:pPr indent="0" lvl="0" marL="0" rtl="0" algn="l">
                        <a:spcBef>
                          <a:spcPts val="0"/>
                        </a:spcBef>
                        <a:spcAft>
                          <a:spcPts val="0"/>
                        </a:spcAft>
                        <a:buNone/>
                      </a:pPr>
                      <a:r>
                        <a:rPr b="1" lang="en-US">
                          <a:solidFill>
                            <a:srgbClr val="000000"/>
                          </a:solidFill>
                        </a:rPr>
                        <a:t>$100</a:t>
                      </a:r>
                      <a:endParaRPr b="1"/>
                    </a:p>
                  </a:txBody>
                  <a:tcPr marT="91425" marB="91425" marR="91425" marL="91425"/>
                </a:tc>
                <a:tc>
                  <a:txBody>
                    <a:bodyPr/>
                    <a:lstStyle/>
                    <a:p>
                      <a:pPr indent="0" lvl="0" marL="0" rtl="0" algn="l">
                        <a:spcBef>
                          <a:spcPts val="0"/>
                        </a:spcBef>
                        <a:spcAft>
                          <a:spcPts val="0"/>
                        </a:spcAft>
                        <a:buNone/>
                      </a:pPr>
                      <a:r>
                        <a:rPr b="1" lang="en-US"/>
                        <a:t>B+</a:t>
                      </a:r>
                      <a:endParaRPr b="1"/>
                    </a:p>
                  </a:txBody>
                  <a:tcPr marT="91425" marB="91425" marR="91425" marL="91425"/>
                </a:tc>
              </a:tr>
            </a:tbl>
          </a:graphicData>
        </a:graphic>
      </p:graphicFrame>
      <p:sp>
        <p:nvSpPr>
          <p:cNvPr id="673" name="Google Shape;673;p90"/>
          <p:cNvSpPr txBox="1"/>
          <p:nvPr/>
        </p:nvSpPr>
        <p:spPr>
          <a:xfrm>
            <a:off x="540050" y="4762225"/>
            <a:ext cx="11307300" cy="78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US" sz="1954">
                <a:solidFill>
                  <a:srgbClr val="000000"/>
                </a:solidFill>
                <a:latin typeface="Lato"/>
                <a:ea typeface="Lato"/>
                <a:cs typeface="Lato"/>
                <a:sym typeface="Lato"/>
              </a:rPr>
              <a:t>But now the </a:t>
            </a:r>
            <a:r>
              <a:rPr b="1" lang="en-US" sz="1954">
                <a:solidFill>
                  <a:srgbClr val="000000"/>
                </a:solidFill>
                <a:latin typeface="Lato"/>
                <a:ea typeface="Lato"/>
                <a:cs typeface="Lato"/>
                <a:sym typeface="Lato"/>
              </a:rPr>
              <a:t>studentID</a:t>
            </a:r>
            <a:r>
              <a:rPr lang="en-US" sz="1954">
                <a:solidFill>
                  <a:srgbClr val="000000"/>
                </a:solidFill>
                <a:latin typeface="Lato"/>
                <a:ea typeface="Lato"/>
                <a:cs typeface="Lato"/>
                <a:sym typeface="Lato"/>
              </a:rPr>
              <a:t> no longer </a:t>
            </a:r>
            <a:r>
              <a:rPr b="1" lang="en-US" sz="1954">
                <a:solidFill>
                  <a:srgbClr val="000000"/>
                </a:solidFill>
                <a:latin typeface="Lato"/>
                <a:ea typeface="Lato"/>
                <a:cs typeface="Lato"/>
                <a:sym typeface="Lato"/>
              </a:rPr>
              <a:t>uniquely </a:t>
            </a:r>
            <a:r>
              <a:rPr lang="en-US" sz="1954">
                <a:solidFill>
                  <a:srgbClr val="000000"/>
                </a:solidFill>
                <a:latin typeface="Lato"/>
                <a:ea typeface="Lato"/>
                <a:cs typeface="Lato"/>
                <a:sym typeface="Lato"/>
              </a:rPr>
              <a:t>identifies each row. You now need to declare </a:t>
            </a:r>
            <a:r>
              <a:rPr b="1" i="1" lang="en-US" sz="1954">
                <a:solidFill>
                  <a:srgbClr val="000000"/>
                </a:solidFill>
                <a:latin typeface="Lato"/>
                <a:ea typeface="Lato"/>
                <a:cs typeface="Lato"/>
                <a:sym typeface="Lato"/>
              </a:rPr>
              <a:t>studentID</a:t>
            </a:r>
            <a:r>
              <a:rPr lang="en-US" sz="1954">
                <a:solidFill>
                  <a:srgbClr val="000000"/>
                </a:solidFill>
                <a:latin typeface="Lato"/>
                <a:ea typeface="Lato"/>
                <a:cs typeface="Lato"/>
                <a:sym typeface="Lato"/>
              </a:rPr>
              <a:t>  and </a:t>
            </a:r>
            <a:r>
              <a:rPr b="1" i="1" lang="en-US" sz="1954">
                <a:solidFill>
                  <a:srgbClr val="000000"/>
                </a:solidFill>
                <a:latin typeface="Lato"/>
                <a:ea typeface="Lato"/>
                <a:cs typeface="Lato"/>
                <a:sym typeface="Lato"/>
              </a:rPr>
              <a:t>subject</a:t>
            </a:r>
            <a:r>
              <a:rPr b="1" lang="en-US" sz="1954">
                <a:solidFill>
                  <a:srgbClr val="000000"/>
                </a:solidFill>
                <a:latin typeface="Lato"/>
                <a:ea typeface="Lato"/>
                <a:cs typeface="Lato"/>
                <a:sym typeface="Lato"/>
              </a:rPr>
              <a:t> </a:t>
            </a:r>
            <a:r>
              <a:rPr b="1" lang="en-US" sz="1954">
                <a:solidFill>
                  <a:srgbClr val="980000"/>
                </a:solidFill>
                <a:latin typeface="Lato"/>
                <a:ea typeface="Lato"/>
                <a:cs typeface="Lato"/>
                <a:sym typeface="Lato"/>
              </a:rPr>
              <a:t>together</a:t>
            </a:r>
            <a:r>
              <a:rPr b="1" lang="en-US" sz="1954">
                <a:solidFill>
                  <a:srgbClr val="000000"/>
                </a:solidFill>
                <a:latin typeface="Lato"/>
                <a:ea typeface="Lato"/>
                <a:cs typeface="Lato"/>
                <a:sym typeface="Lato"/>
              </a:rPr>
              <a:t> </a:t>
            </a:r>
            <a:r>
              <a:rPr lang="en-US" sz="1954">
                <a:solidFill>
                  <a:srgbClr val="000000"/>
                </a:solidFill>
                <a:latin typeface="Lato"/>
                <a:ea typeface="Lato"/>
                <a:cs typeface="Lato"/>
                <a:sym typeface="Lato"/>
              </a:rPr>
              <a:t>to uniquely identify each row. So the new </a:t>
            </a:r>
            <a:r>
              <a:rPr b="1" lang="en-US" sz="1954">
                <a:solidFill>
                  <a:srgbClr val="000000"/>
                </a:solidFill>
                <a:latin typeface="Lato"/>
                <a:ea typeface="Lato"/>
                <a:cs typeface="Lato"/>
                <a:sym typeface="Lato"/>
              </a:rPr>
              <a:t>key</a:t>
            </a:r>
            <a:r>
              <a:rPr lang="en-US" sz="1954">
                <a:solidFill>
                  <a:srgbClr val="000000"/>
                </a:solidFill>
                <a:latin typeface="Lato"/>
                <a:ea typeface="Lato"/>
                <a:cs typeface="Lato"/>
                <a:sym typeface="Lato"/>
              </a:rPr>
              <a:t> is </a:t>
            </a:r>
            <a:r>
              <a:rPr lang="en-US" sz="1954">
                <a:solidFill>
                  <a:srgbClr val="FFFFFF"/>
                </a:solidFill>
                <a:highlight>
                  <a:srgbClr val="000000"/>
                </a:highlight>
                <a:latin typeface="Lato"/>
                <a:ea typeface="Lato"/>
                <a:cs typeface="Lato"/>
                <a:sym typeface="Lato"/>
              </a:rPr>
              <a:t> StudentID </a:t>
            </a:r>
            <a:r>
              <a:rPr i="1" lang="en-US" sz="1954">
                <a:solidFill>
                  <a:srgbClr val="FFFFFF"/>
                </a:solidFill>
                <a:highlight>
                  <a:srgbClr val="000000"/>
                </a:highlight>
                <a:latin typeface="Lato"/>
                <a:ea typeface="Lato"/>
                <a:cs typeface="Lato"/>
                <a:sym typeface="Lato"/>
              </a:rPr>
              <a:t>and</a:t>
            </a:r>
            <a:r>
              <a:rPr lang="en-US" sz="1954">
                <a:solidFill>
                  <a:srgbClr val="FFFFFF"/>
                </a:solidFill>
                <a:highlight>
                  <a:srgbClr val="000000"/>
                </a:highlight>
                <a:latin typeface="Lato"/>
                <a:ea typeface="Lato"/>
                <a:cs typeface="Lato"/>
                <a:sym typeface="Lato"/>
              </a:rPr>
              <a:t> Subject.</a:t>
            </a:r>
            <a:endParaRPr sz="1954">
              <a:solidFill>
                <a:srgbClr val="FFFFFF"/>
              </a:solidFill>
              <a:highlight>
                <a:srgbClr val="000000"/>
              </a:highlight>
              <a:latin typeface="Lato"/>
              <a:ea typeface="Lato"/>
              <a:cs typeface="Lato"/>
              <a:sym typeface="Lato"/>
            </a:endParaRPr>
          </a:p>
          <a:p>
            <a:pPr indent="0" lvl="0" marL="0" rtl="0" algn="ctr">
              <a:lnSpc>
                <a:spcPct val="115000"/>
              </a:lnSpc>
              <a:spcBef>
                <a:spcPts val="1000"/>
              </a:spcBef>
              <a:spcAft>
                <a:spcPts val="0"/>
              </a:spcAft>
              <a:buNone/>
            </a:pPr>
            <a:r>
              <a:rPr b="1" lang="en-US" sz="2903">
                <a:solidFill>
                  <a:srgbClr val="FF0000"/>
                </a:solidFill>
                <a:latin typeface="Calibri"/>
                <a:ea typeface="Calibri"/>
                <a:cs typeface="Calibri"/>
                <a:sym typeface="Calibri"/>
              </a:rPr>
              <a:t>Is it 2NF?</a:t>
            </a:r>
            <a:endParaRPr sz="170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7000"/>
              </a:lnSpc>
              <a:spcBef>
                <a:spcPts val="0"/>
              </a:spcBef>
              <a:spcAft>
                <a:spcPts val="0"/>
              </a:spcAft>
              <a:buClr>
                <a:srgbClr val="2F5496"/>
              </a:buClr>
              <a:buSzPts val="3600"/>
              <a:buFont typeface="Calibri"/>
              <a:buNone/>
            </a:pPr>
            <a:r>
              <a:rPr b="1" lang="en-US">
                <a:solidFill>
                  <a:srgbClr val="0080C9"/>
                </a:solidFill>
              </a:rPr>
              <a:t>What is Normalization ?</a:t>
            </a:r>
            <a:endParaRPr b="1">
              <a:solidFill>
                <a:srgbClr val="0080C9"/>
              </a:solidFill>
            </a:endParaRPr>
          </a:p>
        </p:txBody>
      </p:sp>
      <p:sp>
        <p:nvSpPr>
          <p:cNvPr id="315" name="Google Shape;315;p55"/>
          <p:cNvSpPr txBox="1"/>
          <p:nvPr>
            <p:ph idx="1" type="body"/>
          </p:nvPr>
        </p:nvSpPr>
        <p:spPr>
          <a:xfrm>
            <a:off x="838200" y="1825625"/>
            <a:ext cx="8589000" cy="4854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2200">
                <a:latin typeface="Arial"/>
                <a:ea typeface="Arial"/>
                <a:cs typeface="Arial"/>
                <a:sym typeface="Arial"/>
              </a:rPr>
              <a:t>Database </a:t>
            </a:r>
            <a:r>
              <a:rPr b="1" lang="en-US" sz="2200">
                <a:latin typeface="Arial"/>
                <a:ea typeface="Arial"/>
                <a:cs typeface="Arial"/>
                <a:sym typeface="Arial"/>
              </a:rPr>
              <a:t>Normalization</a:t>
            </a:r>
            <a:r>
              <a:rPr lang="en-US" sz="2200">
                <a:latin typeface="Arial"/>
                <a:ea typeface="Arial"/>
                <a:cs typeface="Arial"/>
                <a:sym typeface="Arial"/>
              </a:rPr>
              <a:t> is the process of </a:t>
            </a:r>
            <a:r>
              <a:rPr b="1" lang="en-US" sz="2200">
                <a:latin typeface="Arial"/>
                <a:ea typeface="Arial"/>
                <a:cs typeface="Arial"/>
                <a:sym typeface="Arial"/>
              </a:rPr>
              <a:t>structuring a database</a:t>
            </a:r>
            <a:endParaRPr sz="2200">
              <a:latin typeface="Arial"/>
              <a:ea typeface="Arial"/>
              <a:cs typeface="Arial"/>
              <a:sym typeface="Arial"/>
            </a:endParaRPr>
          </a:p>
          <a:p>
            <a:pPr indent="0" lvl="0" marL="0" rtl="0" algn="l">
              <a:spcBef>
                <a:spcPts val="1000"/>
              </a:spcBef>
              <a:spcAft>
                <a:spcPts val="0"/>
              </a:spcAft>
              <a:buNone/>
            </a:pPr>
            <a:r>
              <a:t/>
            </a:r>
            <a:endParaRPr sz="2200">
              <a:latin typeface="Arial"/>
              <a:ea typeface="Arial"/>
              <a:cs typeface="Arial"/>
              <a:sym typeface="Arial"/>
            </a:endParaRPr>
          </a:p>
        </p:txBody>
      </p:sp>
      <p:sp>
        <p:nvSpPr>
          <p:cNvPr id="316" name="Google Shape;316;p55"/>
          <p:cNvSpPr txBox="1"/>
          <p:nvPr>
            <p:ph idx="12" type="sldNum"/>
          </p:nvPr>
        </p:nvSpPr>
        <p:spPr>
          <a:xfrm>
            <a:off x="11225700" y="6157625"/>
            <a:ext cx="96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pic>
        <p:nvPicPr>
          <p:cNvPr id="317" name="Google Shape;317;p55"/>
          <p:cNvPicPr preferRelativeResize="0"/>
          <p:nvPr/>
        </p:nvPicPr>
        <p:blipFill>
          <a:blip r:embed="rId3">
            <a:alphaModFix/>
          </a:blip>
          <a:stretch>
            <a:fillRect/>
          </a:stretch>
        </p:blipFill>
        <p:spPr>
          <a:xfrm>
            <a:off x="9911275" y="2214551"/>
            <a:ext cx="1362075" cy="2428875"/>
          </a:xfrm>
          <a:prstGeom prst="rect">
            <a:avLst/>
          </a:prstGeom>
          <a:noFill/>
          <a:ln>
            <a:noFill/>
          </a:ln>
        </p:spPr>
      </p:pic>
      <p:sp>
        <p:nvSpPr>
          <p:cNvPr id="318" name="Google Shape;318;p55"/>
          <p:cNvSpPr txBox="1"/>
          <p:nvPr>
            <p:ph idx="1" type="body"/>
          </p:nvPr>
        </p:nvSpPr>
        <p:spPr>
          <a:xfrm>
            <a:off x="838200" y="2311025"/>
            <a:ext cx="8806500" cy="1325700"/>
          </a:xfrm>
          <a:prstGeom prst="rect">
            <a:avLst/>
          </a:prstGeom>
          <a:noFill/>
          <a:ln>
            <a:noFill/>
          </a:ln>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en-US" sz="2200">
                <a:latin typeface="Arial"/>
                <a:ea typeface="Arial"/>
                <a:cs typeface="Arial"/>
                <a:sym typeface="Arial"/>
              </a:rPr>
              <a:t>to </a:t>
            </a:r>
            <a:r>
              <a:rPr b="1" lang="en-US" sz="2200">
                <a:latin typeface="Arial"/>
                <a:ea typeface="Arial"/>
                <a:cs typeface="Arial"/>
                <a:sym typeface="Arial"/>
              </a:rPr>
              <a:t>minimize </a:t>
            </a:r>
            <a:r>
              <a:rPr b="1" lang="en-US" sz="2200">
                <a:solidFill>
                  <a:srgbClr val="980000"/>
                </a:solidFill>
                <a:latin typeface="Arial"/>
                <a:ea typeface="Arial"/>
                <a:cs typeface="Arial"/>
                <a:sym typeface="Arial"/>
              </a:rPr>
              <a:t>redundancy </a:t>
            </a:r>
            <a:r>
              <a:rPr lang="en-US" sz="2200">
                <a:latin typeface="Arial"/>
                <a:ea typeface="Arial"/>
                <a:cs typeface="Arial"/>
                <a:sym typeface="Arial"/>
              </a:rPr>
              <a:t>and </a:t>
            </a:r>
            <a:r>
              <a:rPr b="1" lang="en-US" sz="2200">
                <a:latin typeface="Arial"/>
                <a:ea typeface="Arial"/>
                <a:cs typeface="Arial"/>
                <a:sym typeface="Arial"/>
              </a:rPr>
              <a:t>dependency </a:t>
            </a:r>
            <a:endParaRPr b="1" sz="2200">
              <a:latin typeface="Arial"/>
              <a:ea typeface="Arial"/>
              <a:cs typeface="Arial"/>
              <a:sym typeface="Arial"/>
            </a:endParaRPr>
          </a:p>
          <a:p>
            <a:pPr indent="-368300" lvl="0" marL="457200" rtl="0" algn="l">
              <a:spcBef>
                <a:spcPts val="0"/>
              </a:spcBef>
              <a:spcAft>
                <a:spcPts val="0"/>
              </a:spcAft>
              <a:buSzPts val="2200"/>
              <a:buChar char="•"/>
            </a:pPr>
            <a:r>
              <a:rPr lang="en-US" sz="2200">
                <a:latin typeface="Arial"/>
                <a:ea typeface="Arial"/>
                <a:cs typeface="Arial"/>
                <a:sym typeface="Arial"/>
              </a:rPr>
              <a:t>by </a:t>
            </a:r>
            <a:r>
              <a:rPr b="1" lang="en-US" sz="2200">
                <a:latin typeface="Arial"/>
                <a:ea typeface="Arial"/>
                <a:cs typeface="Arial"/>
                <a:sym typeface="Arial"/>
              </a:rPr>
              <a:t>dividing </a:t>
            </a:r>
            <a:r>
              <a:rPr lang="en-US" sz="2200">
                <a:latin typeface="Arial"/>
                <a:ea typeface="Arial"/>
                <a:cs typeface="Arial"/>
                <a:sym typeface="Arial"/>
              </a:rPr>
              <a:t>data into </a:t>
            </a:r>
            <a:r>
              <a:rPr b="1" lang="en-US" sz="2200">
                <a:latin typeface="Arial"/>
                <a:ea typeface="Arial"/>
                <a:cs typeface="Arial"/>
                <a:sym typeface="Arial"/>
              </a:rPr>
              <a:t>related tables</a:t>
            </a:r>
            <a:r>
              <a:rPr lang="en-US" sz="2200">
                <a:latin typeface="Arial"/>
                <a:ea typeface="Arial"/>
                <a:cs typeface="Arial"/>
                <a:sym typeface="Arial"/>
              </a:rPr>
              <a:t>. </a:t>
            </a:r>
            <a:endParaRPr sz="2200">
              <a:latin typeface="Arial"/>
              <a:ea typeface="Arial"/>
              <a:cs typeface="Arial"/>
              <a:sym typeface="Arial"/>
            </a:endParaRPr>
          </a:p>
          <a:p>
            <a:pPr indent="-368300" lvl="0" marL="457200" rtl="0" algn="l">
              <a:spcBef>
                <a:spcPts val="0"/>
              </a:spcBef>
              <a:spcAft>
                <a:spcPts val="0"/>
              </a:spcAft>
              <a:buSzPts val="2200"/>
              <a:buChar char="•"/>
            </a:pPr>
            <a:r>
              <a:rPr lang="en-US" sz="2200">
                <a:latin typeface="Arial"/>
                <a:ea typeface="Arial"/>
                <a:cs typeface="Arial"/>
                <a:sym typeface="Arial"/>
              </a:rPr>
              <a:t>This ensures </a:t>
            </a:r>
            <a:endParaRPr sz="2200">
              <a:latin typeface="Arial"/>
              <a:ea typeface="Arial"/>
              <a:cs typeface="Arial"/>
              <a:sym typeface="Arial"/>
            </a:endParaRPr>
          </a:p>
          <a:p>
            <a:pPr indent="-368300" lvl="1" marL="914400" rtl="0" algn="l">
              <a:spcBef>
                <a:spcPts val="0"/>
              </a:spcBef>
              <a:spcAft>
                <a:spcPts val="0"/>
              </a:spcAft>
              <a:buSzPts val="2200"/>
              <a:buChar char="•"/>
            </a:pPr>
            <a:r>
              <a:rPr b="1" lang="en-US" sz="2200">
                <a:latin typeface="Arial"/>
                <a:ea typeface="Arial"/>
                <a:cs typeface="Arial"/>
                <a:sym typeface="Arial"/>
              </a:rPr>
              <a:t>Data integrity</a:t>
            </a:r>
            <a:r>
              <a:rPr lang="en-US" sz="2200">
                <a:latin typeface="Arial"/>
                <a:ea typeface="Arial"/>
                <a:cs typeface="Arial"/>
                <a:sym typeface="Arial"/>
              </a:rPr>
              <a:t>, </a:t>
            </a:r>
            <a:endParaRPr sz="2200">
              <a:latin typeface="Arial"/>
              <a:ea typeface="Arial"/>
              <a:cs typeface="Arial"/>
              <a:sym typeface="Arial"/>
            </a:endParaRPr>
          </a:p>
          <a:p>
            <a:pPr indent="-368300" lvl="1" marL="914400" rtl="0" algn="l">
              <a:spcBef>
                <a:spcPts val="0"/>
              </a:spcBef>
              <a:spcAft>
                <a:spcPts val="0"/>
              </a:spcAft>
              <a:buSzPts val="2200"/>
              <a:buChar char="•"/>
            </a:pPr>
            <a:r>
              <a:rPr b="1" lang="en-US" sz="2200">
                <a:latin typeface="Arial"/>
                <a:ea typeface="Arial"/>
                <a:cs typeface="Arial"/>
                <a:sym typeface="Arial"/>
              </a:rPr>
              <a:t>Reduces </a:t>
            </a:r>
            <a:r>
              <a:rPr b="1" lang="en-US" sz="2200">
                <a:solidFill>
                  <a:srgbClr val="980000"/>
                </a:solidFill>
                <a:latin typeface="Arial"/>
                <a:ea typeface="Arial"/>
                <a:cs typeface="Arial"/>
                <a:sym typeface="Arial"/>
              </a:rPr>
              <a:t>anomalies</a:t>
            </a:r>
            <a:r>
              <a:rPr lang="en-US" sz="2200">
                <a:latin typeface="Arial"/>
                <a:ea typeface="Arial"/>
                <a:cs typeface="Arial"/>
                <a:sym typeface="Arial"/>
              </a:rPr>
              <a:t>, and </a:t>
            </a:r>
            <a:endParaRPr sz="2200">
              <a:latin typeface="Arial"/>
              <a:ea typeface="Arial"/>
              <a:cs typeface="Arial"/>
              <a:sym typeface="Arial"/>
            </a:endParaRPr>
          </a:p>
          <a:p>
            <a:pPr indent="-368300" lvl="1" marL="914400" rtl="0" algn="l">
              <a:spcBef>
                <a:spcPts val="0"/>
              </a:spcBef>
              <a:spcAft>
                <a:spcPts val="0"/>
              </a:spcAft>
              <a:buSzPts val="2200"/>
              <a:buChar char="•"/>
            </a:pPr>
            <a:r>
              <a:rPr b="1" lang="en-US" sz="2200">
                <a:latin typeface="Arial"/>
                <a:ea typeface="Arial"/>
                <a:cs typeface="Arial"/>
                <a:sym typeface="Arial"/>
              </a:rPr>
              <a:t>Improves efficiency </a:t>
            </a:r>
            <a:r>
              <a:rPr lang="en-US" sz="2200">
                <a:latin typeface="Arial"/>
                <a:ea typeface="Arial"/>
                <a:cs typeface="Arial"/>
                <a:sym typeface="Arial"/>
              </a:rPr>
              <a:t>in managing the data.</a:t>
            </a:r>
            <a:endParaRPr sz="22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1"/>
          <p:cNvSpPr txBox="1"/>
          <p:nvPr>
            <p:ph idx="1" type="body"/>
          </p:nvPr>
        </p:nvSpPr>
        <p:spPr>
          <a:xfrm>
            <a:off x="838200" y="1488100"/>
            <a:ext cx="10515600" cy="4351200"/>
          </a:xfrm>
          <a:prstGeom prst="rect">
            <a:avLst/>
          </a:prstGeom>
          <a:noFill/>
          <a:ln>
            <a:noFill/>
          </a:ln>
        </p:spPr>
        <p:txBody>
          <a:bodyPr anchorCtr="0" anchor="t" bIns="45700" lIns="91425" spcFirstLastPara="1" rIns="91425" wrap="square" tIns="45700">
            <a:normAutofit fontScale="85000"/>
          </a:bodyPr>
          <a:lstStyle/>
          <a:p>
            <a:pPr indent="0" lvl="0" marL="0" rtl="0" algn="just">
              <a:lnSpc>
                <a:spcPct val="150000"/>
              </a:lnSpc>
              <a:spcBef>
                <a:spcPts val="1000"/>
              </a:spcBef>
              <a:spcAft>
                <a:spcPts val="0"/>
              </a:spcAft>
              <a:buNone/>
            </a:pPr>
            <a:r>
              <a:rPr b="1" lang="en-US"/>
              <a:t>And 2NF requires</a:t>
            </a:r>
            <a:endParaRPr>
              <a:solidFill>
                <a:srgbClr val="FF0000"/>
              </a:solidFill>
            </a:endParaRPr>
          </a:p>
          <a:p>
            <a:pPr indent="-325755" lvl="0" marL="457200" rtl="0" algn="just">
              <a:lnSpc>
                <a:spcPct val="150000"/>
              </a:lnSpc>
              <a:spcBef>
                <a:spcPts val="1000"/>
              </a:spcBef>
              <a:spcAft>
                <a:spcPts val="0"/>
              </a:spcAft>
              <a:buSzPct val="64285"/>
              <a:buChar char="-"/>
            </a:pPr>
            <a:r>
              <a:rPr lang="en-US"/>
              <a:t>All non-key fields are dependent on the ENTIRE key (studentID + subject)</a:t>
            </a:r>
            <a:endParaRPr/>
          </a:p>
          <a:p>
            <a:pPr indent="-325755" lvl="0" marL="457200" rtl="0" algn="just">
              <a:lnSpc>
                <a:spcPct val="150000"/>
              </a:lnSpc>
              <a:spcBef>
                <a:spcPts val="0"/>
              </a:spcBef>
              <a:spcAft>
                <a:spcPts val="0"/>
              </a:spcAft>
              <a:buSzPct val="64285"/>
              <a:buChar char="-"/>
            </a:pPr>
            <a:r>
              <a:rPr lang="en-US"/>
              <a:t>No partial dependancy </a:t>
            </a:r>
            <a:endParaRPr/>
          </a:p>
          <a:p>
            <a:pPr indent="0" lvl="1" marL="457200" rtl="0" algn="just">
              <a:lnSpc>
                <a:spcPct val="150000"/>
              </a:lnSpc>
              <a:spcBef>
                <a:spcPts val="1000"/>
              </a:spcBef>
              <a:spcAft>
                <a:spcPts val="0"/>
              </a:spcAft>
              <a:buNone/>
            </a:pPr>
            <a:r>
              <a:t/>
            </a:r>
            <a:endParaRPr/>
          </a:p>
          <a:p>
            <a:pPr indent="0" lvl="0" marL="0" marR="0" rtl="0" algn="just">
              <a:lnSpc>
                <a:spcPct val="150000"/>
              </a:lnSpc>
              <a:spcBef>
                <a:spcPts val="0"/>
              </a:spcBef>
              <a:spcAft>
                <a:spcPts val="0"/>
              </a:spcAft>
              <a:buNone/>
            </a:pPr>
            <a:r>
              <a:rPr b="1" lang="en-US"/>
              <a:t>StudentName </a:t>
            </a:r>
            <a:r>
              <a:rPr lang="en-US"/>
              <a:t>and</a:t>
            </a:r>
            <a:r>
              <a:rPr b="1" lang="en-US"/>
              <a:t> Address </a:t>
            </a:r>
            <a:r>
              <a:rPr lang="en-US"/>
              <a:t>are dependent on studentID (which is part of the key)</a:t>
            </a:r>
            <a:br>
              <a:rPr lang="en-US"/>
            </a:br>
            <a:r>
              <a:rPr lang="en-US"/>
              <a:t>    This is good. </a:t>
            </a:r>
            <a:r>
              <a:rPr lang="en-US">
                <a:solidFill>
                  <a:srgbClr val="FF0000"/>
                </a:solidFill>
              </a:rPr>
              <a:t>But they are </a:t>
            </a:r>
            <a:r>
              <a:rPr b="1" lang="en-US">
                <a:solidFill>
                  <a:srgbClr val="FF0000"/>
                </a:solidFill>
              </a:rPr>
              <a:t>not</a:t>
            </a:r>
            <a:r>
              <a:rPr lang="en-US">
                <a:solidFill>
                  <a:srgbClr val="FF0000"/>
                </a:solidFill>
              </a:rPr>
              <a:t> dependent on </a:t>
            </a:r>
            <a:r>
              <a:rPr i="1" lang="en-US">
                <a:solidFill>
                  <a:srgbClr val="FF0000"/>
                </a:solidFill>
              </a:rPr>
              <a:t>Subject</a:t>
            </a:r>
            <a:r>
              <a:rPr lang="en-US">
                <a:solidFill>
                  <a:srgbClr val="FF0000"/>
                </a:solidFill>
              </a:rPr>
              <a:t> (the </a:t>
            </a:r>
            <a:r>
              <a:rPr i="1" lang="en-US">
                <a:solidFill>
                  <a:srgbClr val="FF0000"/>
                </a:solidFill>
              </a:rPr>
              <a:t>other</a:t>
            </a:r>
            <a:r>
              <a:rPr lang="en-US">
                <a:solidFill>
                  <a:srgbClr val="FF0000"/>
                </a:solidFill>
              </a:rPr>
              <a:t> part of the key)</a:t>
            </a:r>
            <a:endParaRPr/>
          </a:p>
        </p:txBody>
      </p:sp>
      <p:sp>
        <p:nvSpPr>
          <p:cNvPr id="679" name="Google Shape;679;p91"/>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115000"/>
              </a:lnSpc>
              <a:spcBef>
                <a:spcPts val="0"/>
              </a:spcBef>
              <a:spcAft>
                <a:spcPts val="0"/>
              </a:spcAft>
              <a:buSzPts val="1800"/>
              <a:buChar char="●"/>
            </a:pPr>
            <a:r>
              <a:rPr lang="en-US"/>
              <a:t>Make </a:t>
            </a:r>
            <a:r>
              <a:rPr b="1" lang="en-US"/>
              <a:t>new tables</a:t>
            </a:r>
            <a:endParaRPr b="1"/>
          </a:p>
          <a:p>
            <a:pPr indent="-342900" lvl="0" marL="457200" rtl="0" algn="just">
              <a:lnSpc>
                <a:spcPct val="115000"/>
              </a:lnSpc>
              <a:spcBef>
                <a:spcPts val="0"/>
              </a:spcBef>
              <a:spcAft>
                <a:spcPts val="0"/>
              </a:spcAft>
              <a:buSzPts val="1800"/>
              <a:buChar char="●"/>
            </a:pPr>
            <a:r>
              <a:rPr lang="en-US"/>
              <a:t>Make a new table for each primary key field</a:t>
            </a:r>
            <a:endParaRPr/>
          </a:p>
          <a:p>
            <a:pPr indent="-342900" lvl="0" marL="457200" rtl="0" algn="just">
              <a:lnSpc>
                <a:spcPct val="115000"/>
              </a:lnSpc>
              <a:spcBef>
                <a:spcPts val="0"/>
              </a:spcBef>
              <a:spcAft>
                <a:spcPts val="0"/>
              </a:spcAft>
              <a:buSzPts val="1800"/>
              <a:buChar char="●"/>
            </a:pPr>
            <a:r>
              <a:rPr lang="en-US"/>
              <a:t>Give each new table </a:t>
            </a:r>
            <a:r>
              <a:rPr b="1" lang="en-US"/>
              <a:t>its own primary key</a:t>
            </a:r>
            <a:endParaRPr b="1"/>
          </a:p>
          <a:p>
            <a:pPr indent="-342900" lvl="0" marL="457200" rtl="0" algn="just">
              <a:lnSpc>
                <a:spcPct val="115000"/>
              </a:lnSpc>
              <a:spcBef>
                <a:spcPts val="0"/>
              </a:spcBef>
              <a:spcAft>
                <a:spcPts val="0"/>
              </a:spcAft>
              <a:buSzPts val="1800"/>
              <a:buChar char="●"/>
            </a:pPr>
            <a:r>
              <a:rPr lang="en-US"/>
              <a:t>Move columns from the original table to the </a:t>
            </a:r>
            <a:r>
              <a:rPr b="1" lang="en-US"/>
              <a:t>new table that matches their primary key</a:t>
            </a:r>
            <a:r>
              <a:rPr lang="en-US"/>
              <a:t>…</a:t>
            </a:r>
            <a:endParaRPr/>
          </a:p>
          <a:p>
            <a:pPr indent="-101600" lvl="0" marL="228600" rtl="0" algn="l">
              <a:lnSpc>
                <a:spcPct val="90000"/>
              </a:lnSpc>
              <a:spcBef>
                <a:spcPts val="2000"/>
              </a:spcBef>
              <a:spcAft>
                <a:spcPts val="0"/>
              </a:spcAft>
              <a:buClr>
                <a:schemeClr val="dk1"/>
              </a:buClr>
              <a:buSzPts val="2000"/>
              <a:buNone/>
            </a:pPr>
            <a:r>
              <a:t/>
            </a:r>
            <a:endParaRPr/>
          </a:p>
        </p:txBody>
      </p:sp>
      <p:sp>
        <p:nvSpPr>
          <p:cNvPr id="685" name="Google Shape;685;p92"/>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686" name="Google Shape;686;p92"/>
          <p:cNvSpPr txBox="1"/>
          <p:nvPr/>
        </p:nvSpPr>
        <p:spPr>
          <a:xfrm>
            <a:off x="1084375" y="776650"/>
            <a:ext cx="9323400" cy="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Lato"/>
                <a:ea typeface="Lato"/>
                <a:cs typeface="Lato"/>
                <a:sym typeface="Lato"/>
              </a:rPr>
              <a:t>Solution ? </a:t>
            </a:r>
            <a:endParaRPr sz="3000">
              <a:solidFill>
                <a:schemeClr val="dk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0" name="Shape 690"/>
        <p:cNvGrpSpPr/>
        <p:nvPr/>
      </p:nvGrpSpPr>
      <p:grpSpPr>
        <a:xfrm>
          <a:off x="0" y="0"/>
          <a:ext cx="0" cy="0"/>
          <a:chOff x="0" y="0"/>
          <a:chExt cx="0" cy="0"/>
        </a:xfrm>
      </p:grpSpPr>
      <p:sp>
        <p:nvSpPr>
          <p:cNvPr id="691" name="Google Shape;691;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92D8"/>
                </a:solidFill>
              </a:rPr>
              <a:t>Example (Cont..)</a:t>
            </a:r>
            <a:endParaRPr b="1">
              <a:solidFill>
                <a:srgbClr val="0092D8"/>
              </a:solidFill>
            </a:endParaRPr>
          </a:p>
        </p:txBody>
      </p:sp>
      <p:sp>
        <p:nvSpPr>
          <p:cNvPr id="692" name="Google Shape;692;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14947" lvl="0" marL="457200" marR="0" rtl="0" algn="l">
              <a:lnSpc>
                <a:spcPct val="115000"/>
              </a:lnSpc>
              <a:spcBef>
                <a:spcPts val="0"/>
              </a:spcBef>
              <a:spcAft>
                <a:spcPts val="0"/>
              </a:spcAft>
              <a:buClr>
                <a:srgbClr val="FF0000"/>
              </a:buClr>
              <a:buSzPct val="100000"/>
              <a:buChar char="•"/>
            </a:pPr>
            <a:r>
              <a:rPr b="1" lang="en-US" sz="2100">
                <a:solidFill>
                  <a:srgbClr val="FF0000"/>
                </a:solidFill>
                <a:latin typeface="Calibri"/>
                <a:ea typeface="Calibri"/>
                <a:cs typeface="Calibri"/>
                <a:sym typeface="Calibri"/>
              </a:rPr>
              <a:t>STUDENT TABLE (key = StudentID)</a:t>
            </a:r>
            <a:endParaRPr b="1" sz="2100"/>
          </a:p>
          <a:p>
            <a:pPr indent="-114300" lvl="0" marL="457200" marR="0" rtl="0" algn="l">
              <a:lnSpc>
                <a:spcPct val="115000"/>
              </a:lnSpc>
              <a:spcBef>
                <a:spcPts val="1000"/>
              </a:spcBef>
              <a:spcAft>
                <a:spcPts val="0"/>
              </a:spcAft>
              <a:buClr>
                <a:schemeClr val="dk1"/>
              </a:buClr>
              <a:buSzPct val="100000"/>
              <a:buNone/>
            </a:pPr>
            <a:r>
              <a:t/>
            </a:r>
            <a:endParaRPr sz="1800">
              <a:latin typeface="Calibri"/>
              <a:ea typeface="Calibri"/>
              <a:cs typeface="Calibri"/>
              <a:sym typeface="Calibri"/>
            </a:endParaRPr>
          </a:p>
          <a:p>
            <a:pPr indent="-101600" lvl="0" marL="228600" rtl="0" algn="l">
              <a:lnSpc>
                <a:spcPct val="90000"/>
              </a:lnSpc>
              <a:spcBef>
                <a:spcPts val="2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17144" lvl="0" marL="0" marR="0" rtl="0" algn="l">
              <a:lnSpc>
                <a:spcPct val="115000"/>
              </a:lnSpc>
              <a:spcBef>
                <a:spcPts val="0"/>
              </a:spcBef>
              <a:spcAft>
                <a:spcPts val="0"/>
              </a:spcAft>
              <a:buClr>
                <a:srgbClr val="FF0000"/>
              </a:buClr>
              <a:buSzPct val="83606"/>
              <a:buChar char="•"/>
            </a:pPr>
            <a:r>
              <a:rPr b="1" lang="en-US" sz="2152">
                <a:solidFill>
                  <a:srgbClr val="FF0000"/>
                </a:solidFill>
                <a:latin typeface="Calibri"/>
                <a:ea typeface="Calibri"/>
                <a:cs typeface="Calibri"/>
                <a:sym typeface="Calibri"/>
              </a:rPr>
              <a:t>RESULTS TABLE (key = StudentID+Subject) </a:t>
            </a:r>
            <a:r>
              <a:rPr lang="en-US" sz="1800">
                <a:solidFill>
                  <a:srgbClr val="FF0000"/>
                </a:solidFill>
                <a:latin typeface="Calibri"/>
                <a:ea typeface="Calibri"/>
                <a:cs typeface="Calibri"/>
                <a:sym typeface="Calibri"/>
              </a:rPr>
              <a:t>                                                 </a:t>
            </a:r>
            <a:r>
              <a:rPr b="1" lang="en-US" sz="2100">
                <a:solidFill>
                  <a:srgbClr val="FF0000"/>
                </a:solidFill>
                <a:latin typeface="Calibri"/>
                <a:ea typeface="Calibri"/>
                <a:cs typeface="Calibri"/>
                <a:sym typeface="Calibri"/>
              </a:rPr>
              <a:t>SUBJECTS TABLE (key = Subject)</a:t>
            </a:r>
            <a:endParaRPr b="1" sz="2100"/>
          </a:p>
          <a:p>
            <a:pPr indent="127000" lvl="0" marL="0" marR="0" rtl="0" algn="l">
              <a:lnSpc>
                <a:spcPct val="115000"/>
              </a:lnSpc>
              <a:spcBef>
                <a:spcPts val="1000"/>
              </a:spcBef>
              <a:spcAft>
                <a:spcPts val="0"/>
              </a:spcAft>
              <a:buClr>
                <a:schemeClr val="dk1"/>
              </a:buClr>
              <a:buSzPct val="71428"/>
              <a:buNone/>
            </a:pPr>
            <a:r>
              <a:t/>
            </a:r>
            <a:endParaRPr>
              <a:solidFill>
                <a:srgbClr val="FF0000"/>
              </a:solidFill>
              <a:latin typeface="Calibri"/>
              <a:ea typeface="Calibri"/>
              <a:cs typeface="Calibri"/>
              <a:sym typeface="Calibri"/>
            </a:endParaRPr>
          </a:p>
          <a:p>
            <a:pPr indent="114300" lvl="0" marL="0" marR="0" rtl="0" algn="l">
              <a:lnSpc>
                <a:spcPct val="115000"/>
              </a:lnSpc>
              <a:spcBef>
                <a:spcPts val="1000"/>
              </a:spcBef>
              <a:spcAft>
                <a:spcPts val="0"/>
              </a:spcAft>
              <a:buClr>
                <a:schemeClr val="dk1"/>
              </a:buClr>
              <a:buSzPct val="100000"/>
              <a:buNone/>
            </a:pPr>
            <a:r>
              <a:t/>
            </a:r>
            <a:endParaRPr sz="1800">
              <a:latin typeface="Calibri"/>
              <a:ea typeface="Calibri"/>
              <a:cs typeface="Calibri"/>
              <a:sym typeface="Calibri"/>
            </a:endParaRPr>
          </a:p>
          <a:p>
            <a:pPr indent="-101600" lvl="0" marL="228600" rtl="0" algn="l">
              <a:lnSpc>
                <a:spcPct val="90000"/>
              </a:lnSpc>
              <a:spcBef>
                <a:spcPts val="2000"/>
              </a:spcBef>
              <a:spcAft>
                <a:spcPts val="0"/>
              </a:spcAft>
              <a:buClr>
                <a:schemeClr val="dk1"/>
              </a:buClr>
              <a:buSzPct val="71428"/>
              <a:buNone/>
            </a:pPr>
            <a:r>
              <a:t/>
            </a:r>
            <a:endParaRPr>
              <a:solidFill>
                <a:srgbClr val="FF0000"/>
              </a:solidFill>
              <a:latin typeface="Calibri"/>
              <a:ea typeface="Calibri"/>
              <a:cs typeface="Calibri"/>
              <a:sym typeface="Calibri"/>
            </a:endParaRPr>
          </a:p>
          <a:p>
            <a:pPr indent="-101600" lvl="0" marL="228600" rtl="0" algn="l">
              <a:lnSpc>
                <a:spcPct val="90000"/>
              </a:lnSpc>
              <a:spcBef>
                <a:spcPts val="1000"/>
              </a:spcBef>
              <a:spcAft>
                <a:spcPts val="0"/>
              </a:spcAft>
              <a:buClr>
                <a:schemeClr val="dk1"/>
              </a:buClr>
              <a:buSzPct val="71428"/>
              <a:buNone/>
            </a:pPr>
            <a:r>
              <a:t/>
            </a:r>
            <a:endParaRPr/>
          </a:p>
        </p:txBody>
      </p:sp>
      <p:pic>
        <p:nvPicPr>
          <p:cNvPr id="693" name="Google Shape;693;p93"/>
          <p:cNvPicPr preferRelativeResize="0"/>
          <p:nvPr/>
        </p:nvPicPr>
        <p:blipFill rotWithShape="1">
          <a:blip r:embed="rId4">
            <a:alphaModFix/>
          </a:blip>
          <a:srcRect b="0" l="0" r="0" t="0"/>
          <a:stretch/>
        </p:blipFill>
        <p:spPr>
          <a:xfrm>
            <a:off x="3194050" y="2555428"/>
            <a:ext cx="5803900" cy="768350"/>
          </a:xfrm>
          <a:prstGeom prst="rect">
            <a:avLst/>
          </a:prstGeom>
          <a:noFill/>
          <a:ln>
            <a:noFill/>
          </a:ln>
        </p:spPr>
      </p:pic>
      <p:pic>
        <p:nvPicPr>
          <p:cNvPr id="694" name="Google Shape;694;p93"/>
          <p:cNvPicPr preferRelativeResize="0"/>
          <p:nvPr/>
        </p:nvPicPr>
        <p:blipFill rotWithShape="1">
          <a:blip r:embed="rId5">
            <a:alphaModFix/>
          </a:blip>
          <a:srcRect b="0" l="0" r="0" t="0"/>
          <a:stretch/>
        </p:blipFill>
        <p:spPr>
          <a:xfrm>
            <a:off x="1390177" y="4483465"/>
            <a:ext cx="3518749" cy="1601811"/>
          </a:xfrm>
          <a:prstGeom prst="rect">
            <a:avLst/>
          </a:prstGeom>
          <a:noFill/>
          <a:ln>
            <a:noFill/>
          </a:ln>
        </p:spPr>
      </p:pic>
      <p:pic>
        <p:nvPicPr>
          <p:cNvPr id="695" name="Google Shape;695;p93"/>
          <p:cNvPicPr preferRelativeResize="0"/>
          <p:nvPr/>
        </p:nvPicPr>
        <p:blipFill rotWithShape="1">
          <a:blip r:embed="rId6">
            <a:alphaModFix/>
          </a:blip>
          <a:srcRect b="0" l="0" r="0" t="0"/>
          <a:stretch/>
        </p:blipFill>
        <p:spPr>
          <a:xfrm>
            <a:off x="7580828" y="4575152"/>
            <a:ext cx="2362200" cy="1418443"/>
          </a:xfrm>
          <a:prstGeom prst="rect">
            <a:avLst/>
          </a:prstGeom>
          <a:noFill/>
          <a:ln>
            <a:noFill/>
          </a:ln>
        </p:spPr>
      </p:pic>
      <p:sp>
        <p:nvSpPr>
          <p:cNvPr id="696" name="Google Shape;696;p93"/>
          <p:cNvSpPr/>
          <p:nvPr/>
        </p:nvSpPr>
        <p:spPr>
          <a:xfrm>
            <a:off x="4908925" y="5897325"/>
            <a:ext cx="1701107" cy="369332"/>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2000">
                <a:solidFill>
                  <a:srgbClr val="FF0000"/>
                </a:solidFill>
                <a:latin typeface="Times New Roman"/>
                <a:ea typeface="Times New Roman"/>
                <a:cs typeface="Times New Roman"/>
                <a:sym typeface="Times New Roman"/>
              </a:rPr>
              <a:t>But is it 3NF?</a:t>
            </a:r>
            <a:endParaRPr/>
          </a:p>
        </p:txBody>
      </p:sp>
      <p:cxnSp>
        <p:nvCxnSpPr>
          <p:cNvPr id="697" name="Google Shape;697;p93"/>
          <p:cNvCxnSpPr/>
          <p:nvPr/>
        </p:nvCxnSpPr>
        <p:spPr>
          <a:xfrm>
            <a:off x="7580828" y="4575152"/>
            <a:ext cx="2362200" cy="0"/>
          </a:xfrm>
          <a:prstGeom prst="straightConnector1">
            <a:avLst/>
          </a:prstGeom>
          <a:noFill/>
          <a:ln cap="flat" cmpd="sng" w="12700">
            <a:solidFill>
              <a:schemeClr val="dk1"/>
            </a:solidFill>
            <a:prstDash val="solid"/>
            <a:miter lim="800000"/>
            <a:headEnd len="sm" w="sm" type="none"/>
            <a:tailEnd len="sm" w="sm" type="none"/>
          </a:ln>
        </p:spPr>
      </p:cxnSp>
      <p:sp>
        <p:nvSpPr>
          <p:cNvPr id="698" name="Google Shape;698;p93"/>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4"/>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705" name="Google Shape;705;p94"/>
          <p:cNvSpPr txBox="1"/>
          <p:nvPr>
            <p:ph idx="1" type="body"/>
          </p:nvPr>
        </p:nvSpPr>
        <p:spPr>
          <a:xfrm>
            <a:off x="616750" y="1806425"/>
            <a:ext cx="10737000" cy="4351200"/>
          </a:xfrm>
          <a:prstGeom prst="rect">
            <a:avLst/>
          </a:prstGeom>
          <a:noFill/>
          <a:ln>
            <a:noFill/>
          </a:ln>
        </p:spPr>
        <p:txBody>
          <a:bodyPr anchorCtr="0" anchor="t" bIns="45700" lIns="91425" spcFirstLastPara="1" rIns="91425" wrap="square" tIns="45700">
            <a:normAutofit fontScale="85000" lnSpcReduction="20000"/>
          </a:bodyPr>
          <a:lstStyle/>
          <a:p>
            <a:pPr indent="-214947" lvl="0" marL="457200" marR="0" rtl="0" algn="l">
              <a:lnSpc>
                <a:spcPct val="115000"/>
              </a:lnSpc>
              <a:spcBef>
                <a:spcPts val="0"/>
              </a:spcBef>
              <a:spcAft>
                <a:spcPts val="0"/>
              </a:spcAft>
              <a:buClr>
                <a:srgbClr val="FF0000"/>
              </a:buClr>
              <a:buSzPct val="100000"/>
              <a:buChar char="•"/>
            </a:pPr>
            <a:r>
              <a:rPr b="1" lang="en-US" sz="2100">
                <a:solidFill>
                  <a:srgbClr val="FF0000"/>
                </a:solidFill>
                <a:latin typeface="Calibri"/>
                <a:ea typeface="Calibri"/>
                <a:cs typeface="Calibri"/>
                <a:sym typeface="Calibri"/>
              </a:rPr>
              <a:t>STUDENT TABLE (key = StudentID)</a:t>
            </a:r>
            <a:endParaRPr b="1" sz="2100"/>
          </a:p>
          <a:p>
            <a:pPr indent="-114300" lvl="0" marL="457200" marR="0" rtl="0" algn="l">
              <a:lnSpc>
                <a:spcPct val="115000"/>
              </a:lnSpc>
              <a:spcBef>
                <a:spcPts val="1000"/>
              </a:spcBef>
              <a:spcAft>
                <a:spcPts val="0"/>
              </a:spcAft>
              <a:buClr>
                <a:schemeClr val="dk1"/>
              </a:buClr>
              <a:buSzPct val="100000"/>
              <a:buNone/>
            </a:pPr>
            <a:r>
              <a:t/>
            </a:r>
            <a:endParaRPr sz="1800">
              <a:latin typeface="Calibri"/>
              <a:ea typeface="Calibri"/>
              <a:cs typeface="Calibri"/>
              <a:sym typeface="Calibri"/>
            </a:endParaRPr>
          </a:p>
          <a:p>
            <a:pPr indent="-101600" lvl="0" marL="228600" rtl="0" algn="l">
              <a:lnSpc>
                <a:spcPct val="90000"/>
              </a:lnSpc>
              <a:spcBef>
                <a:spcPts val="2000"/>
              </a:spcBef>
              <a:spcAft>
                <a:spcPts val="0"/>
              </a:spcAft>
              <a:buClr>
                <a:schemeClr val="dk1"/>
              </a:buClr>
              <a:buSzPct val="71428"/>
              <a:buNone/>
            </a:pPr>
            <a:r>
              <a:t/>
            </a:r>
            <a:endParaRPr/>
          </a:p>
          <a:p>
            <a:pPr indent="-101600" lvl="0" marL="228600" rtl="0" algn="l">
              <a:lnSpc>
                <a:spcPct val="90000"/>
              </a:lnSpc>
              <a:spcBef>
                <a:spcPts val="1000"/>
              </a:spcBef>
              <a:spcAft>
                <a:spcPts val="0"/>
              </a:spcAft>
              <a:buClr>
                <a:schemeClr val="dk1"/>
              </a:buClr>
              <a:buSzPct val="71428"/>
              <a:buNone/>
            </a:pPr>
            <a:r>
              <a:t/>
            </a:r>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800">
              <a:solidFill>
                <a:srgbClr val="FF0000"/>
              </a:solidFill>
              <a:latin typeface="Calibri"/>
              <a:ea typeface="Calibri"/>
              <a:cs typeface="Calibri"/>
              <a:sym typeface="Calibri"/>
            </a:endParaRPr>
          </a:p>
          <a:p>
            <a:pPr indent="17144" lvl="0" marL="0" marR="0" rtl="0" algn="l">
              <a:lnSpc>
                <a:spcPct val="115000"/>
              </a:lnSpc>
              <a:spcBef>
                <a:spcPts val="0"/>
              </a:spcBef>
              <a:spcAft>
                <a:spcPts val="0"/>
              </a:spcAft>
              <a:buClr>
                <a:srgbClr val="FF0000"/>
              </a:buClr>
              <a:buSzPct val="83606"/>
              <a:buChar char="•"/>
            </a:pPr>
            <a:r>
              <a:rPr b="1" lang="en-US" sz="2152">
                <a:solidFill>
                  <a:srgbClr val="FF0000"/>
                </a:solidFill>
                <a:latin typeface="Calibri"/>
                <a:ea typeface="Calibri"/>
                <a:cs typeface="Calibri"/>
                <a:sym typeface="Calibri"/>
              </a:rPr>
              <a:t>RESULTS TABLE (key = StudentID+Subject) </a:t>
            </a:r>
            <a:r>
              <a:rPr lang="en-US" sz="1800">
                <a:solidFill>
                  <a:srgbClr val="FF0000"/>
                </a:solidFill>
                <a:latin typeface="Calibri"/>
                <a:ea typeface="Calibri"/>
                <a:cs typeface="Calibri"/>
                <a:sym typeface="Calibri"/>
              </a:rPr>
              <a:t>                                                 </a:t>
            </a:r>
            <a:r>
              <a:rPr b="1" lang="en-US" sz="2100">
                <a:solidFill>
                  <a:srgbClr val="FF0000"/>
                </a:solidFill>
                <a:latin typeface="Calibri"/>
                <a:ea typeface="Calibri"/>
                <a:cs typeface="Calibri"/>
                <a:sym typeface="Calibri"/>
              </a:rPr>
              <a:t>SUBJECTS TABLE (key = Subject)</a:t>
            </a:r>
            <a:endParaRPr b="1" sz="2100"/>
          </a:p>
          <a:p>
            <a:pPr indent="127000" lvl="0" marL="0" marR="0" rtl="0" algn="l">
              <a:lnSpc>
                <a:spcPct val="115000"/>
              </a:lnSpc>
              <a:spcBef>
                <a:spcPts val="1000"/>
              </a:spcBef>
              <a:spcAft>
                <a:spcPts val="0"/>
              </a:spcAft>
              <a:buClr>
                <a:schemeClr val="dk1"/>
              </a:buClr>
              <a:buSzPct val="71428"/>
              <a:buNone/>
            </a:pPr>
            <a:r>
              <a:t/>
            </a:r>
            <a:endParaRPr>
              <a:solidFill>
                <a:srgbClr val="FF0000"/>
              </a:solidFill>
              <a:latin typeface="Calibri"/>
              <a:ea typeface="Calibri"/>
              <a:cs typeface="Calibri"/>
              <a:sym typeface="Calibri"/>
            </a:endParaRPr>
          </a:p>
          <a:p>
            <a:pPr indent="114300" lvl="0" marL="0" marR="0" rtl="0" algn="l">
              <a:lnSpc>
                <a:spcPct val="115000"/>
              </a:lnSpc>
              <a:spcBef>
                <a:spcPts val="1000"/>
              </a:spcBef>
              <a:spcAft>
                <a:spcPts val="0"/>
              </a:spcAft>
              <a:buClr>
                <a:schemeClr val="dk1"/>
              </a:buClr>
              <a:buSzPct val="100000"/>
              <a:buNone/>
            </a:pPr>
            <a:r>
              <a:t/>
            </a:r>
            <a:endParaRPr sz="1800">
              <a:latin typeface="Calibri"/>
              <a:ea typeface="Calibri"/>
              <a:cs typeface="Calibri"/>
              <a:sym typeface="Calibri"/>
            </a:endParaRPr>
          </a:p>
          <a:p>
            <a:pPr indent="-101600" lvl="0" marL="228600" rtl="0" algn="l">
              <a:lnSpc>
                <a:spcPct val="90000"/>
              </a:lnSpc>
              <a:spcBef>
                <a:spcPts val="2000"/>
              </a:spcBef>
              <a:spcAft>
                <a:spcPts val="0"/>
              </a:spcAft>
              <a:buClr>
                <a:schemeClr val="dk1"/>
              </a:buClr>
              <a:buSzPct val="71428"/>
              <a:buNone/>
            </a:pPr>
            <a:r>
              <a:t/>
            </a:r>
            <a:endParaRPr>
              <a:solidFill>
                <a:srgbClr val="FF0000"/>
              </a:solidFill>
              <a:latin typeface="Calibri"/>
              <a:ea typeface="Calibri"/>
              <a:cs typeface="Calibri"/>
              <a:sym typeface="Calibri"/>
            </a:endParaRPr>
          </a:p>
          <a:p>
            <a:pPr indent="-101600" lvl="0" marL="228600" rtl="0" algn="l">
              <a:lnSpc>
                <a:spcPct val="90000"/>
              </a:lnSpc>
              <a:spcBef>
                <a:spcPts val="1000"/>
              </a:spcBef>
              <a:spcAft>
                <a:spcPts val="0"/>
              </a:spcAft>
              <a:buClr>
                <a:schemeClr val="dk1"/>
              </a:buClr>
              <a:buSzPct val="71428"/>
              <a:buNone/>
            </a:pPr>
            <a:r>
              <a:t/>
            </a:r>
            <a:endParaRPr/>
          </a:p>
        </p:txBody>
      </p:sp>
      <p:sp>
        <p:nvSpPr>
          <p:cNvPr id="706" name="Google Shape;706;p94"/>
          <p:cNvSpPr/>
          <p:nvPr/>
        </p:nvSpPr>
        <p:spPr>
          <a:xfrm>
            <a:off x="4908925" y="5897325"/>
            <a:ext cx="1701000" cy="3693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b="1" lang="en-US" sz="2000">
                <a:solidFill>
                  <a:srgbClr val="FF0000"/>
                </a:solidFill>
                <a:latin typeface="Times New Roman"/>
                <a:ea typeface="Times New Roman"/>
                <a:cs typeface="Times New Roman"/>
                <a:sym typeface="Times New Roman"/>
              </a:rPr>
              <a:t>But is it 3NF?</a:t>
            </a:r>
            <a:endParaRPr/>
          </a:p>
        </p:txBody>
      </p:sp>
      <p:sp>
        <p:nvSpPr>
          <p:cNvPr id="707" name="Google Shape;707;p94"/>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708" name="Google Shape;708;p94"/>
          <p:cNvGraphicFramePr/>
          <p:nvPr/>
        </p:nvGraphicFramePr>
        <p:xfrm>
          <a:off x="838200" y="2511025"/>
          <a:ext cx="3000000" cy="3000000"/>
        </p:xfrm>
        <a:graphic>
          <a:graphicData uri="http://schemas.openxmlformats.org/drawingml/2006/table">
            <a:tbl>
              <a:tblPr>
                <a:noFill/>
                <a:tableStyleId>{D70AEA84-F1D6-4E6C-873A-95592376EB88}</a:tableStyleId>
              </a:tblPr>
              <a:tblGrid>
                <a:gridCol w="2057400"/>
                <a:gridCol w="2057400"/>
                <a:gridCol w="2057400"/>
                <a:gridCol w="2057400"/>
                <a:gridCol w="2057400"/>
              </a:tblGrid>
              <a:tr h="381000">
                <a:tc>
                  <a:txBody>
                    <a:bodyPr/>
                    <a:lstStyle/>
                    <a:p>
                      <a:pPr indent="0" lvl="0" marL="0" rtl="0" algn="l">
                        <a:spcBef>
                          <a:spcPts val="0"/>
                        </a:spcBef>
                        <a:spcAft>
                          <a:spcPts val="0"/>
                        </a:spcAft>
                        <a:buNone/>
                      </a:pPr>
                      <a:r>
                        <a:rPr b="1" lang="en-US" sz="1800">
                          <a:latin typeface="Lato"/>
                          <a:ea typeface="Lato"/>
                          <a:cs typeface="Lato"/>
                          <a:sym typeface="Lato"/>
                        </a:rPr>
                        <a:t>*</a:t>
                      </a:r>
                      <a:r>
                        <a:rPr b="1" lang="en-US" sz="1800">
                          <a:latin typeface="Lato"/>
                          <a:ea typeface="Lato"/>
                          <a:cs typeface="Lato"/>
                          <a:sym typeface="Lato"/>
                        </a:rPr>
                        <a:t>StudentID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StudentName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Address</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HouseColor</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latin typeface="Lato"/>
                          <a:ea typeface="Lato"/>
                          <a:cs typeface="Lato"/>
                          <a:sym typeface="Lato"/>
                        </a:rPr>
                        <a:t>19594332X</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Mary Watson</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10 Charles Street</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Bob</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Red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09" name="Google Shape;709;p94"/>
          <p:cNvGraphicFramePr/>
          <p:nvPr/>
        </p:nvGraphicFramePr>
        <p:xfrm>
          <a:off x="921775" y="4699625"/>
          <a:ext cx="3000000" cy="3000000"/>
        </p:xfrm>
        <a:graphic>
          <a:graphicData uri="http://schemas.openxmlformats.org/drawingml/2006/table">
            <a:tbl>
              <a:tblPr>
                <a:noFill/>
                <a:tableStyleId>{D70AEA84-F1D6-4E6C-873A-95592376EB88}</a:tableStyleId>
              </a:tblPr>
              <a:tblGrid>
                <a:gridCol w="1240175"/>
                <a:gridCol w="1240175"/>
                <a:gridCol w="1240175"/>
              </a:tblGrid>
              <a:tr h="400050">
                <a:tc>
                  <a:txBody>
                    <a:bodyPr/>
                    <a:lstStyle/>
                    <a:p>
                      <a:pPr indent="0" lvl="0" marL="0" rtl="0" algn="l">
                        <a:spcBef>
                          <a:spcPts val="0"/>
                        </a:spcBef>
                        <a:spcAft>
                          <a:spcPts val="0"/>
                        </a:spcAft>
                        <a:buNone/>
                      </a:pPr>
                      <a:r>
                        <a:rPr b="1" lang="en-US" sz="1500"/>
                        <a:t>*</a:t>
                      </a:r>
                      <a:r>
                        <a:rPr b="1" lang="en-US" sz="1500"/>
                        <a:t>StudentID</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a:t>
                      </a:r>
                      <a:r>
                        <a:rPr b="1" lang="en-US" sz="1500"/>
                        <a:t>Subject</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Grade</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19594332X</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English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B</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19594332X</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Math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A</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19594332X</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Info Tech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B+</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10" name="Google Shape;710;p94"/>
          <p:cNvGraphicFramePr/>
          <p:nvPr/>
        </p:nvGraphicFramePr>
        <p:xfrm>
          <a:off x="6876550" y="4699625"/>
          <a:ext cx="3000000" cy="3000000"/>
        </p:xfrm>
        <a:graphic>
          <a:graphicData uri="http://schemas.openxmlformats.org/drawingml/2006/table">
            <a:tbl>
              <a:tblPr>
                <a:noFill/>
                <a:tableStyleId>{D70AEA84-F1D6-4E6C-873A-95592376EB88}</a:tableStyleId>
              </a:tblPr>
              <a:tblGrid>
                <a:gridCol w="2107650"/>
                <a:gridCol w="2107650"/>
              </a:tblGrid>
              <a:tr h="400050">
                <a:tc>
                  <a:txBody>
                    <a:bodyPr/>
                    <a:lstStyle/>
                    <a:p>
                      <a:pPr indent="0" lvl="0" marL="0" rtl="0" algn="l">
                        <a:spcBef>
                          <a:spcPts val="0"/>
                        </a:spcBef>
                        <a:spcAft>
                          <a:spcPts val="0"/>
                        </a:spcAft>
                        <a:buNone/>
                      </a:pPr>
                      <a:r>
                        <a:rPr b="1" lang="en-US" sz="1500"/>
                        <a:t>*</a:t>
                      </a:r>
                      <a:r>
                        <a:rPr b="1" lang="en-US" sz="1500"/>
                        <a:t>Subject</a:t>
                      </a:r>
                      <a:endParaRPr b="1" sz="15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SubjectCost</a:t>
                      </a:r>
                      <a:endParaRPr b="1" sz="1500"/>
                    </a:p>
                  </a:txBody>
                  <a:tcPr marT="91425" marB="91425" marR="91425" marL="91425">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English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t>$50</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Math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solidFill>
                            <a:srgbClr val="000000"/>
                          </a:solidFill>
                        </a:rPr>
                        <a:t>$50</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0050">
                <a:tc>
                  <a:txBody>
                    <a:bodyPr/>
                    <a:lstStyle/>
                    <a:p>
                      <a:pPr indent="0" lvl="0" marL="0" rtl="0" algn="l">
                        <a:spcBef>
                          <a:spcPts val="0"/>
                        </a:spcBef>
                        <a:spcAft>
                          <a:spcPts val="0"/>
                        </a:spcAft>
                        <a:buNone/>
                      </a:pPr>
                      <a:r>
                        <a:rPr b="1" lang="en-US" sz="1500">
                          <a:solidFill>
                            <a:srgbClr val="000000"/>
                          </a:solidFill>
                          <a:latin typeface="Lato"/>
                          <a:ea typeface="Lato"/>
                          <a:cs typeface="Lato"/>
                          <a:sym typeface="Lato"/>
                        </a:rPr>
                        <a:t>Info Tech</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500">
                          <a:solidFill>
                            <a:srgbClr val="000000"/>
                          </a:solidFill>
                        </a:rPr>
                        <a:t>$100</a:t>
                      </a:r>
                      <a:endParaRPr b="1"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5"/>
          <p:cNvSpPr txBox="1"/>
          <p:nvPr>
            <p:ph idx="1" type="body"/>
          </p:nvPr>
        </p:nvSpPr>
        <p:spPr>
          <a:xfrm>
            <a:off x="838200" y="3248500"/>
            <a:ext cx="10515600" cy="2928300"/>
          </a:xfrm>
          <a:prstGeom prst="rect">
            <a:avLst/>
          </a:prstGeom>
          <a:noFill/>
          <a:ln>
            <a:noFill/>
          </a:ln>
        </p:spPr>
        <p:txBody>
          <a:bodyPr anchorCtr="0" anchor="t" bIns="45700" lIns="91425" spcFirstLastPara="1" rIns="91425" wrap="square" tIns="45700">
            <a:normAutofit fontScale="77500"/>
          </a:bodyPr>
          <a:lstStyle/>
          <a:p>
            <a:pPr indent="0" lvl="0" marL="0" rtl="0" algn="just">
              <a:lnSpc>
                <a:spcPct val="90000"/>
              </a:lnSpc>
              <a:spcBef>
                <a:spcPts val="1000"/>
              </a:spcBef>
              <a:spcAft>
                <a:spcPts val="0"/>
              </a:spcAft>
              <a:buNone/>
            </a:pPr>
            <a:r>
              <a:rPr lang="en-US" sz="2700"/>
              <a:t>Here, </a:t>
            </a:r>
            <a:endParaRPr sz="2700"/>
          </a:p>
          <a:p>
            <a:pPr indent="-312261" lvl="0" marL="457200" rtl="0" algn="just">
              <a:lnSpc>
                <a:spcPct val="90000"/>
              </a:lnSpc>
              <a:spcBef>
                <a:spcPts val="1000"/>
              </a:spcBef>
              <a:spcAft>
                <a:spcPts val="0"/>
              </a:spcAft>
              <a:buSzPct val="62962"/>
              <a:buChar char="●"/>
            </a:pPr>
            <a:r>
              <a:rPr b="1" lang="en-US" sz="2700"/>
              <a:t> HouseColour</a:t>
            </a:r>
            <a:r>
              <a:rPr lang="en-US" sz="2700"/>
              <a:t> is dependent on</a:t>
            </a:r>
            <a:r>
              <a:rPr b="1" lang="en-US" sz="2700"/>
              <a:t> </a:t>
            </a:r>
            <a:r>
              <a:rPr b="1" lang="en-US" sz="2700"/>
              <a:t>HouseName, </a:t>
            </a:r>
            <a:r>
              <a:rPr lang="en-US" sz="2700"/>
              <a:t>H</a:t>
            </a:r>
            <a:r>
              <a:rPr lang="en-US" sz="2700"/>
              <a:t>ouseName is dependent on </a:t>
            </a:r>
            <a:r>
              <a:rPr b="1" lang="en-US" sz="2700"/>
              <a:t>StudentID</a:t>
            </a:r>
            <a:endParaRPr b="1" sz="2700"/>
          </a:p>
          <a:p>
            <a:pPr indent="0" lvl="0" marL="457200" rtl="0" algn="just">
              <a:lnSpc>
                <a:spcPct val="90000"/>
              </a:lnSpc>
              <a:spcBef>
                <a:spcPts val="1000"/>
              </a:spcBef>
              <a:spcAft>
                <a:spcPts val="0"/>
              </a:spcAft>
              <a:buNone/>
            </a:pPr>
            <a:r>
              <a:t/>
            </a:r>
            <a:endParaRPr sz="2700"/>
          </a:p>
          <a:p>
            <a:pPr indent="0" lvl="0" marL="0" rtl="0" algn="just">
              <a:lnSpc>
                <a:spcPct val="90000"/>
              </a:lnSpc>
              <a:spcBef>
                <a:spcPts val="1000"/>
              </a:spcBef>
              <a:spcAft>
                <a:spcPts val="0"/>
              </a:spcAft>
              <a:buNone/>
            </a:pPr>
            <a:r>
              <a:rPr lang="en-US" sz="2700"/>
              <a:t>But either way, non-key fields are dependent on MORE THAN THE PRIMARY KEY (studentID). And 3NF says that non-key fields must depend on </a:t>
            </a:r>
            <a:r>
              <a:rPr b="1" lang="en-US" sz="2700"/>
              <a:t>nothing but the key</a:t>
            </a:r>
            <a:endParaRPr sz="2700"/>
          </a:p>
          <a:p>
            <a:pPr indent="-101600" lvl="0" marL="228600" rtl="0" algn="l">
              <a:lnSpc>
                <a:spcPct val="90000"/>
              </a:lnSpc>
              <a:spcBef>
                <a:spcPts val="1000"/>
              </a:spcBef>
              <a:spcAft>
                <a:spcPts val="0"/>
              </a:spcAft>
              <a:buClr>
                <a:schemeClr val="dk1"/>
              </a:buClr>
              <a:buSzPct val="74074"/>
              <a:buNone/>
            </a:pPr>
            <a:r>
              <a:t/>
            </a:r>
            <a:endParaRPr sz="2700"/>
          </a:p>
          <a:p>
            <a:pPr indent="-101600" lvl="0" marL="228600" rtl="0" algn="l">
              <a:lnSpc>
                <a:spcPct val="90000"/>
              </a:lnSpc>
              <a:spcBef>
                <a:spcPts val="1000"/>
              </a:spcBef>
              <a:spcAft>
                <a:spcPts val="0"/>
              </a:spcAft>
              <a:buClr>
                <a:schemeClr val="dk1"/>
              </a:buClr>
              <a:buSzPct val="74074"/>
              <a:buNone/>
            </a:pPr>
            <a:r>
              <a:t/>
            </a:r>
            <a:endParaRPr sz="2700"/>
          </a:p>
        </p:txBody>
      </p:sp>
      <p:sp>
        <p:nvSpPr>
          <p:cNvPr id="716" name="Google Shape;716;p95"/>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717" name="Google Shape;717;p95"/>
          <p:cNvGraphicFramePr/>
          <p:nvPr/>
        </p:nvGraphicFramePr>
        <p:xfrm>
          <a:off x="838200" y="1913477"/>
          <a:ext cx="3000000" cy="3000000"/>
        </p:xfrm>
        <a:graphic>
          <a:graphicData uri="http://schemas.openxmlformats.org/drawingml/2006/table">
            <a:tbl>
              <a:tblPr>
                <a:noFill/>
                <a:tableStyleId>{D70AEA84-F1D6-4E6C-873A-95592376EB88}</a:tableStyleId>
              </a:tblPr>
              <a:tblGrid>
                <a:gridCol w="2057400"/>
                <a:gridCol w="2057400"/>
                <a:gridCol w="2057400"/>
                <a:gridCol w="2057400"/>
                <a:gridCol w="2057400"/>
              </a:tblGrid>
              <a:tr h="381000">
                <a:tc>
                  <a:txBody>
                    <a:bodyPr/>
                    <a:lstStyle/>
                    <a:p>
                      <a:pPr indent="0" lvl="0" marL="0" rtl="0" algn="l">
                        <a:spcBef>
                          <a:spcPts val="0"/>
                        </a:spcBef>
                        <a:spcAft>
                          <a:spcPts val="0"/>
                        </a:spcAft>
                        <a:buNone/>
                      </a:pPr>
                      <a:r>
                        <a:rPr b="1" lang="en-US" sz="1800">
                          <a:latin typeface="Lato"/>
                          <a:ea typeface="Lato"/>
                          <a:cs typeface="Lato"/>
                          <a:sym typeface="Lato"/>
                        </a:rPr>
                        <a:t>*StudentID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StudentName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Address</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HouseColor</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US" sz="1800">
                          <a:latin typeface="Lato"/>
                          <a:ea typeface="Lato"/>
                          <a:cs typeface="Lato"/>
                          <a:sym typeface="Lato"/>
                        </a:rPr>
                        <a:t>19594332X</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Mary Watson</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10 Charles Street</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Bob</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Red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18" name="Google Shape;718;p95"/>
          <p:cNvSpPr txBox="1"/>
          <p:nvPr/>
        </p:nvSpPr>
        <p:spPr>
          <a:xfrm>
            <a:off x="838200" y="1405577"/>
            <a:ext cx="5775900" cy="507900"/>
          </a:xfrm>
          <a:prstGeom prst="rect">
            <a:avLst/>
          </a:prstGeom>
          <a:noFill/>
          <a:ln>
            <a:noFill/>
          </a:ln>
        </p:spPr>
        <p:txBody>
          <a:bodyPr anchorCtr="0" anchor="t" bIns="91425" lIns="91425" spcFirstLastPara="1" rIns="91425" wrap="square" tIns="91425">
            <a:spAutoFit/>
          </a:bodyPr>
          <a:lstStyle/>
          <a:p>
            <a:pPr indent="-234950" lvl="0" marL="457200" rtl="0" algn="l">
              <a:lnSpc>
                <a:spcPct val="115000"/>
              </a:lnSpc>
              <a:spcBef>
                <a:spcPts val="0"/>
              </a:spcBef>
              <a:spcAft>
                <a:spcPts val="0"/>
              </a:spcAft>
              <a:buClr>
                <a:srgbClr val="FF0000"/>
              </a:buClr>
              <a:buSzPts val="2100"/>
              <a:buChar char="•"/>
            </a:pPr>
            <a:r>
              <a:rPr b="1" lang="en-US" sz="2100">
                <a:solidFill>
                  <a:srgbClr val="FF0000"/>
                </a:solidFill>
                <a:latin typeface="Calibri"/>
                <a:ea typeface="Calibri"/>
                <a:cs typeface="Calibri"/>
                <a:sym typeface="Calibri"/>
              </a:rPr>
              <a:t>STUDENT TABLE (key = StudentID)</a:t>
            </a:r>
            <a:endParaRPr b="1" sz="2100">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2" name="Shape 722"/>
        <p:cNvGrpSpPr/>
        <p:nvPr/>
      </p:nvGrpSpPr>
      <p:grpSpPr>
        <a:xfrm>
          <a:off x="0" y="0"/>
          <a:ext cx="0" cy="0"/>
          <a:chOff x="0" y="0"/>
          <a:chExt cx="0" cy="0"/>
        </a:xfrm>
      </p:grpSpPr>
      <p:sp>
        <p:nvSpPr>
          <p:cNvPr id="723" name="Google Shape;723;p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92D8"/>
                </a:solidFill>
              </a:rPr>
              <a:t>Example 1 (Cont..)</a:t>
            </a:r>
            <a:endParaRPr b="1">
              <a:solidFill>
                <a:srgbClr val="0092D8"/>
              </a:solidFill>
            </a:endParaRPr>
          </a:p>
        </p:txBody>
      </p:sp>
      <p:pic>
        <p:nvPicPr>
          <p:cNvPr id="724" name="Google Shape;724;p96"/>
          <p:cNvPicPr preferRelativeResize="0"/>
          <p:nvPr>
            <p:ph idx="1" type="body"/>
          </p:nvPr>
        </p:nvPicPr>
        <p:blipFill rotWithShape="1">
          <a:blip r:embed="rId3">
            <a:alphaModFix/>
          </a:blip>
          <a:srcRect b="0" l="0" r="0" t="0"/>
          <a:stretch/>
        </p:blipFill>
        <p:spPr>
          <a:xfrm>
            <a:off x="763050" y="1963150"/>
            <a:ext cx="10447800" cy="3334800"/>
          </a:xfrm>
          <a:prstGeom prst="rect">
            <a:avLst/>
          </a:prstGeom>
          <a:noFill/>
          <a:ln>
            <a:noFill/>
          </a:ln>
        </p:spPr>
      </p:pic>
      <p:sp>
        <p:nvSpPr>
          <p:cNvPr id="725" name="Google Shape;725;p96"/>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7"/>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graphicFrame>
        <p:nvGraphicFramePr>
          <p:cNvPr id="732" name="Google Shape;732;p97"/>
          <p:cNvGraphicFramePr/>
          <p:nvPr/>
        </p:nvGraphicFramePr>
        <p:xfrm>
          <a:off x="838200" y="2142800"/>
          <a:ext cx="3000000" cy="3000000"/>
        </p:xfrm>
        <a:graphic>
          <a:graphicData uri="http://schemas.openxmlformats.org/drawingml/2006/table">
            <a:tbl>
              <a:tblPr>
                <a:noFill/>
                <a:tableStyleId>{D70AEA84-F1D6-4E6C-873A-95592376EB88}</a:tableStyleId>
              </a:tblPr>
              <a:tblGrid>
                <a:gridCol w="1935050"/>
                <a:gridCol w="1935050"/>
                <a:gridCol w="1935050"/>
                <a:gridCol w="1935050"/>
              </a:tblGrid>
              <a:tr h="388525">
                <a:tc>
                  <a:txBody>
                    <a:bodyPr/>
                    <a:lstStyle/>
                    <a:p>
                      <a:pPr indent="0" lvl="0" marL="0" rtl="0" algn="l">
                        <a:spcBef>
                          <a:spcPts val="0"/>
                        </a:spcBef>
                        <a:spcAft>
                          <a:spcPts val="0"/>
                        </a:spcAft>
                        <a:buNone/>
                      </a:pPr>
                      <a:r>
                        <a:rPr b="1" lang="en-US" sz="1800">
                          <a:latin typeface="Lato"/>
                          <a:ea typeface="Lato"/>
                          <a:cs typeface="Lato"/>
                          <a:sym typeface="Lato"/>
                        </a:rPr>
                        <a:t>*</a:t>
                      </a:r>
                      <a:r>
                        <a:rPr b="1" lang="en-US" sz="1800">
                          <a:latin typeface="Lato"/>
                          <a:ea typeface="Lato"/>
                          <a:cs typeface="Lato"/>
                          <a:sym typeface="Lato"/>
                        </a:rPr>
                        <a:t>StudentID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StudentName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Address</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4000">
                <a:tc>
                  <a:txBody>
                    <a:bodyPr/>
                    <a:lstStyle/>
                    <a:p>
                      <a:pPr indent="0" lvl="0" marL="0" rtl="0" algn="l">
                        <a:spcBef>
                          <a:spcPts val="0"/>
                        </a:spcBef>
                        <a:spcAft>
                          <a:spcPts val="0"/>
                        </a:spcAft>
                        <a:buNone/>
                      </a:pPr>
                      <a:r>
                        <a:rPr b="1" lang="en-US" sz="1800">
                          <a:latin typeface="Lato"/>
                          <a:ea typeface="Lato"/>
                          <a:cs typeface="Lato"/>
                          <a:sym typeface="Lato"/>
                        </a:rPr>
                        <a:t>19594332X</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Mary Watson</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10 Charles Street</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Bob</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33" name="Google Shape;733;p97"/>
          <p:cNvGraphicFramePr/>
          <p:nvPr/>
        </p:nvGraphicFramePr>
        <p:xfrm>
          <a:off x="7181475" y="4390425"/>
          <a:ext cx="3000000" cy="3000000"/>
        </p:xfrm>
        <a:graphic>
          <a:graphicData uri="http://schemas.openxmlformats.org/drawingml/2006/table">
            <a:tbl>
              <a:tblPr>
                <a:noFill/>
                <a:tableStyleId>{D70AEA84-F1D6-4E6C-873A-95592376EB88}</a:tableStyleId>
              </a:tblPr>
              <a:tblGrid>
                <a:gridCol w="1967650"/>
                <a:gridCol w="1967650"/>
              </a:tblGrid>
              <a:tr h="31975">
                <a:tc>
                  <a:txBody>
                    <a:bodyPr/>
                    <a:lstStyle/>
                    <a:p>
                      <a:pPr indent="0" lvl="0" marL="0" rtl="0" algn="l">
                        <a:spcBef>
                          <a:spcPts val="0"/>
                        </a:spcBef>
                        <a:spcAft>
                          <a:spcPts val="0"/>
                        </a:spcAft>
                        <a:buNone/>
                      </a:pPr>
                      <a:r>
                        <a:rPr b="1" lang="en-US" sz="1800">
                          <a:latin typeface="Lato"/>
                          <a:ea typeface="Lato"/>
                          <a:cs typeface="Lato"/>
                          <a:sym typeface="Lato"/>
                        </a:rPr>
                        <a:t>*</a:t>
                      </a:r>
                      <a:r>
                        <a:rPr b="1" lang="en-US" sz="1800">
                          <a:latin typeface="Lato"/>
                          <a:ea typeface="Lato"/>
                          <a:cs typeface="Lato"/>
                          <a:sym typeface="Lato"/>
                        </a:rPr>
                        <a:t>HouseName</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HouseColor</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75">
                <a:tc>
                  <a:txBody>
                    <a:bodyPr/>
                    <a:lstStyle/>
                    <a:p>
                      <a:pPr indent="0" lvl="0" marL="0" rtl="0" algn="l">
                        <a:spcBef>
                          <a:spcPts val="0"/>
                        </a:spcBef>
                        <a:spcAft>
                          <a:spcPts val="0"/>
                        </a:spcAft>
                        <a:buNone/>
                      </a:pPr>
                      <a:r>
                        <a:rPr b="1" lang="en-US" sz="1800">
                          <a:latin typeface="Lato"/>
                          <a:ea typeface="Lato"/>
                          <a:cs typeface="Lato"/>
                          <a:sym typeface="Lato"/>
                        </a:rPr>
                        <a:t>Bob</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800">
                          <a:latin typeface="Lato"/>
                          <a:ea typeface="Lato"/>
                          <a:cs typeface="Lato"/>
                          <a:sym typeface="Lato"/>
                        </a:rPr>
                        <a:t>Red</a:t>
                      </a:r>
                      <a:endParaRPr b="1" sz="18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734" name="Google Shape;734;p97"/>
          <p:cNvCxnSpPr/>
          <p:nvPr/>
        </p:nvCxnSpPr>
        <p:spPr>
          <a:xfrm>
            <a:off x="6201350" y="3442800"/>
            <a:ext cx="797700" cy="7365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pic>
        <p:nvPicPr>
          <p:cNvPr id="739" name="Google Shape;739;p98"/>
          <p:cNvPicPr preferRelativeResize="0"/>
          <p:nvPr>
            <p:ph idx="1" type="body"/>
          </p:nvPr>
        </p:nvPicPr>
        <p:blipFill rotWithShape="1">
          <a:blip r:embed="rId3">
            <a:alphaModFix/>
          </a:blip>
          <a:srcRect b="0" l="0" r="0" t="0"/>
          <a:stretch/>
        </p:blipFill>
        <p:spPr>
          <a:xfrm>
            <a:off x="1334225" y="2144050"/>
            <a:ext cx="8669400" cy="4053300"/>
          </a:xfrm>
          <a:prstGeom prst="rect">
            <a:avLst/>
          </a:prstGeom>
          <a:noFill/>
          <a:ln>
            <a:noFill/>
          </a:ln>
        </p:spPr>
      </p:pic>
      <p:sp>
        <p:nvSpPr>
          <p:cNvPr id="740" name="Google Shape;740;p98"/>
          <p:cNvSpPr txBox="1"/>
          <p:nvPr/>
        </p:nvSpPr>
        <p:spPr>
          <a:xfrm>
            <a:off x="1004552" y="1528461"/>
            <a:ext cx="9826500" cy="461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Final Scheme</a:t>
            </a:r>
            <a:endParaRPr sz="2400">
              <a:solidFill>
                <a:schemeClr val="dk1"/>
              </a:solidFill>
              <a:latin typeface="Calibri"/>
              <a:ea typeface="Calibri"/>
              <a:cs typeface="Calibri"/>
              <a:sym typeface="Calibri"/>
            </a:endParaRPr>
          </a:p>
        </p:txBody>
      </p:sp>
      <p:sp>
        <p:nvSpPr>
          <p:cNvPr id="741" name="Google Shape;741;p98"/>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99"/>
          <p:cNvSpPr txBox="1"/>
          <p:nvPr>
            <p:ph type="ctrTitle"/>
          </p:nvPr>
        </p:nvSpPr>
        <p:spPr>
          <a:xfrm>
            <a:off x="1207200" y="3131267"/>
            <a:ext cx="9777600" cy="16503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6900"/>
              <a:buNone/>
            </a:pPr>
            <a:r>
              <a:rPr lang="en-US"/>
              <a:t>ACID</a:t>
            </a:r>
            <a:endParaRPr/>
          </a:p>
        </p:txBody>
      </p:sp>
      <p:sp>
        <p:nvSpPr>
          <p:cNvPr id="747" name="Google Shape;747;p99"/>
          <p:cNvSpPr txBox="1"/>
          <p:nvPr>
            <p:ph idx="1" type="subTitle"/>
          </p:nvPr>
        </p:nvSpPr>
        <p:spPr>
          <a:xfrm>
            <a:off x="415600" y="4649233"/>
            <a:ext cx="11360700" cy="20064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700"/>
              <a:buNone/>
            </a:pPr>
            <a:r>
              <a:rPr lang="en-US"/>
              <a:t>Atomicity, Consistency, Isolation and Durability in</a:t>
            </a:r>
            <a:endParaRPr/>
          </a:p>
          <a:p>
            <a:pPr indent="0" lvl="0" marL="0" rtl="0" algn="ctr">
              <a:lnSpc>
                <a:spcPct val="100000"/>
              </a:lnSpc>
              <a:spcBef>
                <a:spcPts val="0"/>
              </a:spcBef>
              <a:spcAft>
                <a:spcPts val="0"/>
              </a:spcAft>
              <a:buSzPts val="3700"/>
              <a:buNone/>
            </a:pPr>
            <a:r>
              <a:rPr lang="en-US"/>
              <a:t>Relational Database Systems </a:t>
            </a:r>
            <a:endParaRPr/>
          </a:p>
        </p:txBody>
      </p:sp>
      <p:pic>
        <p:nvPicPr>
          <p:cNvPr id="748" name="Google Shape;748;p99"/>
          <p:cNvPicPr preferRelativeResize="0"/>
          <p:nvPr/>
        </p:nvPicPr>
        <p:blipFill rotWithShape="1">
          <a:blip r:embed="rId3">
            <a:alphaModFix/>
          </a:blip>
          <a:srcRect b="11422" l="25301" r="26506" t="6984"/>
          <a:stretch/>
        </p:blipFill>
        <p:spPr>
          <a:xfrm>
            <a:off x="4636133" y="244900"/>
            <a:ext cx="3633932" cy="3184100"/>
          </a:xfrm>
          <a:prstGeom prst="rect">
            <a:avLst/>
          </a:prstGeom>
          <a:noFill/>
          <a:ln>
            <a:noFill/>
          </a:ln>
        </p:spPr>
      </p:pic>
      <p:sp>
        <p:nvSpPr>
          <p:cNvPr id="749" name="Google Shape;749;p99"/>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Agenda</a:t>
            </a:r>
            <a:endParaRPr/>
          </a:p>
        </p:txBody>
      </p:sp>
      <p:sp>
        <p:nvSpPr>
          <p:cNvPr id="755" name="Google Shape;755;p100"/>
          <p:cNvSpPr txBox="1"/>
          <p:nvPr>
            <p:ph idx="1" type="body"/>
          </p:nvPr>
        </p:nvSpPr>
        <p:spPr>
          <a:xfrm>
            <a:off x="415600" y="1536633"/>
            <a:ext cx="11360700" cy="4210500"/>
          </a:xfrm>
          <a:prstGeom prst="rect">
            <a:avLst/>
          </a:prstGeom>
          <a:noFill/>
          <a:ln cap="flat" cmpd="sng" w="9525">
            <a:solidFill>
              <a:schemeClr val="lt2"/>
            </a:solidFill>
            <a:prstDash val="solid"/>
            <a:round/>
            <a:headEnd len="sm" w="sm" type="none"/>
            <a:tailEnd len="sm" w="sm" type="none"/>
          </a:ln>
        </p:spPr>
        <p:txBody>
          <a:bodyPr anchorCtr="0" anchor="t" bIns="121900" lIns="121900" spcFirstLastPara="1" rIns="121900" wrap="square" tIns="121900">
            <a:normAutofit lnSpcReduction="10000"/>
          </a:bodyPr>
          <a:lstStyle/>
          <a:p>
            <a:pPr indent="-508000" lvl="0" marL="609600" rtl="0" algn="l">
              <a:lnSpc>
                <a:spcPct val="150000"/>
              </a:lnSpc>
              <a:spcBef>
                <a:spcPts val="1600"/>
              </a:spcBef>
              <a:spcAft>
                <a:spcPts val="0"/>
              </a:spcAft>
              <a:buSzPts val="3200"/>
              <a:buChar char="●"/>
            </a:pPr>
            <a:r>
              <a:rPr lang="en-US" sz="3200"/>
              <a:t>What is a Transaction?</a:t>
            </a:r>
            <a:endParaRPr sz="3200"/>
          </a:p>
          <a:p>
            <a:pPr indent="-508000" lvl="0" marL="609600" rtl="0" algn="l">
              <a:lnSpc>
                <a:spcPct val="150000"/>
              </a:lnSpc>
              <a:spcBef>
                <a:spcPts val="0"/>
              </a:spcBef>
              <a:spcAft>
                <a:spcPts val="0"/>
              </a:spcAft>
              <a:buSzPts val="3200"/>
              <a:buChar char="●"/>
            </a:pPr>
            <a:r>
              <a:rPr lang="en-US" sz="3200"/>
              <a:t>Atomicity</a:t>
            </a:r>
            <a:endParaRPr sz="3200"/>
          </a:p>
          <a:p>
            <a:pPr indent="-508000" lvl="0" marL="609600" rtl="0" algn="l">
              <a:lnSpc>
                <a:spcPct val="150000"/>
              </a:lnSpc>
              <a:spcBef>
                <a:spcPts val="0"/>
              </a:spcBef>
              <a:spcAft>
                <a:spcPts val="0"/>
              </a:spcAft>
              <a:buSzPts val="3200"/>
              <a:buChar char="●"/>
            </a:pPr>
            <a:r>
              <a:rPr lang="en-US" sz="3200"/>
              <a:t>Isolation</a:t>
            </a:r>
            <a:endParaRPr sz="3200"/>
          </a:p>
          <a:p>
            <a:pPr indent="-508000" lvl="0" marL="609600" rtl="0" algn="l">
              <a:lnSpc>
                <a:spcPct val="150000"/>
              </a:lnSpc>
              <a:spcBef>
                <a:spcPts val="0"/>
              </a:spcBef>
              <a:spcAft>
                <a:spcPts val="0"/>
              </a:spcAft>
              <a:buSzPts val="3200"/>
              <a:buChar char="●"/>
            </a:pPr>
            <a:r>
              <a:rPr lang="en-US" sz="3200"/>
              <a:t>Consistency</a:t>
            </a:r>
            <a:endParaRPr sz="3200"/>
          </a:p>
          <a:p>
            <a:pPr indent="-508000" lvl="0" marL="609600" rtl="0" algn="l">
              <a:lnSpc>
                <a:spcPct val="150000"/>
              </a:lnSpc>
              <a:spcBef>
                <a:spcPts val="0"/>
              </a:spcBef>
              <a:spcAft>
                <a:spcPts val="0"/>
              </a:spcAft>
              <a:buSzPts val="3200"/>
              <a:buChar char="●"/>
            </a:pPr>
            <a:r>
              <a:rPr lang="en-US" sz="3200"/>
              <a:t>Durability</a:t>
            </a:r>
            <a:endParaRPr sz="3200"/>
          </a:p>
          <a:p>
            <a:pPr indent="-508000" lvl="0" marL="609600" rtl="0" algn="l">
              <a:lnSpc>
                <a:spcPct val="150000"/>
              </a:lnSpc>
              <a:spcBef>
                <a:spcPts val="0"/>
              </a:spcBef>
              <a:spcAft>
                <a:spcPts val="0"/>
              </a:spcAft>
              <a:buSzPts val="3200"/>
              <a:buChar char="●"/>
            </a:pPr>
            <a:r>
              <a:rPr lang="en-US" sz="3200"/>
              <a:t>Quiz</a:t>
            </a:r>
            <a:endParaRPr sz="3200"/>
          </a:p>
        </p:txBody>
      </p:sp>
      <p:sp>
        <p:nvSpPr>
          <p:cNvPr id="756" name="Google Shape;756;p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7000"/>
              </a:lnSpc>
              <a:spcBef>
                <a:spcPts val="0"/>
              </a:spcBef>
              <a:spcAft>
                <a:spcPts val="0"/>
              </a:spcAft>
              <a:buClr>
                <a:srgbClr val="2F5496"/>
              </a:buClr>
              <a:buSzPts val="3600"/>
              <a:buFont typeface="Calibri"/>
              <a:buNone/>
            </a:pPr>
            <a:r>
              <a:rPr b="1" lang="en-US">
                <a:solidFill>
                  <a:srgbClr val="0080C9"/>
                </a:solidFill>
              </a:rPr>
              <a:t>What is Normalization ?</a:t>
            </a:r>
            <a:endParaRPr b="1">
              <a:solidFill>
                <a:srgbClr val="0080C9"/>
              </a:solidFill>
            </a:endParaRPr>
          </a:p>
        </p:txBody>
      </p:sp>
      <p:sp>
        <p:nvSpPr>
          <p:cNvPr id="325" name="Google Shape;325;p56"/>
          <p:cNvSpPr txBox="1"/>
          <p:nvPr>
            <p:ph idx="1" type="body"/>
          </p:nvPr>
        </p:nvSpPr>
        <p:spPr>
          <a:xfrm>
            <a:off x="838200" y="1411600"/>
            <a:ext cx="9007200" cy="14796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sz="2200">
              <a:latin typeface="Arial"/>
              <a:ea typeface="Arial"/>
              <a:cs typeface="Arial"/>
              <a:sym typeface="Arial"/>
            </a:endParaRPr>
          </a:p>
          <a:p>
            <a:pPr indent="0" lvl="0" marL="0" rtl="0" algn="l">
              <a:spcBef>
                <a:spcPts val="1000"/>
              </a:spcBef>
              <a:spcAft>
                <a:spcPts val="0"/>
              </a:spcAft>
              <a:buNone/>
            </a:pPr>
            <a:r>
              <a:t/>
            </a:r>
            <a:endParaRPr sz="2200">
              <a:latin typeface="Arial"/>
              <a:ea typeface="Arial"/>
              <a:cs typeface="Arial"/>
              <a:sym typeface="Arial"/>
            </a:endParaRPr>
          </a:p>
          <a:p>
            <a:pPr indent="-368300" lvl="0" marL="457200" rtl="0" algn="l">
              <a:spcBef>
                <a:spcPts val="1000"/>
              </a:spcBef>
              <a:spcAft>
                <a:spcPts val="0"/>
              </a:spcAft>
              <a:buSzPts val="2200"/>
              <a:buFont typeface="Arial"/>
              <a:buChar char="●"/>
            </a:pPr>
            <a:r>
              <a:rPr lang="en-US" sz="2200">
                <a:latin typeface="Arial"/>
                <a:ea typeface="Arial"/>
                <a:cs typeface="Arial"/>
                <a:sym typeface="Arial"/>
              </a:rPr>
              <a:t>Normalization </a:t>
            </a:r>
            <a:r>
              <a:rPr b="1" lang="en-US" sz="2200">
                <a:latin typeface="Arial"/>
                <a:ea typeface="Arial"/>
                <a:cs typeface="Arial"/>
                <a:sym typeface="Arial"/>
              </a:rPr>
              <a:t>divides larger </a:t>
            </a:r>
            <a:r>
              <a:rPr lang="en-US" sz="2200">
                <a:latin typeface="Arial"/>
                <a:ea typeface="Arial"/>
                <a:cs typeface="Arial"/>
                <a:sym typeface="Arial"/>
              </a:rPr>
              <a:t>tables into </a:t>
            </a:r>
            <a:r>
              <a:rPr b="1" lang="en-US" sz="2200">
                <a:latin typeface="Arial"/>
                <a:ea typeface="Arial"/>
                <a:cs typeface="Arial"/>
                <a:sym typeface="Arial"/>
              </a:rPr>
              <a:t>smaller </a:t>
            </a:r>
            <a:r>
              <a:rPr lang="en-US" sz="2200">
                <a:latin typeface="Arial"/>
                <a:ea typeface="Arial"/>
                <a:cs typeface="Arial"/>
                <a:sym typeface="Arial"/>
              </a:rPr>
              <a:t>tables and </a:t>
            </a:r>
            <a:r>
              <a:rPr b="1" lang="en-US" sz="2200">
                <a:latin typeface="Arial"/>
                <a:ea typeface="Arial"/>
                <a:cs typeface="Arial"/>
                <a:sym typeface="Arial"/>
              </a:rPr>
              <a:t>links </a:t>
            </a:r>
            <a:r>
              <a:rPr lang="en-US" sz="2200">
                <a:latin typeface="Arial"/>
                <a:ea typeface="Arial"/>
                <a:cs typeface="Arial"/>
                <a:sym typeface="Arial"/>
              </a:rPr>
              <a:t>them using </a:t>
            </a:r>
            <a:r>
              <a:rPr b="1" lang="en-US" sz="2200">
                <a:latin typeface="Arial"/>
                <a:ea typeface="Arial"/>
                <a:cs typeface="Arial"/>
                <a:sym typeface="Arial"/>
              </a:rPr>
              <a:t>relationships</a:t>
            </a:r>
            <a:r>
              <a:rPr lang="en-US" sz="2200">
                <a:latin typeface="Arial"/>
                <a:ea typeface="Arial"/>
                <a:cs typeface="Arial"/>
                <a:sym typeface="Arial"/>
              </a:rPr>
              <a:t>.</a:t>
            </a:r>
            <a:endParaRPr sz="2200">
              <a:latin typeface="Arial"/>
              <a:ea typeface="Arial"/>
              <a:cs typeface="Arial"/>
              <a:sym typeface="Arial"/>
            </a:endParaRPr>
          </a:p>
          <a:p>
            <a:pPr indent="0" lvl="0" marL="0" rtl="0" algn="l">
              <a:spcBef>
                <a:spcPts val="1000"/>
              </a:spcBef>
              <a:spcAft>
                <a:spcPts val="0"/>
              </a:spcAft>
              <a:buNone/>
            </a:pPr>
            <a:r>
              <a:t/>
            </a:r>
            <a:endParaRPr sz="2200">
              <a:latin typeface="Arial"/>
              <a:ea typeface="Arial"/>
              <a:cs typeface="Arial"/>
              <a:sym typeface="Arial"/>
            </a:endParaRPr>
          </a:p>
        </p:txBody>
      </p:sp>
      <p:sp>
        <p:nvSpPr>
          <p:cNvPr id="326" name="Google Shape;326;p56"/>
          <p:cNvSpPr txBox="1"/>
          <p:nvPr>
            <p:ph idx="12" type="sldNum"/>
          </p:nvPr>
        </p:nvSpPr>
        <p:spPr>
          <a:xfrm>
            <a:off x="11225700" y="6157625"/>
            <a:ext cx="96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327" name="Google Shape;327;p56"/>
          <p:cNvSpPr txBox="1"/>
          <p:nvPr/>
        </p:nvSpPr>
        <p:spPr>
          <a:xfrm>
            <a:off x="864775" y="1812525"/>
            <a:ext cx="34878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What does it do ?   </a:t>
            </a:r>
            <a:r>
              <a:rPr b="1" lang="en-US" sz="2000">
                <a:solidFill>
                  <a:schemeClr val="lt1"/>
                </a:solidFill>
                <a:highlight>
                  <a:schemeClr val="dk1"/>
                </a:highlight>
                <a:latin typeface="Lato"/>
                <a:ea typeface="Lato"/>
                <a:cs typeface="Lato"/>
                <a:sym typeface="Lato"/>
              </a:rPr>
              <a:t>O_O</a:t>
            </a:r>
            <a:endParaRPr b="1" sz="2000">
              <a:solidFill>
                <a:schemeClr val="lt1"/>
              </a:solidFill>
              <a:highlight>
                <a:schemeClr val="dk1"/>
              </a:highlight>
              <a:latin typeface="Lato"/>
              <a:ea typeface="Lato"/>
              <a:cs typeface="Lato"/>
              <a:sym typeface="Lato"/>
            </a:endParaRPr>
          </a:p>
        </p:txBody>
      </p:sp>
      <p:sp>
        <p:nvSpPr>
          <p:cNvPr id="328" name="Google Shape;328;p56"/>
          <p:cNvSpPr txBox="1"/>
          <p:nvPr/>
        </p:nvSpPr>
        <p:spPr>
          <a:xfrm>
            <a:off x="864775" y="3326650"/>
            <a:ext cx="21684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Purpose ? </a:t>
            </a:r>
            <a:r>
              <a:rPr b="1" lang="en-US" sz="2000">
                <a:solidFill>
                  <a:schemeClr val="lt1"/>
                </a:solidFill>
                <a:highlight>
                  <a:schemeClr val="dk1"/>
                </a:highlight>
                <a:latin typeface="Lato"/>
                <a:ea typeface="Lato"/>
                <a:cs typeface="Lato"/>
                <a:sym typeface="Lato"/>
              </a:rPr>
              <a:t>O_O</a:t>
            </a:r>
            <a:r>
              <a:rPr b="1" lang="en-US" sz="2000">
                <a:solidFill>
                  <a:schemeClr val="lt1"/>
                </a:solidFill>
                <a:highlight>
                  <a:schemeClr val="dk1"/>
                </a:highlight>
                <a:latin typeface="Lato"/>
                <a:ea typeface="Lato"/>
                <a:cs typeface="Lato"/>
                <a:sym typeface="Lato"/>
              </a:rPr>
              <a:t>  </a:t>
            </a:r>
            <a:endParaRPr b="1" sz="2000">
              <a:solidFill>
                <a:schemeClr val="lt1"/>
              </a:solidFill>
              <a:highlight>
                <a:schemeClr val="dk1"/>
              </a:highlight>
              <a:latin typeface="Lato"/>
              <a:ea typeface="Lato"/>
              <a:cs typeface="Lato"/>
              <a:sym typeface="Lato"/>
            </a:endParaRPr>
          </a:p>
        </p:txBody>
      </p:sp>
      <p:sp>
        <p:nvSpPr>
          <p:cNvPr id="329" name="Google Shape;329;p56"/>
          <p:cNvSpPr txBox="1"/>
          <p:nvPr/>
        </p:nvSpPr>
        <p:spPr>
          <a:xfrm>
            <a:off x="864775" y="4797275"/>
            <a:ext cx="17028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Note </a:t>
            </a:r>
            <a:r>
              <a:rPr b="1" lang="en-US" sz="2000">
                <a:solidFill>
                  <a:schemeClr val="lt1"/>
                </a:solidFill>
                <a:highlight>
                  <a:schemeClr val="dk1"/>
                </a:highlight>
                <a:latin typeface="Lato"/>
                <a:ea typeface="Lato"/>
                <a:cs typeface="Lato"/>
                <a:sym typeface="Lato"/>
              </a:rPr>
              <a:t>(‾◡◝)</a:t>
            </a:r>
            <a:r>
              <a:rPr b="1" lang="en-US" sz="2000">
                <a:solidFill>
                  <a:schemeClr val="lt1"/>
                </a:solidFill>
                <a:highlight>
                  <a:schemeClr val="dk1"/>
                </a:highlight>
                <a:latin typeface="Lato"/>
                <a:ea typeface="Lato"/>
                <a:cs typeface="Lato"/>
                <a:sym typeface="Lato"/>
              </a:rPr>
              <a:t>   </a:t>
            </a:r>
            <a:endParaRPr b="1" sz="2000">
              <a:solidFill>
                <a:schemeClr val="lt1"/>
              </a:solidFill>
              <a:highlight>
                <a:schemeClr val="dk1"/>
              </a:highlight>
              <a:latin typeface="Lato"/>
              <a:ea typeface="Lato"/>
              <a:cs typeface="Lato"/>
              <a:sym typeface="Lato"/>
            </a:endParaRPr>
          </a:p>
        </p:txBody>
      </p:sp>
      <p:pic>
        <p:nvPicPr>
          <p:cNvPr id="330" name="Google Shape;330;p56"/>
          <p:cNvPicPr preferRelativeResize="0"/>
          <p:nvPr/>
        </p:nvPicPr>
        <p:blipFill>
          <a:blip r:embed="rId3">
            <a:alphaModFix/>
          </a:blip>
          <a:stretch>
            <a:fillRect/>
          </a:stretch>
        </p:blipFill>
        <p:spPr>
          <a:xfrm>
            <a:off x="9911275" y="2214551"/>
            <a:ext cx="1362075" cy="2428875"/>
          </a:xfrm>
          <a:prstGeom prst="rect">
            <a:avLst/>
          </a:prstGeom>
          <a:noFill/>
          <a:ln>
            <a:noFill/>
          </a:ln>
        </p:spPr>
      </p:pic>
      <p:sp>
        <p:nvSpPr>
          <p:cNvPr id="331" name="Google Shape;331;p56"/>
          <p:cNvSpPr txBox="1"/>
          <p:nvPr>
            <p:ph idx="1" type="body"/>
          </p:nvPr>
        </p:nvSpPr>
        <p:spPr>
          <a:xfrm>
            <a:off x="838200" y="3847750"/>
            <a:ext cx="9007200" cy="1016100"/>
          </a:xfrm>
          <a:prstGeom prst="rect">
            <a:avLst/>
          </a:prstGeom>
          <a:noFill/>
          <a:ln>
            <a:noFill/>
          </a:ln>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en-US" sz="2200">
                <a:latin typeface="Arial"/>
                <a:ea typeface="Arial"/>
                <a:cs typeface="Arial"/>
                <a:sym typeface="Arial"/>
              </a:rPr>
              <a:t>The </a:t>
            </a:r>
            <a:r>
              <a:rPr b="1" lang="en-US" sz="2200">
                <a:latin typeface="Arial"/>
                <a:ea typeface="Arial"/>
                <a:cs typeface="Arial"/>
                <a:sym typeface="Arial"/>
              </a:rPr>
              <a:t>purpose </a:t>
            </a:r>
            <a:r>
              <a:rPr lang="en-US" sz="2200">
                <a:latin typeface="Arial"/>
                <a:ea typeface="Arial"/>
                <a:cs typeface="Arial"/>
                <a:sym typeface="Arial"/>
              </a:rPr>
              <a:t>of Normalization is to </a:t>
            </a:r>
            <a:r>
              <a:rPr b="1" lang="en-US" sz="2200">
                <a:latin typeface="Arial"/>
                <a:ea typeface="Arial"/>
                <a:cs typeface="Arial"/>
                <a:sym typeface="Arial"/>
              </a:rPr>
              <a:t>eliminate redundant</a:t>
            </a:r>
            <a:r>
              <a:rPr lang="en-US" sz="2200">
                <a:latin typeface="Arial"/>
                <a:ea typeface="Arial"/>
                <a:cs typeface="Arial"/>
                <a:sym typeface="Arial"/>
              </a:rPr>
              <a:t> (useless) data and ensure data is </a:t>
            </a:r>
            <a:r>
              <a:rPr b="1" lang="en-US" sz="2200">
                <a:latin typeface="Arial"/>
                <a:ea typeface="Arial"/>
                <a:cs typeface="Arial"/>
                <a:sym typeface="Arial"/>
              </a:rPr>
              <a:t>stored logically</a:t>
            </a:r>
            <a:r>
              <a:rPr lang="en-US" sz="2200">
                <a:latin typeface="Arial"/>
                <a:ea typeface="Arial"/>
                <a:cs typeface="Arial"/>
                <a:sym typeface="Arial"/>
              </a:rPr>
              <a:t>.</a:t>
            </a:r>
            <a:endParaRPr sz="2200">
              <a:latin typeface="Arial"/>
              <a:ea typeface="Arial"/>
              <a:cs typeface="Arial"/>
              <a:sym typeface="Arial"/>
            </a:endParaRPr>
          </a:p>
        </p:txBody>
      </p:sp>
      <p:sp>
        <p:nvSpPr>
          <p:cNvPr id="332" name="Google Shape;332;p56"/>
          <p:cNvSpPr txBox="1"/>
          <p:nvPr>
            <p:ph idx="1" type="body"/>
          </p:nvPr>
        </p:nvSpPr>
        <p:spPr>
          <a:xfrm>
            <a:off x="838200" y="5318450"/>
            <a:ext cx="9007200" cy="1016100"/>
          </a:xfrm>
          <a:prstGeom prst="rect">
            <a:avLst/>
          </a:prstGeom>
          <a:noFill/>
          <a:ln>
            <a:noFill/>
          </a:ln>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en-US" sz="2200">
                <a:latin typeface="Arial"/>
                <a:ea typeface="Arial"/>
                <a:cs typeface="Arial"/>
                <a:sym typeface="Arial"/>
              </a:rPr>
              <a:t>The inventor of the relational model </a:t>
            </a:r>
            <a:r>
              <a:rPr b="1" lang="en-US" sz="2200">
                <a:latin typeface="Arial"/>
                <a:ea typeface="Arial"/>
                <a:cs typeface="Arial"/>
                <a:sym typeface="Arial"/>
              </a:rPr>
              <a:t>E.F.Codd</a:t>
            </a:r>
            <a:r>
              <a:rPr lang="en-US" sz="2200">
                <a:latin typeface="Arial"/>
                <a:ea typeface="Arial"/>
                <a:cs typeface="Arial"/>
                <a:sym typeface="Arial"/>
              </a:rPr>
              <a:t>, proposed the theory of normalization.</a:t>
            </a:r>
            <a:endParaRPr sz="22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01"/>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US"/>
              <a:t>What is a Transaction?</a:t>
            </a:r>
            <a:endParaRPr/>
          </a:p>
        </p:txBody>
      </p:sp>
      <p:pic>
        <p:nvPicPr>
          <p:cNvPr id="762" name="Google Shape;762;p101"/>
          <p:cNvPicPr preferRelativeResize="0"/>
          <p:nvPr/>
        </p:nvPicPr>
        <p:blipFill rotWithShape="1">
          <a:blip r:embed="rId3">
            <a:alphaModFix/>
          </a:blip>
          <a:srcRect b="0" l="0" r="0" t="0"/>
          <a:stretch/>
        </p:blipFill>
        <p:spPr>
          <a:xfrm>
            <a:off x="4582867" y="1126400"/>
            <a:ext cx="2591199" cy="1457967"/>
          </a:xfrm>
          <a:prstGeom prst="rect">
            <a:avLst/>
          </a:prstGeom>
          <a:noFill/>
          <a:ln>
            <a:noFill/>
          </a:ln>
        </p:spPr>
      </p:pic>
      <p:sp>
        <p:nvSpPr>
          <p:cNvPr id="763" name="Google Shape;763;p1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764" name="Google Shape;764;p101"/>
          <p:cNvSpPr txBox="1"/>
          <p:nvPr/>
        </p:nvSpPr>
        <p:spPr>
          <a:xfrm>
            <a:off x="1169100" y="4056500"/>
            <a:ext cx="10193100" cy="1856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900">
                <a:solidFill>
                  <a:schemeClr val="dk1"/>
                </a:solidFill>
                <a:latin typeface="Lato"/>
                <a:ea typeface="Lato"/>
                <a:cs typeface="Lato"/>
                <a:sym typeface="Lato"/>
              </a:rPr>
              <a:t>A transaction is a sequence of one or more operations executed as a single, </a:t>
            </a:r>
            <a:r>
              <a:rPr b="1" lang="en-US" sz="2900">
                <a:solidFill>
                  <a:schemeClr val="accent5"/>
                </a:solidFill>
                <a:latin typeface="Lato"/>
                <a:ea typeface="Lato"/>
                <a:cs typeface="Lato"/>
                <a:sym typeface="Lato"/>
              </a:rPr>
              <a:t>indivisible unit of work</a:t>
            </a:r>
            <a:r>
              <a:rPr lang="en-US" sz="2900">
                <a:solidFill>
                  <a:schemeClr val="dk1"/>
                </a:solidFill>
                <a:latin typeface="Lato"/>
                <a:ea typeface="Lato"/>
                <a:cs typeface="Lato"/>
                <a:sym typeface="Lato"/>
              </a:rPr>
              <a:t>. It ensures that either </a:t>
            </a:r>
            <a:r>
              <a:rPr b="1" lang="en-US" sz="2900">
                <a:solidFill>
                  <a:schemeClr val="accent5"/>
                </a:solidFill>
                <a:latin typeface="Lato"/>
                <a:ea typeface="Lato"/>
                <a:cs typeface="Lato"/>
                <a:sym typeface="Lato"/>
              </a:rPr>
              <a:t>all operations are completed successfully</a:t>
            </a:r>
            <a:r>
              <a:rPr lang="en-US" sz="2900">
                <a:solidFill>
                  <a:schemeClr val="dk1"/>
                </a:solidFill>
                <a:latin typeface="Lato"/>
                <a:ea typeface="Lato"/>
                <a:cs typeface="Lato"/>
                <a:sym typeface="Lato"/>
              </a:rPr>
              <a:t>, or </a:t>
            </a:r>
            <a:r>
              <a:rPr b="1" lang="en-US" sz="2900">
                <a:solidFill>
                  <a:schemeClr val="accent5"/>
                </a:solidFill>
                <a:latin typeface="Lato"/>
                <a:ea typeface="Lato"/>
                <a:cs typeface="Lato"/>
                <a:sym typeface="Lato"/>
              </a:rPr>
              <a:t>none are applied</a:t>
            </a:r>
            <a:r>
              <a:rPr lang="en-US" sz="2900">
                <a:solidFill>
                  <a:schemeClr val="dk1"/>
                </a:solidFill>
                <a:latin typeface="Lato"/>
                <a:ea typeface="Lato"/>
                <a:cs typeface="Lato"/>
                <a:sym typeface="Lato"/>
              </a:rPr>
              <a:t>, maintaining system integrity and consistency.</a:t>
            </a:r>
            <a:endParaRPr sz="2900">
              <a:solidFill>
                <a:schemeClr val="dk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0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Transaction</a:t>
            </a:r>
            <a:endParaRPr/>
          </a:p>
        </p:txBody>
      </p:sp>
      <p:sp>
        <p:nvSpPr>
          <p:cNvPr id="770" name="Google Shape;770;p102"/>
          <p:cNvSpPr txBox="1"/>
          <p:nvPr>
            <p:ph idx="1" type="body"/>
          </p:nvPr>
        </p:nvSpPr>
        <p:spPr>
          <a:xfrm>
            <a:off x="415600" y="1536633"/>
            <a:ext cx="11360700" cy="4210500"/>
          </a:xfrm>
          <a:prstGeom prst="rect">
            <a:avLst/>
          </a:prstGeom>
          <a:noFill/>
          <a:ln cap="flat" cmpd="sng" w="9525">
            <a:solidFill>
              <a:schemeClr val="lt2"/>
            </a:solidFill>
            <a:prstDash val="solid"/>
            <a:round/>
            <a:headEnd len="sm" w="sm" type="none"/>
            <a:tailEnd len="sm" w="sm" type="none"/>
          </a:ln>
        </p:spPr>
        <p:txBody>
          <a:bodyPr anchorCtr="0" anchor="t" bIns="121900" lIns="121900" spcFirstLastPara="1" rIns="121900" wrap="square" tIns="121900">
            <a:normAutofit/>
          </a:bodyPr>
          <a:lstStyle/>
          <a:p>
            <a:pPr indent="-508000" lvl="0" marL="609600" rtl="0" algn="l">
              <a:lnSpc>
                <a:spcPct val="150000"/>
              </a:lnSpc>
              <a:spcBef>
                <a:spcPts val="1600"/>
              </a:spcBef>
              <a:spcAft>
                <a:spcPts val="0"/>
              </a:spcAft>
              <a:buSzPts val="3200"/>
              <a:buChar char="●"/>
            </a:pPr>
            <a:r>
              <a:rPr lang="en-US" sz="3200"/>
              <a:t>A collection of queries</a:t>
            </a:r>
            <a:endParaRPr sz="3200"/>
          </a:p>
          <a:p>
            <a:pPr indent="-508000" lvl="0" marL="609600" rtl="0" algn="l">
              <a:lnSpc>
                <a:spcPct val="150000"/>
              </a:lnSpc>
              <a:spcBef>
                <a:spcPts val="0"/>
              </a:spcBef>
              <a:spcAft>
                <a:spcPts val="0"/>
              </a:spcAft>
              <a:buSzPts val="3200"/>
              <a:buChar char="●"/>
            </a:pPr>
            <a:r>
              <a:rPr lang="en-US" sz="3200"/>
              <a:t>One unit of work</a:t>
            </a:r>
            <a:endParaRPr sz="3200"/>
          </a:p>
          <a:p>
            <a:pPr indent="-508000" lvl="0" marL="609600" rtl="0" algn="l">
              <a:lnSpc>
                <a:spcPct val="150000"/>
              </a:lnSpc>
              <a:spcBef>
                <a:spcPts val="0"/>
              </a:spcBef>
              <a:spcAft>
                <a:spcPts val="0"/>
              </a:spcAft>
              <a:buSzPts val="3200"/>
              <a:buChar char="●"/>
            </a:pPr>
            <a:r>
              <a:rPr lang="en-US" sz="3200"/>
              <a:t>E.g. Account deposit (SELECT, UPDATE, UPDATE)</a:t>
            </a:r>
            <a:endParaRPr sz="3200"/>
          </a:p>
        </p:txBody>
      </p:sp>
      <p:sp>
        <p:nvSpPr>
          <p:cNvPr id="771" name="Google Shape;771;p10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Transaction Lifespan</a:t>
            </a:r>
            <a:endParaRPr/>
          </a:p>
        </p:txBody>
      </p:sp>
      <p:sp>
        <p:nvSpPr>
          <p:cNvPr id="777" name="Google Shape;777;p103"/>
          <p:cNvSpPr txBox="1"/>
          <p:nvPr>
            <p:ph idx="1" type="body"/>
          </p:nvPr>
        </p:nvSpPr>
        <p:spPr>
          <a:xfrm>
            <a:off x="415600" y="1536633"/>
            <a:ext cx="11360700" cy="4210500"/>
          </a:xfrm>
          <a:prstGeom prst="rect">
            <a:avLst/>
          </a:prstGeom>
          <a:noFill/>
          <a:ln cap="flat" cmpd="sng" w="9525">
            <a:solidFill>
              <a:schemeClr val="lt2"/>
            </a:solidFill>
            <a:prstDash val="solid"/>
            <a:round/>
            <a:headEnd len="sm" w="sm" type="none"/>
            <a:tailEnd len="sm" w="sm" type="none"/>
          </a:ln>
        </p:spPr>
        <p:txBody>
          <a:bodyPr anchorCtr="0" anchor="t" bIns="121900" lIns="121900" spcFirstLastPara="1" rIns="121900" wrap="square" tIns="121900">
            <a:normAutofit/>
          </a:bodyPr>
          <a:lstStyle/>
          <a:p>
            <a:pPr indent="-508000" lvl="0" marL="609600" rtl="0" algn="l">
              <a:lnSpc>
                <a:spcPct val="150000"/>
              </a:lnSpc>
              <a:spcBef>
                <a:spcPts val="1600"/>
              </a:spcBef>
              <a:spcAft>
                <a:spcPts val="0"/>
              </a:spcAft>
              <a:buSzPts val="3200"/>
              <a:buChar char="●"/>
            </a:pPr>
            <a:r>
              <a:rPr lang="en-US" sz="3200"/>
              <a:t>Transaction BEGIN</a:t>
            </a:r>
            <a:endParaRPr sz="3200"/>
          </a:p>
          <a:p>
            <a:pPr indent="-508000" lvl="0" marL="609600" rtl="0" algn="l">
              <a:lnSpc>
                <a:spcPct val="150000"/>
              </a:lnSpc>
              <a:spcBef>
                <a:spcPts val="0"/>
              </a:spcBef>
              <a:spcAft>
                <a:spcPts val="0"/>
              </a:spcAft>
              <a:buSzPts val="3200"/>
              <a:buChar char="●"/>
            </a:pPr>
            <a:r>
              <a:rPr lang="en-US" sz="3200"/>
              <a:t>Transaction COMMIT</a:t>
            </a:r>
            <a:endParaRPr sz="3200"/>
          </a:p>
          <a:p>
            <a:pPr indent="-508000" lvl="0" marL="609600" rtl="0" algn="l">
              <a:lnSpc>
                <a:spcPct val="150000"/>
              </a:lnSpc>
              <a:spcBef>
                <a:spcPts val="0"/>
              </a:spcBef>
              <a:spcAft>
                <a:spcPts val="0"/>
              </a:spcAft>
              <a:buSzPts val="3200"/>
              <a:buChar char="●"/>
            </a:pPr>
            <a:r>
              <a:rPr lang="en-US" sz="3200"/>
              <a:t>Transaction ROLLBACK</a:t>
            </a:r>
            <a:endParaRPr sz="3200"/>
          </a:p>
          <a:p>
            <a:pPr indent="-508000" lvl="0" marL="609600" rtl="0" algn="l">
              <a:lnSpc>
                <a:spcPct val="150000"/>
              </a:lnSpc>
              <a:spcBef>
                <a:spcPts val="0"/>
              </a:spcBef>
              <a:spcAft>
                <a:spcPts val="0"/>
              </a:spcAft>
              <a:buSzPts val="3200"/>
              <a:buChar char="●"/>
            </a:pPr>
            <a:r>
              <a:rPr lang="en-US" sz="3200"/>
              <a:t>Transaction unexpected ending = ROLLBACK (e.g. crash)</a:t>
            </a:r>
            <a:endParaRPr sz="3200"/>
          </a:p>
        </p:txBody>
      </p:sp>
      <p:sp>
        <p:nvSpPr>
          <p:cNvPr id="778" name="Google Shape;778;p1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0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Nature of Transactions</a:t>
            </a:r>
            <a:endParaRPr/>
          </a:p>
        </p:txBody>
      </p:sp>
      <p:sp>
        <p:nvSpPr>
          <p:cNvPr id="784" name="Google Shape;784;p104"/>
          <p:cNvSpPr txBox="1"/>
          <p:nvPr>
            <p:ph idx="1" type="body"/>
          </p:nvPr>
        </p:nvSpPr>
        <p:spPr>
          <a:xfrm>
            <a:off x="415600" y="1536633"/>
            <a:ext cx="11360700" cy="4210500"/>
          </a:xfrm>
          <a:prstGeom prst="rect">
            <a:avLst/>
          </a:prstGeom>
          <a:noFill/>
          <a:ln cap="flat" cmpd="sng" w="9525">
            <a:solidFill>
              <a:schemeClr val="lt2"/>
            </a:solidFill>
            <a:prstDash val="solid"/>
            <a:round/>
            <a:headEnd len="sm" w="sm" type="none"/>
            <a:tailEnd len="sm" w="sm" type="none"/>
          </a:ln>
        </p:spPr>
        <p:txBody>
          <a:bodyPr anchorCtr="0" anchor="t" bIns="121900" lIns="121900" spcFirstLastPara="1" rIns="121900" wrap="square" tIns="121900">
            <a:normAutofit lnSpcReduction="10000"/>
          </a:bodyPr>
          <a:lstStyle/>
          <a:p>
            <a:pPr indent="-508000" lvl="0" marL="609600" rtl="0" algn="l">
              <a:lnSpc>
                <a:spcPct val="150000"/>
              </a:lnSpc>
              <a:spcBef>
                <a:spcPts val="1600"/>
              </a:spcBef>
              <a:spcAft>
                <a:spcPts val="0"/>
              </a:spcAft>
              <a:buSzPts val="3200"/>
              <a:buChar char="●"/>
            </a:pPr>
            <a:r>
              <a:rPr lang="en-US" sz="3200"/>
              <a:t>Usually Transactions are used to </a:t>
            </a:r>
            <a:r>
              <a:rPr lang="en-US" sz="3200">
                <a:solidFill>
                  <a:schemeClr val="accent5"/>
                </a:solidFill>
              </a:rPr>
              <a:t>change and modify </a:t>
            </a:r>
            <a:r>
              <a:rPr lang="en-US" sz="3200"/>
              <a:t>data</a:t>
            </a:r>
            <a:endParaRPr sz="3200"/>
          </a:p>
          <a:p>
            <a:pPr indent="-508000" lvl="0" marL="609600" rtl="0" algn="l">
              <a:lnSpc>
                <a:spcPct val="150000"/>
              </a:lnSpc>
              <a:spcBef>
                <a:spcPts val="0"/>
              </a:spcBef>
              <a:spcAft>
                <a:spcPts val="0"/>
              </a:spcAft>
              <a:buSzPts val="3200"/>
              <a:buChar char="●"/>
            </a:pPr>
            <a:r>
              <a:rPr lang="en-US" sz="3200"/>
              <a:t>However, it is perfectly normal to have a </a:t>
            </a:r>
            <a:r>
              <a:rPr lang="en-US" sz="3200">
                <a:solidFill>
                  <a:schemeClr val="accent5"/>
                </a:solidFill>
              </a:rPr>
              <a:t>read only </a:t>
            </a:r>
            <a:r>
              <a:rPr lang="en-US" sz="3200"/>
              <a:t>transaction</a:t>
            </a:r>
            <a:endParaRPr sz="3200"/>
          </a:p>
          <a:p>
            <a:pPr indent="-431800" lvl="0" marL="457200" rtl="0" algn="l">
              <a:lnSpc>
                <a:spcPct val="150000"/>
              </a:lnSpc>
              <a:spcBef>
                <a:spcPts val="0"/>
              </a:spcBef>
              <a:spcAft>
                <a:spcPts val="0"/>
              </a:spcAft>
              <a:buSzPts val="3200"/>
              <a:buChar char="-"/>
            </a:pPr>
            <a:r>
              <a:rPr lang="en-US" sz="3200"/>
              <a:t>Example, you want to generate a report and you want to get consistent snapshot based at the time of transaction</a:t>
            </a:r>
            <a:endParaRPr sz="3200"/>
          </a:p>
          <a:p>
            <a:pPr indent="0" lvl="0" marL="457200" rtl="0" algn="l">
              <a:lnSpc>
                <a:spcPct val="150000"/>
              </a:lnSpc>
              <a:spcBef>
                <a:spcPts val="0"/>
              </a:spcBef>
              <a:spcAft>
                <a:spcPts val="0"/>
              </a:spcAft>
              <a:buNone/>
            </a:pPr>
            <a:r>
              <a:t/>
            </a:r>
            <a:endParaRPr sz="3200"/>
          </a:p>
        </p:txBody>
      </p:sp>
      <p:sp>
        <p:nvSpPr>
          <p:cNvPr id="785" name="Google Shape;785;p1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05"/>
          <p:cNvSpPr txBox="1"/>
          <p:nvPr>
            <p:ph type="title"/>
          </p:nvPr>
        </p:nvSpPr>
        <p:spPr>
          <a:xfrm>
            <a:off x="415600" y="593367"/>
            <a:ext cx="4634400" cy="7635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Transaction</a:t>
            </a:r>
            <a:endParaRPr/>
          </a:p>
        </p:txBody>
      </p:sp>
      <p:graphicFrame>
        <p:nvGraphicFramePr>
          <p:cNvPr id="791" name="Google Shape;791;p105"/>
          <p:cNvGraphicFramePr/>
          <p:nvPr/>
        </p:nvGraphicFramePr>
        <p:xfrm>
          <a:off x="6895300" y="885484"/>
          <a:ext cx="3000000" cy="3000000"/>
        </p:xfrm>
        <a:graphic>
          <a:graphicData uri="http://schemas.openxmlformats.org/drawingml/2006/table">
            <a:tbl>
              <a:tblPr>
                <a:noFill/>
                <a:tableStyleId>{95E62DB0-ADEC-406F-84C1-48227CEF986C}</a:tableStyleId>
              </a:tblPr>
              <a:tblGrid>
                <a:gridCol w="1958300"/>
                <a:gridCol w="2350675"/>
              </a:tblGrid>
              <a:tr h="508000">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chemeClr val="dk2"/>
                          </a:solidFill>
                        </a:rPr>
                        <a:t>ACCOUNT_ID</a:t>
                      </a:r>
                      <a:endParaRPr sz="1900" u="none" cap="none" strike="noStrike">
                        <a:solidFill>
                          <a:schemeClr val="dk2"/>
                        </a:solidFill>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chemeClr val="dk2"/>
                          </a:solidFill>
                        </a:rPr>
                        <a:t>BALANCE</a:t>
                      </a:r>
                      <a:endParaRPr sz="1900" u="none" cap="none" strike="noStrike">
                        <a:solidFill>
                          <a:schemeClr val="dk2"/>
                        </a:solidFill>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1</a:t>
                      </a:r>
                      <a:endParaRPr sz="1900" u="none" cap="none" strike="noStrike"/>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accent2"/>
                          </a:solidFill>
                        </a:rPr>
                        <a:t>$1000</a:t>
                      </a:r>
                      <a:endParaRPr sz="1900" u="none" cap="none" strike="noStrike">
                        <a:solidFill>
                          <a:schemeClr val="accent2"/>
                        </a:solidFill>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2</a:t>
                      </a:r>
                      <a:endParaRPr sz="1900" u="none" cap="none" strike="noStrike"/>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accent2"/>
                          </a:solidFill>
                        </a:rPr>
                        <a:t>$500</a:t>
                      </a:r>
                      <a:endParaRPr sz="1900" u="none" cap="none" strike="noStrike">
                        <a:solidFill>
                          <a:schemeClr val="accent2"/>
                        </a:solidFill>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792" name="Google Shape;792;p105"/>
          <p:cNvCxnSpPr/>
          <p:nvPr/>
        </p:nvCxnSpPr>
        <p:spPr>
          <a:xfrm>
            <a:off x="1190333" y="2624167"/>
            <a:ext cx="0" cy="3300300"/>
          </a:xfrm>
          <a:prstGeom prst="straightConnector1">
            <a:avLst/>
          </a:prstGeom>
          <a:noFill/>
          <a:ln cap="flat" cmpd="sng" w="38100">
            <a:solidFill>
              <a:srgbClr val="000000"/>
            </a:solidFill>
            <a:prstDash val="solid"/>
            <a:round/>
            <a:headEnd len="sm" w="sm" type="none"/>
            <a:tailEnd len="med" w="med" type="triangle"/>
          </a:ln>
        </p:spPr>
      </p:cxnSp>
      <p:sp>
        <p:nvSpPr>
          <p:cNvPr id="793" name="Google Shape;793;p105"/>
          <p:cNvSpPr txBox="1"/>
          <p:nvPr/>
        </p:nvSpPr>
        <p:spPr>
          <a:xfrm>
            <a:off x="415600" y="1814767"/>
            <a:ext cx="5049300" cy="9237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Send $100 From Account 1 to Account 2</a:t>
            </a:r>
            <a:endParaRPr b="0" i="0" sz="1900" u="none" cap="none" strike="noStrike">
              <a:solidFill>
                <a:schemeClr val="dk1"/>
              </a:solidFill>
              <a:latin typeface="Arial"/>
              <a:ea typeface="Arial"/>
              <a:cs typeface="Arial"/>
              <a:sym typeface="Arial"/>
            </a:endParaRPr>
          </a:p>
        </p:txBody>
      </p:sp>
      <p:sp>
        <p:nvSpPr>
          <p:cNvPr id="794" name="Google Shape;794;p105"/>
          <p:cNvSpPr txBox="1"/>
          <p:nvPr/>
        </p:nvSpPr>
        <p:spPr>
          <a:xfrm>
            <a:off x="1474400" y="2624167"/>
            <a:ext cx="10570500" cy="55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accent5"/>
                </a:solidFill>
                <a:latin typeface="Arial"/>
                <a:ea typeface="Arial"/>
                <a:cs typeface="Arial"/>
                <a:sym typeface="Arial"/>
              </a:rPr>
              <a:t>SELECT</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BALANCE </a:t>
            </a:r>
            <a:r>
              <a:rPr b="1" i="0" lang="en-US" sz="1900" u="none" cap="none" strike="noStrike">
                <a:solidFill>
                  <a:schemeClr val="accent5"/>
                </a:solidFill>
                <a:latin typeface="Arial"/>
                <a:ea typeface="Arial"/>
                <a:cs typeface="Arial"/>
                <a:sym typeface="Arial"/>
              </a:rPr>
              <a:t>FROM</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ACCOUNT </a:t>
            </a:r>
            <a:r>
              <a:rPr b="1" i="0" lang="en-US" sz="1900" u="none" cap="none" strike="noStrike">
                <a:solidFill>
                  <a:schemeClr val="accent5"/>
                </a:solidFill>
                <a:latin typeface="Arial"/>
                <a:ea typeface="Arial"/>
                <a:cs typeface="Arial"/>
                <a:sym typeface="Arial"/>
              </a:rPr>
              <a:t>WHERE</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ID = 1</a:t>
            </a:r>
            <a:endParaRPr b="0" i="0" sz="1900" u="none" cap="none" strike="noStrike">
              <a:latin typeface="Arial"/>
              <a:ea typeface="Arial"/>
              <a:cs typeface="Arial"/>
              <a:sym typeface="Arial"/>
            </a:endParaRPr>
          </a:p>
        </p:txBody>
      </p:sp>
      <p:sp>
        <p:nvSpPr>
          <p:cNvPr id="795" name="Google Shape;795;p105"/>
          <p:cNvSpPr txBox="1"/>
          <p:nvPr/>
        </p:nvSpPr>
        <p:spPr>
          <a:xfrm>
            <a:off x="3909600" y="3978100"/>
            <a:ext cx="7926900" cy="55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800" u="none" cap="none" strike="noStrike">
                <a:solidFill>
                  <a:schemeClr val="accent5"/>
                </a:solidFill>
                <a:latin typeface="Arial"/>
                <a:ea typeface="Arial"/>
                <a:cs typeface="Arial"/>
                <a:sym typeface="Arial"/>
              </a:rPr>
              <a:t>UPDATE</a:t>
            </a:r>
            <a:r>
              <a:rPr b="0" i="0" lang="en-US" sz="1800" u="none" cap="none" strike="noStrike">
                <a:solidFill>
                  <a:schemeClr val="accent5"/>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ACCOUNT </a:t>
            </a:r>
            <a:r>
              <a:rPr b="1" i="0" lang="en-US" sz="1800" u="none" cap="none" strike="noStrike">
                <a:solidFill>
                  <a:schemeClr val="accent5"/>
                </a:solidFill>
                <a:latin typeface="Arial"/>
                <a:ea typeface="Arial"/>
                <a:cs typeface="Arial"/>
                <a:sym typeface="Arial"/>
              </a:rPr>
              <a:t>SET</a:t>
            </a:r>
            <a:r>
              <a:rPr b="0" i="0" lang="en-US" sz="1800" u="none" cap="none" strike="noStrike">
                <a:solidFill>
                  <a:schemeClr val="accent5"/>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BALANCE = BALANCE - 100 </a:t>
            </a:r>
            <a:r>
              <a:rPr b="1" i="0" lang="en-US" sz="1800" u="none" cap="none" strike="noStrike">
                <a:solidFill>
                  <a:schemeClr val="accent5"/>
                </a:solidFill>
                <a:latin typeface="Arial"/>
                <a:ea typeface="Arial"/>
                <a:cs typeface="Arial"/>
                <a:sym typeface="Arial"/>
              </a:rPr>
              <a:t>WHERE</a:t>
            </a:r>
            <a:r>
              <a:rPr b="0" i="0" lang="en-US" sz="1800" u="none" cap="none" strike="noStrike">
                <a:solidFill>
                  <a:schemeClr val="accent5"/>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ID = 1</a:t>
            </a:r>
            <a:endParaRPr b="0" i="0" sz="1800" u="none" cap="none" strike="noStrike">
              <a:solidFill>
                <a:schemeClr val="dk1"/>
              </a:solidFill>
              <a:latin typeface="Arial"/>
              <a:ea typeface="Arial"/>
              <a:cs typeface="Arial"/>
              <a:sym typeface="Arial"/>
            </a:endParaRPr>
          </a:p>
        </p:txBody>
      </p:sp>
      <p:sp>
        <p:nvSpPr>
          <p:cNvPr id="796" name="Google Shape;796;p105"/>
          <p:cNvSpPr txBox="1"/>
          <p:nvPr/>
        </p:nvSpPr>
        <p:spPr>
          <a:xfrm>
            <a:off x="3909600" y="4681800"/>
            <a:ext cx="7926900" cy="55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1" i="0" lang="en-US" sz="1800" u="none" cap="none" strike="noStrike">
                <a:solidFill>
                  <a:schemeClr val="accent5"/>
                </a:solidFill>
                <a:latin typeface="Arial"/>
                <a:ea typeface="Arial"/>
                <a:cs typeface="Arial"/>
                <a:sym typeface="Arial"/>
              </a:rPr>
              <a:t>UPDATE</a:t>
            </a:r>
            <a:r>
              <a:rPr b="0" i="0" lang="en-US" sz="1800" u="none" cap="none" strike="noStrike">
                <a:solidFill>
                  <a:schemeClr val="accent5"/>
                </a:solidFill>
                <a:latin typeface="Arial"/>
                <a:ea typeface="Arial"/>
                <a:cs typeface="Arial"/>
                <a:sym typeface="Arial"/>
              </a:rPr>
              <a:t> </a:t>
            </a:r>
            <a:r>
              <a:rPr b="0" i="0" lang="en-US" sz="1800" u="none" cap="none" strike="noStrike">
                <a:latin typeface="Arial"/>
                <a:ea typeface="Arial"/>
                <a:cs typeface="Arial"/>
                <a:sym typeface="Arial"/>
              </a:rPr>
              <a:t>ACCOUNT </a:t>
            </a:r>
            <a:r>
              <a:rPr b="1" i="0" lang="en-US" sz="1800" u="none" cap="none" strike="noStrike">
                <a:solidFill>
                  <a:schemeClr val="accent5"/>
                </a:solidFill>
                <a:latin typeface="Arial"/>
                <a:ea typeface="Arial"/>
                <a:cs typeface="Arial"/>
                <a:sym typeface="Arial"/>
              </a:rPr>
              <a:t>SET</a:t>
            </a:r>
            <a:r>
              <a:rPr b="0" i="0" lang="en-US" sz="1800" u="none" cap="none" strike="noStrike">
                <a:solidFill>
                  <a:schemeClr val="accent5"/>
                </a:solidFill>
                <a:latin typeface="Arial"/>
                <a:ea typeface="Arial"/>
                <a:cs typeface="Arial"/>
                <a:sym typeface="Arial"/>
              </a:rPr>
              <a:t> </a:t>
            </a:r>
            <a:r>
              <a:rPr b="0" i="0" lang="en-US" sz="1800" u="none" cap="none" strike="noStrike">
                <a:latin typeface="Arial"/>
                <a:ea typeface="Arial"/>
                <a:cs typeface="Arial"/>
                <a:sym typeface="Arial"/>
              </a:rPr>
              <a:t>BALANCE = BALANCE + 100 </a:t>
            </a:r>
            <a:r>
              <a:rPr b="1" i="0" lang="en-US" sz="1800" u="none" cap="none" strike="noStrike">
                <a:solidFill>
                  <a:schemeClr val="accent5"/>
                </a:solidFill>
                <a:latin typeface="Arial"/>
                <a:ea typeface="Arial"/>
                <a:cs typeface="Arial"/>
                <a:sym typeface="Arial"/>
              </a:rPr>
              <a:t>WHERE</a:t>
            </a:r>
            <a:r>
              <a:rPr b="0" i="0" lang="en-US" sz="1800" u="none" cap="none" strike="noStrike">
                <a:solidFill>
                  <a:schemeClr val="accent5"/>
                </a:solidFill>
                <a:latin typeface="Arial"/>
                <a:ea typeface="Arial"/>
                <a:cs typeface="Arial"/>
                <a:sym typeface="Arial"/>
              </a:rPr>
              <a:t> </a:t>
            </a:r>
            <a:r>
              <a:rPr b="0" i="0" lang="en-US" sz="1800" u="none" cap="none" strike="noStrike">
                <a:latin typeface="Arial"/>
                <a:ea typeface="Arial"/>
                <a:cs typeface="Arial"/>
                <a:sym typeface="Arial"/>
              </a:rPr>
              <a:t>ID = 2</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800" u="none" cap="none" strike="noStrike">
              <a:latin typeface="Arial"/>
              <a:ea typeface="Arial"/>
              <a:cs typeface="Arial"/>
              <a:sym typeface="Arial"/>
            </a:endParaRPr>
          </a:p>
        </p:txBody>
      </p:sp>
      <p:sp>
        <p:nvSpPr>
          <p:cNvPr id="797" name="Google Shape;797;p105"/>
          <p:cNvSpPr txBox="1"/>
          <p:nvPr/>
        </p:nvSpPr>
        <p:spPr>
          <a:xfrm>
            <a:off x="1474400" y="3327867"/>
            <a:ext cx="2340000" cy="55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FF00"/>
                </a:solidFill>
                <a:latin typeface="Arial"/>
                <a:ea typeface="Arial"/>
                <a:cs typeface="Arial"/>
                <a:sym typeface="Arial"/>
              </a:rPr>
              <a:t>BALANCE &gt; 100</a:t>
            </a:r>
            <a:endParaRPr b="1" i="0" sz="1900" u="none" cap="none" strike="noStrike">
              <a:solidFill>
                <a:srgbClr val="00FF00"/>
              </a:solidFill>
              <a:latin typeface="Arial"/>
              <a:ea typeface="Arial"/>
              <a:cs typeface="Arial"/>
              <a:sym typeface="Arial"/>
            </a:endParaRPr>
          </a:p>
        </p:txBody>
      </p:sp>
      <p:sp>
        <p:nvSpPr>
          <p:cNvPr id="798" name="Google Shape;798;p105"/>
          <p:cNvSpPr txBox="1"/>
          <p:nvPr/>
        </p:nvSpPr>
        <p:spPr>
          <a:xfrm>
            <a:off x="415600" y="2178867"/>
            <a:ext cx="1491600" cy="4329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latin typeface="Arial"/>
                <a:ea typeface="Arial"/>
                <a:cs typeface="Arial"/>
                <a:sym typeface="Arial"/>
              </a:rPr>
              <a:t>BEGIN TX1</a:t>
            </a:r>
            <a:endParaRPr b="0" i="0" sz="1900" u="none" cap="none" strike="noStrike">
              <a:latin typeface="Arial"/>
              <a:ea typeface="Arial"/>
              <a:cs typeface="Arial"/>
              <a:sym typeface="Arial"/>
            </a:endParaRPr>
          </a:p>
        </p:txBody>
      </p:sp>
      <p:sp>
        <p:nvSpPr>
          <p:cNvPr id="799" name="Google Shape;799;p105"/>
          <p:cNvSpPr txBox="1"/>
          <p:nvPr/>
        </p:nvSpPr>
        <p:spPr>
          <a:xfrm>
            <a:off x="507333" y="5937067"/>
            <a:ext cx="1765200" cy="4329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latin typeface="Arial"/>
                <a:ea typeface="Arial"/>
                <a:cs typeface="Arial"/>
                <a:sym typeface="Arial"/>
              </a:rPr>
              <a:t>COMMIT TX1</a:t>
            </a:r>
            <a:endParaRPr b="0" i="0" sz="1900" u="none" cap="none" strike="noStrike">
              <a:latin typeface="Arial"/>
              <a:ea typeface="Arial"/>
              <a:cs typeface="Arial"/>
              <a:sym typeface="Arial"/>
            </a:endParaRPr>
          </a:p>
        </p:txBody>
      </p:sp>
      <p:sp>
        <p:nvSpPr>
          <p:cNvPr id="800" name="Google Shape;800;p105"/>
          <p:cNvSpPr/>
          <p:nvPr/>
        </p:nvSpPr>
        <p:spPr>
          <a:xfrm>
            <a:off x="8853600" y="1458967"/>
            <a:ext cx="2340000" cy="432900"/>
          </a:xfrm>
          <a:prstGeom prst="rect">
            <a:avLst/>
          </a:prstGeom>
          <a:solidFill>
            <a:srgbClr val="F9CB9C"/>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2"/>
                </a:solidFill>
                <a:latin typeface="Arial"/>
                <a:ea typeface="Arial"/>
                <a:cs typeface="Arial"/>
                <a:sym typeface="Arial"/>
              </a:rPr>
              <a:t>$900</a:t>
            </a:r>
            <a:endParaRPr b="0" i="0" sz="1900" u="none" cap="none" strike="noStrike">
              <a:solidFill>
                <a:schemeClr val="dk2"/>
              </a:solidFill>
              <a:latin typeface="Arial"/>
              <a:ea typeface="Arial"/>
              <a:cs typeface="Arial"/>
              <a:sym typeface="Arial"/>
            </a:endParaRPr>
          </a:p>
        </p:txBody>
      </p:sp>
      <p:sp>
        <p:nvSpPr>
          <p:cNvPr id="801" name="Google Shape;801;p105"/>
          <p:cNvSpPr/>
          <p:nvPr/>
        </p:nvSpPr>
        <p:spPr>
          <a:xfrm>
            <a:off x="8864367" y="1964800"/>
            <a:ext cx="2340000" cy="432900"/>
          </a:xfrm>
          <a:prstGeom prst="rect">
            <a:avLst/>
          </a:prstGeom>
          <a:solidFill>
            <a:srgbClr val="F9CB9C"/>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2"/>
                </a:solidFill>
                <a:latin typeface="Arial"/>
                <a:ea typeface="Arial"/>
                <a:cs typeface="Arial"/>
                <a:sym typeface="Arial"/>
              </a:rPr>
              <a:t>$600</a:t>
            </a:r>
            <a:endParaRPr b="0" i="0" sz="1900" u="none" cap="none" strike="noStrike">
              <a:solidFill>
                <a:schemeClr val="dk2"/>
              </a:solidFill>
              <a:latin typeface="Arial"/>
              <a:ea typeface="Arial"/>
              <a:cs typeface="Arial"/>
              <a:sym typeface="Arial"/>
            </a:endParaRPr>
          </a:p>
        </p:txBody>
      </p:sp>
      <p:sp>
        <p:nvSpPr>
          <p:cNvPr id="802" name="Google Shape;802;p105"/>
          <p:cNvSpPr/>
          <p:nvPr/>
        </p:nvSpPr>
        <p:spPr>
          <a:xfrm>
            <a:off x="8864367" y="1458951"/>
            <a:ext cx="2340000" cy="4329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$900</a:t>
            </a:r>
            <a:endParaRPr b="0" i="0" sz="1900" u="none" cap="none" strike="noStrike">
              <a:solidFill>
                <a:schemeClr val="lt1"/>
              </a:solidFill>
              <a:latin typeface="Arial"/>
              <a:ea typeface="Arial"/>
              <a:cs typeface="Arial"/>
              <a:sym typeface="Arial"/>
            </a:endParaRPr>
          </a:p>
        </p:txBody>
      </p:sp>
      <p:sp>
        <p:nvSpPr>
          <p:cNvPr id="803" name="Google Shape;803;p105"/>
          <p:cNvSpPr/>
          <p:nvPr/>
        </p:nvSpPr>
        <p:spPr>
          <a:xfrm>
            <a:off x="8864367" y="1964784"/>
            <a:ext cx="2340000" cy="4329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$600</a:t>
            </a:r>
            <a:endParaRPr b="0" i="0" sz="1900" u="none" cap="none" strike="noStrike">
              <a:solidFill>
                <a:schemeClr val="lt1"/>
              </a:solidFill>
              <a:latin typeface="Arial"/>
              <a:ea typeface="Arial"/>
              <a:cs typeface="Arial"/>
              <a:sym typeface="Arial"/>
            </a:endParaRPr>
          </a:p>
        </p:txBody>
      </p:sp>
      <p:sp>
        <p:nvSpPr>
          <p:cNvPr id="804" name="Google Shape;804;p105"/>
          <p:cNvSpPr txBox="1"/>
          <p:nvPr>
            <p:ph idx="12" type="sldNum"/>
          </p:nvPr>
        </p:nvSpPr>
        <p:spPr>
          <a:xfrm>
            <a:off x="11296610" y="6217622"/>
            <a:ext cx="731700" cy="524700"/>
          </a:xfrm>
          <a:prstGeom prst="rect">
            <a:avLst/>
          </a:prstGeom>
          <a:ln cap="flat"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000"/>
                                        <p:tgtEl>
                                          <p:spTgt spid="7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000"/>
                                        <p:tgtEl>
                                          <p:spTgt spid="7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1000"/>
                                        <p:tgtEl>
                                          <p:spTgt spid="795"/>
                                        </p:tgtEl>
                                      </p:cBhvr>
                                    </p:animEffect>
                                  </p:childTnLst>
                                </p:cTn>
                              </p:par>
                              <p:par>
                                <p:cTn fill="hold" nodeType="with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000"/>
                                        <p:tgtEl>
                                          <p:spTgt spid="796"/>
                                        </p:tgtEl>
                                      </p:cBhvr>
                                    </p:animEffect>
                                  </p:childTnLst>
                                </p:cTn>
                              </p:par>
                              <p:par>
                                <p:cTn fill="hold" nodeType="with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000"/>
                                        <p:tgtEl>
                                          <p:spTgt spid="8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par>
                                <p:cTn fill="hold" nodeType="with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06"/>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US"/>
              <a:t>Atomicity</a:t>
            </a:r>
            <a:endParaRPr/>
          </a:p>
        </p:txBody>
      </p:sp>
      <p:pic>
        <p:nvPicPr>
          <p:cNvPr id="810" name="Google Shape;810;p106"/>
          <p:cNvPicPr preferRelativeResize="0"/>
          <p:nvPr/>
        </p:nvPicPr>
        <p:blipFill rotWithShape="1">
          <a:blip r:embed="rId3">
            <a:alphaModFix/>
          </a:blip>
          <a:srcRect b="0" l="0" r="0" t="0"/>
          <a:stretch/>
        </p:blipFill>
        <p:spPr>
          <a:xfrm>
            <a:off x="3967333" y="406400"/>
            <a:ext cx="4374525" cy="2461399"/>
          </a:xfrm>
          <a:prstGeom prst="rect">
            <a:avLst/>
          </a:prstGeom>
          <a:noFill/>
          <a:ln>
            <a:noFill/>
          </a:ln>
        </p:spPr>
      </p:pic>
      <p:sp>
        <p:nvSpPr>
          <p:cNvPr id="811" name="Google Shape;811;p10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812" name="Google Shape;812;p106"/>
          <p:cNvSpPr txBox="1"/>
          <p:nvPr/>
        </p:nvSpPr>
        <p:spPr>
          <a:xfrm>
            <a:off x="1007467" y="4073883"/>
            <a:ext cx="10524900" cy="1446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900">
                <a:solidFill>
                  <a:schemeClr val="dk1"/>
                </a:solidFill>
                <a:latin typeface="Lato"/>
                <a:ea typeface="Lato"/>
                <a:cs typeface="Lato"/>
                <a:sym typeface="Lato"/>
              </a:rPr>
              <a:t>Atomicity</a:t>
            </a:r>
            <a:r>
              <a:rPr lang="en-US" sz="2900">
                <a:solidFill>
                  <a:schemeClr val="dk1"/>
                </a:solidFill>
                <a:latin typeface="Lato"/>
                <a:ea typeface="Lato"/>
                <a:cs typeface="Lato"/>
                <a:sym typeface="Lato"/>
              </a:rPr>
              <a:t> ensures that a series of operations in a transaction are </a:t>
            </a:r>
            <a:r>
              <a:rPr b="1" lang="en-US" sz="2900">
                <a:solidFill>
                  <a:schemeClr val="accent5"/>
                </a:solidFill>
                <a:latin typeface="Lato"/>
                <a:ea typeface="Lato"/>
                <a:cs typeface="Lato"/>
                <a:sym typeface="Lato"/>
              </a:rPr>
              <a:t>completed fully</a:t>
            </a:r>
            <a:r>
              <a:rPr lang="en-US" sz="2900">
                <a:solidFill>
                  <a:schemeClr val="dk1"/>
                </a:solidFill>
                <a:latin typeface="Lato"/>
                <a:ea typeface="Lato"/>
                <a:cs typeface="Lato"/>
                <a:sym typeface="Lato"/>
              </a:rPr>
              <a:t> or </a:t>
            </a:r>
            <a:r>
              <a:rPr b="1" lang="en-US" sz="2900">
                <a:solidFill>
                  <a:schemeClr val="accent5"/>
                </a:solidFill>
                <a:latin typeface="Lato"/>
                <a:ea typeface="Lato"/>
                <a:cs typeface="Lato"/>
                <a:sym typeface="Lato"/>
              </a:rPr>
              <a:t>not at all</a:t>
            </a:r>
            <a:r>
              <a:rPr lang="en-US" sz="2900">
                <a:solidFill>
                  <a:schemeClr val="dk1"/>
                </a:solidFill>
                <a:latin typeface="Lato"/>
                <a:ea typeface="Lato"/>
                <a:cs typeface="Lato"/>
                <a:sym typeface="Lato"/>
              </a:rPr>
              <a:t>. This means either all parts of the transaction succeed together, or if any part fails, the entire transaction is rolled back, preserving system integrity.</a:t>
            </a:r>
            <a:endParaRPr sz="2900">
              <a:solidFill>
                <a:schemeClr val="dk1"/>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0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Atomicity</a:t>
            </a:r>
            <a:endParaRPr/>
          </a:p>
        </p:txBody>
      </p:sp>
      <p:sp>
        <p:nvSpPr>
          <p:cNvPr id="818" name="Google Shape;818;p107"/>
          <p:cNvSpPr txBox="1"/>
          <p:nvPr>
            <p:ph idx="1" type="body"/>
          </p:nvPr>
        </p:nvSpPr>
        <p:spPr>
          <a:xfrm>
            <a:off x="415600" y="1536633"/>
            <a:ext cx="11360700" cy="4210500"/>
          </a:xfrm>
          <a:prstGeom prst="rect">
            <a:avLst/>
          </a:prstGeom>
          <a:noFill/>
          <a:ln cap="flat" cmpd="sng" w="9525">
            <a:solidFill>
              <a:schemeClr val="accent2"/>
            </a:solidFill>
            <a:prstDash val="solid"/>
            <a:round/>
            <a:headEnd len="sm" w="sm" type="none"/>
            <a:tailEnd len="sm" w="sm" type="none"/>
          </a:ln>
        </p:spPr>
        <p:txBody>
          <a:bodyPr anchorCtr="0" anchor="t" bIns="121900" lIns="121900" spcFirstLastPara="1" rIns="121900" wrap="square" tIns="121900">
            <a:normAutofit fontScale="92500" lnSpcReduction="10000"/>
          </a:bodyPr>
          <a:lstStyle/>
          <a:p>
            <a:pPr indent="-492760" lvl="0" marL="609600" marR="0" rtl="0" algn="l">
              <a:lnSpc>
                <a:spcPct val="150000"/>
              </a:lnSpc>
              <a:spcBef>
                <a:spcPts val="1600"/>
              </a:spcBef>
              <a:spcAft>
                <a:spcPts val="0"/>
              </a:spcAft>
              <a:buSzPct val="100000"/>
              <a:buChar char="●"/>
            </a:pPr>
            <a:r>
              <a:rPr lang="en-US" sz="3200"/>
              <a:t>All queries in a transaction must succeed.</a:t>
            </a:r>
            <a:endParaRPr sz="3200"/>
          </a:p>
          <a:p>
            <a:pPr indent="-492760" lvl="0" marL="609600" marR="0" rtl="0" algn="l">
              <a:lnSpc>
                <a:spcPct val="150000"/>
              </a:lnSpc>
              <a:spcBef>
                <a:spcPts val="0"/>
              </a:spcBef>
              <a:spcAft>
                <a:spcPts val="0"/>
              </a:spcAft>
              <a:buSzPct val="100000"/>
              <a:buChar char="●"/>
            </a:pPr>
            <a:r>
              <a:rPr lang="en-US" sz="3200"/>
              <a:t>If </a:t>
            </a:r>
            <a:r>
              <a:rPr b="1" lang="en-US" sz="3200">
                <a:solidFill>
                  <a:schemeClr val="accent5"/>
                </a:solidFill>
              </a:rPr>
              <a:t>one query fails</a:t>
            </a:r>
            <a:r>
              <a:rPr lang="en-US" sz="3200"/>
              <a:t>, all prior successful queries in the </a:t>
            </a:r>
            <a:r>
              <a:rPr b="1" lang="en-US" sz="3200">
                <a:solidFill>
                  <a:schemeClr val="accent5"/>
                </a:solidFill>
              </a:rPr>
              <a:t>transaction should rollback</a:t>
            </a:r>
            <a:r>
              <a:rPr lang="en-US" sz="3200"/>
              <a:t>.</a:t>
            </a:r>
            <a:endParaRPr sz="3200"/>
          </a:p>
          <a:p>
            <a:pPr indent="-492760" lvl="0" marL="609600" marR="0" rtl="0" algn="l">
              <a:lnSpc>
                <a:spcPct val="150000"/>
              </a:lnSpc>
              <a:spcBef>
                <a:spcPts val="0"/>
              </a:spcBef>
              <a:spcAft>
                <a:spcPts val="0"/>
              </a:spcAft>
              <a:buSzPct val="100000"/>
              <a:buChar char="●"/>
            </a:pPr>
            <a:r>
              <a:rPr lang="en-US" sz="3200"/>
              <a:t>If the database went down </a:t>
            </a:r>
            <a:r>
              <a:rPr b="1" lang="en-US" sz="3200">
                <a:solidFill>
                  <a:schemeClr val="accent5"/>
                </a:solidFill>
              </a:rPr>
              <a:t>prior to a commit</a:t>
            </a:r>
            <a:r>
              <a:rPr lang="en-US" sz="3200"/>
              <a:t> of a transaction, all the successful queries in the </a:t>
            </a:r>
            <a:r>
              <a:rPr b="1" lang="en-US" sz="3200">
                <a:solidFill>
                  <a:schemeClr val="accent5"/>
                </a:solidFill>
              </a:rPr>
              <a:t>transactions should rollback</a:t>
            </a:r>
            <a:endParaRPr b="1" sz="3200">
              <a:solidFill>
                <a:schemeClr val="accent5"/>
              </a:solidFill>
            </a:endParaRPr>
          </a:p>
          <a:p>
            <a:pPr indent="0" lvl="0" marL="0" rtl="0" algn="l">
              <a:lnSpc>
                <a:spcPct val="150000"/>
              </a:lnSpc>
              <a:spcBef>
                <a:spcPts val="1600"/>
              </a:spcBef>
              <a:spcAft>
                <a:spcPts val="1600"/>
              </a:spcAft>
              <a:buSzPct val="81250"/>
              <a:buNone/>
            </a:pPr>
            <a:r>
              <a:t/>
            </a:r>
            <a:endParaRPr sz="3200"/>
          </a:p>
        </p:txBody>
      </p:sp>
      <p:sp>
        <p:nvSpPr>
          <p:cNvPr id="819" name="Google Shape;819;p1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08"/>
          <p:cNvSpPr txBox="1"/>
          <p:nvPr>
            <p:ph type="title"/>
          </p:nvPr>
        </p:nvSpPr>
        <p:spPr>
          <a:xfrm>
            <a:off x="415600" y="593367"/>
            <a:ext cx="46344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Atomicity</a:t>
            </a:r>
            <a:endParaRPr/>
          </a:p>
        </p:txBody>
      </p:sp>
      <p:graphicFrame>
        <p:nvGraphicFramePr>
          <p:cNvPr id="825" name="Google Shape;825;p108"/>
          <p:cNvGraphicFramePr/>
          <p:nvPr/>
        </p:nvGraphicFramePr>
        <p:xfrm>
          <a:off x="7735733" y="312517"/>
          <a:ext cx="3000000" cy="3000000"/>
        </p:xfrm>
        <a:graphic>
          <a:graphicData uri="http://schemas.openxmlformats.org/drawingml/2006/table">
            <a:tbl>
              <a:tblPr>
                <a:noFill/>
                <a:tableStyleId>{95E62DB0-ADEC-406F-84C1-48227CEF986C}</a:tableStyleId>
              </a:tblPr>
              <a:tblGrid>
                <a:gridCol w="1958300"/>
                <a:gridCol w="2350675"/>
              </a:tblGrid>
              <a:tr h="508000">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t>ACCOUNT_ID</a:t>
                      </a:r>
                      <a:endParaRPr sz="1900" u="none" cap="none" strike="noStrike"/>
                    </a:p>
                  </a:txBody>
                  <a:tcPr marT="121900" marB="121900" marR="121900" marL="1219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chemeClr val="dk1"/>
                          </a:solidFill>
                        </a:rPr>
                        <a:t>BALANCE</a:t>
                      </a:r>
                      <a:endParaRPr sz="1900" u="none" cap="none" strike="noStrike">
                        <a:solidFill>
                          <a:schemeClr val="dk1"/>
                        </a:solidFill>
                      </a:endParaRPr>
                    </a:p>
                  </a:txBody>
                  <a:tcPr marT="121900" marB="121900" marR="121900" marL="1219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dk1"/>
                          </a:solidFill>
                        </a:rPr>
                        <a:t>1</a:t>
                      </a:r>
                      <a:endParaRPr sz="1900" u="none" cap="none" strike="noStrike">
                        <a:solidFill>
                          <a:schemeClr val="dk1"/>
                        </a:solidFill>
                      </a:endParaRPr>
                    </a:p>
                  </a:txBody>
                  <a:tcPr marT="121900" marB="121900" marR="121900" marL="121900">
                    <a:lnT cap="flat" cmpd="sng" w="9525">
                      <a:solidFill>
                        <a:srgbClr val="999999"/>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accent2"/>
                          </a:solidFill>
                        </a:rPr>
                        <a:t>$1000</a:t>
                      </a:r>
                      <a:endParaRPr sz="1900" u="none" cap="none" strike="noStrike">
                        <a:solidFill>
                          <a:schemeClr val="accent2"/>
                        </a:solidFill>
                      </a:endParaRPr>
                    </a:p>
                  </a:txBody>
                  <a:tcPr marT="121900" marB="121900" marR="121900" marL="121900">
                    <a:lnT cap="flat" cmpd="sng" w="9525">
                      <a:solidFill>
                        <a:srgbClr val="999999"/>
                      </a:solidFill>
                      <a:prstDash val="solid"/>
                      <a:round/>
                      <a:headEnd len="sm" w="sm" type="none"/>
                      <a:tailEnd len="sm" w="sm" type="none"/>
                    </a:lnT>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dk1"/>
                          </a:solidFill>
                        </a:rPr>
                        <a:t>2</a:t>
                      </a:r>
                      <a:endParaRPr sz="1900" u="none" cap="none" strike="noStrike">
                        <a:solidFill>
                          <a:schemeClr val="dk1"/>
                        </a:solidFill>
                      </a:endParaRPr>
                    </a:p>
                  </a:txBody>
                  <a:tcPr marT="121900" marB="121900" marR="121900" marL="121900"/>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solidFill>
                            <a:schemeClr val="accent2"/>
                          </a:solidFill>
                        </a:rPr>
                        <a:t>$500</a:t>
                      </a:r>
                      <a:endParaRPr sz="1900" u="none" cap="none" strike="noStrike">
                        <a:solidFill>
                          <a:schemeClr val="accent2"/>
                        </a:solidFill>
                      </a:endParaRPr>
                    </a:p>
                  </a:txBody>
                  <a:tcPr marT="121900" marB="121900" marR="121900" marL="121900"/>
                </a:tc>
              </a:tr>
            </a:tbl>
          </a:graphicData>
        </a:graphic>
      </p:graphicFrame>
      <p:cxnSp>
        <p:nvCxnSpPr>
          <p:cNvPr id="826" name="Google Shape;826;p108"/>
          <p:cNvCxnSpPr/>
          <p:nvPr/>
        </p:nvCxnSpPr>
        <p:spPr>
          <a:xfrm>
            <a:off x="1190333" y="2624167"/>
            <a:ext cx="0" cy="3300300"/>
          </a:xfrm>
          <a:prstGeom prst="straightConnector1">
            <a:avLst/>
          </a:prstGeom>
          <a:noFill/>
          <a:ln cap="flat" cmpd="sng" w="38100">
            <a:solidFill>
              <a:schemeClr val="dk1"/>
            </a:solidFill>
            <a:prstDash val="solid"/>
            <a:round/>
            <a:headEnd len="sm" w="sm" type="none"/>
            <a:tailEnd len="med" w="med" type="triangle"/>
          </a:ln>
        </p:spPr>
      </p:cxnSp>
      <p:sp>
        <p:nvSpPr>
          <p:cNvPr id="827" name="Google Shape;827;p108"/>
          <p:cNvSpPr txBox="1"/>
          <p:nvPr/>
        </p:nvSpPr>
        <p:spPr>
          <a:xfrm>
            <a:off x="415600" y="1814767"/>
            <a:ext cx="5049300" cy="351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Send $100 From Account 1 to Account 2</a:t>
            </a:r>
            <a:endParaRPr b="0" i="0" sz="1900" u="none" cap="none" strike="noStrike">
              <a:solidFill>
                <a:schemeClr val="dk1"/>
              </a:solidFill>
              <a:latin typeface="Arial"/>
              <a:ea typeface="Arial"/>
              <a:cs typeface="Arial"/>
              <a:sym typeface="Arial"/>
            </a:endParaRPr>
          </a:p>
        </p:txBody>
      </p:sp>
      <p:sp>
        <p:nvSpPr>
          <p:cNvPr id="828" name="Google Shape;828;p108"/>
          <p:cNvSpPr txBox="1"/>
          <p:nvPr/>
        </p:nvSpPr>
        <p:spPr>
          <a:xfrm>
            <a:off x="1474400" y="2624167"/>
            <a:ext cx="10570500" cy="5544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cap="none" strike="noStrike">
                <a:solidFill>
                  <a:schemeClr val="accent5"/>
                </a:solidFill>
                <a:latin typeface="Arial"/>
                <a:ea typeface="Arial"/>
                <a:cs typeface="Arial"/>
                <a:sym typeface="Arial"/>
              </a:rPr>
              <a:t>SELECT</a:t>
            </a:r>
            <a:r>
              <a:rPr b="0" i="0" lang="en-US" sz="1900"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BALANCE </a:t>
            </a:r>
            <a:r>
              <a:rPr b="1" i="0" lang="en-US" sz="1900" cap="none" strike="noStrike">
                <a:solidFill>
                  <a:schemeClr val="accent5"/>
                </a:solidFill>
                <a:latin typeface="Arial"/>
                <a:ea typeface="Arial"/>
                <a:cs typeface="Arial"/>
                <a:sym typeface="Arial"/>
              </a:rPr>
              <a:t>FROM</a:t>
            </a:r>
            <a:r>
              <a:rPr b="0" i="0" lang="en-US" sz="1900"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ACCOUNT </a:t>
            </a:r>
            <a:r>
              <a:rPr b="1" i="0" lang="en-US" sz="1900" cap="none" strike="noStrike">
                <a:solidFill>
                  <a:schemeClr val="accent5"/>
                </a:solidFill>
                <a:latin typeface="Arial"/>
                <a:ea typeface="Arial"/>
                <a:cs typeface="Arial"/>
                <a:sym typeface="Arial"/>
              </a:rPr>
              <a:t>WHERE</a:t>
            </a:r>
            <a:r>
              <a:rPr b="0" i="0" lang="en-US" sz="1900"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ID = 1</a:t>
            </a:r>
            <a:endParaRPr b="0" i="0" sz="1900" u="none" cap="none" strike="noStrike">
              <a:latin typeface="Arial"/>
              <a:ea typeface="Arial"/>
              <a:cs typeface="Arial"/>
              <a:sym typeface="Arial"/>
            </a:endParaRPr>
          </a:p>
        </p:txBody>
      </p:sp>
      <p:sp>
        <p:nvSpPr>
          <p:cNvPr id="829" name="Google Shape;829;p108"/>
          <p:cNvSpPr txBox="1"/>
          <p:nvPr/>
        </p:nvSpPr>
        <p:spPr>
          <a:xfrm>
            <a:off x="3909600" y="3978100"/>
            <a:ext cx="7926900" cy="5544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accent5"/>
                </a:solidFill>
                <a:latin typeface="Arial"/>
                <a:ea typeface="Arial"/>
                <a:cs typeface="Arial"/>
                <a:sym typeface="Arial"/>
              </a:rPr>
              <a:t>UPDATE</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ACCOUNT </a:t>
            </a:r>
            <a:r>
              <a:rPr b="1" i="0" lang="en-US" sz="1900" u="none" cap="none" strike="noStrike">
                <a:solidFill>
                  <a:schemeClr val="accent5"/>
                </a:solidFill>
                <a:latin typeface="Arial"/>
                <a:ea typeface="Arial"/>
                <a:cs typeface="Arial"/>
                <a:sym typeface="Arial"/>
              </a:rPr>
              <a:t>SET</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BALANCE = BALANCE - 100 </a:t>
            </a:r>
            <a:r>
              <a:rPr b="1" i="0" lang="en-US" sz="1900" u="none" cap="none" strike="noStrike">
                <a:solidFill>
                  <a:schemeClr val="accent5"/>
                </a:solidFill>
                <a:latin typeface="Arial"/>
                <a:ea typeface="Arial"/>
                <a:cs typeface="Arial"/>
                <a:sym typeface="Arial"/>
              </a:rPr>
              <a:t>WHERE</a:t>
            </a:r>
            <a:r>
              <a:rPr b="0" i="0" lang="en-US" sz="1900" u="none" cap="none" strike="noStrike">
                <a:solidFill>
                  <a:schemeClr val="accent5"/>
                </a:solidFill>
                <a:latin typeface="Arial"/>
                <a:ea typeface="Arial"/>
                <a:cs typeface="Arial"/>
                <a:sym typeface="Arial"/>
              </a:rPr>
              <a:t> </a:t>
            </a:r>
            <a:r>
              <a:rPr b="0" i="0" lang="en-US" sz="1900" u="none" cap="none" strike="noStrike">
                <a:latin typeface="Arial"/>
                <a:ea typeface="Arial"/>
                <a:cs typeface="Arial"/>
                <a:sym typeface="Arial"/>
              </a:rPr>
              <a:t>ID = 1</a:t>
            </a:r>
            <a:endParaRPr b="0" i="0" sz="1900" u="none" cap="none" strike="noStrike">
              <a:latin typeface="Arial"/>
              <a:ea typeface="Arial"/>
              <a:cs typeface="Arial"/>
              <a:sym typeface="Arial"/>
            </a:endParaRPr>
          </a:p>
        </p:txBody>
      </p:sp>
      <p:sp>
        <p:nvSpPr>
          <p:cNvPr id="830" name="Google Shape;830;p108"/>
          <p:cNvSpPr txBox="1"/>
          <p:nvPr/>
        </p:nvSpPr>
        <p:spPr>
          <a:xfrm>
            <a:off x="1474400" y="3327867"/>
            <a:ext cx="2340000" cy="5544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Arial"/>
                <a:ea typeface="Arial"/>
                <a:cs typeface="Arial"/>
                <a:sym typeface="Arial"/>
              </a:rPr>
              <a:t>BALANCE &gt; 100</a:t>
            </a:r>
            <a:endParaRPr b="1" i="0" sz="1900" u="none" cap="none" strike="noStrike">
              <a:solidFill>
                <a:schemeClr val="dk1"/>
              </a:solidFill>
              <a:latin typeface="Arial"/>
              <a:ea typeface="Arial"/>
              <a:cs typeface="Arial"/>
              <a:sym typeface="Arial"/>
            </a:endParaRPr>
          </a:p>
        </p:txBody>
      </p:sp>
      <p:sp>
        <p:nvSpPr>
          <p:cNvPr id="831" name="Google Shape;831;p108"/>
          <p:cNvSpPr txBox="1"/>
          <p:nvPr/>
        </p:nvSpPr>
        <p:spPr>
          <a:xfrm>
            <a:off x="415600" y="2178867"/>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BEGIN TX1</a:t>
            </a:r>
            <a:endParaRPr b="0" i="0" sz="1900" u="none" cap="none" strike="noStrike">
              <a:solidFill>
                <a:schemeClr val="dk1"/>
              </a:solidFill>
              <a:latin typeface="Arial"/>
              <a:ea typeface="Arial"/>
              <a:cs typeface="Arial"/>
              <a:sym typeface="Arial"/>
            </a:endParaRPr>
          </a:p>
        </p:txBody>
      </p:sp>
      <p:sp>
        <p:nvSpPr>
          <p:cNvPr id="832" name="Google Shape;832;p108"/>
          <p:cNvSpPr/>
          <p:nvPr/>
        </p:nvSpPr>
        <p:spPr>
          <a:xfrm>
            <a:off x="9694033" y="886000"/>
            <a:ext cx="2340000" cy="4329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$900</a:t>
            </a:r>
            <a:endParaRPr b="0" i="0" sz="1900" u="none" cap="none" strike="noStrike">
              <a:solidFill>
                <a:schemeClr val="lt1"/>
              </a:solidFill>
              <a:latin typeface="Arial"/>
              <a:ea typeface="Arial"/>
              <a:cs typeface="Arial"/>
              <a:sym typeface="Arial"/>
            </a:endParaRPr>
          </a:p>
        </p:txBody>
      </p:sp>
      <p:pic>
        <p:nvPicPr>
          <p:cNvPr id="833" name="Google Shape;833;p108"/>
          <p:cNvPicPr preferRelativeResize="0"/>
          <p:nvPr/>
        </p:nvPicPr>
        <p:blipFill rotWithShape="1">
          <a:blip r:embed="rId3">
            <a:alphaModFix/>
          </a:blip>
          <a:srcRect b="0" l="0" r="0" t="0"/>
          <a:stretch/>
        </p:blipFill>
        <p:spPr>
          <a:xfrm>
            <a:off x="0" y="-34967"/>
            <a:ext cx="12192001" cy="6927966"/>
          </a:xfrm>
          <a:prstGeom prst="rect">
            <a:avLst/>
          </a:prstGeom>
          <a:noFill/>
          <a:ln>
            <a:noFill/>
          </a:ln>
        </p:spPr>
      </p:pic>
      <p:sp>
        <p:nvSpPr>
          <p:cNvPr id="834" name="Google Shape;834;p108"/>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par>
                                <p:cTn fill="hold" nodeType="with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9"/>
          <p:cNvSpPr txBox="1"/>
          <p:nvPr>
            <p:ph type="title"/>
          </p:nvPr>
        </p:nvSpPr>
        <p:spPr>
          <a:xfrm>
            <a:off x="415600" y="593367"/>
            <a:ext cx="46344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Atomicity</a:t>
            </a:r>
            <a:endParaRPr/>
          </a:p>
        </p:txBody>
      </p:sp>
      <p:graphicFrame>
        <p:nvGraphicFramePr>
          <p:cNvPr id="840" name="Google Shape;840;p109"/>
          <p:cNvGraphicFramePr/>
          <p:nvPr/>
        </p:nvGraphicFramePr>
        <p:xfrm>
          <a:off x="6797700" y="182751"/>
          <a:ext cx="3000000" cy="3000000"/>
        </p:xfrm>
        <a:graphic>
          <a:graphicData uri="http://schemas.openxmlformats.org/drawingml/2006/table">
            <a:tbl>
              <a:tblPr>
                <a:noFill/>
                <a:tableStyleId>{95E62DB0-ADEC-406F-84C1-48227CEF986C}</a:tableStyleId>
              </a:tblPr>
              <a:tblGrid>
                <a:gridCol w="1958300"/>
                <a:gridCol w="2350675"/>
              </a:tblGrid>
              <a:tr h="508000">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t>ACCOUNT_ID</a:t>
                      </a:r>
                      <a:endParaRPr sz="1900" u="none" cap="none" strike="noStrike"/>
                    </a:p>
                  </a:txBody>
                  <a:tcPr marT="121900" marB="121900" marR="121900" marL="1219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t>BALANCE</a:t>
                      </a:r>
                      <a:endParaRPr sz="1900" u="none" cap="none" strike="noStrike"/>
                    </a:p>
                  </a:txBody>
                  <a:tcPr marT="121900" marB="121900" marR="121900" marL="1219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1</a:t>
                      </a:r>
                      <a:endParaRPr sz="1900" u="none" cap="none" strike="noStrike"/>
                    </a:p>
                  </a:txBody>
                  <a:tcPr marT="121900" marB="121900" marR="121900" marL="121900">
                    <a:lnT cap="flat" cmpd="sng" w="9525">
                      <a:solidFill>
                        <a:srgbClr val="999999"/>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$900</a:t>
                      </a:r>
                      <a:endParaRPr sz="1900" u="none" cap="none" strike="noStrike"/>
                    </a:p>
                  </a:txBody>
                  <a:tcPr marT="121900" marB="121900" marR="121900" marL="121900">
                    <a:lnT cap="flat" cmpd="sng" w="9525">
                      <a:solidFill>
                        <a:srgbClr val="999999"/>
                      </a:solidFill>
                      <a:prstDash val="solid"/>
                      <a:round/>
                      <a:headEnd len="sm" w="sm" type="none"/>
                      <a:tailEnd len="sm" w="sm" type="none"/>
                    </a:lnT>
                  </a:tcPr>
                </a:tc>
              </a:tr>
              <a:tr h="528275">
                <a:tc>
                  <a:txBody>
                    <a:bodyPr/>
                    <a:lstStyle/>
                    <a:p>
                      <a:pPr indent="0" lvl="0" marL="0" marR="0" rtl="0" algn="ctr">
                        <a:lnSpc>
                          <a:spcPct val="100000"/>
                        </a:lnSpc>
                        <a:spcBef>
                          <a:spcPts val="0"/>
                        </a:spcBef>
                        <a:spcAft>
                          <a:spcPts val="0"/>
                        </a:spcAft>
                        <a:buClr>
                          <a:srgbClr val="000000"/>
                        </a:buClr>
                        <a:buSzPts val="1900"/>
                        <a:buFont typeface="Arial"/>
                        <a:buNone/>
                      </a:pPr>
                      <a:r>
                        <a:rPr lang="en-US" sz="1900" cap="none" strike="noStrike"/>
                        <a:t>2</a:t>
                      </a:r>
                      <a:endParaRPr sz="1900" cap="none" strike="noStrike"/>
                    </a:p>
                  </a:txBody>
                  <a:tcPr marT="121900" marB="121900" marR="121900" marL="121900"/>
                </a:tc>
                <a:tc>
                  <a:txBody>
                    <a:bodyPr/>
                    <a:lstStyle/>
                    <a:p>
                      <a:pPr indent="0" lvl="0" marL="0" marR="0" rtl="0" algn="ctr">
                        <a:lnSpc>
                          <a:spcPct val="100000"/>
                        </a:lnSpc>
                        <a:spcBef>
                          <a:spcPts val="0"/>
                        </a:spcBef>
                        <a:spcAft>
                          <a:spcPts val="0"/>
                        </a:spcAft>
                        <a:buClr>
                          <a:srgbClr val="000000"/>
                        </a:buClr>
                        <a:buSzPts val="1900"/>
                        <a:buFont typeface="Arial"/>
                        <a:buNone/>
                      </a:pPr>
                      <a:r>
                        <a:rPr lang="en-US" sz="1900" u="none" cap="none" strike="noStrike"/>
                        <a:t>$500</a:t>
                      </a:r>
                      <a:endParaRPr sz="1900" u="none" cap="none" strike="noStrike"/>
                    </a:p>
                  </a:txBody>
                  <a:tcPr marT="121900" marB="121900" marR="121900" marL="121900"/>
                </a:tc>
              </a:tr>
            </a:tbl>
          </a:graphicData>
        </a:graphic>
      </p:graphicFrame>
      <p:sp>
        <p:nvSpPr>
          <p:cNvPr id="841" name="Google Shape;841;p109"/>
          <p:cNvSpPr txBox="1"/>
          <p:nvPr>
            <p:ph idx="1" type="body"/>
          </p:nvPr>
        </p:nvSpPr>
        <p:spPr>
          <a:xfrm>
            <a:off x="535133" y="2010767"/>
            <a:ext cx="11360700" cy="4005300"/>
          </a:xfrm>
          <a:prstGeom prst="rect">
            <a:avLst/>
          </a:prstGeom>
          <a:noFill/>
          <a:ln cap="flat" cmpd="sng" w="9525">
            <a:solidFill>
              <a:schemeClr val="accent3"/>
            </a:solidFill>
            <a:prstDash val="solid"/>
            <a:round/>
            <a:headEnd len="sm" w="sm" type="none"/>
            <a:tailEnd len="sm" w="sm" type="none"/>
          </a:ln>
        </p:spPr>
        <p:txBody>
          <a:bodyPr anchorCtr="0" anchor="t" bIns="121900" lIns="121900" spcFirstLastPara="1" rIns="121900" wrap="square" tIns="121900">
            <a:normAutofit fontScale="77500" lnSpcReduction="10000"/>
          </a:bodyPr>
          <a:lstStyle/>
          <a:p>
            <a:pPr indent="-462280" lvl="0" marL="609600" marR="0" rtl="0" algn="l">
              <a:lnSpc>
                <a:spcPct val="150000"/>
              </a:lnSpc>
              <a:spcBef>
                <a:spcPts val="1600"/>
              </a:spcBef>
              <a:spcAft>
                <a:spcPts val="0"/>
              </a:spcAft>
              <a:buSzPct val="100000"/>
              <a:buChar char="●"/>
            </a:pPr>
            <a:r>
              <a:rPr lang="en-US" sz="3200"/>
              <a:t>After we restarted the machine the first account has been debited but the other account has not been credited. </a:t>
            </a:r>
            <a:endParaRPr sz="3200"/>
          </a:p>
          <a:p>
            <a:pPr indent="-462280" lvl="0" marL="609600" marR="0" rtl="0" algn="l">
              <a:lnSpc>
                <a:spcPct val="150000"/>
              </a:lnSpc>
              <a:spcBef>
                <a:spcPts val="0"/>
              </a:spcBef>
              <a:spcAft>
                <a:spcPts val="0"/>
              </a:spcAft>
              <a:buSzPct val="100000"/>
              <a:buChar char="●"/>
            </a:pPr>
            <a:r>
              <a:rPr lang="en-US" sz="3200"/>
              <a:t>This is really bad as we just lost data, and the information is inconsistent</a:t>
            </a:r>
            <a:endParaRPr sz="3200"/>
          </a:p>
          <a:p>
            <a:pPr indent="-462280" lvl="0" marL="609600" marR="0" rtl="0" algn="l">
              <a:lnSpc>
                <a:spcPct val="150000"/>
              </a:lnSpc>
              <a:spcBef>
                <a:spcPts val="0"/>
              </a:spcBef>
              <a:spcAft>
                <a:spcPts val="0"/>
              </a:spcAft>
              <a:buSzPct val="100000"/>
              <a:buChar char="●"/>
            </a:pPr>
            <a:r>
              <a:rPr lang="en-US" sz="3200"/>
              <a:t>An atomic transaction is a transaction that will rollback all queries if one or more queries failed.</a:t>
            </a:r>
            <a:endParaRPr sz="3200"/>
          </a:p>
          <a:p>
            <a:pPr indent="-462280" lvl="0" marL="609600" marR="0" rtl="0" algn="l">
              <a:lnSpc>
                <a:spcPct val="150000"/>
              </a:lnSpc>
              <a:spcBef>
                <a:spcPts val="0"/>
              </a:spcBef>
              <a:spcAft>
                <a:spcPts val="0"/>
              </a:spcAft>
              <a:buSzPct val="100000"/>
              <a:buChar char="●"/>
            </a:pPr>
            <a:r>
              <a:rPr lang="en-US" sz="3200"/>
              <a:t>The database should clean this up after restart.</a:t>
            </a:r>
            <a:endParaRPr sz="3200"/>
          </a:p>
          <a:p>
            <a:pPr indent="0" lvl="0" marL="0" rtl="0" algn="l">
              <a:lnSpc>
                <a:spcPct val="150000"/>
              </a:lnSpc>
              <a:spcBef>
                <a:spcPts val="1600"/>
              </a:spcBef>
              <a:spcAft>
                <a:spcPts val="1600"/>
              </a:spcAft>
              <a:buSzPct val="96875"/>
              <a:buNone/>
            </a:pPr>
            <a:r>
              <a:t/>
            </a:r>
            <a:endParaRPr sz="3200"/>
          </a:p>
        </p:txBody>
      </p:sp>
      <p:sp>
        <p:nvSpPr>
          <p:cNvPr id="842" name="Google Shape;842;p1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0" st="0"/>
                                            </p:txEl>
                                          </p:spTgt>
                                        </p:tgtEl>
                                        <p:attrNameLst>
                                          <p:attrName>style.visibility</p:attrName>
                                        </p:attrNameLst>
                                      </p:cBhvr>
                                      <p:to>
                                        <p:strVal val="visible"/>
                                      </p:to>
                                    </p:set>
                                    <p:animEffect filter="fade" transition="in">
                                      <p:cBhvr>
                                        <p:cTn dur="1000"/>
                                        <p:tgtEl>
                                          <p:spTgt spid="8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1" st="1"/>
                                            </p:txEl>
                                          </p:spTgt>
                                        </p:tgtEl>
                                        <p:attrNameLst>
                                          <p:attrName>style.visibility</p:attrName>
                                        </p:attrNameLst>
                                      </p:cBhvr>
                                      <p:to>
                                        <p:strVal val="visible"/>
                                      </p:to>
                                    </p:set>
                                    <p:animEffect filter="fade" transition="in">
                                      <p:cBhvr>
                                        <p:cTn dur="1000"/>
                                        <p:tgtEl>
                                          <p:spTgt spid="8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2" st="2"/>
                                            </p:txEl>
                                          </p:spTgt>
                                        </p:tgtEl>
                                        <p:attrNameLst>
                                          <p:attrName>style.visibility</p:attrName>
                                        </p:attrNameLst>
                                      </p:cBhvr>
                                      <p:to>
                                        <p:strVal val="visible"/>
                                      </p:to>
                                    </p:set>
                                    <p:animEffect filter="fade" transition="in">
                                      <p:cBhvr>
                                        <p:cTn dur="1000"/>
                                        <p:tgtEl>
                                          <p:spTgt spid="8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3" st="3"/>
                                            </p:txEl>
                                          </p:spTgt>
                                        </p:tgtEl>
                                        <p:attrNameLst>
                                          <p:attrName>style.visibility</p:attrName>
                                        </p:attrNameLst>
                                      </p:cBhvr>
                                      <p:to>
                                        <p:strVal val="visible"/>
                                      </p:to>
                                    </p:set>
                                    <p:animEffect filter="fade" transition="in">
                                      <p:cBhvr>
                                        <p:cTn dur="1000"/>
                                        <p:tgtEl>
                                          <p:spTgt spid="8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4" st="4"/>
                                            </p:txEl>
                                          </p:spTgt>
                                        </p:tgtEl>
                                        <p:attrNameLst>
                                          <p:attrName>style.visibility</p:attrName>
                                        </p:attrNameLst>
                                      </p:cBhvr>
                                      <p:to>
                                        <p:strVal val="visible"/>
                                      </p:to>
                                    </p:set>
                                    <p:animEffect filter="fade" transition="in">
                                      <p:cBhvr>
                                        <p:cTn dur="1000"/>
                                        <p:tgtEl>
                                          <p:spTgt spid="84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10"/>
          <p:cNvSpPr txBox="1"/>
          <p:nvPr>
            <p:ph type="title"/>
          </p:nvPr>
        </p:nvSpPr>
        <p:spPr>
          <a:xfrm>
            <a:off x="231752" y="2586425"/>
            <a:ext cx="11728500" cy="14964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US" sz="5200">
                <a:solidFill>
                  <a:schemeClr val="accent5"/>
                </a:solidFill>
              </a:rPr>
              <a:t>Isolation</a:t>
            </a:r>
            <a:endParaRPr sz="5200">
              <a:solidFill>
                <a:schemeClr val="accent5"/>
              </a:solidFill>
            </a:endParaRPr>
          </a:p>
        </p:txBody>
      </p:sp>
      <p:pic>
        <p:nvPicPr>
          <p:cNvPr id="848" name="Google Shape;848;p110"/>
          <p:cNvPicPr preferRelativeResize="0"/>
          <p:nvPr/>
        </p:nvPicPr>
        <p:blipFill rotWithShape="1">
          <a:blip r:embed="rId3">
            <a:alphaModFix/>
          </a:blip>
          <a:srcRect b="0" l="0" r="0" t="0"/>
          <a:stretch/>
        </p:blipFill>
        <p:spPr>
          <a:xfrm>
            <a:off x="4032433" y="1024633"/>
            <a:ext cx="4273133" cy="2404366"/>
          </a:xfrm>
          <a:prstGeom prst="rect">
            <a:avLst/>
          </a:prstGeom>
          <a:noFill/>
          <a:ln>
            <a:noFill/>
          </a:ln>
        </p:spPr>
      </p:pic>
      <p:sp>
        <p:nvSpPr>
          <p:cNvPr id="849" name="Google Shape;849;p110"/>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850" name="Google Shape;850;p1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Redundancy</a:t>
            </a:r>
            <a:endParaRPr b="1">
              <a:solidFill>
                <a:srgbClr val="0080C9"/>
              </a:solidFill>
            </a:endParaRPr>
          </a:p>
        </p:txBody>
      </p:sp>
      <p:sp>
        <p:nvSpPr>
          <p:cNvPr id="339" name="Google Shape;339;p57"/>
          <p:cNvSpPr txBox="1"/>
          <p:nvPr/>
        </p:nvSpPr>
        <p:spPr>
          <a:xfrm>
            <a:off x="978650" y="1449900"/>
            <a:ext cx="1051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rPr>
              <a:t>U</a:t>
            </a:r>
            <a:r>
              <a:rPr b="1" lang="en-US" sz="2200">
                <a:solidFill>
                  <a:schemeClr val="dk1"/>
                </a:solidFill>
              </a:rPr>
              <a:t>nnecessary duplication </a:t>
            </a:r>
            <a:r>
              <a:rPr lang="en-US" sz="2200">
                <a:solidFill>
                  <a:schemeClr val="dk1"/>
                </a:solidFill>
              </a:rPr>
              <a:t>of data within the database.</a:t>
            </a:r>
            <a:endParaRPr b="1" sz="2200">
              <a:solidFill>
                <a:schemeClr val="dk1"/>
              </a:solidFill>
            </a:endParaRPr>
          </a:p>
        </p:txBody>
      </p:sp>
      <p:sp>
        <p:nvSpPr>
          <p:cNvPr id="340" name="Google Shape;340;p57"/>
          <p:cNvSpPr txBox="1"/>
          <p:nvPr/>
        </p:nvSpPr>
        <p:spPr>
          <a:xfrm>
            <a:off x="1124550" y="2386875"/>
            <a:ext cx="30975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When Occured ? O.O</a:t>
            </a:r>
            <a:endParaRPr b="1" sz="2000">
              <a:solidFill>
                <a:schemeClr val="lt1"/>
              </a:solidFill>
              <a:highlight>
                <a:schemeClr val="dk1"/>
              </a:highlight>
              <a:latin typeface="Lato"/>
              <a:ea typeface="Lato"/>
              <a:cs typeface="Lato"/>
              <a:sym typeface="Lato"/>
            </a:endParaRPr>
          </a:p>
        </p:txBody>
      </p:sp>
      <p:sp>
        <p:nvSpPr>
          <p:cNvPr id="341" name="Google Shape;341;p57"/>
          <p:cNvSpPr txBox="1"/>
          <p:nvPr/>
        </p:nvSpPr>
        <p:spPr>
          <a:xfrm>
            <a:off x="1124550" y="5088675"/>
            <a:ext cx="31935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Types of Redundancy : </a:t>
            </a:r>
            <a:endParaRPr b="1" sz="2000">
              <a:solidFill>
                <a:schemeClr val="lt1"/>
              </a:solidFill>
              <a:highlight>
                <a:schemeClr val="dk1"/>
              </a:highlight>
              <a:latin typeface="Lato"/>
              <a:ea typeface="Lato"/>
              <a:cs typeface="Lato"/>
              <a:sym typeface="Lato"/>
            </a:endParaRPr>
          </a:p>
        </p:txBody>
      </p:sp>
      <p:sp>
        <p:nvSpPr>
          <p:cNvPr id="342" name="Google Shape;342;p57"/>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43" name="Google Shape;343;p57"/>
          <p:cNvSpPr txBox="1"/>
          <p:nvPr/>
        </p:nvSpPr>
        <p:spPr>
          <a:xfrm>
            <a:off x="978650" y="2806938"/>
            <a:ext cx="105156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Char char="●"/>
            </a:pPr>
            <a:r>
              <a:rPr lang="en-US" sz="2200">
                <a:solidFill>
                  <a:schemeClr val="dk1"/>
                </a:solidFill>
              </a:rPr>
              <a:t>It is occured when the same piece of information is </a:t>
            </a:r>
            <a:r>
              <a:rPr b="1" lang="en-US" sz="2200">
                <a:solidFill>
                  <a:schemeClr val="dk1"/>
                </a:solidFill>
              </a:rPr>
              <a:t>stored </a:t>
            </a:r>
            <a:r>
              <a:rPr lang="en-US" sz="2200">
                <a:solidFill>
                  <a:schemeClr val="dk1"/>
                </a:solidFill>
              </a:rPr>
              <a:t>in </a:t>
            </a:r>
            <a:r>
              <a:rPr b="1" lang="en-US" sz="2200">
                <a:solidFill>
                  <a:schemeClr val="dk1"/>
                </a:solidFill>
              </a:rPr>
              <a:t>multiple places or repeated across various tables or rows,</a:t>
            </a:r>
            <a:r>
              <a:rPr lang="en-US" sz="2200">
                <a:solidFill>
                  <a:schemeClr val="dk1"/>
                </a:solidFill>
              </a:rPr>
              <a:t> which can lead to several </a:t>
            </a:r>
            <a:r>
              <a:rPr b="1" lang="en-US" sz="2200">
                <a:solidFill>
                  <a:schemeClr val="dk1"/>
                </a:solidFill>
              </a:rPr>
              <a:t>issues </a:t>
            </a:r>
            <a:r>
              <a:rPr lang="en-US" sz="2200">
                <a:solidFill>
                  <a:schemeClr val="dk1"/>
                </a:solidFill>
              </a:rPr>
              <a:t>such as:</a:t>
            </a:r>
            <a:r>
              <a:rPr b="1" lang="en-US" sz="2200">
                <a:solidFill>
                  <a:schemeClr val="dk1"/>
                </a:solidFill>
              </a:rPr>
              <a:t> </a:t>
            </a:r>
            <a:endParaRPr b="1" sz="2200">
              <a:solidFill>
                <a:schemeClr val="dk1"/>
              </a:solidFill>
            </a:endParaRPr>
          </a:p>
          <a:p>
            <a:pPr indent="-368300" lvl="1" marL="914400" rtl="0" algn="l">
              <a:spcBef>
                <a:spcPts val="0"/>
              </a:spcBef>
              <a:spcAft>
                <a:spcPts val="0"/>
              </a:spcAft>
              <a:buClr>
                <a:schemeClr val="dk1"/>
              </a:buClr>
              <a:buSzPts val="2200"/>
              <a:buChar char="○"/>
            </a:pPr>
            <a:r>
              <a:rPr b="1" lang="en-US" sz="2200">
                <a:solidFill>
                  <a:schemeClr val="dk1"/>
                </a:solidFill>
              </a:rPr>
              <a:t>increased storage requirements</a:t>
            </a:r>
            <a:r>
              <a:rPr lang="en-US" sz="2200">
                <a:solidFill>
                  <a:schemeClr val="dk1"/>
                </a:solidFill>
              </a:rPr>
              <a:t>, </a:t>
            </a:r>
            <a:endParaRPr sz="2200">
              <a:solidFill>
                <a:schemeClr val="dk1"/>
              </a:solidFill>
            </a:endParaRPr>
          </a:p>
          <a:p>
            <a:pPr indent="-368300" lvl="1" marL="914400" rtl="0" algn="l">
              <a:spcBef>
                <a:spcPts val="0"/>
              </a:spcBef>
              <a:spcAft>
                <a:spcPts val="0"/>
              </a:spcAft>
              <a:buClr>
                <a:schemeClr val="dk1"/>
              </a:buClr>
              <a:buSzPts val="2200"/>
              <a:buChar char="○"/>
            </a:pPr>
            <a:r>
              <a:rPr b="1" lang="en-US" sz="2200">
                <a:solidFill>
                  <a:schemeClr val="dk1"/>
                </a:solidFill>
              </a:rPr>
              <a:t>data inconsistency</a:t>
            </a:r>
            <a:r>
              <a:rPr lang="en-US" sz="2200">
                <a:solidFill>
                  <a:schemeClr val="dk1"/>
                </a:solidFill>
              </a:rPr>
              <a:t>, and </a:t>
            </a:r>
            <a:endParaRPr sz="2200">
              <a:solidFill>
                <a:schemeClr val="dk1"/>
              </a:solidFill>
            </a:endParaRPr>
          </a:p>
          <a:p>
            <a:pPr indent="-368300" lvl="1" marL="914400" rtl="0" algn="l">
              <a:spcBef>
                <a:spcPts val="0"/>
              </a:spcBef>
              <a:spcAft>
                <a:spcPts val="0"/>
              </a:spcAft>
              <a:buClr>
                <a:schemeClr val="dk1"/>
              </a:buClr>
              <a:buSzPts val="2200"/>
              <a:buChar char="○"/>
            </a:pPr>
            <a:r>
              <a:rPr b="1" lang="en-US" sz="2200">
                <a:solidFill>
                  <a:schemeClr val="dk1"/>
                </a:solidFill>
              </a:rPr>
              <a:t>maintenance difficulties.</a:t>
            </a:r>
            <a:endParaRPr b="1" sz="2200">
              <a:solidFill>
                <a:schemeClr val="dk1"/>
              </a:solidFill>
            </a:endParaRPr>
          </a:p>
        </p:txBody>
      </p:sp>
      <p:sp>
        <p:nvSpPr>
          <p:cNvPr id="344" name="Google Shape;344;p57"/>
          <p:cNvSpPr txBox="1"/>
          <p:nvPr/>
        </p:nvSpPr>
        <p:spPr>
          <a:xfrm>
            <a:off x="978650" y="5609763"/>
            <a:ext cx="105156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Char char="●"/>
            </a:pPr>
            <a:r>
              <a:rPr b="1" lang="en-US" sz="2200">
                <a:solidFill>
                  <a:schemeClr val="dk1"/>
                </a:solidFill>
              </a:rPr>
              <a:t>Row Level Redundancy </a:t>
            </a:r>
            <a:r>
              <a:rPr lang="en-US" sz="2200">
                <a:solidFill>
                  <a:schemeClr val="dk1"/>
                </a:solidFill>
              </a:rPr>
              <a:t>&amp; </a:t>
            </a:r>
            <a:r>
              <a:rPr b="1" lang="en-US" sz="2200">
                <a:solidFill>
                  <a:schemeClr val="dk1"/>
                </a:solidFill>
              </a:rPr>
              <a:t>Column Level Redundancy</a:t>
            </a:r>
            <a:endParaRPr sz="2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11"/>
          <p:cNvSpPr txBox="1"/>
          <p:nvPr>
            <p:ph idx="1" type="body"/>
          </p:nvPr>
        </p:nvSpPr>
        <p:spPr>
          <a:xfrm>
            <a:off x="415600" y="1196525"/>
            <a:ext cx="11360700" cy="5121300"/>
          </a:xfrm>
          <a:prstGeom prst="rect">
            <a:avLst/>
          </a:prstGeom>
          <a:ln cap="flat" cmpd="sng" w="9525">
            <a:solidFill>
              <a:schemeClr val="accent5"/>
            </a:solidFill>
            <a:prstDash val="solid"/>
            <a:round/>
            <a:headEnd len="sm" w="sm" type="none"/>
            <a:tailEnd len="sm" w="sm" type="none"/>
          </a:ln>
        </p:spPr>
        <p:txBody>
          <a:bodyPr anchorCtr="0" anchor="t" bIns="45700" lIns="91425" spcFirstLastPara="1" rIns="91425" wrap="square" tIns="45700">
            <a:noAutofit/>
          </a:bodyPr>
          <a:lstStyle/>
          <a:p>
            <a:pPr indent="-457200" lvl="0" marL="609600" rtl="0" algn="just">
              <a:lnSpc>
                <a:spcPct val="115000"/>
              </a:lnSpc>
              <a:spcBef>
                <a:spcPts val="1000"/>
              </a:spcBef>
              <a:spcAft>
                <a:spcPts val="0"/>
              </a:spcAft>
              <a:buSzPts val="2400"/>
              <a:buChar char="●"/>
            </a:pPr>
            <a:r>
              <a:rPr b="1" lang="en-US" sz="2400"/>
              <a:t>Isolation</a:t>
            </a:r>
            <a:endParaRPr b="1" sz="2400"/>
          </a:p>
          <a:p>
            <a:pPr indent="-457200" lvl="0" marL="609600" rtl="0" algn="just">
              <a:lnSpc>
                <a:spcPct val="115000"/>
              </a:lnSpc>
              <a:spcBef>
                <a:spcPts val="0"/>
              </a:spcBef>
              <a:spcAft>
                <a:spcPts val="0"/>
              </a:spcAft>
              <a:buSzPts val="2400"/>
              <a:buChar char="●"/>
            </a:pPr>
            <a:r>
              <a:rPr b="1" lang="en-US" sz="2400"/>
              <a:t>Concurrency</a:t>
            </a:r>
            <a:endParaRPr b="1" sz="2400"/>
          </a:p>
          <a:p>
            <a:pPr indent="-457200" lvl="0" marL="609600" rtl="0" algn="just">
              <a:lnSpc>
                <a:spcPct val="115000"/>
              </a:lnSpc>
              <a:spcBef>
                <a:spcPts val="0"/>
              </a:spcBef>
              <a:spcAft>
                <a:spcPts val="0"/>
              </a:spcAft>
              <a:buSzPts val="2400"/>
              <a:buChar char="●"/>
            </a:pPr>
            <a:r>
              <a:rPr b="1" lang="en-US" sz="2400"/>
              <a:t>Read Phenomena</a:t>
            </a:r>
            <a:endParaRPr b="1" sz="2400"/>
          </a:p>
          <a:p>
            <a:pPr indent="-457200" lvl="1" marL="1219200" rtl="0" algn="just">
              <a:lnSpc>
                <a:spcPct val="115000"/>
              </a:lnSpc>
              <a:spcBef>
                <a:spcPts val="0"/>
              </a:spcBef>
              <a:spcAft>
                <a:spcPts val="0"/>
              </a:spcAft>
              <a:buSzPts val="2400"/>
              <a:buChar char="○"/>
            </a:pPr>
            <a:r>
              <a:rPr lang="en-US"/>
              <a:t>Dirty Reads</a:t>
            </a:r>
            <a:endParaRPr/>
          </a:p>
          <a:p>
            <a:pPr indent="-457200" lvl="1" marL="1219200" rtl="0" algn="just">
              <a:lnSpc>
                <a:spcPct val="115000"/>
              </a:lnSpc>
              <a:spcBef>
                <a:spcPts val="0"/>
              </a:spcBef>
              <a:spcAft>
                <a:spcPts val="0"/>
              </a:spcAft>
              <a:buSzPts val="2400"/>
              <a:buChar char="○"/>
            </a:pPr>
            <a:r>
              <a:rPr lang="en-US"/>
              <a:t>Non-repeatable Reads</a:t>
            </a:r>
            <a:endParaRPr/>
          </a:p>
          <a:p>
            <a:pPr indent="-457200" lvl="1" marL="1219200" rtl="0" algn="just">
              <a:lnSpc>
                <a:spcPct val="115000"/>
              </a:lnSpc>
              <a:spcBef>
                <a:spcPts val="0"/>
              </a:spcBef>
              <a:spcAft>
                <a:spcPts val="0"/>
              </a:spcAft>
              <a:buSzPts val="2400"/>
              <a:buChar char="○"/>
            </a:pPr>
            <a:r>
              <a:rPr lang="en-US"/>
              <a:t>Phantom Reads</a:t>
            </a:r>
            <a:endParaRPr/>
          </a:p>
          <a:p>
            <a:pPr indent="-457200" lvl="0" marL="609600" rtl="0" algn="just">
              <a:lnSpc>
                <a:spcPct val="115000"/>
              </a:lnSpc>
              <a:spcBef>
                <a:spcPts val="0"/>
              </a:spcBef>
              <a:spcAft>
                <a:spcPts val="0"/>
              </a:spcAft>
              <a:buSzPts val="2400"/>
              <a:buChar char="●"/>
            </a:pPr>
            <a:r>
              <a:rPr b="1" lang="en-US" sz="2400"/>
              <a:t>Isolation Level</a:t>
            </a:r>
            <a:endParaRPr b="1" sz="2400"/>
          </a:p>
          <a:p>
            <a:pPr indent="-457200" lvl="1" marL="1219200" rtl="0" algn="just">
              <a:lnSpc>
                <a:spcPct val="115000"/>
              </a:lnSpc>
              <a:spcBef>
                <a:spcPts val="0"/>
              </a:spcBef>
              <a:spcAft>
                <a:spcPts val="0"/>
              </a:spcAft>
              <a:buSzPts val="2400"/>
              <a:buChar char="○"/>
            </a:pPr>
            <a:r>
              <a:rPr lang="en-US"/>
              <a:t>Read Uncommitted</a:t>
            </a:r>
            <a:endParaRPr/>
          </a:p>
          <a:p>
            <a:pPr indent="-457200" lvl="1" marL="1219200" rtl="0" algn="just">
              <a:lnSpc>
                <a:spcPct val="115000"/>
              </a:lnSpc>
              <a:spcBef>
                <a:spcPts val="0"/>
              </a:spcBef>
              <a:spcAft>
                <a:spcPts val="0"/>
              </a:spcAft>
              <a:buSzPts val="2400"/>
              <a:buChar char="○"/>
            </a:pPr>
            <a:r>
              <a:rPr lang="en-US"/>
              <a:t>Read Committed</a:t>
            </a:r>
            <a:endParaRPr/>
          </a:p>
          <a:p>
            <a:pPr indent="-457200" lvl="1" marL="1219200" rtl="0" algn="just">
              <a:lnSpc>
                <a:spcPct val="115000"/>
              </a:lnSpc>
              <a:spcBef>
                <a:spcPts val="0"/>
              </a:spcBef>
              <a:spcAft>
                <a:spcPts val="0"/>
              </a:spcAft>
              <a:buSzPts val="2400"/>
              <a:buChar char="○"/>
            </a:pPr>
            <a:r>
              <a:rPr lang="en-US"/>
              <a:t>Repeatable Read</a:t>
            </a:r>
            <a:endParaRPr/>
          </a:p>
          <a:p>
            <a:pPr indent="-457200" lvl="1" marL="1219200" rtl="0" algn="just">
              <a:lnSpc>
                <a:spcPct val="115000"/>
              </a:lnSpc>
              <a:spcBef>
                <a:spcPts val="0"/>
              </a:spcBef>
              <a:spcAft>
                <a:spcPts val="0"/>
              </a:spcAft>
              <a:buSzPts val="2400"/>
              <a:buChar char="○"/>
            </a:pPr>
            <a:r>
              <a:rPr lang="en-US"/>
              <a:t>Serializable</a:t>
            </a:r>
            <a:endParaRPr/>
          </a:p>
          <a:p>
            <a:pPr indent="-457200" lvl="1" marL="1219200" rtl="0" algn="just">
              <a:lnSpc>
                <a:spcPct val="115000"/>
              </a:lnSpc>
              <a:spcBef>
                <a:spcPts val="0"/>
              </a:spcBef>
              <a:spcAft>
                <a:spcPts val="0"/>
              </a:spcAft>
              <a:buSzPts val="2400"/>
              <a:buChar char="○"/>
            </a:pPr>
            <a:r>
              <a:rPr lang="en-US"/>
              <a:t>Snapshot</a:t>
            </a:r>
            <a:endParaRPr/>
          </a:p>
        </p:txBody>
      </p:sp>
      <p:sp>
        <p:nvSpPr>
          <p:cNvPr id="856" name="Google Shape;856;p111"/>
          <p:cNvSpPr txBox="1"/>
          <p:nvPr>
            <p:ph type="title"/>
          </p:nvPr>
        </p:nvSpPr>
        <p:spPr>
          <a:xfrm>
            <a:off x="415600" y="347300"/>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solidFill>
                  <a:schemeClr val="accent5"/>
                </a:solidFill>
              </a:rPr>
              <a:t>Contents</a:t>
            </a:r>
            <a:endParaRPr b="1" sz="3200">
              <a:solidFill>
                <a:schemeClr val="accent5"/>
              </a:solidFill>
            </a:endParaRPr>
          </a:p>
        </p:txBody>
      </p:sp>
      <p:sp>
        <p:nvSpPr>
          <p:cNvPr id="857" name="Google Shape;857;p1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12"/>
          <p:cNvSpPr txBox="1"/>
          <p:nvPr>
            <p:ph type="title"/>
          </p:nvPr>
        </p:nvSpPr>
        <p:spPr>
          <a:xfrm>
            <a:off x="415600" y="339075"/>
            <a:ext cx="113607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solidFill>
                  <a:schemeClr val="accent5"/>
                </a:solidFill>
              </a:rPr>
              <a:t>Isolation</a:t>
            </a:r>
            <a:endParaRPr b="1" sz="3200">
              <a:solidFill>
                <a:schemeClr val="accent5"/>
              </a:solidFill>
            </a:endParaRPr>
          </a:p>
        </p:txBody>
      </p:sp>
      <p:sp>
        <p:nvSpPr>
          <p:cNvPr id="863" name="Google Shape;863;p112"/>
          <p:cNvSpPr txBox="1"/>
          <p:nvPr>
            <p:ph idx="1" type="body"/>
          </p:nvPr>
        </p:nvSpPr>
        <p:spPr>
          <a:xfrm>
            <a:off x="415600" y="1356967"/>
            <a:ext cx="11360700" cy="4905600"/>
          </a:xfrm>
          <a:prstGeom prst="rect">
            <a:avLst/>
          </a:prstGeom>
          <a:ln cap="flat" cmpd="sng" w="9525">
            <a:solidFill>
              <a:schemeClr val="accent5"/>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2400"/>
              <a:t>Isolation</a:t>
            </a:r>
            <a:r>
              <a:rPr lang="en-US" sz="2400"/>
              <a:t> ensures that multiple transactions can occur concurrently without leading to the inconsistency of the database state. Transactions occur independently without interference. </a:t>
            </a:r>
            <a:endParaRPr sz="2400"/>
          </a:p>
          <a:p>
            <a:pPr indent="0" lvl="0" marL="0" rtl="0" algn="just">
              <a:lnSpc>
                <a:spcPct val="115000"/>
              </a:lnSpc>
              <a:spcBef>
                <a:spcPts val="1000"/>
              </a:spcBef>
              <a:spcAft>
                <a:spcPts val="0"/>
              </a:spcAft>
              <a:buNone/>
            </a:pPr>
            <a:r>
              <a:t/>
            </a:r>
            <a:endParaRPr sz="2400"/>
          </a:p>
          <a:p>
            <a:pPr indent="0" lvl="0" marL="0" rtl="0" algn="just">
              <a:lnSpc>
                <a:spcPct val="115000"/>
              </a:lnSpc>
              <a:spcBef>
                <a:spcPts val="1000"/>
              </a:spcBef>
              <a:spcAft>
                <a:spcPts val="0"/>
              </a:spcAft>
              <a:buClr>
                <a:schemeClr val="dk1"/>
              </a:buClr>
              <a:buSzPts val="1500"/>
              <a:buFont typeface="Arial"/>
              <a:buNone/>
            </a:pPr>
            <a:r>
              <a:rPr b="1" lang="en-US" sz="2600">
                <a:solidFill>
                  <a:schemeClr val="accent5"/>
                </a:solidFill>
              </a:rPr>
              <a:t>Why Isolation is Necessary?</a:t>
            </a:r>
            <a:endParaRPr b="1" sz="2600">
              <a:solidFill>
                <a:schemeClr val="accent5"/>
              </a:solidFill>
            </a:endParaRPr>
          </a:p>
          <a:p>
            <a:pPr indent="0" lvl="0" marL="0" rtl="0" algn="just">
              <a:lnSpc>
                <a:spcPct val="115000"/>
              </a:lnSpc>
              <a:spcBef>
                <a:spcPts val="1000"/>
              </a:spcBef>
              <a:spcAft>
                <a:spcPts val="0"/>
              </a:spcAft>
              <a:buClr>
                <a:schemeClr val="dk1"/>
              </a:buClr>
              <a:buSzPts val="1500"/>
              <a:buFont typeface="Arial"/>
              <a:buNone/>
            </a:pPr>
            <a:r>
              <a:rPr b="1" lang="en-US" sz="2400"/>
              <a:t>Concurrency in Databases: </a:t>
            </a:r>
            <a:r>
              <a:rPr lang="en-US" sz="2400"/>
              <a:t>Multiple transactions may run concurrently in a multi-user environment.</a:t>
            </a:r>
            <a:endParaRPr sz="2400"/>
          </a:p>
          <a:p>
            <a:pPr indent="0" lvl="0" marL="0" rtl="0" algn="just">
              <a:lnSpc>
                <a:spcPct val="115000"/>
              </a:lnSpc>
              <a:spcBef>
                <a:spcPts val="1000"/>
              </a:spcBef>
              <a:spcAft>
                <a:spcPts val="0"/>
              </a:spcAft>
              <a:buClr>
                <a:schemeClr val="dk1"/>
              </a:buClr>
              <a:buSzPts val="1500"/>
              <a:buFont typeface="Arial"/>
              <a:buNone/>
            </a:pPr>
            <a:r>
              <a:rPr b="1" lang="en-US" sz="2400"/>
              <a:t>Consistency: </a:t>
            </a:r>
            <a:r>
              <a:rPr lang="en-US" sz="2400"/>
              <a:t>Guarantees that the database remains in a consistent state even with multiple concurrent operations.</a:t>
            </a:r>
            <a:endParaRPr sz="2400"/>
          </a:p>
          <a:p>
            <a:pPr indent="0" lvl="0" marL="0" rtl="0" algn="just">
              <a:lnSpc>
                <a:spcPct val="115000"/>
              </a:lnSpc>
              <a:spcBef>
                <a:spcPts val="1000"/>
              </a:spcBef>
              <a:spcAft>
                <a:spcPts val="0"/>
              </a:spcAft>
              <a:buNone/>
            </a:pPr>
            <a:r>
              <a:t/>
            </a:r>
            <a:endParaRPr sz="2400"/>
          </a:p>
        </p:txBody>
      </p:sp>
      <p:sp>
        <p:nvSpPr>
          <p:cNvPr id="864" name="Google Shape;864;p1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13"/>
          <p:cNvSpPr txBox="1"/>
          <p:nvPr>
            <p:ph type="title"/>
          </p:nvPr>
        </p:nvSpPr>
        <p:spPr>
          <a:xfrm>
            <a:off x="415608" y="339081"/>
            <a:ext cx="15147600" cy="101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solidFill>
                  <a:schemeClr val="accent5"/>
                </a:solidFill>
              </a:rPr>
              <a:t>Concurrency</a:t>
            </a:r>
            <a:endParaRPr b="1" sz="3200">
              <a:solidFill>
                <a:schemeClr val="accent5"/>
              </a:solidFill>
            </a:endParaRPr>
          </a:p>
        </p:txBody>
      </p:sp>
      <p:sp>
        <p:nvSpPr>
          <p:cNvPr id="870" name="Google Shape;870;p113"/>
          <p:cNvSpPr txBox="1"/>
          <p:nvPr>
            <p:ph idx="1" type="body"/>
          </p:nvPr>
        </p:nvSpPr>
        <p:spPr>
          <a:xfrm>
            <a:off x="415600" y="1356967"/>
            <a:ext cx="11360700" cy="4905600"/>
          </a:xfrm>
          <a:prstGeom prst="rect">
            <a:avLst/>
          </a:prstGeom>
          <a:ln cap="flat" cmpd="sng" w="9525">
            <a:solidFill>
              <a:schemeClr val="accent5"/>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None/>
            </a:pPr>
            <a:r>
              <a:rPr lang="en-US" sz="2400"/>
              <a:t>Concurrency refers to the ability to execute multiple transactions simultaneously. Each transaction operates independently but might interact with the same data.</a:t>
            </a:r>
            <a:endParaRPr sz="2400"/>
          </a:p>
          <a:p>
            <a:pPr indent="0" lvl="0" marL="0" rtl="0" algn="just">
              <a:lnSpc>
                <a:spcPct val="115000"/>
              </a:lnSpc>
              <a:spcBef>
                <a:spcPts val="0"/>
              </a:spcBef>
              <a:spcAft>
                <a:spcPts val="0"/>
              </a:spcAft>
              <a:buClr>
                <a:schemeClr val="dk1"/>
              </a:buClr>
              <a:buSzPts val="1500"/>
              <a:buFont typeface="Arial"/>
              <a:buNone/>
            </a:pPr>
            <a:r>
              <a:t/>
            </a:r>
            <a:endParaRPr sz="2400"/>
          </a:p>
          <a:p>
            <a:pPr indent="0" lvl="0" marL="0" rtl="0" algn="just">
              <a:lnSpc>
                <a:spcPct val="115000"/>
              </a:lnSpc>
              <a:spcBef>
                <a:spcPts val="0"/>
              </a:spcBef>
              <a:spcAft>
                <a:spcPts val="0"/>
              </a:spcAft>
              <a:buClr>
                <a:schemeClr val="dk1"/>
              </a:buClr>
              <a:buSzPts val="1500"/>
              <a:buFont typeface="Arial"/>
              <a:buNone/>
            </a:pPr>
            <a:r>
              <a:rPr b="1" lang="en-US" sz="2400">
                <a:solidFill>
                  <a:schemeClr val="accent5"/>
                </a:solidFill>
              </a:rPr>
              <a:t>Why Concurrency is Necessary?</a:t>
            </a:r>
            <a:endParaRPr b="1" sz="2400">
              <a:solidFill>
                <a:schemeClr val="accent5"/>
              </a:solidFill>
            </a:endParaRPr>
          </a:p>
          <a:p>
            <a:pPr indent="-457200" lvl="0" marL="609600" rtl="0" algn="just">
              <a:lnSpc>
                <a:spcPct val="115000"/>
              </a:lnSpc>
              <a:spcBef>
                <a:spcPts val="1000"/>
              </a:spcBef>
              <a:spcAft>
                <a:spcPts val="0"/>
              </a:spcAft>
              <a:buSzPts val="2400"/>
              <a:buChar char="●"/>
            </a:pPr>
            <a:r>
              <a:rPr lang="en-US" sz="2400"/>
              <a:t>Increased Throughput</a:t>
            </a:r>
            <a:endParaRPr sz="2400"/>
          </a:p>
          <a:p>
            <a:pPr indent="-457200" lvl="0" marL="609600" rtl="0" algn="just">
              <a:lnSpc>
                <a:spcPct val="115000"/>
              </a:lnSpc>
              <a:spcBef>
                <a:spcPts val="0"/>
              </a:spcBef>
              <a:spcAft>
                <a:spcPts val="0"/>
              </a:spcAft>
              <a:buSzPts val="2400"/>
              <a:buChar char="●"/>
            </a:pPr>
            <a:r>
              <a:rPr lang="en-US" sz="2400"/>
              <a:t>Improved Resource Utilization</a:t>
            </a:r>
            <a:endParaRPr sz="2400"/>
          </a:p>
          <a:p>
            <a:pPr indent="0" lvl="0" marL="60960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rPr b="1" lang="en-US" sz="2400">
                <a:solidFill>
                  <a:schemeClr val="accent5"/>
                </a:solidFill>
              </a:rPr>
              <a:t>Concurrency Control Problem (Read Phenomena)</a:t>
            </a:r>
            <a:endParaRPr sz="2400">
              <a:solidFill>
                <a:schemeClr val="accent5"/>
              </a:solidFill>
            </a:endParaRPr>
          </a:p>
          <a:p>
            <a:pPr indent="-457200" lvl="0" marL="609600" rtl="0" algn="just">
              <a:lnSpc>
                <a:spcPct val="115000"/>
              </a:lnSpc>
              <a:spcBef>
                <a:spcPts val="1000"/>
              </a:spcBef>
              <a:spcAft>
                <a:spcPts val="0"/>
              </a:spcAft>
              <a:buSzPts val="2400"/>
              <a:buChar char="●"/>
            </a:pPr>
            <a:r>
              <a:rPr lang="en-US" sz="2400"/>
              <a:t>Dirty Reads</a:t>
            </a:r>
            <a:endParaRPr sz="2400"/>
          </a:p>
          <a:p>
            <a:pPr indent="-457200" lvl="0" marL="609600" rtl="0" algn="just">
              <a:lnSpc>
                <a:spcPct val="115000"/>
              </a:lnSpc>
              <a:spcBef>
                <a:spcPts val="0"/>
              </a:spcBef>
              <a:spcAft>
                <a:spcPts val="0"/>
              </a:spcAft>
              <a:buSzPts val="2400"/>
              <a:buChar char="●"/>
            </a:pPr>
            <a:r>
              <a:rPr lang="en-US" sz="2400"/>
              <a:t>Non-repeatable Reads</a:t>
            </a:r>
            <a:endParaRPr sz="2400"/>
          </a:p>
          <a:p>
            <a:pPr indent="-457200" lvl="0" marL="609600" rtl="0" algn="just">
              <a:lnSpc>
                <a:spcPct val="115000"/>
              </a:lnSpc>
              <a:spcBef>
                <a:spcPts val="0"/>
              </a:spcBef>
              <a:spcAft>
                <a:spcPts val="0"/>
              </a:spcAft>
              <a:buSzPts val="2400"/>
              <a:buChar char="●"/>
            </a:pPr>
            <a:r>
              <a:rPr lang="en-US" sz="2400"/>
              <a:t>Phantom Reads</a:t>
            </a:r>
            <a:endParaRPr sz="2400"/>
          </a:p>
        </p:txBody>
      </p:sp>
      <p:sp>
        <p:nvSpPr>
          <p:cNvPr id="871" name="Google Shape;871;p1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4"/>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Read Phenomena -Dirty Reads</a:t>
            </a:r>
            <a:endParaRPr b="1" sz="3200">
              <a:solidFill>
                <a:schemeClr val="accent5"/>
              </a:solidFill>
            </a:endParaRPr>
          </a:p>
        </p:txBody>
      </p:sp>
      <p:sp>
        <p:nvSpPr>
          <p:cNvPr id="877" name="Google Shape;877;p114"/>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878" name="Google Shape;878;p114"/>
          <p:cNvSpPr txBox="1"/>
          <p:nvPr>
            <p:ph idx="1" type="body"/>
          </p:nvPr>
        </p:nvSpPr>
        <p:spPr>
          <a:xfrm>
            <a:off x="415600" y="1063658"/>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rmAutofit/>
          </a:bodyPr>
          <a:lstStyle/>
          <a:p>
            <a:pPr indent="0" lvl="0" marL="0" rtl="0" algn="just">
              <a:lnSpc>
                <a:spcPct val="115000"/>
              </a:lnSpc>
              <a:spcBef>
                <a:spcPts val="0"/>
              </a:spcBef>
              <a:spcAft>
                <a:spcPts val="0"/>
              </a:spcAft>
              <a:buClr>
                <a:schemeClr val="dk1"/>
              </a:buClr>
              <a:buSzPts val="1500"/>
              <a:buFont typeface="Arial"/>
              <a:buNone/>
            </a:pPr>
            <a:r>
              <a:rPr lang="en-US" sz="2400"/>
              <a:t>A dirty read occurs when a transaction reads data that has been modified by another transaction but not yet committed. </a:t>
            </a:r>
            <a:endParaRPr sz="2400"/>
          </a:p>
          <a:p>
            <a:pPr indent="-381000" lvl="0" marL="457200" rtl="0" algn="just">
              <a:lnSpc>
                <a:spcPct val="115000"/>
              </a:lnSpc>
              <a:spcBef>
                <a:spcPts val="1000"/>
              </a:spcBef>
              <a:spcAft>
                <a:spcPts val="0"/>
              </a:spcAft>
              <a:buSzPts val="2400"/>
              <a:buChar char="●"/>
            </a:pPr>
            <a:r>
              <a:rPr b="1" lang="en-US" sz="2400"/>
              <a:t>Uncommitted Data:</a:t>
            </a:r>
            <a:r>
              <a:rPr lang="en-US" sz="2400"/>
              <a:t> It involves reading data that may not be final.</a:t>
            </a:r>
            <a:endParaRPr sz="2400"/>
          </a:p>
          <a:p>
            <a:pPr indent="0" lvl="0" marL="609600" rtl="0" algn="just">
              <a:lnSpc>
                <a:spcPct val="115000"/>
              </a:lnSpc>
              <a:spcBef>
                <a:spcPts val="0"/>
              </a:spcBef>
              <a:spcAft>
                <a:spcPts val="0"/>
              </a:spcAft>
              <a:buNone/>
            </a:pPr>
            <a:r>
              <a:t/>
            </a:r>
            <a:endParaRPr sz="2400"/>
          </a:p>
          <a:p>
            <a:pPr indent="0" lvl="0" marL="60960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Clr>
                <a:schemeClr val="dk1"/>
              </a:buClr>
              <a:buSzPts val="1500"/>
              <a:buFont typeface="Arial"/>
              <a:buNone/>
            </a:pPr>
            <a:r>
              <a:rPr b="1" lang="en-US" sz="2600">
                <a:solidFill>
                  <a:schemeClr val="accent5"/>
                </a:solidFill>
              </a:rPr>
              <a:t>Consequences</a:t>
            </a:r>
            <a:endParaRPr b="1" sz="2600">
              <a:solidFill>
                <a:schemeClr val="accent5"/>
              </a:solidFill>
            </a:endParaRPr>
          </a:p>
          <a:p>
            <a:pPr indent="-457200" lvl="0" marL="609600" rtl="0" algn="just">
              <a:lnSpc>
                <a:spcPct val="115000"/>
              </a:lnSpc>
              <a:spcBef>
                <a:spcPts val="0"/>
              </a:spcBef>
              <a:spcAft>
                <a:spcPts val="0"/>
              </a:spcAft>
              <a:buSzPts val="2400"/>
              <a:buChar char="●"/>
            </a:pPr>
            <a:r>
              <a:rPr b="1" lang="en-US" sz="2400"/>
              <a:t>Incorrect Results:</a:t>
            </a:r>
            <a:r>
              <a:rPr lang="en-US" sz="2400"/>
              <a:t> If the data read is later rolled back, the first transaction might make decisions based on incorrect or temporary data.</a:t>
            </a:r>
            <a:endParaRPr sz="2400"/>
          </a:p>
          <a:p>
            <a:pPr indent="-457200" lvl="0" marL="609600" rtl="0" algn="just">
              <a:lnSpc>
                <a:spcPct val="115000"/>
              </a:lnSpc>
              <a:spcBef>
                <a:spcPts val="1000"/>
              </a:spcBef>
              <a:spcAft>
                <a:spcPts val="0"/>
              </a:spcAft>
              <a:buSzPts val="2400"/>
              <a:buChar char="●"/>
            </a:pPr>
            <a:r>
              <a:rPr b="1" lang="en-US" sz="2400"/>
              <a:t>Inconsistent Database State:</a:t>
            </a:r>
            <a:r>
              <a:rPr lang="en-US" sz="2400"/>
              <a:t> Dirty reads can lead to an inconsistent view of the database.</a:t>
            </a:r>
            <a:endParaRPr sz="2400"/>
          </a:p>
        </p:txBody>
      </p:sp>
      <p:sp>
        <p:nvSpPr>
          <p:cNvPr id="879" name="Google Shape;879;p1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cxnSp>
        <p:nvCxnSpPr>
          <p:cNvPr id="884" name="Google Shape;884;p115"/>
          <p:cNvCxnSpPr/>
          <p:nvPr/>
        </p:nvCxnSpPr>
        <p:spPr>
          <a:xfrm>
            <a:off x="1160233" y="913633"/>
            <a:ext cx="6000" cy="5685600"/>
          </a:xfrm>
          <a:prstGeom prst="straightConnector1">
            <a:avLst/>
          </a:prstGeom>
          <a:noFill/>
          <a:ln cap="flat" cmpd="sng" w="38100">
            <a:solidFill>
              <a:schemeClr val="accent1"/>
            </a:solidFill>
            <a:prstDash val="solid"/>
            <a:round/>
            <a:headEnd len="sm" w="sm" type="none"/>
            <a:tailEnd len="med" w="med" type="triangle"/>
          </a:ln>
        </p:spPr>
      </p:cxnSp>
      <p:sp>
        <p:nvSpPr>
          <p:cNvPr id="885" name="Google Shape;885;p115"/>
          <p:cNvSpPr txBox="1"/>
          <p:nvPr/>
        </p:nvSpPr>
        <p:spPr>
          <a:xfrm>
            <a:off x="444533" y="480833"/>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sp>
        <p:nvSpPr>
          <p:cNvPr id="886" name="Google Shape;886;p115"/>
          <p:cNvSpPr txBox="1"/>
          <p:nvPr/>
        </p:nvSpPr>
        <p:spPr>
          <a:xfrm>
            <a:off x="1358067" y="6166433"/>
            <a:ext cx="17652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COMMIT TX1</a:t>
            </a:r>
            <a:endParaRPr b="1" i="0" sz="1600" u="none" cap="none" strike="noStrike">
              <a:solidFill>
                <a:schemeClr val="dk1"/>
              </a:solidFill>
            </a:endParaRPr>
          </a:p>
        </p:txBody>
      </p:sp>
      <p:cxnSp>
        <p:nvCxnSpPr>
          <p:cNvPr id="887" name="Google Shape;887;p115"/>
          <p:cNvCxnSpPr/>
          <p:nvPr/>
        </p:nvCxnSpPr>
        <p:spPr>
          <a:xfrm>
            <a:off x="7290767" y="913633"/>
            <a:ext cx="13500" cy="5580900"/>
          </a:xfrm>
          <a:prstGeom prst="straightConnector1">
            <a:avLst/>
          </a:prstGeom>
          <a:noFill/>
          <a:ln cap="flat" cmpd="sng" w="38100">
            <a:solidFill>
              <a:schemeClr val="accent1"/>
            </a:solidFill>
            <a:prstDash val="solid"/>
            <a:round/>
            <a:headEnd len="sm" w="sm" type="none"/>
            <a:tailEnd len="med" w="med" type="triangle"/>
          </a:ln>
        </p:spPr>
      </p:cxnSp>
      <p:sp>
        <p:nvSpPr>
          <p:cNvPr id="888" name="Google Shape;888;p115"/>
          <p:cNvSpPr txBox="1"/>
          <p:nvPr/>
        </p:nvSpPr>
        <p:spPr>
          <a:xfrm>
            <a:off x="6683367" y="480833"/>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889" name="Google Shape;889;p115"/>
          <p:cNvSpPr txBox="1"/>
          <p:nvPr/>
        </p:nvSpPr>
        <p:spPr>
          <a:xfrm>
            <a:off x="1299833" y="992167"/>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a:t>
            </a:r>
            <a:endParaRPr b="1" i="0" sz="1600" u="none" cap="none" strike="noStrike">
              <a:solidFill>
                <a:schemeClr val="dk1"/>
              </a:solidFill>
            </a:endParaRPr>
          </a:p>
        </p:txBody>
      </p:sp>
      <p:sp>
        <p:nvSpPr>
          <p:cNvPr id="890" name="Google Shape;890;p115"/>
          <p:cNvSpPr txBox="1"/>
          <p:nvPr/>
        </p:nvSpPr>
        <p:spPr>
          <a:xfrm>
            <a:off x="7447667" y="2478965"/>
            <a:ext cx="4191300" cy="7347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UPDATE</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i="0" lang="en-US" sz="1600" u="none" cap="none" strike="noStrike">
                <a:solidFill>
                  <a:srgbClr val="0000FF"/>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SET</a:t>
            </a:r>
            <a:r>
              <a:rPr b="1" i="0" lang="en-US" sz="1600" u="none" cap="none" strike="noStrike">
                <a:solidFill>
                  <a:srgbClr val="0000FF"/>
                </a:solidFill>
                <a:latin typeface="Arial"/>
                <a:ea typeface="Arial"/>
                <a:cs typeface="Arial"/>
                <a:sym typeface="Arial"/>
              </a:rPr>
              <a:t> </a:t>
            </a:r>
            <a:r>
              <a:rPr b="1" lang="en-US" sz="1600">
                <a:solidFill>
                  <a:schemeClr val="dk1"/>
                </a:solidFill>
              </a:rPr>
              <a:t>balance</a:t>
            </a:r>
            <a:r>
              <a:rPr b="1" i="0" lang="en-US" sz="1600" u="none" cap="none" strike="noStrike">
                <a:solidFill>
                  <a:schemeClr val="dk1"/>
                </a:solidFill>
              </a:rPr>
              <a:t> = </a:t>
            </a:r>
            <a:r>
              <a:rPr b="1" lang="en-US" sz="1600">
                <a:solidFill>
                  <a:schemeClr val="dk1"/>
                </a:solidFill>
              </a:rPr>
              <a:t>balance + 500</a:t>
            </a:r>
            <a:r>
              <a:rPr b="1" i="0" lang="en-US" sz="1600" u="none" cap="none" strike="noStrike">
                <a:solidFill>
                  <a:schemeClr val="dk1"/>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WHERE</a:t>
            </a:r>
            <a:r>
              <a:rPr b="1" i="0" lang="en-US" sz="1600" u="none" cap="none" strike="noStrike">
                <a:solidFill>
                  <a:srgbClr val="0000FF"/>
                </a:solidFill>
                <a:latin typeface="Arial"/>
                <a:ea typeface="Arial"/>
                <a:cs typeface="Arial"/>
                <a:sym typeface="Arial"/>
              </a:rPr>
              <a:t> </a:t>
            </a:r>
            <a:r>
              <a:rPr b="1" lang="en-US" sz="1600">
                <a:solidFill>
                  <a:schemeClr val="dk1"/>
                </a:solidFill>
              </a:rPr>
              <a:t>id</a:t>
            </a:r>
            <a:r>
              <a:rPr b="1" i="0" lang="en-US" sz="1600" u="none" cap="none" strike="noStrike">
                <a:solidFill>
                  <a:schemeClr val="dk1"/>
                </a:solidFill>
              </a:rPr>
              <a:t> = 1</a:t>
            </a:r>
            <a:r>
              <a:rPr b="1" lang="en-US" sz="1600">
                <a:solidFill>
                  <a:schemeClr val="dk1"/>
                </a:solidFill>
              </a:rPr>
              <a:t>;</a:t>
            </a:r>
            <a:endParaRPr b="1" i="0" sz="1600" u="none" cap="none" strike="noStrike">
              <a:solidFill>
                <a:schemeClr val="dk1"/>
              </a:solidFill>
            </a:endParaRPr>
          </a:p>
        </p:txBody>
      </p:sp>
      <p:sp>
        <p:nvSpPr>
          <p:cNvPr id="891" name="Google Shape;891;p115"/>
          <p:cNvSpPr txBox="1"/>
          <p:nvPr/>
        </p:nvSpPr>
        <p:spPr>
          <a:xfrm>
            <a:off x="1299834" y="4611967"/>
            <a:ext cx="58788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id, name, balance </a:t>
            </a:r>
            <a:r>
              <a:rPr b="1" lang="en-US" sz="1600">
                <a:solidFill>
                  <a:schemeClr val="accent5"/>
                </a:solidFill>
              </a:rPr>
              <a:t>FROM</a:t>
            </a:r>
            <a:r>
              <a:rPr b="1" lang="en-US" sz="1600">
                <a:solidFill>
                  <a:schemeClr val="dk1"/>
                </a:solidFill>
              </a:rPr>
              <a:t> accounts </a:t>
            </a:r>
            <a:r>
              <a:rPr b="1" lang="en-US" sz="1600">
                <a:solidFill>
                  <a:schemeClr val="accent5"/>
                </a:solidFill>
              </a:rPr>
              <a:t>WHERE</a:t>
            </a:r>
            <a:r>
              <a:rPr b="1" lang="en-US" sz="1600">
                <a:solidFill>
                  <a:schemeClr val="dk1"/>
                </a:solidFill>
              </a:rPr>
              <a:t> id = 1;</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rgbClr val="00FFFF"/>
              </a:solidFill>
            </a:endParaRPr>
          </a:p>
        </p:txBody>
      </p:sp>
      <p:sp>
        <p:nvSpPr>
          <p:cNvPr id="892" name="Google Shape;892;p115"/>
          <p:cNvSpPr txBox="1"/>
          <p:nvPr>
            <p:ph type="title"/>
          </p:nvPr>
        </p:nvSpPr>
        <p:spPr>
          <a:xfrm>
            <a:off x="369467" y="0"/>
            <a:ext cx="2706300" cy="554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70833"/>
              <a:buNone/>
            </a:pPr>
            <a:r>
              <a:rPr b="1" lang="en-US" sz="2400">
                <a:solidFill>
                  <a:schemeClr val="accent5"/>
                </a:solidFill>
              </a:rPr>
              <a:t>Dirty Reads</a:t>
            </a:r>
            <a:endParaRPr b="1" sz="2400">
              <a:solidFill>
                <a:schemeClr val="accent5"/>
              </a:solidFill>
            </a:endParaRPr>
          </a:p>
        </p:txBody>
      </p:sp>
      <p:sp>
        <p:nvSpPr>
          <p:cNvPr id="893" name="Google Shape;893;p1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894" name="Google Shape;894;p115"/>
          <p:cNvGraphicFramePr/>
          <p:nvPr/>
        </p:nvGraphicFramePr>
        <p:xfrm>
          <a:off x="2902600" y="1485183"/>
          <a:ext cx="3000000" cy="3000000"/>
        </p:xfrm>
        <a:graphic>
          <a:graphicData uri="http://schemas.openxmlformats.org/drawingml/2006/table">
            <a:tbl>
              <a:tblPr>
                <a:noFill/>
                <a:tableStyleId>{D70AEA84-F1D6-4E6C-873A-95592376EB88}</a:tableStyleId>
              </a:tblPr>
              <a:tblGrid>
                <a:gridCol w="462625"/>
                <a:gridCol w="802975"/>
                <a:gridCol w="1100375"/>
              </a:tblGrid>
              <a:tr h="3865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6575">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None/>
                      </a:pPr>
                      <a:r>
                        <a:rPr b="1" lang="en-US" sz="1300"/>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865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None/>
                      </a:pPr>
                      <a:r>
                        <a:rPr b="1" lang="en-US" sz="1300"/>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sp>
        <p:nvSpPr>
          <p:cNvPr id="895" name="Google Shape;895;p115"/>
          <p:cNvSpPr txBox="1"/>
          <p:nvPr/>
        </p:nvSpPr>
        <p:spPr>
          <a:xfrm>
            <a:off x="7447667" y="6061633"/>
            <a:ext cx="3705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ROLLBACK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graphicFrame>
        <p:nvGraphicFramePr>
          <p:cNvPr id="896" name="Google Shape;896;p115"/>
          <p:cNvGraphicFramePr/>
          <p:nvPr/>
        </p:nvGraphicFramePr>
        <p:xfrm>
          <a:off x="8190133" y="3277317"/>
          <a:ext cx="3000000" cy="3000000"/>
        </p:xfrm>
        <a:graphic>
          <a:graphicData uri="http://schemas.openxmlformats.org/drawingml/2006/table">
            <a:tbl>
              <a:tblPr>
                <a:noFill/>
                <a:tableStyleId>{D70AEA84-F1D6-4E6C-873A-95592376EB88}</a:tableStyleId>
              </a:tblPr>
              <a:tblGrid>
                <a:gridCol w="510475"/>
                <a:gridCol w="755125"/>
                <a:gridCol w="1100400"/>
              </a:tblGrid>
              <a:tr h="38662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6625">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r h="38662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graphicFrame>
        <p:nvGraphicFramePr>
          <p:cNvPr id="897" name="Google Shape;897;p115"/>
          <p:cNvGraphicFramePr/>
          <p:nvPr/>
        </p:nvGraphicFramePr>
        <p:xfrm>
          <a:off x="2732417" y="5111983"/>
          <a:ext cx="3000000" cy="3000000"/>
        </p:xfrm>
        <a:graphic>
          <a:graphicData uri="http://schemas.openxmlformats.org/drawingml/2006/table">
            <a:tbl>
              <a:tblPr>
                <a:noFill/>
                <a:tableStyleId>{D70AEA84-F1D6-4E6C-873A-95592376EB88}</a:tableStyleId>
              </a:tblPr>
              <a:tblGrid>
                <a:gridCol w="510475"/>
                <a:gridCol w="755125"/>
                <a:gridCol w="1100400"/>
              </a:tblGrid>
              <a:tr h="367400">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674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1000"/>
                                        <p:tgtEl>
                                          <p:spTgt spid="885"/>
                                        </p:tgtEl>
                                      </p:cBhvr>
                                    </p:animEffect>
                                  </p:childTnLst>
                                </p:cTn>
                              </p:par>
                              <p:par>
                                <p:cTn fill="hold" nodeType="with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1000"/>
                                        <p:tgtEl>
                                          <p:spTgt spid="8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1000"/>
                                        <p:tgtEl>
                                          <p:spTgt spid="8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16"/>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Read Phenomena - Non Repeatable Reads</a:t>
            </a:r>
            <a:endParaRPr b="1" sz="3200">
              <a:solidFill>
                <a:schemeClr val="accent5"/>
              </a:solidFill>
            </a:endParaRPr>
          </a:p>
        </p:txBody>
      </p:sp>
      <p:sp>
        <p:nvSpPr>
          <p:cNvPr id="903" name="Google Shape;903;p116"/>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904" name="Google Shape;904;p116"/>
          <p:cNvSpPr txBox="1"/>
          <p:nvPr>
            <p:ph idx="1" type="body"/>
          </p:nvPr>
        </p:nvSpPr>
        <p:spPr>
          <a:xfrm>
            <a:off x="415600" y="945233"/>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None/>
            </a:pPr>
            <a:r>
              <a:rPr lang="en-US" sz="2400"/>
              <a:t>A non-repeatable read occurs when a transaction reads the same data more than once and gets different values.</a:t>
            </a:r>
            <a:endParaRPr sz="2400"/>
          </a:p>
          <a:p>
            <a:pPr indent="-482600" lvl="0" marL="609600" rtl="0" algn="just">
              <a:lnSpc>
                <a:spcPct val="115000"/>
              </a:lnSpc>
              <a:spcBef>
                <a:spcPts val="1000"/>
              </a:spcBef>
              <a:spcAft>
                <a:spcPts val="0"/>
              </a:spcAft>
              <a:buSzPts val="2800"/>
              <a:buChar char="•"/>
            </a:pPr>
            <a:r>
              <a:rPr b="1" lang="en-US" sz="2400"/>
              <a:t>Multiple Reads with Different Results:</a:t>
            </a:r>
            <a:r>
              <a:rPr lang="en-US" sz="2400"/>
              <a:t> The same query within the same transaction returns different results due to concurrent updates.</a:t>
            </a:r>
            <a:endParaRPr sz="2400"/>
          </a:p>
          <a:p>
            <a:pPr indent="0" lvl="0" marL="609600" rtl="0" algn="just">
              <a:lnSpc>
                <a:spcPct val="115000"/>
              </a:lnSpc>
              <a:spcBef>
                <a:spcPts val="0"/>
              </a:spcBef>
              <a:spcAft>
                <a:spcPts val="0"/>
              </a:spcAft>
              <a:buNone/>
            </a:pPr>
            <a:r>
              <a:t/>
            </a:r>
            <a:endParaRPr sz="2400"/>
          </a:p>
          <a:p>
            <a:pPr indent="0" lvl="0" marL="60960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rPr b="1" lang="en-US" sz="2600">
                <a:solidFill>
                  <a:schemeClr val="accent5"/>
                </a:solidFill>
              </a:rPr>
              <a:t>Consequences</a:t>
            </a:r>
            <a:endParaRPr b="1" sz="2600">
              <a:solidFill>
                <a:schemeClr val="accent5"/>
              </a:solidFill>
            </a:endParaRPr>
          </a:p>
          <a:p>
            <a:pPr indent="-457200" lvl="0" marL="609600" rtl="0" algn="just">
              <a:lnSpc>
                <a:spcPct val="115000"/>
              </a:lnSpc>
              <a:spcBef>
                <a:spcPts val="0"/>
              </a:spcBef>
              <a:spcAft>
                <a:spcPts val="0"/>
              </a:spcAft>
              <a:buSzPts val="2400"/>
              <a:buFont typeface="Lato"/>
              <a:buChar char="•"/>
            </a:pPr>
            <a:r>
              <a:rPr b="1" lang="en-US" sz="2400"/>
              <a:t>Inconsistent View of Data: </a:t>
            </a:r>
            <a:r>
              <a:rPr lang="en-US" sz="2400"/>
              <a:t>A transaction sees different versions of data within its own scope.</a:t>
            </a:r>
            <a:endParaRPr sz="2400"/>
          </a:p>
          <a:p>
            <a:pPr indent="-457200" lvl="0" marL="609600" rtl="0" algn="just">
              <a:lnSpc>
                <a:spcPct val="115000"/>
              </a:lnSpc>
              <a:spcBef>
                <a:spcPts val="1000"/>
              </a:spcBef>
              <a:spcAft>
                <a:spcPts val="0"/>
              </a:spcAft>
              <a:buSzPts val="2400"/>
              <a:buFont typeface="Lato"/>
              <a:buChar char="•"/>
            </a:pPr>
            <a:r>
              <a:rPr b="1" lang="en-US" sz="2400"/>
              <a:t>Incorrect Processing:</a:t>
            </a:r>
            <a:r>
              <a:rPr lang="en-US" sz="2400"/>
              <a:t> A transaction might make decisions based on outdated data, causing errors in calculations or operations.</a:t>
            </a:r>
            <a:endParaRPr sz="2400"/>
          </a:p>
        </p:txBody>
      </p:sp>
      <p:sp>
        <p:nvSpPr>
          <p:cNvPr id="905" name="Google Shape;905;p1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cxnSp>
        <p:nvCxnSpPr>
          <p:cNvPr id="910" name="Google Shape;910;p117"/>
          <p:cNvCxnSpPr/>
          <p:nvPr/>
        </p:nvCxnSpPr>
        <p:spPr>
          <a:xfrm flipH="1">
            <a:off x="1184417" y="993400"/>
            <a:ext cx="19200" cy="5304000"/>
          </a:xfrm>
          <a:prstGeom prst="straightConnector1">
            <a:avLst/>
          </a:prstGeom>
          <a:noFill/>
          <a:ln cap="flat" cmpd="sng" w="38100">
            <a:solidFill>
              <a:schemeClr val="accent1"/>
            </a:solidFill>
            <a:prstDash val="solid"/>
            <a:round/>
            <a:headEnd len="sm" w="sm" type="none"/>
            <a:tailEnd len="med" w="med" type="triangle"/>
          </a:ln>
        </p:spPr>
      </p:cxnSp>
      <p:sp>
        <p:nvSpPr>
          <p:cNvPr id="911" name="Google Shape;911;p117"/>
          <p:cNvSpPr txBox="1"/>
          <p:nvPr/>
        </p:nvSpPr>
        <p:spPr>
          <a:xfrm>
            <a:off x="487917" y="56060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sp>
        <p:nvSpPr>
          <p:cNvPr id="912" name="Google Shape;912;p117"/>
          <p:cNvSpPr txBox="1"/>
          <p:nvPr/>
        </p:nvSpPr>
        <p:spPr>
          <a:xfrm>
            <a:off x="1401450" y="5853933"/>
            <a:ext cx="17652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COMMIT TX1</a:t>
            </a:r>
            <a:endParaRPr b="1" i="0" sz="1600" u="none" cap="none" strike="noStrike">
              <a:solidFill>
                <a:schemeClr val="dk1"/>
              </a:solidFill>
            </a:endParaRPr>
          </a:p>
        </p:txBody>
      </p:sp>
      <p:cxnSp>
        <p:nvCxnSpPr>
          <p:cNvPr id="913" name="Google Shape;913;p117"/>
          <p:cNvCxnSpPr/>
          <p:nvPr/>
        </p:nvCxnSpPr>
        <p:spPr>
          <a:xfrm>
            <a:off x="7334150" y="993400"/>
            <a:ext cx="900" cy="5304000"/>
          </a:xfrm>
          <a:prstGeom prst="straightConnector1">
            <a:avLst/>
          </a:prstGeom>
          <a:noFill/>
          <a:ln cap="flat" cmpd="sng" w="38100">
            <a:solidFill>
              <a:schemeClr val="accent1"/>
            </a:solidFill>
            <a:prstDash val="solid"/>
            <a:round/>
            <a:headEnd len="sm" w="sm" type="none"/>
            <a:tailEnd len="med" w="med" type="triangle"/>
          </a:ln>
        </p:spPr>
      </p:cxnSp>
      <p:sp>
        <p:nvSpPr>
          <p:cNvPr id="914" name="Google Shape;914;p117"/>
          <p:cNvSpPr txBox="1"/>
          <p:nvPr/>
        </p:nvSpPr>
        <p:spPr>
          <a:xfrm>
            <a:off x="6726750" y="56060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915" name="Google Shape;915;p117"/>
          <p:cNvSpPr txBox="1"/>
          <p:nvPr/>
        </p:nvSpPr>
        <p:spPr>
          <a:xfrm>
            <a:off x="1401450" y="1131767"/>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a:t>
            </a:r>
            <a:endParaRPr b="1" i="0" sz="1600" u="none" cap="none" strike="noStrike">
              <a:solidFill>
                <a:schemeClr val="dk1"/>
              </a:solidFill>
            </a:endParaRPr>
          </a:p>
        </p:txBody>
      </p:sp>
      <p:sp>
        <p:nvSpPr>
          <p:cNvPr id="916" name="Google Shape;916;p117"/>
          <p:cNvSpPr txBox="1"/>
          <p:nvPr/>
        </p:nvSpPr>
        <p:spPr>
          <a:xfrm>
            <a:off x="7499783" y="2155732"/>
            <a:ext cx="4191300" cy="6993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UPDATE</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i="0" lang="en-US" sz="1600" u="none" cap="none" strike="noStrike">
                <a:solidFill>
                  <a:srgbClr val="0000FF"/>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SET</a:t>
            </a:r>
            <a:r>
              <a:rPr b="1" i="0" lang="en-US" sz="1600" u="none" cap="none" strike="noStrike">
                <a:solidFill>
                  <a:srgbClr val="0000FF"/>
                </a:solidFill>
                <a:latin typeface="Arial"/>
                <a:ea typeface="Arial"/>
                <a:cs typeface="Arial"/>
                <a:sym typeface="Arial"/>
              </a:rPr>
              <a:t> </a:t>
            </a:r>
            <a:r>
              <a:rPr b="1" lang="en-US" sz="1600">
                <a:solidFill>
                  <a:schemeClr val="dk1"/>
                </a:solidFill>
              </a:rPr>
              <a:t>balance</a:t>
            </a:r>
            <a:r>
              <a:rPr b="1" i="0" lang="en-US" sz="1600" u="none" cap="none" strike="noStrike">
                <a:solidFill>
                  <a:schemeClr val="dk1"/>
                </a:solidFill>
              </a:rPr>
              <a:t> = </a:t>
            </a:r>
            <a:r>
              <a:rPr b="1" lang="en-US" sz="1600">
                <a:solidFill>
                  <a:schemeClr val="dk1"/>
                </a:solidFill>
              </a:rPr>
              <a:t>balance + 500</a:t>
            </a:r>
            <a:r>
              <a:rPr b="1" i="0" lang="en-US" sz="1600" u="none" cap="none" strike="noStrike">
                <a:solidFill>
                  <a:schemeClr val="dk1"/>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WHERE</a:t>
            </a:r>
            <a:r>
              <a:rPr b="1" i="0" lang="en-US" sz="1600" u="none" cap="none" strike="noStrike">
                <a:solidFill>
                  <a:srgbClr val="0000FF"/>
                </a:solidFill>
                <a:latin typeface="Arial"/>
                <a:ea typeface="Arial"/>
                <a:cs typeface="Arial"/>
                <a:sym typeface="Arial"/>
              </a:rPr>
              <a:t> </a:t>
            </a:r>
            <a:r>
              <a:rPr b="1" lang="en-US" sz="1600">
                <a:solidFill>
                  <a:schemeClr val="dk1"/>
                </a:solidFill>
              </a:rPr>
              <a:t>id</a:t>
            </a:r>
            <a:r>
              <a:rPr b="1" i="0" lang="en-US" sz="1600" u="none" cap="none" strike="noStrike">
                <a:solidFill>
                  <a:schemeClr val="dk1"/>
                </a:solidFill>
              </a:rPr>
              <a:t> = 1</a:t>
            </a:r>
            <a:r>
              <a:rPr b="1" lang="en-US" sz="1600">
                <a:solidFill>
                  <a:schemeClr val="dk1"/>
                </a:solidFill>
              </a:rPr>
              <a:t>;</a:t>
            </a:r>
            <a:endParaRPr b="1" i="0" sz="1600" u="none" cap="none" strike="noStrike">
              <a:solidFill>
                <a:schemeClr val="dk1"/>
              </a:solidFill>
            </a:endParaRPr>
          </a:p>
        </p:txBody>
      </p:sp>
      <p:sp>
        <p:nvSpPr>
          <p:cNvPr id="917" name="Google Shape;917;p117"/>
          <p:cNvSpPr txBox="1"/>
          <p:nvPr/>
        </p:nvSpPr>
        <p:spPr>
          <a:xfrm>
            <a:off x="1401467" y="4613233"/>
            <a:ext cx="58635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id, name, balance </a:t>
            </a:r>
            <a:r>
              <a:rPr b="1" lang="en-US" sz="1600">
                <a:solidFill>
                  <a:schemeClr val="accent5"/>
                </a:solidFill>
              </a:rPr>
              <a:t>FROM</a:t>
            </a:r>
            <a:r>
              <a:rPr b="1" lang="en-US" sz="1600">
                <a:solidFill>
                  <a:schemeClr val="dk1"/>
                </a:solidFill>
              </a:rPr>
              <a:t> accounts </a:t>
            </a:r>
            <a:r>
              <a:rPr b="1" lang="en-US" sz="1600">
                <a:solidFill>
                  <a:schemeClr val="accent5"/>
                </a:solidFill>
              </a:rPr>
              <a:t>WHERE</a:t>
            </a:r>
            <a:r>
              <a:rPr b="1" lang="en-US" sz="1600">
                <a:solidFill>
                  <a:schemeClr val="dk1"/>
                </a:solidFill>
              </a:rPr>
              <a:t> id = 1;</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rgbClr val="00FFFF"/>
              </a:solidFill>
            </a:endParaRPr>
          </a:p>
        </p:txBody>
      </p:sp>
      <p:sp>
        <p:nvSpPr>
          <p:cNvPr id="918" name="Google Shape;918;p117"/>
          <p:cNvSpPr txBox="1"/>
          <p:nvPr>
            <p:ph type="title"/>
          </p:nvPr>
        </p:nvSpPr>
        <p:spPr>
          <a:xfrm>
            <a:off x="369467" y="0"/>
            <a:ext cx="4191300" cy="5544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700"/>
              <a:buFont typeface="Arial"/>
              <a:buNone/>
            </a:pPr>
            <a:r>
              <a:rPr b="1" lang="en-US" sz="2400">
                <a:solidFill>
                  <a:schemeClr val="accent5"/>
                </a:solidFill>
              </a:rPr>
              <a:t>Non-repeatable Reads</a:t>
            </a:r>
            <a:endParaRPr b="1" sz="2400">
              <a:solidFill>
                <a:schemeClr val="accent5"/>
              </a:solidFill>
            </a:endParaRPr>
          </a:p>
          <a:p>
            <a:pPr indent="0" lvl="0" marL="0" rtl="0" algn="l">
              <a:lnSpc>
                <a:spcPct val="100000"/>
              </a:lnSpc>
              <a:spcBef>
                <a:spcPts val="0"/>
              </a:spcBef>
              <a:spcAft>
                <a:spcPts val="0"/>
              </a:spcAft>
              <a:buClr>
                <a:schemeClr val="dk1"/>
              </a:buClr>
              <a:buSzPts val="4100"/>
              <a:buFont typeface="Arial"/>
              <a:buNone/>
            </a:pPr>
            <a:r>
              <a:t/>
            </a:r>
            <a:endParaRPr b="1" sz="2400">
              <a:solidFill>
                <a:schemeClr val="accent5"/>
              </a:solidFill>
            </a:endParaRPr>
          </a:p>
          <a:p>
            <a:pPr indent="0" lvl="0" marL="0" rtl="0" algn="l">
              <a:lnSpc>
                <a:spcPct val="100000"/>
              </a:lnSpc>
              <a:spcBef>
                <a:spcPts val="0"/>
              </a:spcBef>
              <a:spcAft>
                <a:spcPts val="0"/>
              </a:spcAft>
              <a:buSzPts val="4100"/>
              <a:buNone/>
            </a:pPr>
            <a:r>
              <a:t/>
            </a:r>
            <a:endParaRPr b="1" sz="2400">
              <a:solidFill>
                <a:schemeClr val="accent5"/>
              </a:solidFill>
            </a:endParaRPr>
          </a:p>
        </p:txBody>
      </p:sp>
      <p:sp>
        <p:nvSpPr>
          <p:cNvPr id="919" name="Google Shape;919;p117"/>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920" name="Google Shape;920;p117"/>
          <p:cNvGraphicFramePr/>
          <p:nvPr/>
        </p:nvGraphicFramePr>
        <p:xfrm>
          <a:off x="3036283" y="1624717"/>
          <a:ext cx="3000000" cy="3000000"/>
        </p:xfrm>
        <a:graphic>
          <a:graphicData uri="http://schemas.openxmlformats.org/drawingml/2006/table">
            <a:tbl>
              <a:tblPr>
                <a:noFill/>
                <a:tableStyleId>{D70AEA84-F1D6-4E6C-873A-95592376EB88}</a:tableStyleId>
              </a:tblPr>
              <a:tblGrid>
                <a:gridCol w="510475"/>
                <a:gridCol w="783125"/>
                <a:gridCol w="1124725"/>
              </a:tblGrid>
              <a:tr h="374500">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74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74500">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sp>
        <p:nvSpPr>
          <p:cNvPr id="921" name="Google Shape;921;p117"/>
          <p:cNvSpPr txBox="1"/>
          <p:nvPr/>
        </p:nvSpPr>
        <p:spPr>
          <a:xfrm>
            <a:off x="7404067" y="4180433"/>
            <a:ext cx="3705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graphicFrame>
        <p:nvGraphicFramePr>
          <p:cNvPr id="922" name="Google Shape;922;p117"/>
          <p:cNvGraphicFramePr/>
          <p:nvPr/>
        </p:nvGraphicFramePr>
        <p:xfrm>
          <a:off x="8386200" y="2952683"/>
          <a:ext cx="3000000" cy="3000000"/>
        </p:xfrm>
        <a:graphic>
          <a:graphicData uri="http://schemas.openxmlformats.org/drawingml/2006/table">
            <a:tbl>
              <a:tblPr>
                <a:noFill/>
                <a:tableStyleId>{D70AEA84-F1D6-4E6C-873A-95592376EB88}</a:tableStyleId>
              </a:tblPr>
              <a:tblGrid>
                <a:gridCol w="510475"/>
                <a:gridCol w="783125"/>
                <a:gridCol w="112477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graphicFrame>
        <p:nvGraphicFramePr>
          <p:cNvPr id="923" name="Google Shape;923;p117"/>
          <p:cNvGraphicFramePr/>
          <p:nvPr/>
        </p:nvGraphicFramePr>
        <p:xfrm>
          <a:off x="3036267" y="5100150"/>
          <a:ext cx="3000000" cy="3000000"/>
        </p:xfrm>
        <a:graphic>
          <a:graphicData uri="http://schemas.openxmlformats.org/drawingml/2006/table">
            <a:tbl>
              <a:tblPr>
                <a:noFill/>
                <a:tableStyleId>{D70AEA84-F1D6-4E6C-873A-95592376EB88}</a:tableStyleId>
              </a:tblPr>
              <a:tblGrid>
                <a:gridCol w="510500"/>
                <a:gridCol w="783100"/>
                <a:gridCol w="112477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bl>
          </a:graphicData>
        </a:graphic>
      </p:graphicFrame>
      <p:sp>
        <p:nvSpPr>
          <p:cNvPr id="924" name="Google Shape;924;p1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000"/>
                                        <p:tgtEl>
                                          <p:spTgt spid="911"/>
                                        </p:tgtEl>
                                      </p:cBhvr>
                                    </p:animEffect>
                                  </p:childTnLst>
                                </p:cTn>
                              </p:par>
                              <p:par>
                                <p:cTn fill="hold" nodeType="with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1000"/>
                                        <p:tgtEl>
                                          <p:spTgt spid="9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1000"/>
                                        <p:tgtEl>
                                          <p:spTgt spid="9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1000"/>
                                        <p:tgtEl>
                                          <p:spTgt spid="9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1000"/>
                                        <p:tgtEl>
                                          <p:spTgt spid="914"/>
                                        </p:tgtEl>
                                      </p:cBhvr>
                                    </p:animEffect>
                                  </p:childTnLst>
                                </p:cTn>
                              </p:par>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1000"/>
                                        <p:tgtEl>
                                          <p:spTgt spid="9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000"/>
                                        <p:tgtEl>
                                          <p:spTgt spid="9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1000"/>
                                        <p:tgtEl>
                                          <p:spTgt spid="9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1000"/>
                                        <p:tgtEl>
                                          <p:spTgt spid="9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1000"/>
                                        <p:tgtEl>
                                          <p:spTgt spid="9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1000"/>
                                        <p:tgtEl>
                                          <p:spTgt spid="9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18"/>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Read Phenomena - Phantom Reads</a:t>
            </a:r>
            <a:endParaRPr b="1" sz="3200">
              <a:solidFill>
                <a:schemeClr val="accent5"/>
              </a:solidFill>
            </a:endParaRPr>
          </a:p>
        </p:txBody>
      </p:sp>
      <p:sp>
        <p:nvSpPr>
          <p:cNvPr id="930" name="Google Shape;930;p118"/>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931" name="Google Shape;931;p118"/>
          <p:cNvSpPr txBox="1"/>
          <p:nvPr>
            <p:ph idx="1" type="body"/>
          </p:nvPr>
        </p:nvSpPr>
        <p:spPr>
          <a:xfrm>
            <a:off x="415600" y="945233"/>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rmAutofit/>
          </a:bodyPr>
          <a:lstStyle/>
          <a:p>
            <a:pPr indent="0" lvl="0" marL="0" rtl="0" algn="just">
              <a:lnSpc>
                <a:spcPct val="115000"/>
              </a:lnSpc>
              <a:spcBef>
                <a:spcPts val="0"/>
              </a:spcBef>
              <a:spcAft>
                <a:spcPts val="0"/>
              </a:spcAft>
              <a:buNone/>
            </a:pPr>
            <a:r>
              <a:rPr lang="en-US" sz="2400"/>
              <a:t>Phantom reads occur when a transaction reads data that was inserted or deleted by another transaction after the first transaction started but before it finished.</a:t>
            </a:r>
            <a:endParaRPr sz="2400"/>
          </a:p>
          <a:p>
            <a:pPr indent="-381000" lvl="0" marL="457200" rtl="0" algn="just">
              <a:lnSpc>
                <a:spcPct val="115000"/>
              </a:lnSpc>
              <a:spcBef>
                <a:spcPts val="1000"/>
              </a:spcBef>
              <a:spcAft>
                <a:spcPts val="0"/>
              </a:spcAft>
              <a:buSzPts val="2400"/>
              <a:buChar char="●"/>
            </a:pPr>
            <a:r>
              <a:rPr b="1" lang="en-US" sz="2400"/>
              <a:t>Additional or Missing Rows:</a:t>
            </a:r>
            <a:r>
              <a:rPr lang="en-US" sz="2400"/>
              <a:t> The same query executed within a transaction may return a different number of rows due to inserts or deletes by other transactions.</a:t>
            </a:r>
            <a:endParaRPr sz="2400"/>
          </a:p>
          <a:p>
            <a:pPr indent="0" lvl="0" marL="609600" rtl="0" algn="just">
              <a:lnSpc>
                <a:spcPct val="115000"/>
              </a:lnSpc>
              <a:spcBef>
                <a:spcPts val="0"/>
              </a:spcBef>
              <a:spcAft>
                <a:spcPts val="0"/>
              </a:spcAft>
              <a:buNone/>
            </a:pPr>
            <a:r>
              <a:t/>
            </a:r>
            <a:endParaRPr sz="2400"/>
          </a:p>
          <a:p>
            <a:pPr indent="0" lvl="0" marL="60960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rPr b="1" lang="en-US" sz="2500">
                <a:solidFill>
                  <a:schemeClr val="accent5"/>
                </a:solidFill>
              </a:rPr>
              <a:t>Consequences</a:t>
            </a:r>
            <a:endParaRPr b="1" sz="2500">
              <a:solidFill>
                <a:schemeClr val="accent5"/>
              </a:solidFill>
            </a:endParaRPr>
          </a:p>
          <a:p>
            <a:pPr indent="-457200" lvl="0" marL="609600" rtl="0" algn="just">
              <a:lnSpc>
                <a:spcPct val="115000"/>
              </a:lnSpc>
              <a:spcBef>
                <a:spcPts val="0"/>
              </a:spcBef>
              <a:spcAft>
                <a:spcPts val="0"/>
              </a:spcAft>
              <a:buSzPts val="2400"/>
              <a:buFont typeface="Lato"/>
              <a:buChar char="•"/>
            </a:pPr>
            <a:r>
              <a:rPr b="1" lang="en-US" sz="2400"/>
              <a:t>Unpredictable Query Results:</a:t>
            </a:r>
            <a:r>
              <a:rPr lang="en-US" sz="2400"/>
              <a:t> A transaction might see different sets of data on multiple executions of the same query within the same transaction.</a:t>
            </a:r>
            <a:endParaRPr sz="2400"/>
          </a:p>
          <a:p>
            <a:pPr indent="-457200" lvl="0" marL="609600" rtl="0" algn="just">
              <a:lnSpc>
                <a:spcPct val="115000"/>
              </a:lnSpc>
              <a:spcBef>
                <a:spcPts val="1000"/>
              </a:spcBef>
              <a:spcAft>
                <a:spcPts val="0"/>
              </a:spcAft>
              <a:buSzPts val="2400"/>
              <a:buFont typeface="Lato"/>
              <a:buChar char="•"/>
            </a:pPr>
            <a:r>
              <a:rPr b="1" lang="en-US" sz="2400"/>
              <a:t>Incorrect Processing:</a:t>
            </a:r>
            <a:r>
              <a:rPr lang="en-US" sz="2400"/>
              <a:t> Logical errors can arise if the transaction assumes the set of rows remains constant while other transactions are modifying the dataset.</a:t>
            </a:r>
            <a:endParaRPr sz="2400"/>
          </a:p>
        </p:txBody>
      </p:sp>
      <p:sp>
        <p:nvSpPr>
          <p:cNvPr id="932" name="Google Shape;932;p1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cxnSp>
        <p:nvCxnSpPr>
          <p:cNvPr id="937" name="Google Shape;937;p119"/>
          <p:cNvCxnSpPr/>
          <p:nvPr/>
        </p:nvCxnSpPr>
        <p:spPr>
          <a:xfrm flipH="1">
            <a:off x="1126983" y="960300"/>
            <a:ext cx="18900" cy="5560500"/>
          </a:xfrm>
          <a:prstGeom prst="straightConnector1">
            <a:avLst/>
          </a:prstGeom>
          <a:noFill/>
          <a:ln cap="flat" cmpd="sng" w="38100">
            <a:solidFill>
              <a:schemeClr val="accent1"/>
            </a:solidFill>
            <a:prstDash val="solid"/>
            <a:round/>
            <a:headEnd len="sm" w="sm" type="none"/>
            <a:tailEnd len="med" w="med" type="triangle"/>
          </a:ln>
        </p:spPr>
      </p:cxnSp>
      <p:sp>
        <p:nvSpPr>
          <p:cNvPr id="938" name="Google Shape;938;p119"/>
          <p:cNvSpPr txBox="1"/>
          <p:nvPr/>
        </p:nvSpPr>
        <p:spPr>
          <a:xfrm>
            <a:off x="430183" y="52750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sp>
        <p:nvSpPr>
          <p:cNvPr id="939" name="Google Shape;939;p119"/>
          <p:cNvSpPr txBox="1"/>
          <p:nvPr/>
        </p:nvSpPr>
        <p:spPr>
          <a:xfrm>
            <a:off x="1367150" y="6087900"/>
            <a:ext cx="17652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COMMIT TX1</a:t>
            </a:r>
            <a:endParaRPr b="1" i="0" sz="1600" u="none" cap="none" strike="noStrike">
              <a:solidFill>
                <a:schemeClr val="dk1"/>
              </a:solidFill>
            </a:endParaRPr>
          </a:p>
        </p:txBody>
      </p:sp>
      <p:cxnSp>
        <p:nvCxnSpPr>
          <p:cNvPr id="940" name="Google Shape;940;p119"/>
          <p:cNvCxnSpPr/>
          <p:nvPr/>
        </p:nvCxnSpPr>
        <p:spPr>
          <a:xfrm>
            <a:off x="7276417" y="960300"/>
            <a:ext cx="2100" cy="5481900"/>
          </a:xfrm>
          <a:prstGeom prst="straightConnector1">
            <a:avLst/>
          </a:prstGeom>
          <a:noFill/>
          <a:ln cap="flat" cmpd="sng" w="38100">
            <a:solidFill>
              <a:schemeClr val="accent1"/>
            </a:solidFill>
            <a:prstDash val="solid"/>
            <a:round/>
            <a:headEnd len="sm" w="sm" type="none"/>
            <a:tailEnd len="med" w="med" type="triangle"/>
          </a:ln>
        </p:spPr>
      </p:cxnSp>
      <p:sp>
        <p:nvSpPr>
          <p:cNvPr id="941" name="Google Shape;941;p119"/>
          <p:cNvSpPr txBox="1"/>
          <p:nvPr/>
        </p:nvSpPr>
        <p:spPr>
          <a:xfrm>
            <a:off x="6669017" y="52750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942" name="Google Shape;942;p119"/>
          <p:cNvSpPr txBox="1"/>
          <p:nvPr/>
        </p:nvSpPr>
        <p:spPr>
          <a:xfrm>
            <a:off x="1367167" y="1072467"/>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a:t>
            </a:r>
            <a:endParaRPr b="1" i="0" sz="1600" u="none" cap="none" strike="noStrike">
              <a:solidFill>
                <a:schemeClr val="dk1"/>
              </a:solidFill>
            </a:endParaRPr>
          </a:p>
        </p:txBody>
      </p:sp>
      <p:sp>
        <p:nvSpPr>
          <p:cNvPr id="943" name="Google Shape;943;p119"/>
          <p:cNvSpPr txBox="1"/>
          <p:nvPr/>
        </p:nvSpPr>
        <p:spPr>
          <a:xfrm>
            <a:off x="7413600" y="1958348"/>
            <a:ext cx="4191300" cy="7011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lang="en-US" sz="1600">
                <a:solidFill>
                  <a:schemeClr val="accent5"/>
                </a:solidFill>
              </a:rPr>
              <a:t>INSERT INTO</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lang="en-US" sz="1600">
                <a:solidFill>
                  <a:srgbClr val="0000FF"/>
                </a:solidFill>
              </a:rPr>
              <a:t> </a:t>
            </a:r>
            <a:r>
              <a:rPr b="1" lang="en-US" sz="1600">
                <a:solidFill>
                  <a:schemeClr val="accent5"/>
                </a:solidFill>
              </a:rPr>
              <a:t>VALUES </a:t>
            </a:r>
            <a:endParaRPr b="1" sz="1600">
              <a:solidFill>
                <a:schemeClr val="accent5"/>
              </a:solidFill>
            </a:endParaRPr>
          </a:p>
          <a:p>
            <a:pPr indent="0" lvl="0" marL="0" marR="0" rtl="0" algn="l">
              <a:lnSpc>
                <a:spcPct val="115000"/>
              </a:lnSpc>
              <a:spcBef>
                <a:spcPts val="0"/>
              </a:spcBef>
              <a:spcAft>
                <a:spcPts val="0"/>
              </a:spcAft>
              <a:buClr>
                <a:srgbClr val="000000"/>
              </a:buClr>
              <a:buSzPts val="1900"/>
              <a:buFont typeface="Arial"/>
              <a:buNone/>
            </a:pPr>
            <a:r>
              <a:rPr b="1" lang="en-US" sz="1600">
                <a:solidFill>
                  <a:schemeClr val="dk1"/>
                </a:solidFill>
              </a:rPr>
              <a:t>(3, ‘Carol’, 3000);</a:t>
            </a:r>
            <a:endParaRPr b="1" i="0" sz="1600" u="none" cap="none" strike="noStrike">
              <a:solidFill>
                <a:schemeClr val="dk1"/>
              </a:solidFill>
            </a:endParaRPr>
          </a:p>
        </p:txBody>
      </p:sp>
      <p:sp>
        <p:nvSpPr>
          <p:cNvPr id="944" name="Google Shape;944;p119"/>
          <p:cNvSpPr txBox="1"/>
          <p:nvPr/>
        </p:nvSpPr>
        <p:spPr>
          <a:xfrm>
            <a:off x="1367150" y="4860397"/>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SUM(balance) </a:t>
            </a:r>
            <a:r>
              <a:rPr b="1" lang="en-US" sz="1600">
                <a:solidFill>
                  <a:schemeClr val="accent5"/>
                </a:solidFill>
              </a:rPr>
              <a:t>FROM</a:t>
            </a:r>
            <a:r>
              <a:rPr b="1" lang="en-US" sz="1600">
                <a:solidFill>
                  <a:schemeClr val="dk1"/>
                </a:solidFill>
              </a:rPr>
              <a:t> accounts;</a:t>
            </a:r>
            <a:endParaRPr b="1" sz="1600">
              <a:solidFill>
                <a:schemeClr val="accent5"/>
              </a:solidFill>
            </a:endParaRPr>
          </a:p>
        </p:txBody>
      </p:sp>
      <p:sp>
        <p:nvSpPr>
          <p:cNvPr id="945" name="Google Shape;945;p119"/>
          <p:cNvSpPr txBox="1"/>
          <p:nvPr>
            <p:ph type="title"/>
          </p:nvPr>
        </p:nvSpPr>
        <p:spPr>
          <a:xfrm>
            <a:off x="369467" y="0"/>
            <a:ext cx="4191300" cy="5544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15625"/>
              <a:buFont typeface="Arial"/>
              <a:buNone/>
            </a:pPr>
            <a:r>
              <a:rPr b="1" lang="en-US" sz="3200">
                <a:solidFill>
                  <a:schemeClr val="accent5"/>
                </a:solidFill>
              </a:rPr>
              <a:t>Phantom Reads</a:t>
            </a:r>
            <a:endParaRPr b="1" sz="3200">
              <a:solidFill>
                <a:schemeClr val="accent5"/>
              </a:solidFill>
            </a:endParaRPr>
          </a:p>
          <a:p>
            <a:pPr indent="0" lvl="0" marL="0" rtl="0" algn="l">
              <a:lnSpc>
                <a:spcPct val="100000"/>
              </a:lnSpc>
              <a:spcBef>
                <a:spcPts val="0"/>
              </a:spcBef>
              <a:spcAft>
                <a:spcPts val="0"/>
              </a:spcAft>
              <a:buClr>
                <a:schemeClr val="dk1"/>
              </a:buClr>
              <a:buSzPct val="128125"/>
              <a:buFont typeface="Arial"/>
              <a:buNone/>
            </a:pPr>
            <a:r>
              <a:t/>
            </a:r>
            <a:endParaRPr b="1" sz="3200">
              <a:solidFill>
                <a:schemeClr val="accent5"/>
              </a:solidFill>
            </a:endParaRPr>
          </a:p>
          <a:p>
            <a:pPr indent="0" lvl="0" marL="0" rtl="0" algn="l">
              <a:lnSpc>
                <a:spcPct val="100000"/>
              </a:lnSpc>
              <a:spcBef>
                <a:spcPts val="0"/>
              </a:spcBef>
              <a:spcAft>
                <a:spcPts val="0"/>
              </a:spcAft>
              <a:buSzPct val="128125"/>
              <a:buNone/>
            </a:pPr>
            <a:r>
              <a:t/>
            </a:r>
            <a:endParaRPr b="1" sz="3200">
              <a:solidFill>
                <a:schemeClr val="accent5"/>
              </a:solidFill>
            </a:endParaRPr>
          </a:p>
        </p:txBody>
      </p:sp>
      <p:sp>
        <p:nvSpPr>
          <p:cNvPr id="946" name="Google Shape;946;p1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947" name="Google Shape;947;p119"/>
          <p:cNvGraphicFramePr/>
          <p:nvPr/>
        </p:nvGraphicFramePr>
        <p:xfrm>
          <a:off x="2910183" y="1578817"/>
          <a:ext cx="3000000" cy="3000000"/>
        </p:xfrm>
        <a:graphic>
          <a:graphicData uri="http://schemas.openxmlformats.org/drawingml/2006/table">
            <a:tbl>
              <a:tblPr>
                <a:noFill/>
                <a:tableStyleId>{D70AEA84-F1D6-4E6C-873A-95592376EB88}</a:tableStyleId>
              </a:tblPr>
              <a:tblGrid>
                <a:gridCol w="548475"/>
                <a:gridCol w="781675"/>
                <a:gridCol w="1009700"/>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sp>
        <p:nvSpPr>
          <p:cNvPr id="948" name="Google Shape;948;p119"/>
          <p:cNvSpPr txBox="1"/>
          <p:nvPr/>
        </p:nvSpPr>
        <p:spPr>
          <a:xfrm>
            <a:off x="7276433" y="4427583"/>
            <a:ext cx="3705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graphicFrame>
        <p:nvGraphicFramePr>
          <p:cNvPr id="949" name="Google Shape;949;p119"/>
          <p:cNvGraphicFramePr/>
          <p:nvPr/>
        </p:nvGraphicFramePr>
        <p:xfrm>
          <a:off x="8280350" y="2724967"/>
          <a:ext cx="3000000" cy="3000000"/>
        </p:xfrm>
        <a:graphic>
          <a:graphicData uri="http://schemas.openxmlformats.org/drawingml/2006/table">
            <a:tbl>
              <a:tblPr>
                <a:noFill/>
                <a:tableStyleId>{D70AEA84-F1D6-4E6C-873A-95592376EB88}</a:tableStyleId>
              </a:tblPr>
              <a:tblGrid>
                <a:gridCol w="510475"/>
                <a:gridCol w="804125"/>
                <a:gridCol w="114307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3</a:t>
                      </a:r>
                      <a:endParaRPr b="1" sz="1300"/>
                    </a:p>
                  </a:txBody>
                  <a:tcPr marT="121900" marB="121900" marR="121900" marL="121900"/>
                </a:tc>
                <a:tc>
                  <a:txBody>
                    <a:bodyPr/>
                    <a:lstStyle/>
                    <a:p>
                      <a:pPr indent="0" lvl="0" marL="0" rtl="0" algn="l">
                        <a:spcBef>
                          <a:spcPts val="0"/>
                        </a:spcBef>
                        <a:spcAft>
                          <a:spcPts val="0"/>
                        </a:spcAft>
                        <a:buNone/>
                      </a:pPr>
                      <a:r>
                        <a:rPr b="1" lang="en-US" sz="1300"/>
                        <a:t>Carol</a:t>
                      </a:r>
                      <a:endParaRPr b="1" sz="1300"/>
                    </a:p>
                  </a:txBody>
                  <a:tcPr marT="121900" marB="121900" marR="121900" marL="121900"/>
                </a:tc>
                <a:tc>
                  <a:txBody>
                    <a:bodyPr/>
                    <a:lstStyle/>
                    <a:p>
                      <a:pPr indent="0" lvl="0" marL="0" rtl="0" algn="l">
                        <a:spcBef>
                          <a:spcPts val="0"/>
                        </a:spcBef>
                        <a:spcAft>
                          <a:spcPts val="0"/>
                        </a:spcAft>
                        <a:buNone/>
                      </a:pPr>
                      <a:r>
                        <a:rPr b="1" lang="en-US" sz="1300"/>
                        <a:t>3000</a:t>
                      </a:r>
                      <a:endParaRPr b="1" sz="1300"/>
                    </a:p>
                  </a:txBody>
                  <a:tcPr marT="121900" marB="121900" marR="121900" marL="121900"/>
                </a:tc>
              </a:tr>
            </a:tbl>
          </a:graphicData>
        </a:graphic>
      </p:graphicFrame>
      <p:graphicFrame>
        <p:nvGraphicFramePr>
          <p:cNvPr id="950" name="Google Shape;950;p119"/>
          <p:cNvGraphicFramePr/>
          <p:nvPr/>
        </p:nvGraphicFramePr>
        <p:xfrm>
          <a:off x="3295483" y="5323617"/>
          <a:ext cx="3000000" cy="3000000"/>
        </p:xfrm>
        <a:graphic>
          <a:graphicData uri="http://schemas.openxmlformats.org/drawingml/2006/table">
            <a:tbl>
              <a:tblPr>
                <a:noFill/>
                <a:tableStyleId>{D70AEA84-F1D6-4E6C-873A-95592376EB88}</a:tableStyleId>
              </a:tblPr>
              <a:tblGrid>
                <a:gridCol w="1569225"/>
              </a:tblGrid>
              <a:tr h="352175">
                <a:tc>
                  <a:txBody>
                    <a:bodyPr/>
                    <a:lstStyle/>
                    <a:p>
                      <a:pPr indent="0" lvl="0" marL="0" rtl="0" algn="l">
                        <a:spcBef>
                          <a:spcPts val="0"/>
                        </a:spcBef>
                        <a:spcAft>
                          <a:spcPts val="0"/>
                        </a:spcAft>
                        <a:buNone/>
                      </a:pPr>
                      <a:r>
                        <a:rPr b="1" lang="en-US" sz="1300"/>
                        <a:t>SUM (balance)</a:t>
                      </a:r>
                      <a:endParaRPr b="1" sz="1300"/>
                    </a:p>
                  </a:txBody>
                  <a:tcPr marT="121900" marB="121900" marR="121900" marL="121900">
                    <a:solidFill>
                      <a:schemeClr val="accent1"/>
                    </a:solidFill>
                  </a:tcPr>
                </a:tc>
              </a:tr>
              <a:tr h="385500">
                <a:tc>
                  <a:txBody>
                    <a:bodyPr/>
                    <a:lstStyle/>
                    <a:p>
                      <a:pPr indent="0" lvl="0" marL="0" rtl="0" algn="ctr">
                        <a:spcBef>
                          <a:spcPts val="0"/>
                        </a:spcBef>
                        <a:spcAft>
                          <a:spcPts val="0"/>
                        </a:spcAft>
                        <a:buNone/>
                      </a:pPr>
                      <a:r>
                        <a:rPr b="1" lang="en-US" sz="1300"/>
                        <a:t>6000</a:t>
                      </a:r>
                      <a:endParaRPr b="1" sz="1300"/>
                    </a:p>
                  </a:txBody>
                  <a:tcPr marT="121900" marB="121900" marR="121900" marL="1219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par>
                                <p:cTn fill="hold" nodeType="with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000"/>
                                        <p:tgtEl>
                                          <p:spTgt spid="9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7"/>
                                        </p:tgtEl>
                                        <p:attrNameLst>
                                          <p:attrName>style.visibility</p:attrName>
                                        </p:attrNameLst>
                                      </p:cBhvr>
                                      <p:to>
                                        <p:strVal val="visible"/>
                                      </p:to>
                                    </p:set>
                                    <p:animEffect filter="fade" transition="in">
                                      <p:cBhvr>
                                        <p:cTn dur="1000"/>
                                        <p:tgtEl>
                                          <p:spTgt spid="9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1000"/>
                                        <p:tgtEl>
                                          <p:spTgt spid="941"/>
                                        </p:tgtEl>
                                      </p:cBhvr>
                                    </p:animEffect>
                                  </p:childTnLst>
                                </p:cTn>
                              </p:par>
                              <p:par>
                                <p:cTn fill="hold" nodeType="with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000"/>
                                        <p:tgtEl>
                                          <p:spTgt spid="9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1000"/>
                                        <p:tgtEl>
                                          <p:spTgt spid="9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1000"/>
                                        <p:tgtEl>
                                          <p:spTgt spid="9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1000"/>
                                        <p:tgtEl>
                                          <p:spTgt spid="9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1000"/>
                                        <p:tgtEl>
                                          <p:spTgt spid="9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1000"/>
                                        <p:tgtEl>
                                          <p:spTgt spid="9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20"/>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Read Uncommitted</a:t>
            </a:r>
            <a:endParaRPr b="1" sz="3200">
              <a:solidFill>
                <a:schemeClr val="accent5"/>
              </a:solidFill>
            </a:endParaRPr>
          </a:p>
        </p:txBody>
      </p:sp>
      <p:sp>
        <p:nvSpPr>
          <p:cNvPr id="956" name="Google Shape;956;p120"/>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957" name="Google Shape;957;p120"/>
          <p:cNvSpPr txBox="1"/>
          <p:nvPr>
            <p:ph idx="1" type="body"/>
          </p:nvPr>
        </p:nvSpPr>
        <p:spPr>
          <a:xfrm>
            <a:off x="415600" y="945233"/>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rmAutofit/>
          </a:bodyPr>
          <a:lstStyle/>
          <a:p>
            <a:pPr indent="0" lvl="0" marL="0" rtl="0" algn="just">
              <a:lnSpc>
                <a:spcPct val="115000"/>
              </a:lnSpc>
              <a:spcBef>
                <a:spcPts val="0"/>
              </a:spcBef>
              <a:spcAft>
                <a:spcPts val="0"/>
              </a:spcAft>
              <a:buNone/>
            </a:pPr>
            <a:r>
              <a:rPr lang="en-US" sz="2400"/>
              <a:t>Read Uncommitted is the lowest isolation level, where a transaction can read data that has been modified by another transaction but not yet committed. </a:t>
            </a:r>
            <a:endParaRPr sz="2400"/>
          </a:p>
          <a:p>
            <a:pPr indent="0" lvl="0" marL="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t/>
            </a:r>
            <a:endParaRPr sz="2400"/>
          </a:p>
          <a:p>
            <a:pPr indent="-457200" lvl="0" marL="609600" rtl="0" algn="just">
              <a:lnSpc>
                <a:spcPct val="115000"/>
              </a:lnSpc>
              <a:spcBef>
                <a:spcPts val="0"/>
              </a:spcBef>
              <a:spcAft>
                <a:spcPts val="0"/>
              </a:spcAft>
              <a:buSzPts val="2400"/>
              <a:buChar char="●"/>
            </a:pPr>
            <a:r>
              <a:rPr b="1" lang="en-US" sz="2400"/>
              <a:t>No Isolation:</a:t>
            </a:r>
            <a:r>
              <a:rPr lang="en-US" sz="2400"/>
              <a:t> Transactions are not isolated from each other, meaning they can see uncommitted changes made by other transactions.</a:t>
            </a:r>
            <a:endParaRPr sz="2400"/>
          </a:p>
          <a:p>
            <a:pPr indent="-457200" lvl="0" marL="609600" rtl="0" algn="just">
              <a:lnSpc>
                <a:spcPct val="115000"/>
              </a:lnSpc>
              <a:spcBef>
                <a:spcPts val="1000"/>
              </a:spcBef>
              <a:spcAft>
                <a:spcPts val="0"/>
              </a:spcAft>
              <a:buSzPts val="2400"/>
              <a:buChar char="●"/>
            </a:pPr>
            <a:r>
              <a:rPr b="1" lang="en-US" sz="2400"/>
              <a:t>Higher Concurrency:</a:t>
            </a:r>
            <a:r>
              <a:rPr lang="en-US" sz="2400"/>
              <a:t> Since transactions don’t need to wait for locks or commit confirmation, it allows for greater concurrency.</a:t>
            </a:r>
            <a:endParaRPr sz="2400"/>
          </a:p>
          <a:p>
            <a:pPr indent="-457200" lvl="0" marL="609600" rtl="0" algn="just">
              <a:lnSpc>
                <a:spcPct val="115000"/>
              </a:lnSpc>
              <a:spcBef>
                <a:spcPts val="1000"/>
              </a:spcBef>
              <a:spcAft>
                <a:spcPts val="1000"/>
              </a:spcAft>
              <a:buSzPts val="2400"/>
              <a:buChar char="●"/>
            </a:pPr>
            <a:r>
              <a:rPr b="1" lang="en-US" sz="2400"/>
              <a:t>Higher Risk of Anomalies:</a:t>
            </a:r>
            <a:r>
              <a:rPr lang="en-US" sz="2400"/>
              <a:t> Read Uncommitted allows all types of anomalies: dirty reads, non-repeatable reads, and phantom reads.</a:t>
            </a:r>
            <a:endParaRPr sz="2400"/>
          </a:p>
        </p:txBody>
      </p:sp>
      <p:sp>
        <p:nvSpPr>
          <p:cNvPr id="958" name="Google Shape;958;p1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Row Level </a:t>
            </a:r>
            <a:r>
              <a:rPr b="1" lang="en-US">
                <a:solidFill>
                  <a:srgbClr val="0080C9"/>
                </a:solidFill>
              </a:rPr>
              <a:t>Redundancy</a:t>
            </a:r>
            <a:endParaRPr b="1">
              <a:solidFill>
                <a:srgbClr val="0080C9"/>
              </a:solidFill>
            </a:endParaRPr>
          </a:p>
        </p:txBody>
      </p:sp>
      <p:sp>
        <p:nvSpPr>
          <p:cNvPr id="351" name="Google Shape;351;p58"/>
          <p:cNvSpPr txBox="1"/>
          <p:nvPr>
            <p:ph idx="2" type="body"/>
          </p:nvPr>
        </p:nvSpPr>
        <p:spPr>
          <a:xfrm>
            <a:off x="6027875" y="2702925"/>
            <a:ext cx="5181600" cy="23022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2000"/>
              <a:buNone/>
            </a:pPr>
            <a:r>
              <a:rPr b="1" lang="en-US" sz="2200">
                <a:latin typeface="Arial"/>
                <a:ea typeface="Arial"/>
                <a:cs typeface="Arial"/>
                <a:sym typeface="Arial"/>
              </a:rPr>
              <a:t>After Normalization</a:t>
            </a:r>
            <a:endParaRPr sz="2200">
              <a:latin typeface="Arial"/>
              <a:ea typeface="Arial"/>
              <a:cs typeface="Arial"/>
              <a:sym typeface="Arial"/>
            </a:endParaRPr>
          </a:p>
          <a:p>
            <a:pPr indent="-101600" lvl="0" marL="228600" rtl="0" algn="l">
              <a:lnSpc>
                <a:spcPct val="80000"/>
              </a:lnSpc>
              <a:spcBef>
                <a:spcPts val="1000"/>
              </a:spcBef>
              <a:spcAft>
                <a:spcPts val="0"/>
              </a:spcAft>
              <a:buClr>
                <a:schemeClr val="dk1"/>
              </a:buClr>
              <a:buSzPts val="2000"/>
              <a:buNone/>
            </a:pPr>
            <a:r>
              <a:t/>
            </a:r>
            <a:endParaRPr sz="2200">
              <a:latin typeface="Arial"/>
              <a:ea typeface="Arial"/>
              <a:cs typeface="Arial"/>
              <a:sym typeface="Arial"/>
            </a:endParaRPr>
          </a:p>
        </p:txBody>
      </p:sp>
      <p:sp>
        <p:nvSpPr>
          <p:cNvPr id="352" name="Google Shape;352;p58"/>
          <p:cNvSpPr txBox="1"/>
          <p:nvPr>
            <p:ph idx="1" type="body"/>
          </p:nvPr>
        </p:nvSpPr>
        <p:spPr>
          <a:xfrm>
            <a:off x="693875" y="2702925"/>
            <a:ext cx="4862700" cy="28998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b="1" lang="en-US" sz="2200">
                <a:latin typeface="Arial"/>
                <a:ea typeface="Arial"/>
                <a:cs typeface="Arial"/>
                <a:sym typeface="Arial"/>
              </a:rPr>
              <a:t>Before Normalization </a:t>
            </a:r>
            <a:endParaRPr b="1" sz="2200">
              <a:latin typeface="Arial"/>
              <a:ea typeface="Arial"/>
              <a:cs typeface="Arial"/>
              <a:sym typeface="Arial"/>
            </a:endParaRPr>
          </a:p>
        </p:txBody>
      </p:sp>
      <p:graphicFrame>
        <p:nvGraphicFramePr>
          <p:cNvPr id="353" name="Google Shape;353;p58"/>
          <p:cNvGraphicFramePr/>
          <p:nvPr/>
        </p:nvGraphicFramePr>
        <p:xfrm>
          <a:off x="947518" y="3193931"/>
          <a:ext cx="3000000" cy="3000000"/>
        </p:xfrm>
        <a:graphic>
          <a:graphicData uri="http://schemas.openxmlformats.org/drawingml/2006/table">
            <a:tbl>
              <a:tblPr bandRow="1" firstRow="1">
                <a:noFill/>
                <a:tableStyleId>{9F668F10-D427-4608-AE60-D5D1B268AD13}</a:tableStyleId>
              </a:tblPr>
              <a:tblGrid>
                <a:gridCol w="1443400"/>
                <a:gridCol w="1443400"/>
                <a:gridCol w="1443400"/>
              </a:tblGrid>
              <a:tr h="485625">
                <a:tc>
                  <a:txBody>
                    <a:bodyPr/>
                    <a:lstStyle/>
                    <a:p>
                      <a:pPr indent="0" lvl="0" marL="0" marR="0" rtl="0" algn="l">
                        <a:spcBef>
                          <a:spcPts val="0"/>
                        </a:spcBef>
                        <a:spcAft>
                          <a:spcPts val="0"/>
                        </a:spcAft>
                        <a:buNone/>
                      </a:pPr>
                      <a:r>
                        <a:rPr lang="en-US" sz="1800" u="none" cap="none" strike="noStrike"/>
                        <a:t>SID</a:t>
                      </a:r>
                      <a:endParaRPr sz="1800"/>
                    </a:p>
                  </a:txBody>
                  <a:tcPr marT="45725" marB="45725" marR="91450" marL="91450"/>
                </a:tc>
                <a:tc>
                  <a:txBody>
                    <a:bodyPr/>
                    <a:lstStyle/>
                    <a:p>
                      <a:pPr indent="0" lvl="0" marL="0" marR="0" rtl="0" algn="l">
                        <a:spcBef>
                          <a:spcPts val="0"/>
                        </a:spcBef>
                        <a:spcAft>
                          <a:spcPts val="0"/>
                        </a:spcAft>
                        <a:buNone/>
                      </a:pPr>
                      <a:r>
                        <a:rPr lang="en-US" sz="1800"/>
                        <a:t>Student Name</a:t>
                      </a:r>
                      <a:endParaRPr sz="1800"/>
                    </a:p>
                  </a:txBody>
                  <a:tcPr marT="45725" marB="45725" marR="91450" marL="91450"/>
                </a:tc>
                <a:tc>
                  <a:txBody>
                    <a:bodyPr/>
                    <a:lstStyle/>
                    <a:p>
                      <a:pPr indent="0" lvl="0" marL="0" marR="0" rtl="0" algn="l">
                        <a:spcBef>
                          <a:spcPts val="0"/>
                        </a:spcBef>
                        <a:spcAft>
                          <a:spcPts val="0"/>
                        </a:spcAft>
                        <a:buNone/>
                      </a:pPr>
                      <a:r>
                        <a:rPr lang="en-US" sz="1800"/>
                        <a:t>Age</a:t>
                      </a:r>
                      <a:endParaRPr sz="1800"/>
                    </a:p>
                  </a:txBody>
                  <a:tcPr marT="45725" marB="45725" marR="91450" marL="91450"/>
                </a:tc>
              </a:tr>
              <a:tr h="4923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Jojo</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r>
              <a:tr h="4923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Kit</a:t>
                      </a:r>
                      <a:endParaRPr sz="1800"/>
                    </a:p>
                  </a:txBody>
                  <a:tcPr marT="45725" marB="45725" marR="91450" marL="91450"/>
                </a:tc>
                <a:tc>
                  <a:txBody>
                    <a:bodyPr/>
                    <a:lstStyle/>
                    <a:p>
                      <a:pPr indent="0" lvl="0" marL="0" marR="0" rtl="0" algn="l">
                        <a:spcBef>
                          <a:spcPts val="0"/>
                        </a:spcBef>
                        <a:spcAft>
                          <a:spcPts val="0"/>
                        </a:spcAft>
                        <a:buNone/>
                      </a:pPr>
                      <a:r>
                        <a:rPr lang="en-US" sz="1800"/>
                        <a:t>25</a:t>
                      </a:r>
                      <a:endParaRPr sz="1800"/>
                    </a:p>
                  </a:txBody>
                  <a:tcPr marT="45725" marB="45725" marR="91450" marL="91450"/>
                </a:tc>
              </a:tr>
              <a:tr h="4923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Jojo</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r>
            </a:tbl>
          </a:graphicData>
        </a:graphic>
      </p:graphicFrame>
      <p:graphicFrame>
        <p:nvGraphicFramePr>
          <p:cNvPr id="354" name="Google Shape;354;p58"/>
          <p:cNvGraphicFramePr/>
          <p:nvPr/>
        </p:nvGraphicFramePr>
        <p:xfrm>
          <a:off x="6208236" y="3185535"/>
          <a:ext cx="3000000" cy="3000000"/>
        </p:xfrm>
        <a:graphic>
          <a:graphicData uri="http://schemas.openxmlformats.org/drawingml/2006/table">
            <a:tbl>
              <a:tblPr bandRow="1" firstRow="1">
                <a:noFill/>
                <a:tableStyleId>{9F668F10-D427-4608-AE60-D5D1B268AD13}</a:tableStyleId>
              </a:tblPr>
              <a:tblGrid>
                <a:gridCol w="1667075"/>
                <a:gridCol w="1667075"/>
                <a:gridCol w="1667075"/>
              </a:tblGrid>
              <a:tr h="758475">
                <a:tc>
                  <a:txBody>
                    <a:bodyPr/>
                    <a:lstStyle/>
                    <a:p>
                      <a:pPr indent="0" lvl="0" marL="0" marR="0" rtl="0" algn="l">
                        <a:spcBef>
                          <a:spcPts val="0"/>
                        </a:spcBef>
                        <a:spcAft>
                          <a:spcPts val="0"/>
                        </a:spcAft>
                        <a:buNone/>
                      </a:pPr>
                      <a:r>
                        <a:rPr lang="en-US" sz="1800"/>
                        <a:t>SID</a:t>
                      </a:r>
                      <a:endParaRPr sz="1800"/>
                    </a:p>
                  </a:txBody>
                  <a:tcPr marT="45725" marB="45725" marR="91450" marL="91450"/>
                </a:tc>
                <a:tc>
                  <a:txBody>
                    <a:bodyPr/>
                    <a:lstStyle/>
                    <a:p>
                      <a:pPr indent="0" lvl="0" marL="0" marR="0" rtl="0" algn="l">
                        <a:spcBef>
                          <a:spcPts val="0"/>
                        </a:spcBef>
                        <a:spcAft>
                          <a:spcPts val="0"/>
                        </a:spcAft>
                        <a:buNone/>
                      </a:pPr>
                      <a:r>
                        <a:rPr lang="en-US" sz="1800"/>
                        <a:t>Student Name</a:t>
                      </a:r>
                      <a:endParaRPr sz="1800"/>
                    </a:p>
                  </a:txBody>
                  <a:tcPr marT="45725" marB="45725" marR="91450" marL="91450"/>
                </a:tc>
                <a:tc>
                  <a:txBody>
                    <a:bodyPr/>
                    <a:lstStyle/>
                    <a:p>
                      <a:pPr indent="0" lvl="0" marL="0" marR="0" rtl="0" algn="l">
                        <a:spcBef>
                          <a:spcPts val="0"/>
                        </a:spcBef>
                        <a:spcAft>
                          <a:spcPts val="0"/>
                        </a:spcAft>
                        <a:buNone/>
                      </a:pPr>
                      <a:r>
                        <a:rPr lang="en-US" sz="1800"/>
                        <a:t>Age</a:t>
                      </a:r>
                      <a:endParaRPr sz="1800"/>
                    </a:p>
                  </a:txBody>
                  <a:tcPr marT="45725" marB="45725" marR="91450" marL="91450"/>
                </a:tc>
              </a:tr>
              <a:tr h="4394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Jojo</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r>
              <a:tr h="4394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Kit</a:t>
                      </a:r>
                      <a:endParaRPr sz="1800"/>
                    </a:p>
                  </a:txBody>
                  <a:tcPr marT="45725" marB="45725" marR="91450" marL="91450"/>
                </a:tc>
                <a:tc>
                  <a:txBody>
                    <a:bodyPr/>
                    <a:lstStyle/>
                    <a:p>
                      <a:pPr indent="0" lvl="0" marL="0" marR="0" rtl="0" algn="l">
                        <a:spcBef>
                          <a:spcPts val="0"/>
                        </a:spcBef>
                        <a:spcAft>
                          <a:spcPts val="0"/>
                        </a:spcAft>
                        <a:buNone/>
                      </a:pPr>
                      <a:r>
                        <a:rPr lang="en-US" sz="1800"/>
                        <a:t>25</a:t>
                      </a:r>
                      <a:endParaRPr sz="1800"/>
                    </a:p>
                  </a:txBody>
                  <a:tcPr marT="45725" marB="45725" marR="91450" marL="91450"/>
                </a:tc>
              </a:tr>
            </a:tbl>
          </a:graphicData>
        </a:graphic>
      </p:graphicFrame>
      <p:cxnSp>
        <p:nvCxnSpPr>
          <p:cNvPr id="355" name="Google Shape;355;p58"/>
          <p:cNvCxnSpPr/>
          <p:nvPr/>
        </p:nvCxnSpPr>
        <p:spPr>
          <a:xfrm>
            <a:off x="1011656" y="4004218"/>
            <a:ext cx="3399900" cy="0"/>
          </a:xfrm>
          <a:prstGeom prst="straightConnector1">
            <a:avLst/>
          </a:prstGeom>
          <a:noFill/>
          <a:ln cap="flat" cmpd="sng" w="9525">
            <a:solidFill>
              <a:srgbClr val="FF0000"/>
            </a:solidFill>
            <a:prstDash val="solid"/>
            <a:miter lim="800000"/>
            <a:headEnd len="sm" w="sm" type="none"/>
            <a:tailEnd len="sm" w="sm" type="none"/>
          </a:ln>
        </p:spPr>
      </p:cxnSp>
      <p:cxnSp>
        <p:nvCxnSpPr>
          <p:cNvPr id="356" name="Google Shape;356;p58"/>
          <p:cNvCxnSpPr/>
          <p:nvPr/>
        </p:nvCxnSpPr>
        <p:spPr>
          <a:xfrm>
            <a:off x="1011656" y="4987007"/>
            <a:ext cx="3399900" cy="10800"/>
          </a:xfrm>
          <a:prstGeom prst="straightConnector1">
            <a:avLst/>
          </a:prstGeom>
          <a:noFill/>
          <a:ln cap="flat" cmpd="sng" w="9525">
            <a:solidFill>
              <a:srgbClr val="FF0000"/>
            </a:solidFill>
            <a:prstDash val="solid"/>
            <a:miter lim="800000"/>
            <a:headEnd len="sm" w="sm" type="none"/>
            <a:tailEnd len="sm" w="sm" type="none"/>
          </a:ln>
        </p:spPr>
      </p:cxnSp>
      <p:sp>
        <p:nvSpPr>
          <p:cNvPr id="357" name="Google Shape;357;p58"/>
          <p:cNvSpPr txBox="1"/>
          <p:nvPr/>
        </p:nvSpPr>
        <p:spPr>
          <a:xfrm>
            <a:off x="4173675" y="5504300"/>
            <a:ext cx="33999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Lato"/>
                <a:ea typeface="Lato"/>
                <a:cs typeface="Lato"/>
                <a:sym typeface="Lato"/>
              </a:rPr>
              <a:t>Example: Row Level Redundancy</a:t>
            </a:r>
            <a:endParaRPr b="1">
              <a:solidFill>
                <a:schemeClr val="dk1"/>
              </a:solidFill>
              <a:latin typeface="Lato"/>
              <a:ea typeface="Lato"/>
              <a:cs typeface="Lato"/>
              <a:sym typeface="Lato"/>
            </a:endParaRPr>
          </a:p>
        </p:txBody>
      </p:sp>
      <p:sp>
        <p:nvSpPr>
          <p:cNvPr id="358" name="Google Shape;358;p58"/>
          <p:cNvSpPr txBox="1"/>
          <p:nvPr/>
        </p:nvSpPr>
        <p:spPr>
          <a:xfrm>
            <a:off x="838200" y="1376675"/>
            <a:ext cx="41064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Example: </a:t>
            </a:r>
            <a:endParaRPr b="1" sz="2000">
              <a:solidFill>
                <a:schemeClr val="lt1"/>
              </a:solidFill>
              <a:highlight>
                <a:schemeClr val="dk1"/>
              </a:highlight>
              <a:latin typeface="Lato"/>
              <a:ea typeface="Lato"/>
              <a:cs typeface="Lato"/>
              <a:sym typeface="Lato"/>
            </a:endParaRPr>
          </a:p>
        </p:txBody>
      </p:sp>
      <p:sp>
        <p:nvSpPr>
          <p:cNvPr id="359" name="Google Shape;359;p58"/>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360" name="Google Shape;360;p58"/>
          <p:cNvSpPr txBox="1"/>
          <p:nvPr/>
        </p:nvSpPr>
        <p:spPr>
          <a:xfrm>
            <a:off x="6027871" y="4852725"/>
            <a:ext cx="5088000" cy="578700"/>
          </a:xfrm>
          <a:prstGeom prst="rect">
            <a:avLst/>
          </a:prstGeom>
          <a:noFill/>
          <a:ln>
            <a:noFill/>
          </a:ln>
        </p:spPr>
        <p:txBody>
          <a:bodyPr anchorCtr="0" anchor="t" bIns="91425" lIns="91425" spcFirstLastPara="1" rIns="91425" wrap="square" tIns="91425">
            <a:spAutoFit/>
          </a:bodyPr>
          <a:lstStyle/>
          <a:p>
            <a:pPr indent="-203200" lvl="0" marL="228600" rtl="0" algn="l">
              <a:lnSpc>
                <a:spcPct val="80000"/>
              </a:lnSpc>
              <a:spcBef>
                <a:spcPts val="0"/>
              </a:spcBef>
              <a:spcAft>
                <a:spcPts val="0"/>
              </a:spcAft>
              <a:buClr>
                <a:schemeClr val="dk1"/>
              </a:buClr>
              <a:buSzPts val="1600"/>
              <a:buChar char="•"/>
            </a:pPr>
            <a:r>
              <a:rPr lang="en-US" sz="1600">
                <a:solidFill>
                  <a:schemeClr val="dk1"/>
                </a:solidFill>
              </a:rPr>
              <a:t>If the </a:t>
            </a:r>
            <a:r>
              <a:rPr b="1" lang="en-US" sz="1600">
                <a:solidFill>
                  <a:schemeClr val="dk1"/>
                </a:solidFill>
              </a:rPr>
              <a:t>SID </a:t>
            </a:r>
            <a:r>
              <a:rPr lang="en-US" sz="1600">
                <a:solidFill>
                  <a:schemeClr val="dk1"/>
                </a:solidFill>
              </a:rPr>
              <a:t>is </a:t>
            </a:r>
            <a:r>
              <a:rPr b="1" lang="en-US" sz="1600">
                <a:solidFill>
                  <a:schemeClr val="dk1"/>
                </a:solidFill>
              </a:rPr>
              <a:t>primary key</a:t>
            </a:r>
            <a:r>
              <a:rPr lang="en-US" sz="1600">
                <a:solidFill>
                  <a:schemeClr val="dk1"/>
                </a:solidFill>
              </a:rPr>
              <a:t> of each row, we can restrict the insertion of same </a:t>
            </a:r>
            <a:r>
              <a:rPr b="1" lang="en-US" sz="1600">
                <a:solidFill>
                  <a:schemeClr val="dk1"/>
                </a:solidFill>
              </a:rPr>
              <a:t>SID</a:t>
            </a:r>
            <a:endParaRPr b="1" sz="800"/>
          </a:p>
        </p:txBody>
      </p:sp>
      <p:sp>
        <p:nvSpPr>
          <p:cNvPr id="361" name="Google Shape;361;p58"/>
          <p:cNvSpPr/>
          <p:nvPr/>
        </p:nvSpPr>
        <p:spPr>
          <a:xfrm>
            <a:off x="4173675" y="1825275"/>
            <a:ext cx="1841700" cy="1059000"/>
          </a:xfrm>
          <a:prstGeom prst="wedgeEllipseCallout">
            <a:avLst>
              <a:gd fmla="val -20833" name="adj1"/>
              <a:gd fmla="val 62500" name="adj2"/>
            </a:avLst>
          </a:prstGeom>
          <a:solidFill>
            <a:srgbClr val="0092D8"/>
          </a:solidFill>
          <a:ln cap="flat" cmpd="sng" w="12700">
            <a:solidFill>
              <a:srgbClr val="0287D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Redundant </a:t>
            </a:r>
            <a:r>
              <a:rPr lang="en-US" sz="1800">
                <a:solidFill>
                  <a:schemeClr val="lt1"/>
                </a:solidFill>
                <a:latin typeface="Calibri"/>
                <a:ea typeface="Calibri"/>
                <a:cs typeface="Calibri"/>
                <a:sym typeface="Calibri"/>
              </a:rPr>
              <a:t>row v</a:t>
            </a:r>
            <a:r>
              <a:rPr b="0" i="0" lang="en-US" sz="1800" u="none" cap="none" strike="noStrike">
                <a:solidFill>
                  <a:schemeClr val="lt1"/>
                </a:solidFill>
                <a:latin typeface="Calibri"/>
                <a:ea typeface="Calibri"/>
                <a:cs typeface="Calibri"/>
                <a:sym typeface="Calibri"/>
              </a:rPr>
              <a:t>alues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21"/>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Read Committed</a:t>
            </a:r>
            <a:endParaRPr b="1" sz="3200">
              <a:solidFill>
                <a:schemeClr val="accent5"/>
              </a:solidFill>
            </a:endParaRPr>
          </a:p>
        </p:txBody>
      </p:sp>
      <p:sp>
        <p:nvSpPr>
          <p:cNvPr id="964" name="Google Shape;964;p121"/>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965" name="Google Shape;965;p121"/>
          <p:cNvSpPr txBox="1"/>
          <p:nvPr>
            <p:ph idx="1" type="body"/>
          </p:nvPr>
        </p:nvSpPr>
        <p:spPr>
          <a:xfrm>
            <a:off x="415600" y="945233"/>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None/>
            </a:pPr>
            <a:r>
              <a:rPr lang="en-US" sz="2400"/>
              <a:t>Read Committed is an isolation level that ensures a transaction can only read data that has been committed by other transactions.</a:t>
            </a:r>
            <a:endParaRPr sz="2400"/>
          </a:p>
          <a:p>
            <a:pPr indent="0" lvl="0" marL="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t/>
            </a:r>
            <a:endParaRPr sz="2400"/>
          </a:p>
          <a:p>
            <a:pPr indent="-457200" lvl="0" marL="609600" rtl="0" algn="just">
              <a:lnSpc>
                <a:spcPct val="115000"/>
              </a:lnSpc>
              <a:spcBef>
                <a:spcPts val="0"/>
              </a:spcBef>
              <a:spcAft>
                <a:spcPts val="0"/>
              </a:spcAft>
              <a:buSzPts val="2400"/>
              <a:buChar char="●"/>
            </a:pPr>
            <a:r>
              <a:rPr b="1" lang="en-US" sz="2400"/>
              <a:t>Prevents Dirty Reads: </a:t>
            </a:r>
            <a:r>
              <a:rPr lang="en-US" sz="2400"/>
              <a:t>Transactions can only read committed data ensuring no temporary data is accessed.</a:t>
            </a:r>
            <a:endParaRPr sz="2400"/>
          </a:p>
          <a:p>
            <a:pPr indent="-457200" lvl="0" marL="609600" rtl="0" algn="just">
              <a:lnSpc>
                <a:spcPct val="115000"/>
              </a:lnSpc>
              <a:spcBef>
                <a:spcPts val="1000"/>
              </a:spcBef>
              <a:spcAft>
                <a:spcPts val="1000"/>
              </a:spcAft>
              <a:buSzPts val="2400"/>
              <a:buChar char="●"/>
            </a:pPr>
            <a:r>
              <a:rPr b="1" lang="en-US" sz="2400"/>
              <a:t>Allows Non-Repeatable Reads:</a:t>
            </a:r>
            <a:r>
              <a:rPr lang="en-US" sz="2400"/>
              <a:t> A transaction can read a value, then another transaction can change and commit the same value, and when the first transaction reads it again, it gets a different result.</a:t>
            </a:r>
            <a:endParaRPr sz="2400"/>
          </a:p>
        </p:txBody>
      </p:sp>
      <p:sp>
        <p:nvSpPr>
          <p:cNvPr id="966" name="Google Shape;966;p1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cxnSp>
        <p:nvCxnSpPr>
          <p:cNvPr id="971" name="Google Shape;971;p122"/>
          <p:cNvCxnSpPr/>
          <p:nvPr/>
        </p:nvCxnSpPr>
        <p:spPr>
          <a:xfrm flipH="1">
            <a:off x="1113967" y="777000"/>
            <a:ext cx="20100" cy="5743500"/>
          </a:xfrm>
          <a:prstGeom prst="straightConnector1">
            <a:avLst/>
          </a:prstGeom>
          <a:noFill/>
          <a:ln cap="flat" cmpd="sng" w="38100">
            <a:solidFill>
              <a:schemeClr val="accent1"/>
            </a:solidFill>
            <a:prstDash val="solid"/>
            <a:round/>
            <a:headEnd len="sm" w="sm" type="none"/>
            <a:tailEnd len="med" w="med" type="triangle"/>
          </a:ln>
        </p:spPr>
      </p:cxnSp>
      <p:sp>
        <p:nvSpPr>
          <p:cNvPr id="972" name="Google Shape;972;p122"/>
          <p:cNvSpPr txBox="1"/>
          <p:nvPr/>
        </p:nvSpPr>
        <p:spPr>
          <a:xfrm>
            <a:off x="418367" y="419733"/>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cxnSp>
        <p:nvCxnSpPr>
          <p:cNvPr id="973" name="Google Shape;973;p122"/>
          <p:cNvCxnSpPr/>
          <p:nvPr/>
        </p:nvCxnSpPr>
        <p:spPr>
          <a:xfrm>
            <a:off x="7264600" y="852533"/>
            <a:ext cx="39900" cy="5576400"/>
          </a:xfrm>
          <a:prstGeom prst="straightConnector1">
            <a:avLst/>
          </a:prstGeom>
          <a:noFill/>
          <a:ln cap="flat" cmpd="sng" w="38100">
            <a:solidFill>
              <a:schemeClr val="accent1"/>
            </a:solidFill>
            <a:prstDash val="solid"/>
            <a:round/>
            <a:headEnd len="sm" w="sm" type="none"/>
            <a:tailEnd len="med" w="med" type="triangle"/>
          </a:ln>
        </p:spPr>
      </p:cxnSp>
      <p:sp>
        <p:nvSpPr>
          <p:cNvPr id="974" name="Google Shape;974;p122"/>
          <p:cNvSpPr txBox="1"/>
          <p:nvPr/>
        </p:nvSpPr>
        <p:spPr>
          <a:xfrm>
            <a:off x="6657200" y="419733"/>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975" name="Google Shape;975;p122"/>
          <p:cNvSpPr txBox="1"/>
          <p:nvPr/>
        </p:nvSpPr>
        <p:spPr>
          <a:xfrm>
            <a:off x="1355333" y="776983"/>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a:t>
            </a:r>
            <a:endParaRPr b="1" i="0" sz="1600" u="none" cap="none" strike="noStrike">
              <a:solidFill>
                <a:schemeClr val="dk1"/>
              </a:solidFill>
            </a:endParaRPr>
          </a:p>
        </p:txBody>
      </p:sp>
      <p:sp>
        <p:nvSpPr>
          <p:cNvPr id="976" name="Google Shape;976;p122"/>
          <p:cNvSpPr txBox="1"/>
          <p:nvPr/>
        </p:nvSpPr>
        <p:spPr>
          <a:xfrm>
            <a:off x="7431533" y="1480000"/>
            <a:ext cx="4191300" cy="6516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UPDATE</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i="0" lang="en-US" sz="1600" u="none" cap="none" strike="noStrike">
                <a:solidFill>
                  <a:srgbClr val="0000FF"/>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SET</a:t>
            </a:r>
            <a:r>
              <a:rPr b="1" i="0" lang="en-US" sz="1600" u="none" cap="none" strike="noStrike">
                <a:solidFill>
                  <a:srgbClr val="0000FF"/>
                </a:solidFill>
                <a:latin typeface="Arial"/>
                <a:ea typeface="Arial"/>
                <a:cs typeface="Arial"/>
                <a:sym typeface="Arial"/>
              </a:rPr>
              <a:t> </a:t>
            </a:r>
            <a:r>
              <a:rPr b="1" lang="en-US" sz="1600">
                <a:solidFill>
                  <a:schemeClr val="dk1"/>
                </a:solidFill>
              </a:rPr>
              <a:t>balance</a:t>
            </a:r>
            <a:r>
              <a:rPr b="1" i="0" lang="en-US" sz="1600" u="none" cap="none" strike="noStrike">
                <a:solidFill>
                  <a:schemeClr val="dk1"/>
                </a:solidFill>
              </a:rPr>
              <a:t> = </a:t>
            </a:r>
            <a:r>
              <a:rPr b="1" lang="en-US" sz="1600">
                <a:solidFill>
                  <a:schemeClr val="dk1"/>
                </a:solidFill>
              </a:rPr>
              <a:t>balance + 500</a:t>
            </a:r>
            <a:r>
              <a:rPr b="1" i="0" lang="en-US" sz="1600" u="none" cap="none" strike="noStrike">
                <a:solidFill>
                  <a:schemeClr val="dk1"/>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WHERE</a:t>
            </a:r>
            <a:r>
              <a:rPr b="1" i="0" lang="en-US" sz="1600" u="none" cap="none" strike="noStrike">
                <a:solidFill>
                  <a:srgbClr val="0000FF"/>
                </a:solidFill>
                <a:latin typeface="Arial"/>
                <a:ea typeface="Arial"/>
                <a:cs typeface="Arial"/>
                <a:sym typeface="Arial"/>
              </a:rPr>
              <a:t> </a:t>
            </a:r>
            <a:r>
              <a:rPr b="1" lang="en-US" sz="1600">
                <a:solidFill>
                  <a:schemeClr val="dk1"/>
                </a:solidFill>
              </a:rPr>
              <a:t>id</a:t>
            </a:r>
            <a:r>
              <a:rPr b="1" i="0" lang="en-US" sz="1600" u="none" cap="none" strike="noStrike">
                <a:solidFill>
                  <a:schemeClr val="dk1"/>
                </a:solidFill>
              </a:rPr>
              <a:t> = 1</a:t>
            </a:r>
            <a:r>
              <a:rPr b="1" lang="en-US" sz="1600">
                <a:solidFill>
                  <a:schemeClr val="dk1"/>
                </a:solidFill>
              </a:rPr>
              <a:t>;</a:t>
            </a:r>
            <a:endParaRPr b="1" i="0" sz="1600" u="none" cap="none" strike="noStrike">
              <a:solidFill>
                <a:schemeClr val="dk1"/>
              </a:solidFill>
            </a:endParaRPr>
          </a:p>
        </p:txBody>
      </p:sp>
      <p:sp>
        <p:nvSpPr>
          <p:cNvPr id="977" name="Google Shape;977;p122"/>
          <p:cNvSpPr txBox="1"/>
          <p:nvPr/>
        </p:nvSpPr>
        <p:spPr>
          <a:xfrm>
            <a:off x="1209133" y="3196633"/>
            <a:ext cx="59805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id, name, balance </a:t>
            </a:r>
            <a:r>
              <a:rPr b="1" lang="en-US" sz="1600">
                <a:solidFill>
                  <a:schemeClr val="accent5"/>
                </a:solidFill>
              </a:rPr>
              <a:t>FROM</a:t>
            </a:r>
            <a:r>
              <a:rPr b="1" lang="en-US" sz="1600">
                <a:solidFill>
                  <a:schemeClr val="dk1"/>
                </a:solidFill>
              </a:rPr>
              <a:t> accounts </a:t>
            </a:r>
            <a:r>
              <a:rPr b="1" lang="en-US" sz="1600">
                <a:solidFill>
                  <a:schemeClr val="accent5"/>
                </a:solidFill>
              </a:rPr>
              <a:t>WHERE</a:t>
            </a:r>
            <a:r>
              <a:rPr b="1" lang="en-US" sz="1600">
                <a:solidFill>
                  <a:schemeClr val="dk1"/>
                </a:solidFill>
              </a:rPr>
              <a:t> id = 1;</a:t>
            </a:r>
            <a:endParaRPr b="1" sz="1600">
              <a:solidFill>
                <a:srgbClr val="00FFFF"/>
              </a:solidFill>
            </a:endParaRPr>
          </a:p>
        </p:txBody>
      </p:sp>
      <p:sp>
        <p:nvSpPr>
          <p:cNvPr id="978" name="Google Shape;978;p122"/>
          <p:cNvSpPr txBox="1"/>
          <p:nvPr>
            <p:ph type="title"/>
          </p:nvPr>
        </p:nvSpPr>
        <p:spPr>
          <a:xfrm>
            <a:off x="356400" y="0"/>
            <a:ext cx="10102500" cy="524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70833"/>
              <a:buNone/>
            </a:pPr>
            <a:r>
              <a:rPr b="1" lang="en-US" sz="2400">
                <a:solidFill>
                  <a:schemeClr val="accent5"/>
                </a:solidFill>
              </a:rPr>
              <a:t>Read Committed Prevents Dirty Read But Can’t Prevent Non-Repeatable Read</a:t>
            </a:r>
            <a:endParaRPr b="1" sz="2400">
              <a:solidFill>
                <a:schemeClr val="accent5"/>
              </a:solidFill>
            </a:endParaRPr>
          </a:p>
        </p:txBody>
      </p:sp>
      <p:sp>
        <p:nvSpPr>
          <p:cNvPr id="979" name="Google Shape;979;p1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980" name="Google Shape;980;p122"/>
          <p:cNvGraphicFramePr/>
          <p:nvPr/>
        </p:nvGraphicFramePr>
        <p:xfrm>
          <a:off x="2594333" y="1262150"/>
          <a:ext cx="3000000" cy="3000000"/>
        </p:xfrm>
        <a:graphic>
          <a:graphicData uri="http://schemas.openxmlformats.org/drawingml/2006/table">
            <a:tbl>
              <a:tblPr>
                <a:noFill/>
                <a:tableStyleId>{D70AEA84-F1D6-4E6C-873A-95592376EB88}</a:tableStyleId>
              </a:tblPr>
              <a:tblGrid>
                <a:gridCol w="510475"/>
                <a:gridCol w="811125"/>
                <a:gridCol w="1149125"/>
              </a:tblGrid>
              <a:tr h="323500">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3202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graphicFrame>
        <p:nvGraphicFramePr>
          <p:cNvPr id="981" name="Google Shape;981;p122"/>
          <p:cNvGraphicFramePr/>
          <p:nvPr/>
        </p:nvGraphicFramePr>
        <p:xfrm>
          <a:off x="8291767" y="2209983"/>
          <a:ext cx="3000000" cy="3000000"/>
        </p:xfrm>
        <a:graphic>
          <a:graphicData uri="http://schemas.openxmlformats.org/drawingml/2006/table">
            <a:tbl>
              <a:tblPr>
                <a:noFill/>
                <a:tableStyleId>{D70AEA84-F1D6-4E6C-873A-95592376EB88}</a:tableStyleId>
              </a:tblPr>
              <a:tblGrid>
                <a:gridCol w="510475"/>
                <a:gridCol w="811125"/>
                <a:gridCol w="11491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graphicFrame>
        <p:nvGraphicFramePr>
          <p:cNvPr id="982" name="Google Shape;982;p122"/>
          <p:cNvGraphicFramePr/>
          <p:nvPr/>
        </p:nvGraphicFramePr>
        <p:xfrm>
          <a:off x="2594333" y="3729050"/>
          <a:ext cx="3000000" cy="3000000"/>
        </p:xfrm>
        <a:graphic>
          <a:graphicData uri="http://schemas.openxmlformats.org/drawingml/2006/table">
            <a:tbl>
              <a:tblPr>
                <a:noFill/>
                <a:tableStyleId>{D70AEA84-F1D6-4E6C-873A-95592376EB88}</a:tableStyleId>
              </a:tblPr>
              <a:tblGrid>
                <a:gridCol w="510475"/>
                <a:gridCol w="811125"/>
                <a:gridCol w="11491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bl>
          </a:graphicData>
        </a:graphic>
      </p:graphicFrame>
      <p:sp>
        <p:nvSpPr>
          <p:cNvPr id="983" name="Google Shape;983;p122"/>
          <p:cNvSpPr txBox="1"/>
          <p:nvPr/>
        </p:nvSpPr>
        <p:spPr>
          <a:xfrm>
            <a:off x="1209133" y="5105733"/>
            <a:ext cx="59805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id, name, balance </a:t>
            </a:r>
            <a:r>
              <a:rPr b="1" lang="en-US" sz="1600">
                <a:solidFill>
                  <a:schemeClr val="accent5"/>
                </a:solidFill>
              </a:rPr>
              <a:t>FROM</a:t>
            </a:r>
            <a:r>
              <a:rPr b="1" lang="en-US" sz="1600">
                <a:solidFill>
                  <a:schemeClr val="dk1"/>
                </a:solidFill>
              </a:rPr>
              <a:t> accounts </a:t>
            </a:r>
            <a:r>
              <a:rPr b="1" lang="en-US" sz="1600">
                <a:solidFill>
                  <a:schemeClr val="accent5"/>
                </a:solidFill>
              </a:rPr>
              <a:t>WHERE</a:t>
            </a:r>
            <a:r>
              <a:rPr b="1" lang="en-US" sz="1600">
                <a:solidFill>
                  <a:schemeClr val="dk1"/>
                </a:solidFill>
              </a:rPr>
              <a:t> id = 1;</a:t>
            </a:r>
            <a:endParaRPr b="1" sz="1600">
              <a:solidFill>
                <a:srgbClr val="00FFFF"/>
              </a:solidFill>
            </a:endParaRPr>
          </a:p>
        </p:txBody>
      </p:sp>
      <p:graphicFrame>
        <p:nvGraphicFramePr>
          <p:cNvPr id="984" name="Google Shape;984;p122"/>
          <p:cNvGraphicFramePr/>
          <p:nvPr/>
        </p:nvGraphicFramePr>
        <p:xfrm>
          <a:off x="2594333" y="5616250"/>
          <a:ext cx="3000000" cy="3000000"/>
        </p:xfrm>
        <a:graphic>
          <a:graphicData uri="http://schemas.openxmlformats.org/drawingml/2006/table">
            <a:tbl>
              <a:tblPr>
                <a:noFill/>
                <a:tableStyleId>{D70AEA84-F1D6-4E6C-873A-95592376EB88}</a:tableStyleId>
              </a:tblPr>
              <a:tblGrid>
                <a:gridCol w="510475"/>
                <a:gridCol w="811125"/>
                <a:gridCol w="11491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bl>
          </a:graphicData>
        </a:graphic>
      </p:graphicFrame>
      <p:sp>
        <p:nvSpPr>
          <p:cNvPr id="985" name="Google Shape;985;p122"/>
          <p:cNvSpPr txBox="1"/>
          <p:nvPr/>
        </p:nvSpPr>
        <p:spPr>
          <a:xfrm>
            <a:off x="7412600" y="4541733"/>
            <a:ext cx="15213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a:t>
            </a:r>
            <a:r>
              <a:rPr b="1" i="0" lang="en-US" sz="1600" u="none" cap="none" strike="noStrike">
                <a:solidFill>
                  <a:schemeClr val="dk1"/>
                </a:solidFill>
              </a:rPr>
              <a:t> TX2</a:t>
            </a:r>
            <a:endParaRPr b="1" i="0" sz="1600" u="none" cap="none" strike="noStrike">
              <a:solidFill>
                <a:schemeClr val="dk1"/>
              </a:solidFill>
            </a:endParaRPr>
          </a:p>
        </p:txBody>
      </p:sp>
      <p:sp>
        <p:nvSpPr>
          <p:cNvPr id="986" name="Google Shape;986;p122"/>
          <p:cNvSpPr txBox="1"/>
          <p:nvPr/>
        </p:nvSpPr>
        <p:spPr>
          <a:xfrm>
            <a:off x="5108000" y="4108925"/>
            <a:ext cx="2196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Prevents dirty read</a:t>
            </a:r>
            <a:endParaRPr b="1" i="0" sz="1600" u="none" cap="none" strike="noStrike">
              <a:solidFill>
                <a:schemeClr val="dk1"/>
              </a:solidFill>
            </a:endParaRPr>
          </a:p>
        </p:txBody>
      </p:sp>
      <p:sp>
        <p:nvSpPr>
          <p:cNvPr id="987" name="Google Shape;987;p122"/>
          <p:cNvSpPr txBox="1"/>
          <p:nvPr/>
        </p:nvSpPr>
        <p:spPr>
          <a:xfrm>
            <a:off x="5176833" y="5554400"/>
            <a:ext cx="1976100" cy="936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Can’t prevent non-repeatable read</a:t>
            </a:r>
            <a:endParaRPr b="1" i="0" sz="1600" u="none" cap="none" strike="noStrike">
              <a:solidFill>
                <a:schemeClr val="dk1"/>
              </a:solidFill>
            </a:endParaRPr>
          </a:p>
        </p:txBody>
      </p:sp>
      <p:sp>
        <p:nvSpPr>
          <p:cNvPr id="988" name="Google Shape;988;p122"/>
          <p:cNvSpPr txBox="1"/>
          <p:nvPr/>
        </p:nvSpPr>
        <p:spPr>
          <a:xfrm>
            <a:off x="1114067" y="6217633"/>
            <a:ext cx="15213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a:t>
            </a:r>
            <a:r>
              <a:rPr b="1" i="0" lang="en-US" sz="1600" u="none" cap="none" strike="noStrike">
                <a:solidFill>
                  <a:schemeClr val="dk1"/>
                </a:solidFill>
              </a:rPr>
              <a:t> TX</a:t>
            </a:r>
            <a:r>
              <a:rPr b="1" lang="en-US" sz="1600">
                <a:solidFill>
                  <a:schemeClr val="dk1"/>
                </a:solidFill>
              </a:rPr>
              <a:t>1</a:t>
            </a:r>
            <a:endParaRPr b="1" i="0" sz="1600" u="none" cap="none" strike="noStrike">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1000"/>
                                        <p:tgtEl>
                                          <p:spTgt spid="9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5"/>
                                        </p:tgtEl>
                                        <p:attrNameLst>
                                          <p:attrName>style.visibility</p:attrName>
                                        </p:attrNameLst>
                                      </p:cBhvr>
                                      <p:to>
                                        <p:strVal val="visible"/>
                                      </p:to>
                                    </p:set>
                                    <p:animEffect filter="fade" transition="in">
                                      <p:cBhvr>
                                        <p:cTn dur="1000"/>
                                        <p:tgtEl>
                                          <p:spTgt spid="97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1000"/>
                                        <p:tgtEl>
                                          <p:spTgt spid="9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1000"/>
                                        <p:tgtEl>
                                          <p:spTgt spid="974"/>
                                        </p:tgtEl>
                                      </p:cBhvr>
                                    </p:animEffect>
                                  </p:childTnLst>
                                </p:cTn>
                              </p:par>
                              <p:par>
                                <p:cTn fill="hold" nodeType="with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1000"/>
                                        <p:tgtEl>
                                          <p:spTgt spid="9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1000"/>
                                        <p:tgtEl>
                                          <p:spTgt spid="9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1000"/>
                                        <p:tgtEl>
                                          <p:spTgt spid="9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1000"/>
                                        <p:tgtEl>
                                          <p:spTgt spid="9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2"/>
                                        </p:tgtEl>
                                        <p:attrNameLst>
                                          <p:attrName>style.visibility</p:attrName>
                                        </p:attrNameLst>
                                      </p:cBhvr>
                                      <p:to>
                                        <p:strVal val="visible"/>
                                      </p:to>
                                    </p:set>
                                    <p:animEffect filter="fade" transition="in">
                                      <p:cBhvr>
                                        <p:cTn dur="1000"/>
                                        <p:tgtEl>
                                          <p:spTgt spid="98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1000"/>
                                        <p:tgtEl>
                                          <p:spTgt spid="9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1000"/>
                                        <p:tgtEl>
                                          <p:spTgt spid="9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1000"/>
                                        <p:tgtEl>
                                          <p:spTgt spid="9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1000"/>
                                        <p:tgtEl>
                                          <p:spTgt spid="9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1000"/>
                                        <p:tgtEl>
                                          <p:spTgt spid="9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23"/>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Repeatable Read</a:t>
            </a:r>
            <a:endParaRPr b="1" sz="3200">
              <a:solidFill>
                <a:schemeClr val="accent5"/>
              </a:solidFill>
            </a:endParaRPr>
          </a:p>
        </p:txBody>
      </p:sp>
      <p:sp>
        <p:nvSpPr>
          <p:cNvPr id="994" name="Google Shape;994;p123"/>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995" name="Google Shape;995;p123"/>
          <p:cNvSpPr txBox="1"/>
          <p:nvPr>
            <p:ph idx="1" type="body"/>
          </p:nvPr>
        </p:nvSpPr>
        <p:spPr>
          <a:xfrm>
            <a:off x="415600" y="945233"/>
            <a:ext cx="11360700" cy="5349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None/>
            </a:pPr>
            <a:r>
              <a:rPr lang="en-US" sz="2400"/>
              <a:t>Repeatable Read ensures if a transaction reads a row of data, subsequent reads of the same row within the same transaction will return the same data.</a:t>
            </a:r>
            <a:endParaRPr sz="2400"/>
          </a:p>
          <a:p>
            <a:pPr indent="0" lvl="0" marL="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t/>
            </a:r>
            <a:endParaRPr sz="2400"/>
          </a:p>
          <a:p>
            <a:pPr indent="-457200" lvl="0" marL="609600" rtl="0" algn="just">
              <a:lnSpc>
                <a:spcPct val="115000"/>
              </a:lnSpc>
              <a:spcBef>
                <a:spcPts val="0"/>
              </a:spcBef>
              <a:spcAft>
                <a:spcPts val="0"/>
              </a:spcAft>
              <a:buSzPts val="2400"/>
              <a:buChar char="●"/>
            </a:pPr>
            <a:r>
              <a:rPr b="1" lang="en-US" sz="2400"/>
              <a:t>Prevents Non-Repeatable Reads:</a:t>
            </a:r>
            <a:r>
              <a:rPr lang="en-US" sz="2400"/>
              <a:t> Once a transaction reads a value, it won’t see any modifications to that data by other transactions for the duration of the transaction.</a:t>
            </a:r>
            <a:endParaRPr sz="2400"/>
          </a:p>
          <a:p>
            <a:pPr indent="-457200" lvl="0" marL="609600" rtl="0" algn="just">
              <a:lnSpc>
                <a:spcPct val="115000"/>
              </a:lnSpc>
              <a:spcBef>
                <a:spcPts val="1000"/>
              </a:spcBef>
              <a:spcAft>
                <a:spcPts val="1000"/>
              </a:spcAft>
              <a:buSzPts val="2400"/>
              <a:buChar char="●"/>
            </a:pPr>
            <a:r>
              <a:rPr b="1" lang="en-US" sz="2400"/>
              <a:t>Allows Phantom Reads:</a:t>
            </a:r>
            <a:r>
              <a:rPr lang="en-US" sz="2400"/>
              <a:t> Although it ensures consistency in individual rows, it doesn't prevent new rows from being inserted or deleted by other transactions</a:t>
            </a:r>
            <a:r>
              <a:rPr lang="en-US" sz="2400"/>
              <a:t>, which can lead to phantom reads.</a:t>
            </a:r>
            <a:endParaRPr sz="2400"/>
          </a:p>
        </p:txBody>
      </p:sp>
      <p:sp>
        <p:nvSpPr>
          <p:cNvPr id="996" name="Google Shape;996;p1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cxnSp>
        <p:nvCxnSpPr>
          <p:cNvPr id="1001" name="Google Shape;1001;p124"/>
          <p:cNvCxnSpPr/>
          <p:nvPr/>
        </p:nvCxnSpPr>
        <p:spPr>
          <a:xfrm flipH="1">
            <a:off x="1126933" y="1114267"/>
            <a:ext cx="33300" cy="5393100"/>
          </a:xfrm>
          <a:prstGeom prst="straightConnector1">
            <a:avLst/>
          </a:prstGeom>
          <a:noFill/>
          <a:ln cap="flat" cmpd="sng" w="38100">
            <a:solidFill>
              <a:schemeClr val="accent1"/>
            </a:solidFill>
            <a:prstDash val="solid"/>
            <a:round/>
            <a:headEnd len="sm" w="sm" type="none"/>
            <a:tailEnd len="med" w="med" type="triangle"/>
          </a:ln>
        </p:spPr>
      </p:cxnSp>
      <p:sp>
        <p:nvSpPr>
          <p:cNvPr id="1002" name="Google Shape;1002;p124"/>
          <p:cNvSpPr txBox="1"/>
          <p:nvPr/>
        </p:nvSpPr>
        <p:spPr>
          <a:xfrm>
            <a:off x="444533" y="681467"/>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cxnSp>
        <p:nvCxnSpPr>
          <p:cNvPr id="1003" name="Google Shape;1003;p124"/>
          <p:cNvCxnSpPr/>
          <p:nvPr/>
        </p:nvCxnSpPr>
        <p:spPr>
          <a:xfrm flipH="1">
            <a:off x="7265267" y="1114267"/>
            <a:ext cx="25500" cy="5354100"/>
          </a:xfrm>
          <a:prstGeom prst="straightConnector1">
            <a:avLst/>
          </a:prstGeom>
          <a:noFill/>
          <a:ln cap="flat" cmpd="sng" w="38100">
            <a:solidFill>
              <a:schemeClr val="accent1"/>
            </a:solidFill>
            <a:prstDash val="solid"/>
            <a:round/>
            <a:headEnd len="sm" w="sm" type="none"/>
            <a:tailEnd len="med" w="med" type="triangle"/>
          </a:ln>
        </p:spPr>
      </p:cxnSp>
      <p:sp>
        <p:nvSpPr>
          <p:cNvPr id="1004" name="Google Shape;1004;p124"/>
          <p:cNvSpPr txBox="1"/>
          <p:nvPr/>
        </p:nvSpPr>
        <p:spPr>
          <a:xfrm>
            <a:off x="6683367" y="681467"/>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1005" name="Google Shape;1005;p124"/>
          <p:cNvSpPr txBox="1"/>
          <p:nvPr/>
        </p:nvSpPr>
        <p:spPr>
          <a:xfrm>
            <a:off x="1381500" y="1160400"/>
            <a:ext cx="56880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a:t>
            </a:r>
            <a:endParaRPr b="1" i="0" sz="1600" u="none" cap="none" strike="noStrike">
              <a:solidFill>
                <a:schemeClr val="dk1"/>
              </a:solidFill>
            </a:endParaRPr>
          </a:p>
        </p:txBody>
      </p:sp>
      <p:sp>
        <p:nvSpPr>
          <p:cNvPr id="1006" name="Google Shape;1006;p124"/>
          <p:cNvSpPr txBox="1"/>
          <p:nvPr/>
        </p:nvSpPr>
        <p:spPr>
          <a:xfrm>
            <a:off x="7469500" y="2515781"/>
            <a:ext cx="4191300" cy="6753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UPDATE</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i="0" lang="en-US" sz="1600" u="none" cap="none" strike="noStrike">
                <a:solidFill>
                  <a:srgbClr val="0000FF"/>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SET</a:t>
            </a:r>
            <a:r>
              <a:rPr b="1" i="0" lang="en-US" sz="1600" u="none" cap="none" strike="noStrike">
                <a:solidFill>
                  <a:srgbClr val="0000FF"/>
                </a:solidFill>
                <a:latin typeface="Arial"/>
                <a:ea typeface="Arial"/>
                <a:cs typeface="Arial"/>
                <a:sym typeface="Arial"/>
              </a:rPr>
              <a:t> </a:t>
            </a:r>
            <a:r>
              <a:rPr b="1" lang="en-US" sz="1600">
                <a:solidFill>
                  <a:schemeClr val="dk1"/>
                </a:solidFill>
              </a:rPr>
              <a:t>balance</a:t>
            </a:r>
            <a:r>
              <a:rPr b="1" i="0" lang="en-US" sz="1600" u="none" cap="none" strike="noStrike">
                <a:solidFill>
                  <a:schemeClr val="dk1"/>
                </a:solidFill>
              </a:rPr>
              <a:t> = </a:t>
            </a:r>
            <a:r>
              <a:rPr b="1" lang="en-US" sz="1600">
                <a:solidFill>
                  <a:schemeClr val="dk1"/>
                </a:solidFill>
              </a:rPr>
              <a:t>balance + 500</a:t>
            </a:r>
            <a:r>
              <a:rPr b="1" i="0" lang="en-US" sz="1600" u="none" cap="none" strike="noStrike">
                <a:solidFill>
                  <a:schemeClr val="dk1"/>
                </a:solidFill>
                <a:latin typeface="Arial"/>
                <a:ea typeface="Arial"/>
                <a:cs typeface="Arial"/>
                <a:sym typeface="Arial"/>
              </a:rPr>
              <a:t> </a:t>
            </a:r>
            <a:r>
              <a:rPr b="1" i="0" lang="en-US" sz="1600" u="none" cap="none" strike="noStrike">
                <a:solidFill>
                  <a:schemeClr val="accent5"/>
                </a:solidFill>
                <a:latin typeface="Arial"/>
                <a:ea typeface="Arial"/>
                <a:cs typeface="Arial"/>
                <a:sym typeface="Arial"/>
              </a:rPr>
              <a:t>WHERE</a:t>
            </a:r>
            <a:r>
              <a:rPr b="1" i="0" lang="en-US" sz="1600" u="none" cap="none" strike="noStrike">
                <a:solidFill>
                  <a:srgbClr val="0000FF"/>
                </a:solidFill>
                <a:latin typeface="Arial"/>
                <a:ea typeface="Arial"/>
                <a:cs typeface="Arial"/>
                <a:sym typeface="Arial"/>
              </a:rPr>
              <a:t> </a:t>
            </a:r>
            <a:r>
              <a:rPr b="1" lang="en-US" sz="1600">
                <a:solidFill>
                  <a:schemeClr val="dk1"/>
                </a:solidFill>
              </a:rPr>
              <a:t>id</a:t>
            </a:r>
            <a:r>
              <a:rPr b="1" i="0" lang="en-US" sz="1600" u="none" cap="none" strike="noStrike">
                <a:solidFill>
                  <a:schemeClr val="dk1"/>
                </a:solidFill>
              </a:rPr>
              <a:t> = 1</a:t>
            </a:r>
            <a:r>
              <a:rPr b="1" lang="en-US" sz="1600">
                <a:solidFill>
                  <a:schemeClr val="dk1"/>
                </a:solidFill>
              </a:rPr>
              <a:t>;</a:t>
            </a:r>
            <a:endParaRPr b="1" i="0" sz="1600" u="none" cap="none" strike="noStrike">
              <a:solidFill>
                <a:schemeClr val="dk1"/>
              </a:solidFill>
            </a:endParaRPr>
          </a:p>
        </p:txBody>
      </p:sp>
      <p:sp>
        <p:nvSpPr>
          <p:cNvPr id="1007" name="Google Shape;1007;p124"/>
          <p:cNvSpPr txBox="1"/>
          <p:nvPr/>
        </p:nvSpPr>
        <p:spPr>
          <a:xfrm>
            <a:off x="1237500" y="3494467"/>
            <a:ext cx="5936100" cy="4329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id, name, balance </a:t>
            </a:r>
            <a:r>
              <a:rPr b="1" lang="en-US" sz="1600">
                <a:solidFill>
                  <a:schemeClr val="accent5"/>
                </a:solidFill>
              </a:rPr>
              <a:t>FROM</a:t>
            </a:r>
            <a:r>
              <a:rPr b="1" lang="en-US" sz="1600">
                <a:solidFill>
                  <a:schemeClr val="dk1"/>
                </a:solidFill>
              </a:rPr>
              <a:t> accounts </a:t>
            </a:r>
            <a:r>
              <a:rPr b="1" lang="en-US" sz="1600">
                <a:solidFill>
                  <a:schemeClr val="accent5"/>
                </a:solidFill>
              </a:rPr>
              <a:t>WHERE</a:t>
            </a:r>
            <a:r>
              <a:rPr b="1" lang="en-US" sz="1600">
                <a:solidFill>
                  <a:schemeClr val="dk1"/>
                </a:solidFill>
              </a:rPr>
              <a:t> id = 1;</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rgbClr val="00FFFF"/>
              </a:solidFill>
            </a:endParaRPr>
          </a:p>
        </p:txBody>
      </p:sp>
      <p:sp>
        <p:nvSpPr>
          <p:cNvPr id="1008" name="Google Shape;1008;p124"/>
          <p:cNvSpPr txBox="1"/>
          <p:nvPr>
            <p:ph type="title"/>
          </p:nvPr>
        </p:nvSpPr>
        <p:spPr>
          <a:xfrm>
            <a:off x="369467" y="0"/>
            <a:ext cx="8335200" cy="675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700"/>
              <a:buFont typeface="Arial"/>
              <a:buNone/>
            </a:pPr>
            <a:r>
              <a:rPr b="1" lang="en-US" sz="2400">
                <a:solidFill>
                  <a:schemeClr val="accent5"/>
                </a:solidFill>
              </a:rPr>
              <a:t>Repeatable Read Prevents Non-repeatable Read </a:t>
            </a:r>
            <a:endParaRPr b="1" sz="2400">
              <a:solidFill>
                <a:schemeClr val="accent5"/>
              </a:solidFill>
            </a:endParaRPr>
          </a:p>
          <a:p>
            <a:pPr indent="0" lvl="0" marL="0" rtl="0" algn="l">
              <a:lnSpc>
                <a:spcPct val="100000"/>
              </a:lnSpc>
              <a:spcBef>
                <a:spcPts val="0"/>
              </a:spcBef>
              <a:spcAft>
                <a:spcPts val="0"/>
              </a:spcAft>
              <a:buClr>
                <a:schemeClr val="dk1"/>
              </a:buClr>
              <a:buSzPts val="4100"/>
              <a:buFont typeface="Arial"/>
              <a:buNone/>
            </a:pPr>
            <a:r>
              <a:t/>
            </a:r>
            <a:endParaRPr b="1" sz="2400">
              <a:solidFill>
                <a:schemeClr val="accent5"/>
              </a:solidFill>
            </a:endParaRPr>
          </a:p>
          <a:p>
            <a:pPr indent="0" lvl="0" marL="0" rtl="0" algn="l">
              <a:lnSpc>
                <a:spcPct val="100000"/>
              </a:lnSpc>
              <a:spcBef>
                <a:spcPts val="0"/>
              </a:spcBef>
              <a:spcAft>
                <a:spcPts val="0"/>
              </a:spcAft>
              <a:buSzPts val="4100"/>
              <a:buNone/>
            </a:pPr>
            <a:r>
              <a:t/>
            </a:r>
            <a:endParaRPr b="1" sz="2400">
              <a:solidFill>
                <a:schemeClr val="accent5"/>
              </a:solidFill>
            </a:endParaRPr>
          </a:p>
        </p:txBody>
      </p:sp>
      <p:sp>
        <p:nvSpPr>
          <p:cNvPr id="1009" name="Google Shape;1009;p1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010" name="Google Shape;1010;p124"/>
          <p:cNvGraphicFramePr/>
          <p:nvPr/>
        </p:nvGraphicFramePr>
        <p:xfrm>
          <a:off x="2728700" y="1638767"/>
          <a:ext cx="3000000" cy="3000000"/>
        </p:xfrm>
        <a:graphic>
          <a:graphicData uri="http://schemas.openxmlformats.org/drawingml/2006/table">
            <a:tbl>
              <a:tblPr>
                <a:noFill/>
                <a:tableStyleId>{D70AEA84-F1D6-4E6C-873A-95592376EB88}</a:tableStyleId>
              </a:tblPr>
              <a:tblGrid>
                <a:gridCol w="510475"/>
                <a:gridCol w="720475"/>
                <a:gridCol w="10702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sp>
        <p:nvSpPr>
          <p:cNvPr id="1011" name="Google Shape;1011;p124"/>
          <p:cNvSpPr txBox="1"/>
          <p:nvPr/>
        </p:nvSpPr>
        <p:spPr>
          <a:xfrm>
            <a:off x="9101300" y="3190967"/>
            <a:ext cx="927600" cy="379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300">
                <a:solidFill>
                  <a:schemeClr val="dk1"/>
                </a:solidFill>
              </a:rPr>
              <a:t>Blocked</a:t>
            </a:r>
            <a:endParaRPr b="1" sz="13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300">
              <a:solidFill>
                <a:schemeClr val="dk1"/>
              </a:solidFill>
            </a:endParaRPr>
          </a:p>
        </p:txBody>
      </p:sp>
      <p:graphicFrame>
        <p:nvGraphicFramePr>
          <p:cNvPr id="1012" name="Google Shape;1012;p124"/>
          <p:cNvGraphicFramePr/>
          <p:nvPr/>
        </p:nvGraphicFramePr>
        <p:xfrm>
          <a:off x="2728683" y="3981417"/>
          <a:ext cx="3000000" cy="3000000"/>
        </p:xfrm>
        <a:graphic>
          <a:graphicData uri="http://schemas.openxmlformats.org/drawingml/2006/table">
            <a:tbl>
              <a:tblPr>
                <a:noFill/>
                <a:tableStyleId>{D70AEA84-F1D6-4E6C-873A-95592376EB88}</a:tableStyleId>
              </a:tblPr>
              <a:tblGrid>
                <a:gridCol w="510475"/>
                <a:gridCol w="720475"/>
                <a:gridCol w="107027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bl>
          </a:graphicData>
        </a:graphic>
      </p:graphicFrame>
      <p:sp>
        <p:nvSpPr>
          <p:cNvPr id="1013" name="Google Shape;1013;p124"/>
          <p:cNvSpPr txBox="1"/>
          <p:nvPr/>
        </p:nvSpPr>
        <p:spPr>
          <a:xfrm>
            <a:off x="3133483" y="2853367"/>
            <a:ext cx="1491600" cy="379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300">
                <a:solidFill>
                  <a:schemeClr val="dk1"/>
                </a:solidFill>
              </a:rPr>
              <a:t>Rows Locked</a:t>
            </a:r>
            <a:endParaRPr b="1" i="0" sz="1300" u="none" cap="none" strike="noStrike">
              <a:solidFill>
                <a:schemeClr val="dk1"/>
              </a:solidFill>
            </a:endParaRPr>
          </a:p>
        </p:txBody>
      </p:sp>
      <p:sp>
        <p:nvSpPr>
          <p:cNvPr id="1014" name="Google Shape;1014;p124"/>
          <p:cNvSpPr txBox="1"/>
          <p:nvPr/>
        </p:nvSpPr>
        <p:spPr>
          <a:xfrm>
            <a:off x="8260500" y="5096033"/>
            <a:ext cx="26091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300">
                <a:solidFill>
                  <a:schemeClr val="dk1"/>
                </a:solidFill>
              </a:rPr>
              <a:t>Unblocked (Query Executed)</a:t>
            </a:r>
            <a:endParaRPr b="1" sz="13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300">
              <a:solidFill>
                <a:schemeClr val="dk1"/>
              </a:solidFill>
            </a:endParaRPr>
          </a:p>
        </p:txBody>
      </p:sp>
      <p:sp>
        <p:nvSpPr>
          <p:cNvPr id="1015" name="Google Shape;1015;p124"/>
          <p:cNvSpPr txBox="1"/>
          <p:nvPr/>
        </p:nvSpPr>
        <p:spPr>
          <a:xfrm>
            <a:off x="1237501" y="4794100"/>
            <a:ext cx="19089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TX1</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sp>
        <p:nvSpPr>
          <p:cNvPr id="1016" name="Google Shape;1016;p124"/>
          <p:cNvSpPr txBox="1"/>
          <p:nvPr/>
        </p:nvSpPr>
        <p:spPr>
          <a:xfrm>
            <a:off x="7377901" y="6217633"/>
            <a:ext cx="19089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graphicFrame>
        <p:nvGraphicFramePr>
          <p:cNvPr id="1017" name="Google Shape;1017;p124"/>
          <p:cNvGraphicFramePr/>
          <p:nvPr/>
        </p:nvGraphicFramePr>
        <p:xfrm>
          <a:off x="8414483" y="5433017"/>
          <a:ext cx="3000000" cy="3000000"/>
        </p:xfrm>
        <a:graphic>
          <a:graphicData uri="http://schemas.openxmlformats.org/drawingml/2006/table">
            <a:tbl>
              <a:tblPr>
                <a:noFill/>
                <a:tableStyleId>{D70AEA84-F1D6-4E6C-873A-95592376EB88}</a:tableStyleId>
              </a:tblPr>
              <a:tblGrid>
                <a:gridCol w="510475"/>
                <a:gridCol w="720475"/>
                <a:gridCol w="107027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1500</a:t>
                      </a:r>
                      <a:endParaRPr b="1" sz="1300"/>
                    </a:p>
                  </a:txBody>
                  <a:tcPr marT="121900" marB="121900" marR="121900" marL="1219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000"/>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000"/>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000"/>
                                        <p:tgtEl>
                                          <p:spTgt spid="10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1000"/>
                                        <p:tgtEl>
                                          <p:spTgt spid="10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1000"/>
                                        <p:tgtEl>
                                          <p:spTgt spid="10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000"/>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1000"/>
                                        <p:tgtEl>
                                          <p:spTgt spid="10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000"/>
                                        <p:tgtEl>
                                          <p:spTgt spid="10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000"/>
                                        <p:tgtEl>
                                          <p:spTgt spid="10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000"/>
                                        <p:tgtEl>
                                          <p:spTgt spid="10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1000"/>
                                        <p:tgtEl>
                                          <p:spTgt spid="10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1000"/>
                                        <p:tgtEl>
                                          <p:spTgt spid="10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1000"/>
                                        <p:tgtEl>
                                          <p:spTgt spid="10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1000"/>
                                        <p:tgtEl>
                                          <p:spTgt spid="10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1000"/>
                                        <p:tgtEl>
                                          <p:spTgt spid="10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cxnSp>
        <p:nvCxnSpPr>
          <p:cNvPr id="1022" name="Google Shape;1022;p125"/>
          <p:cNvCxnSpPr/>
          <p:nvPr/>
        </p:nvCxnSpPr>
        <p:spPr>
          <a:xfrm flipH="1">
            <a:off x="1126933" y="1114267"/>
            <a:ext cx="33300" cy="5406300"/>
          </a:xfrm>
          <a:prstGeom prst="straightConnector1">
            <a:avLst/>
          </a:prstGeom>
          <a:noFill/>
          <a:ln cap="flat" cmpd="sng" w="38100">
            <a:solidFill>
              <a:schemeClr val="accent1"/>
            </a:solidFill>
            <a:prstDash val="solid"/>
            <a:round/>
            <a:headEnd len="sm" w="sm" type="none"/>
            <a:tailEnd len="med" w="med" type="triangle"/>
          </a:ln>
        </p:spPr>
      </p:cxnSp>
      <p:sp>
        <p:nvSpPr>
          <p:cNvPr id="1023" name="Google Shape;1023;p125"/>
          <p:cNvSpPr txBox="1"/>
          <p:nvPr/>
        </p:nvSpPr>
        <p:spPr>
          <a:xfrm>
            <a:off x="444533" y="681467"/>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sp>
        <p:nvSpPr>
          <p:cNvPr id="1024" name="Google Shape;1024;p125"/>
          <p:cNvSpPr txBox="1"/>
          <p:nvPr/>
        </p:nvSpPr>
        <p:spPr>
          <a:xfrm>
            <a:off x="1237317" y="6166642"/>
            <a:ext cx="17652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COMMIT TX1</a:t>
            </a:r>
            <a:endParaRPr b="1" i="0" sz="1600" u="none" cap="none" strike="noStrike">
              <a:solidFill>
                <a:schemeClr val="dk1"/>
              </a:solidFill>
            </a:endParaRPr>
          </a:p>
        </p:txBody>
      </p:sp>
      <p:cxnSp>
        <p:nvCxnSpPr>
          <p:cNvPr id="1025" name="Google Shape;1025;p125"/>
          <p:cNvCxnSpPr/>
          <p:nvPr/>
        </p:nvCxnSpPr>
        <p:spPr>
          <a:xfrm>
            <a:off x="7290767" y="1114267"/>
            <a:ext cx="26700" cy="5354100"/>
          </a:xfrm>
          <a:prstGeom prst="straightConnector1">
            <a:avLst/>
          </a:prstGeom>
          <a:noFill/>
          <a:ln cap="flat" cmpd="sng" w="38100">
            <a:solidFill>
              <a:schemeClr val="accent1"/>
            </a:solidFill>
            <a:prstDash val="solid"/>
            <a:round/>
            <a:headEnd len="sm" w="sm" type="none"/>
            <a:tailEnd len="med" w="med" type="triangle"/>
          </a:ln>
        </p:spPr>
      </p:cxnSp>
      <p:sp>
        <p:nvSpPr>
          <p:cNvPr id="1026" name="Google Shape;1026;p125"/>
          <p:cNvSpPr txBox="1"/>
          <p:nvPr/>
        </p:nvSpPr>
        <p:spPr>
          <a:xfrm>
            <a:off x="6683367" y="681467"/>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1027" name="Google Shape;1027;p125"/>
          <p:cNvSpPr txBox="1"/>
          <p:nvPr/>
        </p:nvSpPr>
        <p:spPr>
          <a:xfrm>
            <a:off x="1358067" y="1252633"/>
            <a:ext cx="5688000" cy="6816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accent5"/>
                </a:solidFill>
                <a:latin typeface="Arial"/>
                <a:ea typeface="Arial"/>
                <a:cs typeface="Arial"/>
                <a:sym typeface="Arial"/>
              </a:rPr>
              <a:t>SELECT</a:t>
            </a:r>
            <a:r>
              <a:rPr b="1" i="0" lang="en-US" sz="1600" u="none" cap="none" strike="noStrike">
                <a:solidFill>
                  <a:schemeClr val="dk1"/>
                </a:solidFill>
              </a:rPr>
              <a:t> </a:t>
            </a:r>
            <a:r>
              <a:rPr b="1" lang="en-US" sz="1600">
                <a:solidFill>
                  <a:schemeClr val="dk1"/>
                </a:solidFill>
              </a:rPr>
              <a:t>id</a:t>
            </a:r>
            <a:r>
              <a:rPr b="1" i="0" lang="en-US" sz="1600" u="none" cap="none" strike="noStrike">
                <a:solidFill>
                  <a:schemeClr val="dk1"/>
                </a:solidFill>
              </a:rPr>
              <a:t>,</a:t>
            </a:r>
            <a:r>
              <a:rPr b="1" lang="en-US" sz="1600">
                <a:solidFill>
                  <a:schemeClr val="dk1"/>
                </a:solidFill>
              </a:rPr>
              <a:t> name, balance</a:t>
            </a:r>
            <a:r>
              <a:rPr b="1" i="0" lang="en-US" sz="1600" u="none" cap="none" strike="noStrike">
                <a:solidFill>
                  <a:schemeClr val="dk1"/>
                </a:solidFill>
              </a:rPr>
              <a:t> </a:t>
            </a:r>
            <a:r>
              <a:rPr b="1" i="0" lang="en-US" sz="1600" u="none" cap="none" strike="noStrike">
                <a:solidFill>
                  <a:schemeClr val="accent5"/>
                </a:solidFill>
                <a:latin typeface="Arial"/>
                <a:ea typeface="Arial"/>
                <a:cs typeface="Arial"/>
                <a:sym typeface="Arial"/>
              </a:rPr>
              <a:t>FROM</a:t>
            </a:r>
            <a:r>
              <a:rPr b="1" i="0" lang="en-US" sz="1600" u="none" cap="none" strike="noStrike">
                <a:solidFill>
                  <a:schemeClr val="dk1"/>
                </a:solidFill>
              </a:rPr>
              <a:t> </a:t>
            </a:r>
            <a:r>
              <a:rPr b="1" lang="en-US" sz="1600">
                <a:solidFill>
                  <a:schemeClr val="dk1"/>
                </a:solidFill>
              </a:rPr>
              <a:t>accounts </a:t>
            </a:r>
            <a:r>
              <a:rPr b="1" lang="en-US" sz="1600">
                <a:solidFill>
                  <a:schemeClr val="accent5"/>
                </a:solidFill>
              </a:rPr>
              <a:t>WHERE </a:t>
            </a:r>
            <a:r>
              <a:rPr b="1" lang="en-US" sz="1600">
                <a:solidFill>
                  <a:schemeClr val="dk1"/>
                </a:solidFill>
              </a:rPr>
              <a:t>balance &gt; 500;</a:t>
            </a:r>
            <a:endParaRPr b="1" i="0" sz="1600" u="none" cap="none" strike="noStrike">
              <a:solidFill>
                <a:schemeClr val="dk1"/>
              </a:solidFill>
            </a:endParaRPr>
          </a:p>
        </p:txBody>
      </p:sp>
      <p:sp>
        <p:nvSpPr>
          <p:cNvPr id="1028" name="Google Shape;1028;p125"/>
          <p:cNvSpPr txBox="1"/>
          <p:nvPr/>
        </p:nvSpPr>
        <p:spPr>
          <a:xfrm>
            <a:off x="7454100" y="1956398"/>
            <a:ext cx="4191300" cy="6816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900"/>
              <a:buFont typeface="Arial"/>
              <a:buNone/>
            </a:pPr>
            <a:r>
              <a:rPr b="1" lang="en-US" sz="1600">
                <a:solidFill>
                  <a:schemeClr val="accent5"/>
                </a:solidFill>
              </a:rPr>
              <a:t>INSERT INTO</a:t>
            </a:r>
            <a:r>
              <a:rPr b="1" i="0" lang="en-US" sz="1600" u="none" cap="none" strike="noStrike">
                <a:solidFill>
                  <a:srgbClr val="0000FF"/>
                </a:solidFill>
                <a:latin typeface="Arial"/>
                <a:ea typeface="Arial"/>
                <a:cs typeface="Arial"/>
                <a:sym typeface="Arial"/>
              </a:rPr>
              <a:t> </a:t>
            </a:r>
            <a:r>
              <a:rPr b="1" lang="en-US" sz="1600">
                <a:solidFill>
                  <a:schemeClr val="dk1"/>
                </a:solidFill>
              </a:rPr>
              <a:t>accounts</a:t>
            </a:r>
            <a:r>
              <a:rPr b="1" lang="en-US" sz="1600">
                <a:solidFill>
                  <a:srgbClr val="0000FF"/>
                </a:solidFill>
              </a:rPr>
              <a:t> </a:t>
            </a:r>
            <a:r>
              <a:rPr b="1" lang="en-US" sz="1600">
                <a:solidFill>
                  <a:schemeClr val="accent5"/>
                </a:solidFill>
              </a:rPr>
              <a:t>VALUES </a:t>
            </a:r>
            <a:endParaRPr b="1" sz="1600">
              <a:solidFill>
                <a:schemeClr val="accent5"/>
              </a:solidFill>
            </a:endParaRPr>
          </a:p>
          <a:p>
            <a:pPr indent="0" lvl="0" marL="0" marR="0" rtl="0" algn="l">
              <a:lnSpc>
                <a:spcPct val="115000"/>
              </a:lnSpc>
              <a:spcBef>
                <a:spcPts val="0"/>
              </a:spcBef>
              <a:spcAft>
                <a:spcPts val="0"/>
              </a:spcAft>
              <a:buClr>
                <a:srgbClr val="000000"/>
              </a:buClr>
              <a:buSzPts val="1900"/>
              <a:buFont typeface="Arial"/>
              <a:buNone/>
            </a:pPr>
            <a:r>
              <a:rPr b="1" lang="en-US" sz="1600">
                <a:solidFill>
                  <a:schemeClr val="dk1"/>
                </a:solidFill>
              </a:rPr>
              <a:t>(1, ‘Carol’, 3000);</a:t>
            </a:r>
            <a:endParaRPr b="1" i="0" sz="1600" u="none" cap="none" strike="noStrike">
              <a:solidFill>
                <a:schemeClr val="dk1"/>
              </a:solidFill>
            </a:endParaRPr>
          </a:p>
        </p:txBody>
      </p:sp>
      <p:sp>
        <p:nvSpPr>
          <p:cNvPr id="1029" name="Google Shape;1029;p125"/>
          <p:cNvSpPr txBox="1"/>
          <p:nvPr/>
        </p:nvSpPr>
        <p:spPr>
          <a:xfrm>
            <a:off x="1237333" y="4787168"/>
            <a:ext cx="5688000" cy="6567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900"/>
              <a:buFont typeface="Arial"/>
              <a:buNone/>
            </a:pPr>
            <a:r>
              <a:rPr b="1" lang="en-US" sz="1600">
                <a:solidFill>
                  <a:schemeClr val="accent5"/>
                </a:solidFill>
              </a:rPr>
              <a:t>SELECT</a:t>
            </a:r>
            <a:r>
              <a:rPr b="1" lang="en-US" sz="1600">
                <a:solidFill>
                  <a:schemeClr val="dk1"/>
                </a:solidFill>
              </a:rPr>
              <a:t> SUM(balance) </a:t>
            </a:r>
            <a:r>
              <a:rPr b="1" lang="en-US" sz="1600">
                <a:solidFill>
                  <a:schemeClr val="accent5"/>
                </a:solidFill>
              </a:rPr>
              <a:t>FROM</a:t>
            </a:r>
            <a:r>
              <a:rPr b="1" lang="en-US" sz="1600">
                <a:solidFill>
                  <a:schemeClr val="dk1"/>
                </a:solidFill>
              </a:rPr>
              <a:t> accounts </a:t>
            </a:r>
            <a:r>
              <a:rPr b="1" lang="en-US" sz="1600">
                <a:solidFill>
                  <a:schemeClr val="accent5"/>
                </a:solidFill>
              </a:rPr>
              <a:t>WHERE </a:t>
            </a:r>
            <a:endParaRPr b="1" sz="1600">
              <a:solidFill>
                <a:schemeClr val="accent5"/>
              </a:solidFill>
            </a:endParaRPr>
          </a:p>
          <a:p>
            <a:pPr indent="0" lvl="0" marL="0" rtl="0" algn="l">
              <a:spcBef>
                <a:spcPts val="0"/>
              </a:spcBef>
              <a:spcAft>
                <a:spcPts val="0"/>
              </a:spcAft>
              <a:buClr>
                <a:schemeClr val="dk1"/>
              </a:buClr>
              <a:buSzPts val="1900"/>
              <a:buFont typeface="Arial"/>
              <a:buNone/>
            </a:pPr>
            <a:r>
              <a:rPr b="1" lang="en-US" sz="1600">
                <a:solidFill>
                  <a:schemeClr val="dk1"/>
                </a:solidFill>
              </a:rPr>
              <a:t>balance &gt; 500;</a:t>
            </a:r>
            <a:endParaRPr b="1" sz="1600">
              <a:solidFill>
                <a:schemeClr val="accent5"/>
              </a:solidFill>
            </a:endParaRPr>
          </a:p>
        </p:txBody>
      </p:sp>
      <p:sp>
        <p:nvSpPr>
          <p:cNvPr id="1030" name="Google Shape;1030;p125"/>
          <p:cNvSpPr txBox="1"/>
          <p:nvPr>
            <p:ph type="title"/>
          </p:nvPr>
        </p:nvSpPr>
        <p:spPr>
          <a:xfrm>
            <a:off x="369467" y="0"/>
            <a:ext cx="7805700" cy="675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700"/>
              <a:buFont typeface="Arial"/>
              <a:buNone/>
            </a:pPr>
            <a:r>
              <a:rPr b="1" lang="en-US" sz="2400">
                <a:solidFill>
                  <a:schemeClr val="accent5"/>
                </a:solidFill>
              </a:rPr>
              <a:t>Repeatable Read Can’t  Prevent Phantom Read</a:t>
            </a:r>
            <a:endParaRPr b="1" sz="2400">
              <a:solidFill>
                <a:schemeClr val="accent5"/>
              </a:solidFill>
            </a:endParaRPr>
          </a:p>
          <a:p>
            <a:pPr indent="0" lvl="0" marL="0" rtl="0" algn="l">
              <a:lnSpc>
                <a:spcPct val="100000"/>
              </a:lnSpc>
              <a:spcBef>
                <a:spcPts val="0"/>
              </a:spcBef>
              <a:spcAft>
                <a:spcPts val="0"/>
              </a:spcAft>
              <a:buClr>
                <a:schemeClr val="dk1"/>
              </a:buClr>
              <a:buSzPts val="4100"/>
              <a:buFont typeface="Arial"/>
              <a:buNone/>
            </a:pPr>
            <a:r>
              <a:t/>
            </a:r>
            <a:endParaRPr b="1" sz="2400">
              <a:solidFill>
                <a:schemeClr val="accent5"/>
              </a:solidFill>
            </a:endParaRPr>
          </a:p>
          <a:p>
            <a:pPr indent="0" lvl="0" marL="0" rtl="0" algn="l">
              <a:lnSpc>
                <a:spcPct val="100000"/>
              </a:lnSpc>
              <a:spcBef>
                <a:spcPts val="0"/>
              </a:spcBef>
              <a:spcAft>
                <a:spcPts val="0"/>
              </a:spcAft>
              <a:buSzPts val="4100"/>
              <a:buNone/>
            </a:pPr>
            <a:r>
              <a:t/>
            </a:r>
            <a:endParaRPr b="1" sz="2400">
              <a:solidFill>
                <a:schemeClr val="accent5"/>
              </a:solidFill>
            </a:endParaRPr>
          </a:p>
        </p:txBody>
      </p:sp>
      <p:sp>
        <p:nvSpPr>
          <p:cNvPr id="1031" name="Google Shape;1031;p1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032" name="Google Shape;1032;p125"/>
          <p:cNvGraphicFramePr/>
          <p:nvPr/>
        </p:nvGraphicFramePr>
        <p:xfrm>
          <a:off x="3044383" y="2043883"/>
          <a:ext cx="3000000" cy="3000000"/>
        </p:xfrm>
        <a:graphic>
          <a:graphicData uri="http://schemas.openxmlformats.org/drawingml/2006/table">
            <a:tbl>
              <a:tblPr>
                <a:noFill/>
                <a:tableStyleId>{D70AEA84-F1D6-4E6C-873A-95592376EB88}</a:tableStyleId>
              </a:tblPr>
              <a:tblGrid>
                <a:gridCol w="423525"/>
                <a:gridCol w="840075"/>
                <a:gridCol w="10986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bl>
          </a:graphicData>
        </a:graphic>
      </p:graphicFrame>
      <p:sp>
        <p:nvSpPr>
          <p:cNvPr id="1033" name="Google Shape;1033;p125"/>
          <p:cNvSpPr txBox="1"/>
          <p:nvPr/>
        </p:nvSpPr>
        <p:spPr>
          <a:xfrm>
            <a:off x="7290775" y="4510100"/>
            <a:ext cx="3705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graphicFrame>
        <p:nvGraphicFramePr>
          <p:cNvPr id="1034" name="Google Shape;1034;p125"/>
          <p:cNvGraphicFramePr/>
          <p:nvPr/>
        </p:nvGraphicFramePr>
        <p:xfrm>
          <a:off x="8303167" y="2703417"/>
          <a:ext cx="3000000" cy="3000000"/>
        </p:xfrm>
        <a:graphic>
          <a:graphicData uri="http://schemas.openxmlformats.org/drawingml/2006/table">
            <a:tbl>
              <a:tblPr>
                <a:noFill/>
                <a:tableStyleId>{D70AEA84-F1D6-4E6C-873A-95592376EB88}</a:tableStyleId>
              </a:tblPr>
              <a:tblGrid>
                <a:gridCol w="443800"/>
                <a:gridCol w="889750"/>
                <a:gridCol w="1159525"/>
              </a:tblGrid>
              <a:tr h="4809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Name</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Balance</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Alice</a:t>
                      </a:r>
                      <a:endParaRPr b="1" sz="1300"/>
                    </a:p>
                  </a:txBody>
                  <a:tcPr marT="121900" marB="121900" marR="121900" marL="121900"/>
                </a:tc>
                <a:tc>
                  <a:txBody>
                    <a:bodyPr/>
                    <a:lstStyle/>
                    <a:p>
                      <a:pPr indent="0" lvl="0" marL="0" rtl="0" algn="l">
                        <a:spcBef>
                          <a:spcPts val="0"/>
                        </a:spcBef>
                        <a:spcAft>
                          <a:spcPts val="0"/>
                        </a:spcAft>
                        <a:buNone/>
                      </a:pPr>
                      <a:r>
                        <a:rPr b="1" lang="en-US" sz="1300"/>
                        <a:t>1000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Bob</a:t>
                      </a:r>
                      <a:endParaRPr b="1" sz="1300"/>
                    </a:p>
                  </a:txBody>
                  <a:tcPr marT="121900" marB="121900" marR="121900" marL="121900"/>
                </a:tc>
                <a:tc>
                  <a:txBody>
                    <a:bodyPr/>
                    <a:lstStyle/>
                    <a:p>
                      <a:pPr indent="0" lvl="0" marL="0" rtl="0" algn="l">
                        <a:spcBef>
                          <a:spcPts val="0"/>
                        </a:spcBef>
                        <a:spcAft>
                          <a:spcPts val="0"/>
                        </a:spcAft>
                        <a:buNone/>
                      </a:pPr>
                      <a:r>
                        <a:rPr b="1" lang="en-US" sz="1300"/>
                        <a:t>2000</a:t>
                      </a:r>
                      <a:endParaRPr b="1" sz="1300"/>
                    </a:p>
                  </a:txBody>
                  <a:tcPr marT="121900" marB="121900" marR="121900" marL="121900"/>
                </a:tc>
              </a:tr>
              <a:tr h="352175">
                <a:tc>
                  <a:txBody>
                    <a:bodyPr/>
                    <a:lstStyle/>
                    <a:p>
                      <a:pPr indent="0" lvl="0" marL="0" rtl="0" algn="l">
                        <a:spcBef>
                          <a:spcPts val="0"/>
                        </a:spcBef>
                        <a:spcAft>
                          <a:spcPts val="0"/>
                        </a:spcAft>
                        <a:buNone/>
                      </a:pPr>
                      <a:r>
                        <a:rPr b="1" lang="en-US" sz="1300"/>
                        <a:t>3</a:t>
                      </a:r>
                      <a:endParaRPr b="1" sz="1300"/>
                    </a:p>
                  </a:txBody>
                  <a:tcPr marT="121900" marB="121900" marR="121900" marL="121900"/>
                </a:tc>
                <a:tc>
                  <a:txBody>
                    <a:bodyPr/>
                    <a:lstStyle/>
                    <a:p>
                      <a:pPr indent="0" lvl="0" marL="0" rtl="0" algn="l">
                        <a:spcBef>
                          <a:spcPts val="0"/>
                        </a:spcBef>
                        <a:spcAft>
                          <a:spcPts val="0"/>
                        </a:spcAft>
                        <a:buClr>
                          <a:schemeClr val="dk1"/>
                        </a:buClr>
                        <a:buSzPts val="1500"/>
                        <a:buFont typeface="Arial"/>
                        <a:buNone/>
                      </a:pPr>
                      <a:r>
                        <a:rPr b="1" lang="en-US" sz="1300">
                          <a:solidFill>
                            <a:schemeClr val="dk1"/>
                          </a:solidFill>
                        </a:rPr>
                        <a:t>Carol</a:t>
                      </a:r>
                      <a:endParaRPr b="1" sz="1300"/>
                    </a:p>
                  </a:txBody>
                  <a:tcPr marT="121900" marB="121900" marR="121900" marL="121900"/>
                </a:tc>
                <a:tc>
                  <a:txBody>
                    <a:bodyPr/>
                    <a:lstStyle/>
                    <a:p>
                      <a:pPr indent="0" lvl="0" marL="0" rtl="0" algn="l">
                        <a:spcBef>
                          <a:spcPts val="0"/>
                        </a:spcBef>
                        <a:spcAft>
                          <a:spcPts val="0"/>
                        </a:spcAft>
                        <a:buNone/>
                      </a:pPr>
                      <a:r>
                        <a:rPr b="1" lang="en-US" sz="1300"/>
                        <a:t>3000</a:t>
                      </a:r>
                      <a:endParaRPr b="1" sz="1300"/>
                    </a:p>
                  </a:txBody>
                  <a:tcPr marT="121900" marB="121900" marR="121900" marL="121900"/>
                </a:tc>
              </a:tr>
            </a:tbl>
          </a:graphicData>
        </a:graphic>
      </p:graphicFrame>
      <p:graphicFrame>
        <p:nvGraphicFramePr>
          <p:cNvPr id="1035" name="Google Shape;1035;p125"/>
          <p:cNvGraphicFramePr/>
          <p:nvPr/>
        </p:nvGraphicFramePr>
        <p:xfrm>
          <a:off x="3387575" y="5522383"/>
          <a:ext cx="3000000" cy="3000000"/>
        </p:xfrm>
        <a:graphic>
          <a:graphicData uri="http://schemas.openxmlformats.org/drawingml/2006/table">
            <a:tbl>
              <a:tblPr>
                <a:noFill/>
                <a:tableStyleId>{D70AEA84-F1D6-4E6C-873A-95592376EB88}</a:tableStyleId>
              </a:tblPr>
              <a:tblGrid>
                <a:gridCol w="1387500"/>
              </a:tblGrid>
              <a:tr h="352175">
                <a:tc>
                  <a:txBody>
                    <a:bodyPr/>
                    <a:lstStyle/>
                    <a:p>
                      <a:pPr indent="0" lvl="0" marL="0" rtl="0" algn="l">
                        <a:spcBef>
                          <a:spcPts val="0"/>
                        </a:spcBef>
                        <a:spcAft>
                          <a:spcPts val="0"/>
                        </a:spcAft>
                        <a:buNone/>
                      </a:pPr>
                      <a:r>
                        <a:rPr b="1" lang="en-US" sz="1300"/>
                        <a:t>SUM (balance)</a:t>
                      </a:r>
                      <a:endParaRPr b="1" sz="1300"/>
                    </a:p>
                  </a:txBody>
                  <a:tcPr marT="121900" marB="121900" marR="121900" marL="121900">
                    <a:solidFill>
                      <a:schemeClr val="accent1"/>
                    </a:solidFill>
                  </a:tcPr>
                </a:tc>
              </a:tr>
              <a:tr h="385500">
                <a:tc>
                  <a:txBody>
                    <a:bodyPr/>
                    <a:lstStyle/>
                    <a:p>
                      <a:pPr indent="0" lvl="0" marL="0" rtl="0" algn="ctr">
                        <a:spcBef>
                          <a:spcPts val="0"/>
                        </a:spcBef>
                        <a:spcAft>
                          <a:spcPts val="0"/>
                        </a:spcAft>
                        <a:buNone/>
                      </a:pPr>
                      <a:r>
                        <a:rPr b="1" lang="en-US" sz="1300"/>
                        <a:t>6000</a:t>
                      </a:r>
                      <a:endParaRPr b="1" sz="1300"/>
                    </a:p>
                  </a:txBody>
                  <a:tcPr marT="121900" marB="121900" marR="121900" marL="121900"/>
                </a:tc>
              </a:tr>
            </a:tbl>
          </a:graphicData>
        </a:graphic>
      </p:graphicFrame>
      <p:sp>
        <p:nvSpPr>
          <p:cNvPr id="1036" name="Google Shape;1036;p125"/>
          <p:cNvSpPr txBox="1"/>
          <p:nvPr/>
        </p:nvSpPr>
        <p:spPr>
          <a:xfrm>
            <a:off x="3682425" y="3369575"/>
            <a:ext cx="13875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300">
                <a:solidFill>
                  <a:schemeClr val="dk1"/>
                </a:solidFill>
              </a:rPr>
              <a:t>Rows Locked</a:t>
            </a:r>
            <a:endParaRPr b="1" i="0" sz="1300" u="none" cap="none" strike="noStrike">
              <a:solidFill>
                <a:schemeClr val="dk1"/>
              </a:solidFill>
            </a:endParaRPr>
          </a:p>
        </p:txBody>
      </p:sp>
      <p:sp>
        <p:nvSpPr>
          <p:cNvPr id="1037" name="Google Shape;1037;p125"/>
          <p:cNvSpPr txBox="1"/>
          <p:nvPr/>
        </p:nvSpPr>
        <p:spPr>
          <a:xfrm>
            <a:off x="4759376" y="5641025"/>
            <a:ext cx="2166000" cy="6771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a:solidFill>
                  <a:schemeClr val="dk1"/>
                </a:solidFill>
                <a:latin typeface="Lato"/>
                <a:ea typeface="Lato"/>
                <a:cs typeface="Lato"/>
                <a:sym typeface="Lato"/>
              </a:rPr>
              <a:t>Expected 3000, but got 6000 ‘Phantomly’</a:t>
            </a:r>
            <a:endParaRPr b="1">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3"/>
                                        </p:tgtEl>
                                        <p:attrNameLst>
                                          <p:attrName>style.visibility</p:attrName>
                                        </p:attrNameLst>
                                      </p:cBhvr>
                                      <p:to>
                                        <p:strVal val="visible"/>
                                      </p:to>
                                    </p:set>
                                    <p:animEffect filter="fade" transition="in">
                                      <p:cBhvr>
                                        <p:cTn dur="1000"/>
                                        <p:tgtEl>
                                          <p:spTgt spid="1023"/>
                                        </p:tgtEl>
                                      </p:cBhvr>
                                    </p:animEffect>
                                  </p:childTnLst>
                                </p:cTn>
                              </p:par>
                              <p:par>
                                <p:cTn fill="hold" nodeType="withEffect" presetClass="entr" presetID="10" presetSubtype="0">
                                  <p:stCondLst>
                                    <p:cond delay="0"/>
                                  </p:stCondLst>
                                  <p:childTnLst>
                                    <p:set>
                                      <p:cBhvr>
                                        <p:cTn dur="1" fill="hold">
                                          <p:stCondLst>
                                            <p:cond delay="0"/>
                                          </p:stCondLst>
                                        </p:cTn>
                                        <p:tgtEl>
                                          <p:spTgt spid="1022"/>
                                        </p:tgtEl>
                                        <p:attrNameLst>
                                          <p:attrName>style.visibility</p:attrName>
                                        </p:attrNameLst>
                                      </p:cBhvr>
                                      <p:to>
                                        <p:strVal val="visible"/>
                                      </p:to>
                                    </p:set>
                                    <p:animEffect filter="fade" transition="in">
                                      <p:cBhvr>
                                        <p:cTn dur="1000"/>
                                        <p:tgtEl>
                                          <p:spTgt spid="10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1000"/>
                                        <p:tgtEl>
                                          <p:spTgt spid="10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1000"/>
                                        <p:tgtEl>
                                          <p:spTgt spid="103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1000"/>
                                        <p:tgtEl>
                                          <p:spTgt spid="10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000"/>
                                        <p:tgtEl>
                                          <p:spTgt spid="1026"/>
                                        </p:tgtEl>
                                      </p:cBhvr>
                                    </p:animEffect>
                                  </p:childTnLst>
                                </p:cTn>
                              </p:par>
                              <p:par>
                                <p:cTn fill="hold" nodeType="with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1000"/>
                                        <p:tgtEl>
                                          <p:spTgt spid="10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000"/>
                                        <p:tgtEl>
                                          <p:spTgt spid="10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1000"/>
                                        <p:tgtEl>
                                          <p:spTgt spid="10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1000"/>
                                        <p:tgtEl>
                                          <p:spTgt spid="10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1000"/>
                                        <p:tgtEl>
                                          <p:spTgt spid="10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1000"/>
                                        <p:tgtEl>
                                          <p:spTgt spid="1035"/>
                                        </p:tgtEl>
                                      </p:cBhvr>
                                    </p:animEffect>
                                  </p:childTnLst>
                                </p:cTn>
                              </p:par>
                              <p:par>
                                <p:cTn fill="hold" nodeType="with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1000"/>
                                        <p:tgtEl>
                                          <p:spTgt spid="10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4"/>
                                        </p:tgtEl>
                                        <p:attrNameLst>
                                          <p:attrName>style.visibility</p:attrName>
                                        </p:attrNameLst>
                                      </p:cBhvr>
                                      <p:to>
                                        <p:strVal val="visible"/>
                                      </p:to>
                                    </p:set>
                                    <p:animEffect filter="fade" transition="in">
                                      <p:cBhvr>
                                        <p:cTn dur="1000"/>
                                        <p:tgtEl>
                                          <p:spTgt spid="10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26"/>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Serializable</a:t>
            </a:r>
            <a:endParaRPr b="1" sz="3200">
              <a:solidFill>
                <a:schemeClr val="accent5"/>
              </a:solidFill>
            </a:endParaRPr>
          </a:p>
        </p:txBody>
      </p:sp>
      <p:sp>
        <p:nvSpPr>
          <p:cNvPr id="1043" name="Google Shape;1043;p126"/>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1044" name="Google Shape;1044;p126"/>
          <p:cNvSpPr txBox="1"/>
          <p:nvPr>
            <p:ph idx="1" type="body"/>
          </p:nvPr>
        </p:nvSpPr>
        <p:spPr>
          <a:xfrm>
            <a:off x="415600" y="945225"/>
            <a:ext cx="11360700" cy="54069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None/>
            </a:pPr>
            <a:r>
              <a:rPr lang="en-US" sz="2200"/>
              <a:t>Serializable ensures complete isolation from other transactions. It behaves as if all transactions are executed serially (one after the other) rather than concurrently.</a:t>
            </a:r>
            <a:endParaRPr sz="2200"/>
          </a:p>
          <a:p>
            <a:pPr indent="0" lvl="0" marL="0" rtl="0" algn="just">
              <a:lnSpc>
                <a:spcPct val="115000"/>
              </a:lnSpc>
              <a:spcBef>
                <a:spcPts val="0"/>
              </a:spcBef>
              <a:spcAft>
                <a:spcPts val="0"/>
              </a:spcAft>
              <a:buNone/>
            </a:pPr>
            <a:r>
              <a:t/>
            </a:r>
            <a:endParaRPr sz="2200"/>
          </a:p>
          <a:p>
            <a:pPr indent="0" lvl="0" marL="0" rtl="0" algn="just">
              <a:lnSpc>
                <a:spcPct val="115000"/>
              </a:lnSpc>
              <a:spcBef>
                <a:spcPts val="1000"/>
              </a:spcBef>
              <a:spcAft>
                <a:spcPts val="0"/>
              </a:spcAft>
              <a:buNone/>
            </a:pPr>
            <a:r>
              <a:rPr b="1" lang="en-US" sz="2400">
                <a:solidFill>
                  <a:schemeClr val="accent5"/>
                </a:solidFill>
              </a:rPr>
              <a:t>How It Solves Phantom Reads</a:t>
            </a:r>
            <a:endParaRPr b="1" sz="2400">
              <a:solidFill>
                <a:schemeClr val="accent5"/>
              </a:solidFill>
            </a:endParaRPr>
          </a:p>
          <a:p>
            <a:pPr indent="-444500" lvl="0" marL="609600" rtl="0" algn="just">
              <a:lnSpc>
                <a:spcPct val="115000"/>
              </a:lnSpc>
              <a:spcBef>
                <a:spcPts val="0"/>
              </a:spcBef>
              <a:spcAft>
                <a:spcPts val="0"/>
              </a:spcAft>
              <a:buSzPts val="2200"/>
              <a:buChar char="●"/>
            </a:pPr>
            <a:r>
              <a:rPr b="1" lang="en-US" sz="2200"/>
              <a:t>Preventing Inserts:</a:t>
            </a:r>
            <a:r>
              <a:rPr lang="en-US" sz="2200"/>
              <a:t> Other transactions will be blocked from inserting new rows with </a:t>
            </a:r>
            <a:r>
              <a:rPr b="1" lang="en-US" sz="2200"/>
              <a:t>balance &gt; 500</a:t>
            </a:r>
            <a:r>
              <a:rPr lang="en-US" sz="2200"/>
              <a:t> because the range </a:t>
            </a:r>
            <a:r>
              <a:rPr b="1" lang="en-US" sz="2200"/>
              <a:t>(500, ∞)</a:t>
            </a:r>
            <a:r>
              <a:rPr lang="en-US" sz="2200"/>
              <a:t> is locked.</a:t>
            </a:r>
            <a:endParaRPr sz="2200"/>
          </a:p>
          <a:p>
            <a:pPr indent="-444500" lvl="0" marL="609600" rtl="0" algn="just">
              <a:lnSpc>
                <a:spcPct val="115000"/>
              </a:lnSpc>
              <a:spcBef>
                <a:spcPts val="1000"/>
              </a:spcBef>
              <a:spcAft>
                <a:spcPts val="0"/>
              </a:spcAft>
              <a:buSzPts val="2200"/>
              <a:buChar char="●"/>
            </a:pPr>
            <a:r>
              <a:rPr b="1" lang="en-US" sz="2200"/>
              <a:t>Preventing Deletes and Updates: </a:t>
            </a:r>
            <a:r>
              <a:rPr lang="en-US" sz="2200"/>
              <a:t>Other transactions will also be blocked from updating or deleting rows that would affect the query result set.</a:t>
            </a:r>
            <a:endParaRPr sz="2200"/>
          </a:p>
          <a:p>
            <a:pPr indent="0" lvl="0" marL="609600" rtl="0" algn="just">
              <a:lnSpc>
                <a:spcPct val="115000"/>
              </a:lnSpc>
              <a:spcBef>
                <a:spcPts val="1000"/>
              </a:spcBef>
              <a:spcAft>
                <a:spcPts val="0"/>
              </a:spcAft>
              <a:buNone/>
            </a:pPr>
            <a:r>
              <a:t/>
            </a:r>
            <a:endParaRPr sz="2200"/>
          </a:p>
          <a:p>
            <a:pPr indent="0" lvl="0" marL="0" rtl="0" algn="just">
              <a:lnSpc>
                <a:spcPct val="115000"/>
              </a:lnSpc>
              <a:spcBef>
                <a:spcPts val="1000"/>
              </a:spcBef>
              <a:spcAft>
                <a:spcPts val="0"/>
              </a:spcAft>
              <a:buNone/>
            </a:pPr>
            <a:r>
              <a:rPr b="1" lang="en-US" sz="2400">
                <a:solidFill>
                  <a:schemeClr val="accent5"/>
                </a:solidFill>
              </a:rPr>
              <a:t>Downside</a:t>
            </a:r>
            <a:endParaRPr b="1" sz="2400">
              <a:solidFill>
                <a:schemeClr val="accent5"/>
              </a:solidFill>
            </a:endParaRPr>
          </a:p>
          <a:p>
            <a:pPr indent="-444500" lvl="0" marL="609600" rtl="0" algn="just">
              <a:lnSpc>
                <a:spcPct val="115000"/>
              </a:lnSpc>
              <a:spcBef>
                <a:spcPts val="0"/>
              </a:spcBef>
              <a:spcAft>
                <a:spcPts val="0"/>
              </a:spcAft>
              <a:buSzPts val="2200"/>
              <a:buChar char="●"/>
            </a:pPr>
            <a:r>
              <a:rPr b="1" lang="en-US" sz="2200"/>
              <a:t>Lower Concurrency:</a:t>
            </a:r>
            <a:r>
              <a:rPr lang="en-US" sz="2200"/>
              <a:t> Serializable transactions often require locking large sets of data, which can significantly reduce system performance and concurrency.</a:t>
            </a:r>
            <a:endParaRPr sz="2200"/>
          </a:p>
          <a:p>
            <a:pPr indent="0" lvl="0" marL="0" rtl="0" algn="just">
              <a:lnSpc>
                <a:spcPct val="115000"/>
              </a:lnSpc>
              <a:spcBef>
                <a:spcPts val="0"/>
              </a:spcBef>
              <a:spcAft>
                <a:spcPts val="0"/>
              </a:spcAft>
              <a:buNone/>
            </a:pPr>
            <a:r>
              <a:t/>
            </a:r>
            <a:endParaRPr sz="2200"/>
          </a:p>
        </p:txBody>
      </p:sp>
      <p:sp>
        <p:nvSpPr>
          <p:cNvPr id="1045" name="Google Shape;1045;p1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7"/>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Snapshot</a:t>
            </a:r>
            <a:endParaRPr b="1" sz="3200">
              <a:solidFill>
                <a:schemeClr val="accent5"/>
              </a:solidFill>
            </a:endParaRPr>
          </a:p>
        </p:txBody>
      </p:sp>
      <p:sp>
        <p:nvSpPr>
          <p:cNvPr id="1051" name="Google Shape;1051;p127"/>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1052" name="Google Shape;1052;p127"/>
          <p:cNvSpPr txBox="1"/>
          <p:nvPr>
            <p:ph idx="1" type="body"/>
          </p:nvPr>
        </p:nvSpPr>
        <p:spPr>
          <a:xfrm>
            <a:off x="415600" y="956850"/>
            <a:ext cx="11360700" cy="54168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Clr>
                <a:schemeClr val="dk1"/>
              </a:buClr>
              <a:buSzPts val="1388"/>
              <a:buFont typeface="Arial"/>
              <a:buNone/>
            </a:pPr>
            <a:r>
              <a:rPr lang="en-US" sz="2257"/>
              <a:t>Snapshot Isolation uses a versioning approach. Instead of locking rows, it ensures that each transaction works with a consistent snapshot of the database.</a:t>
            </a:r>
            <a:endParaRPr sz="2257"/>
          </a:p>
          <a:p>
            <a:pPr indent="0" lvl="0" marL="0" rtl="0" algn="just">
              <a:lnSpc>
                <a:spcPct val="115000"/>
              </a:lnSpc>
              <a:spcBef>
                <a:spcPts val="0"/>
              </a:spcBef>
              <a:spcAft>
                <a:spcPts val="0"/>
              </a:spcAft>
              <a:buClr>
                <a:schemeClr val="dk1"/>
              </a:buClr>
              <a:buSzPts val="1388"/>
              <a:buFont typeface="Arial"/>
              <a:buNone/>
            </a:pPr>
            <a:r>
              <a:t/>
            </a:r>
            <a:endParaRPr sz="2257"/>
          </a:p>
          <a:p>
            <a:pPr indent="0" lvl="0" marL="0" rtl="0" algn="just">
              <a:lnSpc>
                <a:spcPct val="115000"/>
              </a:lnSpc>
              <a:spcBef>
                <a:spcPts val="0"/>
              </a:spcBef>
              <a:spcAft>
                <a:spcPts val="0"/>
              </a:spcAft>
              <a:buClr>
                <a:schemeClr val="dk1"/>
              </a:buClr>
              <a:buSzPts val="1388"/>
              <a:buFont typeface="Arial"/>
              <a:buNone/>
            </a:pPr>
            <a:r>
              <a:rPr b="1" lang="en-US" sz="2350">
                <a:solidFill>
                  <a:schemeClr val="accent5"/>
                </a:solidFill>
              </a:rPr>
              <a:t>How It Solves Phantom Reads</a:t>
            </a:r>
            <a:endParaRPr sz="2350">
              <a:solidFill>
                <a:schemeClr val="accent5"/>
              </a:solidFill>
            </a:endParaRPr>
          </a:p>
          <a:p>
            <a:pPr indent="-448151" lvl="0" marL="609600" rtl="0" algn="just">
              <a:lnSpc>
                <a:spcPct val="115000"/>
              </a:lnSpc>
              <a:spcBef>
                <a:spcPts val="0"/>
              </a:spcBef>
              <a:spcAft>
                <a:spcPts val="0"/>
              </a:spcAft>
              <a:buSzPts val="2258"/>
              <a:buChar char="●"/>
            </a:pPr>
            <a:r>
              <a:rPr lang="en-US" sz="2257"/>
              <a:t>A transaction sees a snapshot of the data as it existed at the beginning of the transaction. </a:t>
            </a:r>
            <a:endParaRPr sz="2257"/>
          </a:p>
          <a:p>
            <a:pPr indent="-448151" lvl="0" marL="609600" rtl="0" algn="just">
              <a:lnSpc>
                <a:spcPct val="115000"/>
              </a:lnSpc>
              <a:spcBef>
                <a:spcPts val="1000"/>
              </a:spcBef>
              <a:spcAft>
                <a:spcPts val="0"/>
              </a:spcAft>
              <a:buSzPts val="2258"/>
              <a:buChar char="●"/>
            </a:pPr>
            <a:r>
              <a:rPr lang="en-US" sz="2257"/>
              <a:t>Other transactions can still insert, update, or delete rows, but the current transaction will not see these changes. </a:t>
            </a:r>
            <a:endParaRPr sz="2257"/>
          </a:p>
          <a:p>
            <a:pPr indent="0" lvl="0" marL="609600" rtl="0" algn="just">
              <a:lnSpc>
                <a:spcPct val="115000"/>
              </a:lnSpc>
              <a:spcBef>
                <a:spcPts val="1000"/>
              </a:spcBef>
              <a:spcAft>
                <a:spcPts val="0"/>
              </a:spcAft>
              <a:buNone/>
            </a:pPr>
            <a:r>
              <a:t/>
            </a:r>
            <a:endParaRPr sz="2257"/>
          </a:p>
          <a:p>
            <a:pPr indent="0" lvl="0" marL="0" rtl="0" algn="just">
              <a:lnSpc>
                <a:spcPct val="115000"/>
              </a:lnSpc>
              <a:spcBef>
                <a:spcPts val="0"/>
              </a:spcBef>
              <a:spcAft>
                <a:spcPts val="0"/>
              </a:spcAft>
              <a:buClr>
                <a:schemeClr val="dk1"/>
              </a:buClr>
              <a:buSzPts val="1388"/>
              <a:buFont typeface="Arial"/>
              <a:buNone/>
            </a:pPr>
            <a:r>
              <a:rPr b="1" lang="en-US" sz="2350">
                <a:solidFill>
                  <a:schemeClr val="accent5"/>
                </a:solidFill>
              </a:rPr>
              <a:t>Downside</a:t>
            </a:r>
            <a:endParaRPr b="1" sz="2350">
              <a:solidFill>
                <a:schemeClr val="accent5"/>
              </a:solidFill>
            </a:endParaRPr>
          </a:p>
          <a:p>
            <a:pPr indent="0" lvl="0" marL="0" rtl="0" algn="just">
              <a:lnSpc>
                <a:spcPct val="115000"/>
              </a:lnSpc>
              <a:spcBef>
                <a:spcPts val="0"/>
              </a:spcBef>
              <a:spcAft>
                <a:spcPts val="0"/>
              </a:spcAft>
              <a:buSzPts val="1018"/>
              <a:buNone/>
            </a:pPr>
            <a:r>
              <a:rPr b="1" lang="en-US" sz="2257"/>
              <a:t>Write Skew:</a:t>
            </a:r>
            <a:r>
              <a:rPr lang="en-US" sz="2257"/>
              <a:t> Concurrent transactions make conflicting updates that don’t directly impact the snapshot but could lead to inconsistencies when both transactions are committed.</a:t>
            </a:r>
            <a:endParaRPr sz="2257"/>
          </a:p>
        </p:txBody>
      </p:sp>
      <p:sp>
        <p:nvSpPr>
          <p:cNvPr id="1053" name="Google Shape;1053;p1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8"/>
          <p:cNvSpPr txBox="1"/>
          <p:nvPr>
            <p:ph type="title"/>
          </p:nvPr>
        </p:nvSpPr>
        <p:spPr>
          <a:xfrm>
            <a:off x="415600" y="392600"/>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solidFill>
                  <a:schemeClr val="accent5"/>
                </a:solidFill>
              </a:rPr>
              <a:t>Serializable VS Snapshot</a:t>
            </a:r>
            <a:endParaRPr b="1" sz="3200">
              <a:solidFill>
                <a:schemeClr val="accent5"/>
              </a:solidFill>
            </a:endParaRPr>
          </a:p>
        </p:txBody>
      </p:sp>
      <p:pic>
        <p:nvPicPr>
          <p:cNvPr id="1059" name="Google Shape;1059;p128"/>
          <p:cNvPicPr preferRelativeResize="0"/>
          <p:nvPr/>
        </p:nvPicPr>
        <p:blipFill>
          <a:blip r:embed="rId3">
            <a:alphaModFix/>
          </a:blip>
          <a:stretch>
            <a:fillRect/>
          </a:stretch>
        </p:blipFill>
        <p:spPr>
          <a:xfrm>
            <a:off x="6780700" y="1399875"/>
            <a:ext cx="4995600" cy="4817750"/>
          </a:xfrm>
          <a:prstGeom prst="rect">
            <a:avLst/>
          </a:prstGeom>
          <a:noFill/>
          <a:ln>
            <a:noFill/>
          </a:ln>
        </p:spPr>
      </p:pic>
      <p:sp>
        <p:nvSpPr>
          <p:cNvPr id="1060" name="Google Shape;1060;p128"/>
          <p:cNvSpPr txBox="1"/>
          <p:nvPr/>
        </p:nvSpPr>
        <p:spPr>
          <a:xfrm>
            <a:off x="415600" y="1292225"/>
            <a:ext cx="6365100" cy="49254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spAutoFit/>
          </a:bodyPr>
          <a:lstStyle/>
          <a:p>
            <a:pPr indent="0" lvl="0" marL="0" rtl="0" algn="just">
              <a:spcBef>
                <a:spcPts val="0"/>
              </a:spcBef>
              <a:spcAft>
                <a:spcPts val="0"/>
              </a:spcAft>
              <a:buNone/>
            </a:pPr>
            <a:r>
              <a:rPr b="1" lang="en-US" sz="2200">
                <a:solidFill>
                  <a:schemeClr val="accent5"/>
                </a:solidFill>
                <a:latin typeface="Lato"/>
                <a:ea typeface="Lato"/>
                <a:cs typeface="Lato"/>
                <a:sym typeface="Lato"/>
              </a:rPr>
              <a:t>Serializable</a:t>
            </a:r>
            <a:endParaRPr b="1" sz="2200">
              <a:solidFill>
                <a:schemeClr val="accent5"/>
              </a:solidFill>
              <a:latin typeface="Lato"/>
              <a:ea typeface="Lato"/>
              <a:cs typeface="Lato"/>
              <a:sym typeface="Lato"/>
            </a:endParaRPr>
          </a:p>
          <a:p>
            <a:pPr indent="0" lvl="0" marL="0" rtl="0" algn="just">
              <a:spcBef>
                <a:spcPts val="0"/>
              </a:spcBef>
              <a:spcAft>
                <a:spcPts val="0"/>
              </a:spcAft>
              <a:buNone/>
            </a:pPr>
            <a:r>
              <a:rPr b="1" lang="en-US" sz="2000">
                <a:solidFill>
                  <a:schemeClr val="dk1"/>
                </a:solidFill>
                <a:latin typeface="Lato"/>
                <a:ea typeface="Lato"/>
                <a:cs typeface="Lato"/>
                <a:sym typeface="Lato"/>
              </a:rPr>
              <a:t>Transaction 1: Changes White to Black and locks the rows.</a:t>
            </a:r>
            <a:endParaRPr b="1" sz="2000">
              <a:solidFill>
                <a:schemeClr val="dk1"/>
              </a:solidFill>
              <a:latin typeface="Lato"/>
              <a:ea typeface="Lato"/>
              <a:cs typeface="Lato"/>
              <a:sym typeface="Lato"/>
            </a:endParaRPr>
          </a:p>
          <a:p>
            <a:pPr indent="0" lvl="0" marL="0" rtl="0" algn="just">
              <a:spcBef>
                <a:spcPts val="0"/>
              </a:spcBef>
              <a:spcAft>
                <a:spcPts val="0"/>
              </a:spcAft>
              <a:buNone/>
            </a:pPr>
            <a:r>
              <a:rPr b="1" lang="en-US" sz="2000">
                <a:solidFill>
                  <a:schemeClr val="dk1"/>
                </a:solidFill>
                <a:latin typeface="Lato"/>
                <a:ea typeface="Lato"/>
                <a:cs typeface="Lato"/>
                <a:sym typeface="Lato"/>
              </a:rPr>
              <a:t>Transaction 2: Changes Black to White and locks the rows.</a:t>
            </a:r>
            <a:endParaRPr b="1"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None/>
            </a:pPr>
            <a:r>
              <a:rPr b="1" lang="en-US" sz="2200">
                <a:solidFill>
                  <a:schemeClr val="accent5"/>
                </a:solidFill>
                <a:latin typeface="Lato"/>
                <a:ea typeface="Lato"/>
                <a:cs typeface="Lato"/>
                <a:sym typeface="Lato"/>
              </a:rPr>
              <a:t>Snapshot</a:t>
            </a:r>
            <a:endParaRPr b="1" sz="2200">
              <a:solidFill>
                <a:schemeClr val="accent5"/>
              </a:solidFill>
              <a:latin typeface="Lato"/>
              <a:ea typeface="Lato"/>
              <a:cs typeface="Lato"/>
              <a:sym typeface="Lato"/>
            </a:endParaRPr>
          </a:p>
          <a:p>
            <a:pPr indent="0" lvl="0" marL="0" rtl="0" algn="just">
              <a:spcBef>
                <a:spcPts val="0"/>
              </a:spcBef>
              <a:spcAft>
                <a:spcPts val="0"/>
              </a:spcAft>
              <a:buNone/>
            </a:pPr>
            <a:r>
              <a:rPr b="1" lang="en-US" sz="2000">
                <a:solidFill>
                  <a:schemeClr val="dk1"/>
                </a:solidFill>
                <a:latin typeface="Lato"/>
                <a:ea typeface="Lato"/>
                <a:cs typeface="Lato"/>
                <a:sym typeface="Lato"/>
              </a:rPr>
              <a:t>Transaction 1:</a:t>
            </a:r>
            <a:r>
              <a:rPr b="1" lang="en-US" sz="2000">
                <a:solidFill>
                  <a:schemeClr val="dk1"/>
                </a:solidFill>
                <a:latin typeface="Lato"/>
                <a:ea typeface="Lato"/>
                <a:cs typeface="Lato"/>
                <a:sym typeface="Lato"/>
              </a:rPr>
              <a:t> Changes White to Black in its snapshot.</a:t>
            </a:r>
            <a:endParaRPr b="1" sz="2000">
              <a:solidFill>
                <a:schemeClr val="dk1"/>
              </a:solidFill>
              <a:latin typeface="Lato"/>
              <a:ea typeface="Lato"/>
              <a:cs typeface="Lato"/>
              <a:sym typeface="Lato"/>
            </a:endParaRPr>
          </a:p>
          <a:p>
            <a:pPr indent="0" lvl="0" marL="0" rtl="0" algn="just">
              <a:spcBef>
                <a:spcPts val="0"/>
              </a:spcBef>
              <a:spcAft>
                <a:spcPts val="0"/>
              </a:spcAft>
              <a:buNone/>
            </a:pPr>
            <a:r>
              <a:rPr b="1" lang="en-US" sz="2000">
                <a:solidFill>
                  <a:schemeClr val="dk1"/>
                </a:solidFill>
                <a:latin typeface="Lato"/>
                <a:ea typeface="Lato"/>
                <a:cs typeface="Lato"/>
                <a:sym typeface="Lato"/>
              </a:rPr>
              <a:t>Transaction 2:</a:t>
            </a:r>
            <a:r>
              <a:rPr b="1" lang="en-US" sz="2000">
                <a:solidFill>
                  <a:schemeClr val="dk1"/>
                </a:solidFill>
                <a:latin typeface="Lato"/>
                <a:ea typeface="Lato"/>
                <a:cs typeface="Lato"/>
                <a:sym typeface="Lato"/>
              </a:rPr>
              <a:t> Changes Black to White in its snapshot.</a:t>
            </a:r>
            <a:endParaRPr b="1"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Clr>
                <a:schemeClr val="dk1"/>
              </a:buClr>
              <a:buSzPts val="1500"/>
              <a:buFont typeface="Arial"/>
              <a:buNone/>
            </a:pPr>
            <a:r>
              <a:rPr b="1" lang="en-US" sz="2000">
                <a:solidFill>
                  <a:schemeClr val="dk1"/>
                </a:solidFill>
                <a:latin typeface="Lato"/>
                <a:ea typeface="Lato"/>
                <a:cs typeface="Lato"/>
                <a:sym typeface="Lato"/>
              </a:rPr>
              <a:t>N.B. If they try to update the same row, Snapshot Isolation would detect a conflict at commit time and throw an error.</a:t>
            </a:r>
            <a:endParaRPr b="1" sz="2000">
              <a:solidFill>
                <a:schemeClr val="dk1"/>
              </a:solidFill>
              <a:latin typeface="Lato"/>
              <a:ea typeface="Lato"/>
              <a:cs typeface="Lato"/>
              <a:sym typeface="Lato"/>
            </a:endParaRPr>
          </a:p>
        </p:txBody>
      </p:sp>
      <p:sp>
        <p:nvSpPr>
          <p:cNvPr id="1061" name="Google Shape;1061;p1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cxnSp>
        <p:nvCxnSpPr>
          <p:cNvPr id="1066" name="Google Shape;1066;p129"/>
          <p:cNvCxnSpPr/>
          <p:nvPr/>
        </p:nvCxnSpPr>
        <p:spPr>
          <a:xfrm flipH="1">
            <a:off x="682700" y="3183233"/>
            <a:ext cx="25500" cy="3331200"/>
          </a:xfrm>
          <a:prstGeom prst="straightConnector1">
            <a:avLst/>
          </a:prstGeom>
          <a:noFill/>
          <a:ln cap="flat" cmpd="sng" w="38100">
            <a:solidFill>
              <a:schemeClr val="accent1"/>
            </a:solidFill>
            <a:prstDash val="solid"/>
            <a:round/>
            <a:headEnd len="sm" w="sm" type="none"/>
            <a:tailEnd len="med" w="med" type="triangle"/>
          </a:ln>
        </p:spPr>
      </p:cxnSp>
      <p:sp>
        <p:nvSpPr>
          <p:cNvPr id="1067" name="Google Shape;1067;p129"/>
          <p:cNvSpPr txBox="1"/>
          <p:nvPr/>
        </p:nvSpPr>
        <p:spPr>
          <a:xfrm>
            <a:off x="369500" y="272865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TX1</a:t>
            </a:r>
            <a:endParaRPr b="1" i="0" sz="1600" u="none" cap="none" strike="noStrike">
              <a:solidFill>
                <a:schemeClr val="dk1"/>
              </a:solidFill>
            </a:endParaRPr>
          </a:p>
        </p:txBody>
      </p:sp>
      <p:sp>
        <p:nvSpPr>
          <p:cNvPr id="1068" name="Google Shape;1068;p129"/>
          <p:cNvSpPr txBox="1"/>
          <p:nvPr/>
        </p:nvSpPr>
        <p:spPr>
          <a:xfrm>
            <a:off x="890400" y="6029000"/>
            <a:ext cx="17652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COMMIT TX1</a:t>
            </a:r>
            <a:endParaRPr b="1" i="0" sz="1600" u="none" cap="none" strike="noStrike">
              <a:solidFill>
                <a:schemeClr val="dk1"/>
              </a:solidFill>
            </a:endParaRPr>
          </a:p>
        </p:txBody>
      </p:sp>
      <p:cxnSp>
        <p:nvCxnSpPr>
          <p:cNvPr id="1069" name="Google Shape;1069;p129"/>
          <p:cNvCxnSpPr/>
          <p:nvPr/>
        </p:nvCxnSpPr>
        <p:spPr>
          <a:xfrm>
            <a:off x="6927867" y="3150100"/>
            <a:ext cx="13500" cy="3291600"/>
          </a:xfrm>
          <a:prstGeom prst="straightConnector1">
            <a:avLst/>
          </a:prstGeom>
          <a:noFill/>
          <a:ln cap="flat" cmpd="sng" w="38100">
            <a:solidFill>
              <a:schemeClr val="accent1"/>
            </a:solidFill>
            <a:prstDash val="solid"/>
            <a:round/>
            <a:headEnd len="sm" w="sm" type="none"/>
            <a:tailEnd len="med" w="med" type="triangle"/>
          </a:ln>
        </p:spPr>
      </p:cxnSp>
      <p:sp>
        <p:nvSpPr>
          <p:cNvPr id="1070" name="Google Shape;1070;p129"/>
          <p:cNvSpPr txBox="1"/>
          <p:nvPr/>
        </p:nvSpPr>
        <p:spPr>
          <a:xfrm>
            <a:off x="6683400" y="2728650"/>
            <a:ext cx="1491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600" u="none" cap="none" strike="noStrike">
                <a:solidFill>
                  <a:schemeClr val="dk1"/>
                </a:solidFill>
              </a:rPr>
              <a:t>BEGIN TX2</a:t>
            </a:r>
            <a:endParaRPr b="1" i="0" sz="1600" u="none" cap="none" strike="noStrike">
              <a:solidFill>
                <a:schemeClr val="dk1"/>
              </a:solidFill>
            </a:endParaRPr>
          </a:p>
        </p:txBody>
      </p:sp>
      <p:sp>
        <p:nvSpPr>
          <p:cNvPr id="1071" name="Google Shape;1071;p129"/>
          <p:cNvSpPr txBox="1"/>
          <p:nvPr/>
        </p:nvSpPr>
        <p:spPr>
          <a:xfrm>
            <a:off x="7009733" y="4455100"/>
            <a:ext cx="4809900" cy="6816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900"/>
              <a:buFont typeface="Arial"/>
              <a:buNone/>
            </a:pPr>
            <a:r>
              <a:rPr b="1" lang="en-US" sz="1600">
                <a:solidFill>
                  <a:schemeClr val="accent5"/>
                </a:solidFill>
              </a:rPr>
              <a:t>UPDATE</a:t>
            </a:r>
            <a:r>
              <a:rPr b="1" lang="en-US" sz="1600">
                <a:solidFill>
                  <a:srgbClr val="0000FF"/>
                </a:solidFill>
              </a:rPr>
              <a:t> </a:t>
            </a:r>
            <a:r>
              <a:rPr b="1" lang="en-US" sz="1600">
                <a:solidFill>
                  <a:schemeClr val="dk1"/>
                </a:solidFill>
              </a:rPr>
              <a:t>marbles</a:t>
            </a:r>
            <a:r>
              <a:rPr b="1" lang="en-US" sz="1600">
                <a:solidFill>
                  <a:srgbClr val="0000FF"/>
                </a:solidFill>
              </a:rPr>
              <a:t> </a:t>
            </a:r>
            <a:r>
              <a:rPr b="1" lang="en-US" sz="1600">
                <a:solidFill>
                  <a:schemeClr val="accent5"/>
                </a:solidFill>
              </a:rPr>
              <a:t>SET</a:t>
            </a:r>
            <a:r>
              <a:rPr b="1" lang="en-US" sz="1600">
                <a:solidFill>
                  <a:srgbClr val="0000FF"/>
                </a:solidFill>
              </a:rPr>
              <a:t> </a:t>
            </a:r>
            <a:r>
              <a:rPr b="1" lang="en-US" sz="1600">
                <a:solidFill>
                  <a:schemeClr val="dk1"/>
                </a:solidFill>
              </a:rPr>
              <a:t>color = ‘White’</a:t>
            </a:r>
            <a:r>
              <a:rPr b="1" lang="en-US" sz="1600">
                <a:solidFill>
                  <a:schemeClr val="dk1"/>
                </a:solidFill>
              </a:rPr>
              <a:t> </a:t>
            </a:r>
            <a:r>
              <a:rPr b="1" lang="en-US" sz="1600">
                <a:solidFill>
                  <a:schemeClr val="accent5"/>
                </a:solidFill>
              </a:rPr>
              <a:t>WHERE</a:t>
            </a:r>
            <a:r>
              <a:rPr b="1" lang="en-US" sz="1600">
                <a:solidFill>
                  <a:srgbClr val="0000FF"/>
                </a:solidFill>
              </a:rPr>
              <a:t> </a:t>
            </a:r>
            <a:r>
              <a:rPr b="1" lang="en-US" sz="1600">
                <a:solidFill>
                  <a:schemeClr val="dk1"/>
                </a:solidFill>
              </a:rPr>
              <a:t>color = ‘Black;</a:t>
            </a:r>
            <a:endParaRPr b="1" sz="1600">
              <a:solidFill>
                <a:schemeClr val="dk1"/>
              </a:solidFill>
            </a:endParaRPr>
          </a:p>
          <a:p>
            <a:pPr indent="0" lvl="0" marL="0" marR="0" rtl="0" algn="l">
              <a:lnSpc>
                <a:spcPct val="115000"/>
              </a:lnSpc>
              <a:spcBef>
                <a:spcPts val="0"/>
              </a:spcBef>
              <a:spcAft>
                <a:spcPts val="0"/>
              </a:spcAft>
              <a:buClr>
                <a:srgbClr val="000000"/>
              </a:buClr>
              <a:buSzPts val="1900"/>
              <a:buFont typeface="Arial"/>
              <a:buNone/>
            </a:pPr>
            <a:r>
              <a:t/>
            </a:r>
            <a:endParaRPr b="1" sz="1600">
              <a:solidFill>
                <a:schemeClr val="accent5"/>
              </a:solidFill>
            </a:endParaRPr>
          </a:p>
        </p:txBody>
      </p:sp>
      <p:sp>
        <p:nvSpPr>
          <p:cNvPr id="1072" name="Google Shape;1072;p129"/>
          <p:cNvSpPr txBox="1"/>
          <p:nvPr>
            <p:ph type="title"/>
          </p:nvPr>
        </p:nvSpPr>
        <p:spPr>
          <a:xfrm>
            <a:off x="369467" y="0"/>
            <a:ext cx="7805700" cy="675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3700"/>
              <a:buFont typeface="Arial"/>
              <a:buNone/>
            </a:pPr>
            <a:r>
              <a:rPr b="1" lang="en-US" sz="2400">
                <a:solidFill>
                  <a:schemeClr val="accent5"/>
                </a:solidFill>
              </a:rPr>
              <a:t>Snapshot Isolation</a:t>
            </a:r>
            <a:endParaRPr b="1" sz="2400">
              <a:solidFill>
                <a:schemeClr val="accent5"/>
              </a:solidFill>
            </a:endParaRPr>
          </a:p>
          <a:p>
            <a:pPr indent="0" lvl="0" marL="0" rtl="0" algn="l">
              <a:lnSpc>
                <a:spcPct val="100000"/>
              </a:lnSpc>
              <a:spcBef>
                <a:spcPts val="0"/>
              </a:spcBef>
              <a:spcAft>
                <a:spcPts val="0"/>
              </a:spcAft>
              <a:buClr>
                <a:schemeClr val="dk1"/>
              </a:buClr>
              <a:buSzPts val="4100"/>
              <a:buFont typeface="Arial"/>
              <a:buNone/>
            </a:pPr>
            <a:r>
              <a:t/>
            </a:r>
            <a:endParaRPr b="1" sz="2400">
              <a:solidFill>
                <a:schemeClr val="accent5"/>
              </a:solidFill>
            </a:endParaRPr>
          </a:p>
          <a:p>
            <a:pPr indent="0" lvl="0" marL="0" rtl="0" algn="l">
              <a:lnSpc>
                <a:spcPct val="100000"/>
              </a:lnSpc>
              <a:spcBef>
                <a:spcPts val="0"/>
              </a:spcBef>
              <a:spcAft>
                <a:spcPts val="0"/>
              </a:spcAft>
              <a:buSzPts val="4100"/>
              <a:buNone/>
            </a:pPr>
            <a:r>
              <a:t/>
            </a:r>
            <a:endParaRPr b="1" sz="2400">
              <a:solidFill>
                <a:schemeClr val="accent5"/>
              </a:solidFill>
            </a:endParaRPr>
          </a:p>
        </p:txBody>
      </p:sp>
      <p:sp>
        <p:nvSpPr>
          <p:cNvPr id="1073" name="Google Shape;1073;p1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074" name="Google Shape;1074;p129"/>
          <p:cNvGraphicFramePr/>
          <p:nvPr/>
        </p:nvGraphicFramePr>
        <p:xfrm>
          <a:off x="4317083" y="686083"/>
          <a:ext cx="3000000" cy="3000000"/>
        </p:xfrm>
        <a:graphic>
          <a:graphicData uri="http://schemas.openxmlformats.org/drawingml/2006/table">
            <a:tbl>
              <a:tblPr>
                <a:noFill/>
                <a:tableStyleId>{D70AEA84-F1D6-4E6C-873A-95592376EB88}</a:tableStyleId>
              </a:tblPr>
              <a:tblGrid>
                <a:gridCol w="510475"/>
                <a:gridCol w="7531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Color</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None/>
                      </a:pPr>
                      <a:r>
                        <a:rPr b="1" lang="en-US" sz="1300"/>
                        <a:t>Black</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None/>
                      </a:pPr>
                      <a:r>
                        <a:rPr b="1" lang="en-US" sz="1300"/>
                        <a:t>Black</a:t>
                      </a:r>
                      <a:endParaRPr b="1" sz="1300"/>
                    </a:p>
                  </a:txBody>
                  <a:tcPr marT="121900" marB="121900" marR="121900" marL="121900"/>
                </a:tc>
              </a:tr>
              <a:tr h="352175">
                <a:tc>
                  <a:txBody>
                    <a:bodyPr/>
                    <a:lstStyle/>
                    <a:p>
                      <a:pPr indent="0" lvl="0" marL="0" rtl="0" algn="l">
                        <a:spcBef>
                          <a:spcPts val="0"/>
                        </a:spcBef>
                        <a:spcAft>
                          <a:spcPts val="0"/>
                        </a:spcAft>
                        <a:buNone/>
                      </a:pPr>
                      <a:r>
                        <a:rPr b="1" lang="en-US" sz="1300"/>
                        <a:t>3</a:t>
                      </a:r>
                      <a:endParaRPr b="1" sz="1300"/>
                    </a:p>
                  </a:txBody>
                  <a:tcPr marT="121900" marB="121900" marR="121900" marL="121900"/>
                </a:tc>
                <a:tc>
                  <a:txBody>
                    <a:bodyPr/>
                    <a:lstStyle/>
                    <a:p>
                      <a:pPr indent="0" lvl="0" marL="0" rtl="0" algn="l">
                        <a:spcBef>
                          <a:spcPts val="0"/>
                        </a:spcBef>
                        <a:spcAft>
                          <a:spcPts val="0"/>
                        </a:spcAft>
                        <a:buNone/>
                      </a:pPr>
                      <a:r>
                        <a:rPr b="1" lang="en-US" sz="1300"/>
                        <a:t>White</a:t>
                      </a:r>
                      <a:endParaRPr b="1" sz="1300"/>
                    </a:p>
                  </a:txBody>
                  <a:tcPr marT="121900" marB="121900" marR="121900" marL="121900"/>
                </a:tc>
              </a:tr>
              <a:tr h="352175">
                <a:tc>
                  <a:txBody>
                    <a:bodyPr/>
                    <a:lstStyle/>
                    <a:p>
                      <a:pPr indent="0" lvl="0" marL="0" rtl="0" algn="l">
                        <a:spcBef>
                          <a:spcPts val="0"/>
                        </a:spcBef>
                        <a:spcAft>
                          <a:spcPts val="0"/>
                        </a:spcAft>
                        <a:buNone/>
                      </a:pPr>
                      <a:r>
                        <a:rPr b="1" lang="en-US" sz="1300"/>
                        <a:t>4</a:t>
                      </a:r>
                      <a:endParaRPr b="1" sz="1300"/>
                    </a:p>
                  </a:txBody>
                  <a:tcPr marT="121900" marB="121900" marR="121900" marL="121900"/>
                </a:tc>
                <a:tc>
                  <a:txBody>
                    <a:bodyPr/>
                    <a:lstStyle/>
                    <a:p>
                      <a:pPr indent="0" lvl="0" marL="0" rtl="0" algn="l">
                        <a:spcBef>
                          <a:spcPts val="0"/>
                        </a:spcBef>
                        <a:spcAft>
                          <a:spcPts val="0"/>
                        </a:spcAft>
                        <a:buNone/>
                      </a:pPr>
                      <a:r>
                        <a:rPr b="1" lang="en-US" sz="1300"/>
                        <a:t>White</a:t>
                      </a:r>
                      <a:endParaRPr b="1" sz="1300"/>
                    </a:p>
                  </a:txBody>
                  <a:tcPr marT="121900" marB="121900" marR="121900" marL="121900"/>
                </a:tc>
              </a:tr>
            </a:tbl>
          </a:graphicData>
        </a:graphic>
      </p:graphicFrame>
      <p:sp>
        <p:nvSpPr>
          <p:cNvPr id="1075" name="Google Shape;1075;p129"/>
          <p:cNvSpPr txBox="1"/>
          <p:nvPr/>
        </p:nvSpPr>
        <p:spPr>
          <a:xfrm>
            <a:off x="6859450" y="5136700"/>
            <a:ext cx="3705600" cy="432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lang="en-US" sz="1600">
                <a:solidFill>
                  <a:schemeClr val="dk1"/>
                </a:solidFill>
              </a:rPr>
              <a:t>COMMIT TX2</a:t>
            </a:r>
            <a:endParaRPr b="1" sz="1600">
              <a:solidFill>
                <a:schemeClr val="dk1"/>
              </a:solidFill>
            </a:endParaRPr>
          </a:p>
          <a:p>
            <a:pPr indent="0" lvl="0" marL="0" marR="0" rtl="0" algn="l">
              <a:lnSpc>
                <a:spcPct val="100000"/>
              </a:lnSpc>
              <a:spcBef>
                <a:spcPts val="0"/>
              </a:spcBef>
              <a:spcAft>
                <a:spcPts val="0"/>
              </a:spcAft>
              <a:buClr>
                <a:srgbClr val="000000"/>
              </a:buClr>
              <a:buSzPts val="1900"/>
              <a:buFont typeface="Arial"/>
              <a:buNone/>
            </a:pPr>
            <a:r>
              <a:t/>
            </a:r>
            <a:endParaRPr b="1" sz="1600">
              <a:solidFill>
                <a:schemeClr val="dk1"/>
              </a:solidFill>
            </a:endParaRPr>
          </a:p>
        </p:txBody>
      </p:sp>
      <p:sp>
        <p:nvSpPr>
          <p:cNvPr id="1076" name="Google Shape;1076;p129"/>
          <p:cNvSpPr txBox="1"/>
          <p:nvPr/>
        </p:nvSpPr>
        <p:spPr>
          <a:xfrm>
            <a:off x="890400" y="3616200"/>
            <a:ext cx="5635800" cy="681600"/>
          </a:xfrm>
          <a:prstGeom prst="rect">
            <a:avLst/>
          </a:prstGeom>
          <a:noFill/>
          <a:ln cap="flat" cmpd="sng" w="9525">
            <a:solidFill>
              <a:srgbClr val="434343"/>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900"/>
              <a:buFont typeface="Arial"/>
              <a:buNone/>
            </a:pPr>
            <a:r>
              <a:rPr b="1" lang="en-US" sz="1600">
                <a:solidFill>
                  <a:schemeClr val="accent5"/>
                </a:solidFill>
              </a:rPr>
              <a:t>UPDATE</a:t>
            </a:r>
            <a:r>
              <a:rPr b="1" lang="en-US" sz="1600">
                <a:solidFill>
                  <a:srgbClr val="0000FF"/>
                </a:solidFill>
              </a:rPr>
              <a:t> </a:t>
            </a:r>
            <a:r>
              <a:rPr b="1" lang="en-US" sz="1600">
                <a:solidFill>
                  <a:schemeClr val="dk1"/>
                </a:solidFill>
              </a:rPr>
              <a:t>marbles</a:t>
            </a:r>
            <a:r>
              <a:rPr b="1" lang="en-US" sz="1600">
                <a:solidFill>
                  <a:srgbClr val="0000FF"/>
                </a:solidFill>
              </a:rPr>
              <a:t> </a:t>
            </a:r>
            <a:r>
              <a:rPr b="1" lang="en-US" sz="1600">
                <a:solidFill>
                  <a:schemeClr val="accent5"/>
                </a:solidFill>
              </a:rPr>
              <a:t>SET</a:t>
            </a:r>
            <a:r>
              <a:rPr b="1" lang="en-US" sz="1600">
                <a:solidFill>
                  <a:srgbClr val="0000FF"/>
                </a:solidFill>
              </a:rPr>
              <a:t> </a:t>
            </a:r>
            <a:r>
              <a:rPr b="1" lang="en-US" sz="1600">
                <a:solidFill>
                  <a:schemeClr val="dk1"/>
                </a:solidFill>
              </a:rPr>
              <a:t>color = ‘Black’</a:t>
            </a:r>
            <a:r>
              <a:rPr b="1" lang="en-US" sz="1600">
                <a:solidFill>
                  <a:schemeClr val="dk1"/>
                </a:solidFill>
              </a:rPr>
              <a:t> </a:t>
            </a:r>
            <a:r>
              <a:rPr b="1" lang="en-US" sz="1600">
                <a:solidFill>
                  <a:schemeClr val="accent5"/>
                </a:solidFill>
              </a:rPr>
              <a:t>WHERE</a:t>
            </a:r>
            <a:endParaRPr b="1" sz="1600">
              <a:solidFill>
                <a:srgbClr val="0000FF"/>
              </a:solidFill>
            </a:endParaRPr>
          </a:p>
          <a:p>
            <a:pPr indent="0" lvl="0" marL="0" rtl="0" algn="l">
              <a:lnSpc>
                <a:spcPct val="115000"/>
              </a:lnSpc>
              <a:spcBef>
                <a:spcPts val="0"/>
              </a:spcBef>
              <a:spcAft>
                <a:spcPts val="0"/>
              </a:spcAft>
              <a:buClr>
                <a:schemeClr val="dk1"/>
              </a:buClr>
              <a:buSzPts val="1900"/>
              <a:buFont typeface="Arial"/>
              <a:buNone/>
            </a:pPr>
            <a:r>
              <a:rPr b="1" lang="en-US" sz="1600">
                <a:solidFill>
                  <a:schemeClr val="dk1"/>
                </a:solidFill>
              </a:rPr>
              <a:t>color = ‘White’;</a:t>
            </a:r>
            <a:endParaRPr b="1" sz="1600">
              <a:solidFill>
                <a:schemeClr val="dk1"/>
              </a:solidFill>
            </a:endParaRPr>
          </a:p>
          <a:p>
            <a:pPr indent="0" lvl="0" marL="0" marR="0" rtl="0" algn="l">
              <a:lnSpc>
                <a:spcPct val="115000"/>
              </a:lnSpc>
              <a:spcBef>
                <a:spcPts val="0"/>
              </a:spcBef>
              <a:spcAft>
                <a:spcPts val="0"/>
              </a:spcAft>
              <a:buClr>
                <a:srgbClr val="000000"/>
              </a:buClr>
              <a:buSzPts val="1900"/>
              <a:buFont typeface="Arial"/>
              <a:buNone/>
            </a:pPr>
            <a:r>
              <a:t/>
            </a:r>
            <a:endParaRPr b="1" sz="1600">
              <a:solidFill>
                <a:schemeClr val="accent5"/>
              </a:solidFill>
            </a:endParaRPr>
          </a:p>
        </p:txBody>
      </p:sp>
      <p:graphicFrame>
        <p:nvGraphicFramePr>
          <p:cNvPr id="1077" name="Google Shape;1077;p129"/>
          <p:cNvGraphicFramePr/>
          <p:nvPr/>
        </p:nvGraphicFramePr>
        <p:xfrm>
          <a:off x="8080450" y="686083"/>
          <a:ext cx="3000000" cy="3000000"/>
        </p:xfrm>
        <a:graphic>
          <a:graphicData uri="http://schemas.openxmlformats.org/drawingml/2006/table">
            <a:tbl>
              <a:tblPr>
                <a:noFill/>
                <a:tableStyleId>{D70AEA84-F1D6-4E6C-873A-95592376EB88}</a:tableStyleId>
              </a:tblPr>
              <a:tblGrid>
                <a:gridCol w="510475"/>
                <a:gridCol w="753125"/>
              </a:tblGrid>
              <a:tr h="352175">
                <a:tc>
                  <a:txBody>
                    <a:bodyPr/>
                    <a:lstStyle/>
                    <a:p>
                      <a:pPr indent="0" lvl="0" marL="0" rtl="0" algn="l">
                        <a:spcBef>
                          <a:spcPts val="0"/>
                        </a:spcBef>
                        <a:spcAft>
                          <a:spcPts val="0"/>
                        </a:spcAft>
                        <a:buNone/>
                      </a:pPr>
                      <a:r>
                        <a:rPr b="1" lang="en-US" sz="1300"/>
                        <a:t>ID</a:t>
                      </a:r>
                      <a:endParaRPr b="1" sz="1300"/>
                    </a:p>
                  </a:txBody>
                  <a:tcPr marT="121900" marB="121900" marR="121900" marL="121900">
                    <a:solidFill>
                      <a:schemeClr val="accent1"/>
                    </a:solidFill>
                  </a:tcPr>
                </a:tc>
                <a:tc>
                  <a:txBody>
                    <a:bodyPr/>
                    <a:lstStyle/>
                    <a:p>
                      <a:pPr indent="0" lvl="0" marL="0" rtl="0" algn="l">
                        <a:spcBef>
                          <a:spcPts val="0"/>
                        </a:spcBef>
                        <a:spcAft>
                          <a:spcPts val="0"/>
                        </a:spcAft>
                        <a:buNone/>
                      </a:pPr>
                      <a:r>
                        <a:rPr b="1" lang="en-US" sz="1300"/>
                        <a:t>Color</a:t>
                      </a:r>
                      <a:endParaRPr b="1" sz="1300"/>
                    </a:p>
                  </a:txBody>
                  <a:tcPr marT="121900" marB="121900" marR="121900" marL="121900">
                    <a:solidFill>
                      <a:schemeClr val="accent1"/>
                    </a:solidFill>
                  </a:tcPr>
                </a:tc>
              </a:tr>
              <a:tr h="385500">
                <a:tc>
                  <a:txBody>
                    <a:bodyPr/>
                    <a:lstStyle/>
                    <a:p>
                      <a:pPr indent="0" lvl="0" marL="0" rtl="0" algn="l">
                        <a:spcBef>
                          <a:spcPts val="0"/>
                        </a:spcBef>
                        <a:spcAft>
                          <a:spcPts val="0"/>
                        </a:spcAft>
                        <a:buNone/>
                      </a:pPr>
                      <a:r>
                        <a:rPr b="1" lang="en-US" sz="1300"/>
                        <a:t>1</a:t>
                      </a:r>
                      <a:endParaRPr b="1" sz="1300"/>
                    </a:p>
                  </a:txBody>
                  <a:tcPr marT="121900" marB="121900" marR="121900" marL="121900"/>
                </a:tc>
                <a:tc>
                  <a:txBody>
                    <a:bodyPr/>
                    <a:lstStyle/>
                    <a:p>
                      <a:pPr indent="0" lvl="0" marL="0" rtl="0" algn="l">
                        <a:spcBef>
                          <a:spcPts val="0"/>
                        </a:spcBef>
                        <a:spcAft>
                          <a:spcPts val="0"/>
                        </a:spcAft>
                        <a:buNone/>
                      </a:pPr>
                      <a:r>
                        <a:rPr b="1" lang="en-US" sz="1300"/>
                        <a:t>White</a:t>
                      </a:r>
                      <a:endParaRPr b="1" sz="1300"/>
                    </a:p>
                  </a:txBody>
                  <a:tcPr marT="121900" marB="121900" marR="121900" marL="121900"/>
                </a:tc>
              </a:tr>
              <a:tr h="352175">
                <a:tc>
                  <a:txBody>
                    <a:bodyPr/>
                    <a:lstStyle/>
                    <a:p>
                      <a:pPr indent="0" lvl="0" marL="0" rtl="0" algn="l">
                        <a:spcBef>
                          <a:spcPts val="0"/>
                        </a:spcBef>
                        <a:spcAft>
                          <a:spcPts val="0"/>
                        </a:spcAft>
                        <a:buNone/>
                      </a:pPr>
                      <a:r>
                        <a:rPr b="1" lang="en-US" sz="1300"/>
                        <a:t>2</a:t>
                      </a:r>
                      <a:endParaRPr b="1" sz="1300"/>
                    </a:p>
                  </a:txBody>
                  <a:tcPr marT="121900" marB="121900" marR="121900" marL="121900"/>
                </a:tc>
                <a:tc>
                  <a:txBody>
                    <a:bodyPr/>
                    <a:lstStyle/>
                    <a:p>
                      <a:pPr indent="0" lvl="0" marL="0" rtl="0" algn="l">
                        <a:spcBef>
                          <a:spcPts val="0"/>
                        </a:spcBef>
                        <a:spcAft>
                          <a:spcPts val="0"/>
                        </a:spcAft>
                        <a:buNone/>
                      </a:pPr>
                      <a:r>
                        <a:rPr b="1" lang="en-US" sz="1300"/>
                        <a:t>White</a:t>
                      </a:r>
                      <a:endParaRPr b="1" sz="1300"/>
                    </a:p>
                  </a:txBody>
                  <a:tcPr marT="121900" marB="121900" marR="121900" marL="121900"/>
                </a:tc>
              </a:tr>
              <a:tr h="352175">
                <a:tc>
                  <a:txBody>
                    <a:bodyPr/>
                    <a:lstStyle/>
                    <a:p>
                      <a:pPr indent="0" lvl="0" marL="0" rtl="0" algn="l">
                        <a:spcBef>
                          <a:spcPts val="0"/>
                        </a:spcBef>
                        <a:spcAft>
                          <a:spcPts val="0"/>
                        </a:spcAft>
                        <a:buNone/>
                      </a:pPr>
                      <a:r>
                        <a:rPr b="1" lang="en-US" sz="1300"/>
                        <a:t>3</a:t>
                      </a:r>
                      <a:endParaRPr b="1" sz="1300"/>
                    </a:p>
                  </a:txBody>
                  <a:tcPr marT="121900" marB="121900" marR="121900" marL="121900"/>
                </a:tc>
                <a:tc>
                  <a:txBody>
                    <a:bodyPr/>
                    <a:lstStyle/>
                    <a:p>
                      <a:pPr indent="0" lvl="0" marL="0" rtl="0" algn="l">
                        <a:spcBef>
                          <a:spcPts val="0"/>
                        </a:spcBef>
                        <a:spcAft>
                          <a:spcPts val="0"/>
                        </a:spcAft>
                        <a:buNone/>
                      </a:pPr>
                      <a:r>
                        <a:rPr b="1" lang="en-US" sz="1300"/>
                        <a:t>Black</a:t>
                      </a:r>
                      <a:endParaRPr b="1" sz="1300"/>
                    </a:p>
                  </a:txBody>
                  <a:tcPr marT="121900" marB="121900" marR="121900" marL="121900"/>
                </a:tc>
              </a:tr>
              <a:tr h="352175">
                <a:tc>
                  <a:txBody>
                    <a:bodyPr/>
                    <a:lstStyle/>
                    <a:p>
                      <a:pPr indent="0" lvl="0" marL="0" rtl="0" algn="l">
                        <a:spcBef>
                          <a:spcPts val="0"/>
                        </a:spcBef>
                        <a:spcAft>
                          <a:spcPts val="0"/>
                        </a:spcAft>
                        <a:buNone/>
                      </a:pPr>
                      <a:r>
                        <a:rPr b="1" lang="en-US" sz="1300"/>
                        <a:t>4</a:t>
                      </a:r>
                      <a:endParaRPr b="1" sz="1300"/>
                    </a:p>
                  </a:txBody>
                  <a:tcPr marT="121900" marB="121900" marR="121900" marL="121900"/>
                </a:tc>
                <a:tc>
                  <a:txBody>
                    <a:bodyPr/>
                    <a:lstStyle/>
                    <a:p>
                      <a:pPr indent="0" lvl="0" marL="0" rtl="0" algn="l">
                        <a:spcBef>
                          <a:spcPts val="0"/>
                        </a:spcBef>
                        <a:spcAft>
                          <a:spcPts val="0"/>
                        </a:spcAft>
                        <a:buNone/>
                      </a:pPr>
                      <a:r>
                        <a:rPr b="1" lang="en-US" sz="1300"/>
                        <a:t>Black</a:t>
                      </a:r>
                      <a:endParaRPr b="1" sz="1300"/>
                    </a:p>
                  </a:txBody>
                  <a:tcPr marT="121900" marB="121900" marR="121900" marL="121900"/>
                </a:tc>
              </a:tr>
            </a:tbl>
          </a:graphicData>
        </a:graphic>
      </p:graphicFrame>
      <p:sp>
        <p:nvSpPr>
          <p:cNvPr id="1078" name="Google Shape;1078;p129"/>
          <p:cNvSpPr txBox="1"/>
          <p:nvPr/>
        </p:nvSpPr>
        <p:spPr>
          <a:xfrm>
            <a:off x="9450833" y="1445033"/>
            <a:ext cx="1263600" cy="492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600">
                <a:solidFill>
                  <a:schemeClr val="dk1"/>
                </a:solidFill>
                <a:latin typeface="Lato"/>
                <a:ea typeface="Lato"/>
                <a:cs typeface="Lato"/>
                <a:sym typeface="Lato"/>
              </a:rPr>
              <a:t>(Swapped)</a:t>
            </a:r>
            <a:endParaRPr sz="1600">
              <a:solidFill>
                <a:schemeClr val="dk1"/>
              </a:solidFill>
              <a:latin typeface="Lato"/>
              <a:ea typeface="Lato"/>
              <a:cs typeface="Lato"/>
              <a:sym typeface="Lato"/>
            </a:endParaRPr>
          </a:p>
        </p:txBody>
      </p:sp>
      <p:cxnSp>
        <p:nvCxnSpPr>
          <p:cNvPr id="1079" name="Google Shape;1079;p129"/>
          <p:cNvCxnSpPr/>
          <p:nvPr/>
        </p:nvCxnSpPr>
        <p:spPr>
          <a:xfrm>
            <a:off x="5629200" y="1691233"/>
            <a:ext cx="24216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7"/>
                                        </p:tgtEl>
                                        <p:attrNameLst>
                                          <p:attrName>style.visibility</p:attrName>
                                        </p:attrNameLst>
                                      </p:cBhvr>
                                      <p:to>
                                        <p:strVal val="visible"/>
                                      </p:to>
                                    </p:set>
                                    <p:animEffect filter="fade" transition="in">
                                      <p:cBhvr>
                                        <p:cTn dur="1000"/>
                                        <p:tgtEl>
                                          <p:spTgt spid="1067"/>
                                        </p:tgtEl>
                                      </p:cBhvr>
                                    </p:animEffect>
                                  </p:childTnLst>
                                </p:cTn>
                              </p:par>
                              <p:par>
                                <p:cTn fill="hold" nodeType="withEffect" presetClass="entr" presetID="10" presetSubtype="0">
                                  <p:stCondLst>
                                    <p:cond delay="0"/>
                                  </p:stCondLst>
                                  <p:childTnLst>
                                    <p:set>
                                      <p:cBhvr>
                                        <p:cTn dur="1" fill="hold">
                                          <p:stCondLst>
                                            <p:cond delay="0"/>
                                          </p:stCondLst>
                                        </p:cTn>
                                        <p:tgtEl>
                                          <p:spTgt spid="1066"/>
                                        </p:tgtEl>
                                        <p:attrNameLst>
                                          <p:attrName>style.visibility</p:attrName>
                                        </p:attrNameLst>
                                      </p:cBhvr>
                                      <p:to>
                                        <p:strVal val="visible"/>
                                      </p:to>
                                    </p:set>
                                    <p:animEffect filter="fade" transition="in">
                                      <p:cBhvr>
                                        <p:cTn dur="1000"/>
                                        <p:tgtEl>
                                          <p:spTgt spid="10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6"/>
                                        </p:tgtEl>
                                        <p:attrNameLst>
                                          <p:attrName>style.visibility</p:attrName>
                                        </p:attrNameLst>
                                      </p:cBhvr>
                                      <p:to>
                                        <p:strVal val="visible"/>
                                      </p:to>
                                    </p:set>
                                    <p:animEffect filter="fade" transition="in">
                                      <p:cBhvr>
                                        <p:cTn dur="1000"/>
                                        <p:tgtEl>
                                          <p:spTgt spid="10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1000"/>
                                        <p:tgtEl>
                                          <p:spTgt spid="1070"/>
                                        </p:tgtEl>
                                      </p:cBhvr>
                                    </p:animEffect>
                                  </p:childTnLst>
                                </p:cTn>
                              </p:par>
                              <p:par>
                                <p:cTn fill="hold" nodeType="withEffect" presetClass="entr" presetID="10" presetSubtype="0">
                                  <p:stCondLst>
                                    <p:cond delay="0"/>
                                  </p:stCondLst>
                                  <p:childTnLst>
                                    <p:set>
                                      <p:cBhvr>
                                        <p:cTn dur="1" fill="hold">
                                          <p:stCondLst>
                                            <p:cond delay="0"/>
                                          </p:stCondLst>
                                        </p:cTn>
                                        <p:tgtEl>
                                          <p:spTgt spid="1069"/>
                                        </p:tgtEl>
                                        <p:attrNameLst>
                                          <p:attrName>style.visibility</p:attrName>
                                        </p:attrNameLst>
                                      </p:cBhvr>
                                      <p:to>
                                        <p:strVal val="visible"/>
                                      </p:to>
                                    </p:set>
                                    <p:animEffect filter="fade" transition="in">
                                      <p:cBhvr>
                                        <p:cTn dur="1000"/>
                                        <p:tgtEl>
                                          <p:spTgt spid="10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10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5"/>
                                        </p:tgtEl>
                                        <p:attrNameLst>
                                          <p:attrName>style.visibility</p:attrName>
                                        </p:attrNameLst>
                                      </p:cBhvr>
                                      <p:to>
                                        <p:strVal val="visible"/>
                                      </p:to>
                                    </p:set>
                                    <p:animEffect filter="fade" transition="in">
                                      <p:cBhvr>
                                        <p:cTn dur="1000"/>
                                        <p:tgtEl>
                                          <p:spTgt spid="10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8"/>
                                        </p:tgtEl>
                                        <p:attrNameLst>
                                          <p:attrName>style.visibility</p:attrName>
                                        </p:attrNameLst>
                                      </p:cBhvr>
                                      <p:to>
                                        <p:strVal val="visible"/>
                                      </p:to>
                                    </p:set>
                                    <p:animEffect filter="fade" transition="in">
                                      <p:cBhvr>
                                        <p:cTn dur="1000"/>
                                        <p:tgtEl>
                                          <p:spTgt spid="10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79"/>
                                        </p:tgtEl>
                                        <p:attrNameLst>
                                          <p:attrName>style.visibility</p:attrName>
                                        </p:attrNameLst>
                                      </p:cBhvr>
                                      <p:to>
                                        <p:strVal val="visible"/>
                                      </p:to>
                                    </p:set>
                                    <p:animEffect filter="fade" transition="in">
                                      <p:cBhvr>
                                        <p:cTn dur="1000"/>
                                        <p:tgtEl>
                                          <p:spTgt spid="10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77"/>
                                        </p:tgtEl>
                                        <p:attrNameLst>
                                          <p:attrName>style.visibility</p:attrName>
                                        </p:attrNameLst>
                                      </p:cBhvr>
                                      <p:to>
                                        <p:strVal val="visible"/>
                                      </p:to>
                                    </p:set>
                                    <p:animEffect filter="fade" transition="in">
                                      <p:cBhvr>
                                        <p:cTn dur="1000"/>
                                        <p:tgtEl>
                                          <p:spTgt spid="1077"/>
                                        </p:tgtEl>
                                      </p:cBhvr>
                                    </p:animEffect>
                                  </p:childTnLst>
                                </p:cTn>
                              </p:par>
                              <p:par>
                                <p:cTn fill="hold" nodeType="withEffect" presetClass="entr" presetID="10" presetSubtype="0">
                                  <p:stCondLst>
                                    <p:cond delay="0"/>
                                  </p:stCondLst>
                                  <p:childTnLst>
                                    <p:set>
                                      <p:cBhvr>
                                        <p:cTn dur="1" fill="hold">
                                          <p:stCondLst>
                                            <p:cond delay="0"/>
                                          </p:stCondLst>
                                        </p:cTn>
                                        <p:tgtEl>
                                          <p:spTgt spid="1078"/>
                                        </p:tgtEl>
                                        <p:attrNameLst>
                                          <p:attrName>style.visibility</p:attrName>
                                        </p:attrNameLst>
                                      </p:cBhvr>
                                      <p:to>
                                        <p:strVal val="visible"/>
                                      </p:to>
                                    </p:set>
                                    <p:animEffect filter="fade" transition="in">
                                      <p:cBhvr>
                                        <p:cTn dur="1"/>
                                        <p:tgtEl>
                                          <p:spTgt spid="10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30"/>
          <p:cNvSpPr txBox="1"/>
          <p:nvPr>
            <p:ph type="title"/>
          </p:nvPr>
        </p:nvSpPr>
        <p:spPr>
          <a:xfrm>
            <a:off x="62875" y="86125"/>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3200">
                <a:solidFill>
                  <a:schemeClr val="accent5"/>
                </a:solidFill>
              </a:rPr>
              <a:t>Isolation Level - Use Case</a:t>
            </a:r>
            <a:endParaRPr b="1" sz="3200">
              <a:solidFill>
                <a:schemeClr val="accent5"/>
              </a:solidFill>
            </a:endParaRPr>
          </a:p>
        </p:txBody>
      </p:sp>
      <p:sp>
        <p:nvSpPr>
          <p:cNvPr id="1085" name="Google Shape;1085;p130"/>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
        <p:nvSpPr>
          <p:cNvPr id="1086" name="Google Shape;1086;p130"/>
          <p:cNvSpPr txBox="1"/>
          <p:nvPr>
            <p:ph idx="1" type="body"/>
          </p:nvPr>
        </p:nvSpPr>
        <p:spPr>
          <a:xfrm>
            <a:off x="6226600" y="1023725"/>
            <a:ext cx="5882400" cy="53067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None/>
            </a:pPr>
            <a:r>
              <a:rPr b="1" lang="en-US" sz="3000">
                <a:solidFill>
                  <a:schemeClr val="accent5"/>
                </a:solidFill>
              </a:rPr>
              <a:t>Snapshot</a:t>
            </a:r>
            <a:endParaRPr b="1" sz="3000">
              <a:solidFill>
                <a:schemeClr val="accent5"/>
              </a:solidFill>
            </a:endParaRPr>
          </a:p>
          <a:p>
            <a:pPr indent="0" lvl="0" marL="0" rtl="0" algn="just">
              <a:lnSpc>
                <a:spcPct val="115000"/>
              </a:lnSpc>
              <a:spcBef>
                <a:spcPts val="0"/>
              </a:spcBef>
              <a:spcAft>
                <a:spcPts val="0"/>
              </a:spcAft>
              <a:buNone/>
            </a:pPr>
            <a:r>
              <a:t/>
            </a:r>
            <a:endParaRPr b="1" sz="2200"/>
          </a:p>
          <a:p>
            <a:pPr indent="0" lvl="0" marL="0" rtl="0" algn="just">
              <a:lnSpc>
                <a:spcPct val="115000"/>
              </a:lnSpc>
              <a:spcBef>
                <a:spcPts val="0"/>
              </a:spcBef>
              <a:spcAft>
                <a:spcPts val="0"/>
              </a:spcAft>
              <a:buNone/>
            </a:pPr>
            <a:r>
              <a:rPr b="1" lang="en-US" sz="2500"/>
              <a:t>Version-Controlled Systems</a:t>
            </a:r>
            <a:endParaRPr b="1" sz="2500"/>
          </a:p>
          <a:p>
            <a:pPr indent="0" lvl="0" marL="0" rtl="0" algn="just">
              <a:lnSpc>
                <a:spcPct val="115000"/>
              </a:lnSpc>
              <a:spcBef>
                <a:spcPts val="0"/>
              </a:spcBef>
              <a:spcAft>
                <a:spcPts val="0"/>
              </a:spcAft>
              <a:buNone/>
            </a:pPr>
            <a:r>
              <a:rPr lang="en-US" sz="2200"/>
              <a:t>Software development platforms (e.g., Git).</a:t>
            </a:r>
            <a:endParaRPr sz="2200"/>
          </a:p>
          <a:p>
            <a:pPr indent="0" lvl="0" marL="0" rtl="0" algn="just">
              <a:lnSpc>
                <a:spcPct val="115000"/>
              </a:lnSpc>
              <a:spcBef>
                <a:spcPts val="0"/>
              </a:spcBef>
              <a:spcAft>
                <a:spcPts val="0"/>
              </a:spcAft>
              <a:buNone/>
            </a:pPr>
            <a:r>
              <a:t/>
            </a:r>
            <a:endParaRPr sz="2200"/>
          </a:p>
          <a:p>
            <a:pPr indent="0" lvl="0" marL="0" rtl="0" algn="just">
              <a:lnSpc>
                <a:spcPct val="115000"/>
              </a:lnSpc>
              <a:spcBef>
                <a:spcPts val="1300"/>
              </a:spcBef>
              <a:spcAft>
                <a:spcPts val="0"/>
              </a:spcAft>
              <a:buClr>
                <a:schemeClr val="dk1"/>
              </a:buClr>
              <a:buSzPts val="1500"/>
              <a:buFont typeface="Arial"/>
              <a:buNone/>
            </a:pPr>
            <a:r>
              <a:rPr b="1" lang="en-US" sz="2500"/>
              <a:t>Scenario</a:t>
            </a:r>
            <a:endParaRPr b="1" sz="2500"/>
          </a:p>
          <a:p>
            <a:pPr indent="0" lvl="0" marL="0" rtl="0" algn="just">
              <a:lnSpc>
                <a:spcPct val="115000"/>
              </a:lnSpc>
              <a:spcBef>
                <a:spcPts val="0"/>
              </a:spcBef>
              <a:spcAft>
                <a:spcPts val="0"/>
              </a:spcAft>
              <a:buNone/>
            </a:pPr>
            <a:r>
              <a:rPr lang="en-US" sz="2200"/>
              <a:t>Developers work on their own branch or version of code without seeing or being affected by changes made to other branches until they decide to merge changes. If conflicts arise during the merge, they are resolved at that point, ensuring data integrity.</a:t>
            </a:r>
            <a:endParaRPr sz="2200"/>
          </a:p>
          <a:p>
            <a:pPr indent="0" lvl="0" marL="0" rtl="0" algn="just">
              <a:lnSpc>
                <a:spcPct val="115000"/>
              </a:lnSpc>
              <a:spcBef>
                <a:spcPts val="0"/>
              </a:spcBef>
              <a:spcAft>
                <a:spcPts val="0"/>
              </a:spcAft>
              <a:buNone/>
            </a:pPr>
            <a:r>
              <a:t/>
            </a:r>
            <a:endParaRPr sz="2200"/>
          </a:p>
        </p:txBody>
      </p:sp>
      <p:sp>
        <p:nvSpPr>
          <p:cNvPr id="1087" name="Google Shape;1087;p130"/>
          <p:cNvSpPr txBox="1"/>
          <p:nvPr>
            <p:ph idx="1" type="body"/>
          </p:nvPr>
        </p:nvSpPr>
        <p:spPr>
          <a:xfrm>
            <a:off x="213600" y="1023725"/>
            <a:ext cx="5882400" cy="5306700"/>
          </a:xfrm>
          <a:prstGeom prst="rect">
            <a:avLst/>
          </a:prstGeom>
          <a:noFill/>
          <a:ln cap="flat" cmpd="sng" w="9525">
            <a:solidFill>
              <a:schemeClr val="accent5"/>
            </a:solidFill>
            <a:prstDash val="solid"/>
            <a:round/>
            <a:headEnd len="sm" w="sm" type="none"/>
            <a:tailEnd len="sm" w="sm" type="none"/>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Clr>
                <a:schemeClr val="dk1"/>
              </a:buClr>
              <a:buSzPts val="1100"/>
              <a:buFont typeface="Arial"/>
              <a:buNone/>
            </a:pPr>
            <a:r>
              <a:rPr b="1" lang="en-US">
                <a:solidFill>
                  <a:schemeClr val="accent5"/>
                </a:solidFill>
              </a:rPr>
              <a:t>Serializable</a:t>
            </a:r>
            <a:endParaRPr b="1">
              <a:solidFill>
                <a:schemeClr val="accent5"/>
              </a:solidFill>
            </a:endParaRPr>
          </a:p>
          <a:p>
            <a:pPr indent="0" lvl="0" marL="0" rtl="0" algn="just">
              <a:lnSpc>
                <a:spcPct val="115000"/>
              </a:lnSpc>
              <a:spcBef>
                <a:spcPts val="0"/>
              </a:spcBef>
              <a:spcAft>
                <a:spcPts val="0"/>
              </a:spcAft>
              <a:buClr>
                <a:schemeClr val="dk1"/>
              </a:buClr>
              <a:buSzPts val="1100"/>
              <a:buFont typeface="Arial"/>
              <a:buNone/>
            </a:pPr>
            <a:r>
              <a:t/>
            </a:r>
            <a:endParaRPr b="1" sz="2200"/>
          </a:p>
          <a:p>
            <a:pPr indent="0" lvl="0" marL="0" rtl="0" algn="just">
              <a:lnSpc>
                <a:spcPct val="115000"/>
              </a:lnSpc>
              <a:spcBef>
                <a:spcPts val="0"/>
              </a:spcBef>
              <a:spcAft>
                <a:spcPts val="0"/>
              </a:spcAft>
              <a:buClr>
                <a:schemeClr val="dk1"/>
              </a:buClr>
              <a:buSzPts val="1100"/>
              <a:buFont typeface="Arial"/>
              <a:buNone/>
            </a:pPr>
            <a:r>
              <a:rPr b="1" lang="en-US" sz="2400"/>
              <a:t>Bank Transfer System</a:t>
            </a:r>
            <a:endParaRPr b="1" sz="2400"/>
          </a:p>
          <a:p>
            <a:pPr indent="0" lvl="0" marL="0" rtl="0" algn="just">
              <a:lnSpc>
                <a:spcPct val="115000"/>
              </a:lnSpc>
              <a:spcBef>
                <a:spcPts val="0"/>
              </a:spcBef>
              <a:spcAft>
                <a:spcPts val="0"/>
              </a:spcAft>
              <a:buNone/>
            </a:pPr>
            <a:r>
              <a:rPr lang="en-US" sz="2200"/>
              <a:t>Ensuring no inconsistent account balances.</a:t>
            </a:r>
            <a:endParaRPr sz="2200"/>
          </a:p>
          <a:p>
            <a:pPr indent="0" lvl="0" marL="0" rtl="0" algn="just">
              <a:lnSpc>
                <a:spcPct val="115000"/>
              </a:lnSpc>
              <a:spcBef>
                <a:spcPts val="0"/>
              </a:spcBef>
              <a:spcAft>
                <a:spcPts val="0"/>
              </a:spcAft>
              <a:buClr>
                <a:schemeClr val="dk1"/>
              </a:buClr>
              <a:buSzPts val="1100"/>
              <a:buFont typeface="Arial"/>
              <a:buNone/>
            </a:pPr>
            <a:r>
              <a:t/>
            </a:r>
            <a:endParaRPr sz="2200"/>
          </a:p>
          <a:p>
            <a:pPr indent="0" lvl="0" marL="0" rtl="0" algn="just">
              <a:lnSpc>
                <a:spcPct val="115000"/>
              </a:lnSpc>
              <a:spcBef>
                <a:spcPts val="1000"/>
              </a:spcBef>
              <a:spcAft>
                <a:spcPts val="0"/>
              </a:spcAft>
              <a:buClr>
                <a:schemeClr val="dk1"/>
              </a:buClr>
              <a:buSzPts val="1100"/>
              <a:buFont typeface="Arial"/>
              <a:buNone/>
            </a:pPr>
            <a:r>
              <a:rPr b="1" lang="en-US" sz="2400"/>
              <a:t>Scenario</a:t>
            </a:r>
            <a:endParaRPr b="1" sz="2400"/>
          </a:p>
          <a:p>
            <a:pPr indent="0" lvl="0" marL="0" rtl="0" algn="just">
              <a:lnSpc>
                <a:spcPct val="115000"/>
              </a:lnSpc>
              <a:spcBef>
                <a:spcPts val="0"/>
              </a:spcBef>
              <a:spcAft>
                <a:spcPts val="0"/>
              </a:spcAft>
              <a:buClr>
                <a:schemeClr val="dk1"/>
              </a:buClr>
              <a:buSzPts val="1100"/>
              <a:buFont typeface="Arial"/>
              <a:buNone/>
            </a:pPr>
            <a:r>
              <a:rPr lang="en-US" sz="2200"/>
              <a:t>Multiple transactions may occur concurrently. The system must ensure that when a transfer is being processed, no other transaction should interfere with the involved accounts until the transfer is complete, ensuring data consistency.</a:t>
            </a:r>
            <a:endParaRPr b="1" sz="3700">
              <a:solidFill>
                <a:schemeClr val="accent5"/>
              </a:solidFill>
            </a:endParaRPr>
          </a:p>
        </p:txBody>
      </p:sp>
      <p:sp>
        <p:nvSpPr>
          <p:cNvPr id="1088" name="Google Shape;1088;p1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Column Level Redundancy</a:t>
            </a:r>
            <a:endParaRPr b="1">
              <a:solidFill>
                <a:srgbClr val="0080C9"/>
              </a:solidFill>
            </a:endParaRPr>
          </a:p>
        </p:txBody>
      </p:sp>
      <p:sp>
        <p:nvSpPr>
          <p:cNvPr id="367" name="Google Shape;367;p59"/>
          <p:cNvSpPr txBox="1"/>
          <p:nvPr>
            <p:ph idx="2" type="body"/>
          </p:nvPr>
        </p:nvSpPr>
        <p:spPr>
          <a:xfrm>
            <a:off x="910700" y="2430325"/>
            <a:ext cx="10515600" cy="3768600"/>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1000"/>
              </a:spcBef>
              <a:spcAft>
                <a:spcPts val="0"/>
              </a:spcAft>
              <a:buClr>
                <a:schemeClr val="dk1"/>
              </a:buClr>
              <a:buSzPts val="1400"/>
              <a:buChar char="•"/>
            </a:pPr>
            <a:r>
              <a:rPr lang="en-US" sz="2200">
                <a:latin typeface="Arial"/>
                <a:ea typeface="Arial"/>
                <a:cs typeface="Arial"/>
                <a:sym typeface="Arial"/>
              </a:rPr>
              <a:t> Similar information is </a:t>
            </a:r>
            <a:r>
              <a:rPr b="1" lang="en-US" sz="2200">
                <a:latin typeface="Arial"/>
                <a:ea typeface="Arial"/>
                <a:cs typeface="Arial"/>
                <a:sym typeface="Arial"/>
              </a:rPr>
              <a:t>stored in multiple columns of a table.</a:t>
            </a:r>
            <a:endParaRPr b="1" sz="2200">
              <a:latin typeface="Arial"/>
              <a:ea typeface="Arial"/>
              <a:cs typeface="Arial"/>
              <a:sym typeface="Arial"/>
            </a:endParaRPr>
          </a:p>
        </p:txBody>
      </p:sp>
      <p:graphicFrame>
        <p:nvGraphicFramePr>
          <p:cNvPr id="368" name="Google Shape;368;p59"/>
          <p:cNvGraphicFramePr/>
          <p:nvPr/>
        </p:nvGraphicFramePr>
        <p:xfrm>
          <a:off x="1449987" y="3185935"/>
          <a:ext cx="3000000" cy="3000000"/>
        </p:xfrm>
        <a:graphic>
          <a:graphicData uri="http://schemas.openxmlformats.org/drawingml/2006/table">
            <a:tbl>
              <a:tblPr bandRow="1" firstRow="1">
                <a:noFill/>
                <a:tableStyleId>{9F668F10-D427-4608-AE60-D5D1B268AD13}</a:tableStyleId>
              </a:tblPr>
              <a:tblGrid>
                <a:gridCol w="1201400"/>
                <a:gridCol w="1201400"/>
                <a:gridCol w="1201400"/>
                <a:gridCol w="1201400"/>
                <a:gridCol w="1201400"/>
                <a:gridCol w="1201400"/>
                <a:gridCol w="1201400"/>
              </a:tblGrid>
              <a:tr h="533825">
                <a:tc>
                  <a:txBody>
                    <a:bodyPr/>
                    <a:lstStyle/>
                    <a:p>
                      <a:pPr indent="0" lvl="0" marL="0" marR="0" rtl="0" algn="l">
                        <a:spcBef>
                          <a:spcPts val="0"/>
                        </a:spcBef>
                        <a:spcAft>
                          <a:spcPts val="0"/>
                        </a:spcAft>
                        <a:buNone/>
                      </a:pPr>
                      <a:r>
                        <a:rPr lang="en-US" sz="1800"/>
                        <a:t>*</a:t>
                      </a:r>
                      <a:r>
                        <a:rPr lang="en-US" sz="1800"/>
                        <a:t>SID</a:t>
                      </a:r>
                      <a:endParaRPr sz="1800"/>
                    </a:p>
                  </a:txBody>
                  <a:tcPr marT="45725" marB="45725" marR="91450" marL="91450"/>
                </a:tc>
                <a:tc>
                  <a:txBody>
                    <a:bodyPr/>
                    <a:lstStyle/>
                    <a:p>
                      <a:pPr indent="0" lvl="0" marL="0" marR="0" rtl="0" algn="l">
                        <a:spcBef>
                          <a:spcPts val="0"/>
                        </a:spcBef>
                        <a:spcAft>
                          <a:spcPts val="0"/>
                        </a:spcAft>
                        <a:buNone/>
                      </a:pPr>
                      <a:r>
                        <a:rPr lang="en-US" sz="1800"/>
                        <a:t>Student name</a:t>
                      </a:r>
                      <a:endParaRPr sz="1800"/>
                    </a:p>
                  </a:txBody>
                  <a:tcPr marT="45725" marB="45725" marR="91450" marL="91450"/>
                </a:tc>
                <a:tc>
                  <a:txBody>
                    <a:bodyPr/>
                    <a:lstStyle/>
                    <a:p>
                      <a:pPr indent="0" lvl="0" marL="0" marR="0" rtl="0" algn="l">
                        <a:spcBef>
                          <a:spcPts val="0"/>
                        </a:spcBef>
                        <a:spcAft>
                          <a:spcPts val="0"/>
                        </a:spcAft>
                        <a:buNone/>
                      </a:pPr>
                      <a:r>
                        <a:rPr lang="en-US" sz="1800"/>
                        <a:t>Course id</a:t>
                      </a:r>
                      <a:endParaRPr sz="1800"/>
                    </a:p>
                  </a:txBody>
                  <a:tcPr marT="45725" marB="45725" marR="91450" marL="91450"/>
                </a:tc>
                <a:tc>
                  <a:txBody>
                    <a:bodyPr/>
                    <a:lstStyle/>
                    <a:p>
                      <a:pPr indent="0" lvl="0" marL="0" marR="0" rtl="0" algn="l">
                        <a:spcBef>
                          <a:spcPts val="0"/>
                        </a:spcBef>
                        <a:spcAft>
                          <a:spcPts val="0"/>
                        </a:spcAft>
                        <a:buNone/>
                      </a:pPr>
                      <a:r>
                        <a:rPr lang="en-US" sz="1800"/>
                        <a:t>Course name</a:t>
                      </a:r>
                      <a:endParaRPr sz="1800"/>
                    </a:p>
                  </a:txBody>
                  <a:tcPr marT="45725" marB="45725" marR="91450" marL="91450"/>
                </a:tc>
                <a:tc>
                  <a:txBody>
                    <a:bodyPr/>
                    <a:lstStyle/>
                    <a:p>
                      <a:pPr indent="0" lvl="0" marL="0" marR="0" rtl="0" algn="l">
                        <a:spcBef>
                          <a:spcPts val="0"/>
                        </a:spcBef>
                        <a:spcAft>
                          <a:spcPts val="0"/>
                        </a:spcAft>
                        <a:buNone/>
                      </a:pPr>
                      <a:r>
                        <a:rPr lang="en-US" sz="1800"/>
                        <a:t>Faculty id</a:t>
                      </a:r>
                      <a:endParaRPr sz="1800"/>
                    </a:p>
                  </a:txBody>
                  <a:tcPr marT="45725" marB="45725" marR="91450" marL="91450"/>
                </a:tc>
                <a:tc>
                  <a:txBody>
                    <a:bodyPr/>
                    <a:lstStyle/>
                    <a:p>
                      <a:pPr indent="0" lvl="0" marL="0" marR="0" rtl="0" algn="l">
                        <a:spcBef>
                          <a:spcPts val="0"/>
                        </a:spcBef>
                        <a:spcAft>
                          <a:spcPts val="0"/>
                        </a:spcAft>
                        <a:buNone/>
                      </a:pPr>
                      <a:r>
                        <a:rPr lang="en-US" sz="1800"/>
                        <a:t>Faculty name</a:t>
                      </a:r>
                      <a:endParaRPr sz="1800"/>
                    </a:p>
                  </a:txBody>
                  <a:tcPr marT="45725" marB="45725" marR="91450" marL="91450"/>
                </a:tc>
                <a:tc>
                  <a:txBody>
                    <a:bodyPr/>
                    <a:lstStyle/>
                    <a:p>
                      <a:pPr indent="0" lvl="0" marL="0" marR="0" rtl="0" algn="l">
                        <a:spcBef>
                          <a:spcPts val="0"/>
                        </a:spcBef>
                        <a:spcAft>
                          <a:spcPts val="0"/>
                        </a:spcAft>
                        <a:buNone/>
                      </a:pPr>
                      <a:r>
                        <a:rPr lang="en-US" sz="1800"/>
                        <a:t>Faculty</a:t>
                      </a:r>
                      <a:endParaRPr sz="1800"/>
                    </a:p>
                    <a:p>
                      <a:pPr indent="0" lvl="0" marL="0" marR="0" rtl="0" algn="l">
                        <a:spcBef>
                          <a:spcPts val="0"/>
                        </a:spcBef>
                        <a:spcAft>
                          <a:spcPts val="0"/>
                        </a:spcAft>
                        <a:buNone/>
                      </a:pPr>
                      <a:r>
                        <a:rPr lang="en-US" sz="1800"/>
                        <a:t>Salary</a:t>
                      </a:r>
                      <a:endParaRPr sz="1800"/>
                    </a:p>
                  </a:txBody>
                  <a:tcPr marT="45725" marB="45725" marR="91450" marL="91450"/>
                </a:tc>
              </a:tr>
              <a:tr h="53382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Abir</a:t>
                      </a:r>
                      <a:endParaRPr sz="1800"/>
                    </a:p>
                  </a:txBody>
                  <a:tcPr marT="45725" marB="45725" marR="91450" marL="91450"/>
                </a:tc>
                <a:tc>
                  <a:txBody>
                    <a:bodyPr/>
                    <a:lstStyle/>
                    <a:p>
                      <a:pPr indent="0" lvl="0" marL="0" marR="0" rtl="0" algn="l">
                        <a:spcBef>
                          <a:spcPts val="0"/>
                        </a:spcBef>
                        <a:spcAft>
                          <a:spcPts val="0"/>
                        </a:spcAft>
                        <a:buNone/>
                      </a:pPr>
                      <a:r>
                        <a:rPr lang="en-US" sz="1800"/>
                        <a:t>C1</a:t>
                      </a:r>
                      <a:endParaRPr sz="1800"/>
                    </a:p>
                  </a:txBody>
                  <a:tcPr marT="45725" marB="45725" marR="91450" marL="91450"/>
                </a:tc>
                <a:tc>
                  <a:txBody>
                    <a:bodyPr/>
                    <a:lstStyle/>
                    <a:p>
                      <a:pPr indent="0" lvl="0" marL="0" marR="0" rtl="0" algn="l">
                        <a:spcBef>
                          <a:spcPts val="0"/>
                        </a:spcBef>
                        <a:spcAft>
                          <a:spcPts val="0"/>
                        </a:spcAft>
                        <a:buNone/>
                      </a:pPr>
                      <a:r>
                        <a:rPr lang="en-US" sz="1800"/>
                        <a:t>DBMS</a:t>
                      </a:r>
                      <a:endParaRPr sz="1800"/>
                    </a:p>
                  </a:txBody>
                  <a:tcPr marT="45725" marB="45725" marR="91450" marL="91450"/>
                </a:tc>
                <a:tc>
                  <a:txBody>
                    <a:bodyPr/>
                    <a:lstStyle/>
                    <a:p>
                      <a:pPr indent="0" lvl="0" marL="0" marR="0" rtl="0" algn="l">
                        <a:spcBef>
                          <a:spcPts val="0"/>
                        </a:spcBef>
                        <a:spcAft>
                          <a:spcPts val="0"/>
                        </a:spcAft>
                        <a:buNone/>
                      </a:pPr>
                      <a:r>
                        <a:rPr lang="en-US" sz="1800"/>
                        <a:t>F1</a:t>
                      </a:r>
                      <a:endParaRPr sz="1800"/>
                    </a:p>
                  </a:txBody>
                  <a:tcPr marT="45725" marB="45725" marR="91450" marL="91450"/>
                </a:tc>
                <a:tc>
                  <a:txBody>
                    <a:bodyPr/>
                    <a:lstStyle/>
                    <a:p>
                      <a:pPr indent="0" lvl="0" marL="0" marR="0" rtl="0" algn="l">
                        <a:spcBef>
                          <a:spcPts val="0"/>
                        </a:spcBef>
                        <a:spcAft>
                          <a:spcPts val="0"/>
                        </a:spcAft>
                        <a:buNone/>
                      </a:pPr>
                      <a:r>
                        <a:rPr lang="en-US" sz="1800"/>
                        <a:t>Jonson</a:t>
                      </a:r>
                      <a:endParaRPr sz="1800"/>
                    </a:p>
                  </a:txBody>
                  <a:tcPr marT="45725" marB="45725" marR="91450" marL="91450"/>
                </a:tc>
                <a:tc>
                  <a:txBody>
                    <a:bodyPr/>
                    <a:lstStyle/>
                    <a:p>
                      <a:pPr indent="0" lvl="0" marL="0" marR="0" rtl="0" algn="l">
                        <a:spcBef>
                          <a:spcPts val="0"/>
                        </a:spcBef>
                        <a:spcAft>
                          <a:spcPts val="0"/>
                        </a:spcAft>
                        <a:buNone/>
                      </a:pPr>
                      <a:r>
                        <a:rPr lang="en-US" sz="1800"/>
                        <a:t>30000</a:t>
                      </a:r>
                      <a:endParaRPr sz="1800"/>
                    </a:p>
                  </a:txBody>
                  <a:tcPr marT="45725" marB="45725" marR="91450" marL="91450"/>
                </a:tc>
              </a:tr>
              <a:tr h="53382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Borhan</a:t>
                      </a:r>
                      <a:endParaRPr sz="1800"/>
                    </a:p>
                  </a:txBody>
                  <a:tcPr marT="45725" marB="45725" marR="91450" marL="91450"/>
                </a:tc>
                <a:tc>
                  <a:txBody>
                    <a:bodyPr/>
                    <a:lstStyle/>
                    <a:p>
                      <a:pPr indent="0" lvl="0" marL="0" marR="0" rtl="0" algn="l">
                        <a:spcBef>
                          <a:spcPts val="0"/>
                        </a:spcBef>
                        <a:spcAft>
                          <a:spcPts val="0"/>
                        </a:spcAft>
                        <a:buNone/>
                      </a:pPr>
                      <a:r>
                        <a:rPr lang="en-US" sz="1800"/>
                        <a:t>C2</a:t>
                      </a:r>
                      <a:endParaRPr sz="1800"/>
                    </a:p>
                  </a:txBody>
                  <a:tcPr marT="45725" marB="45725" marR="91450" marL="91450"/>
                </a:tc>
                <a:tc>
                  <a:txBody>
                    <a:bodyPr/>
                    <a:lstStyle/>
                    <a:p>
                      <a:pPr indent="0" lvl="0" marL="0" marR="0" rtl="0" algn="l">
                        <a:spcBef>
                          <a:spcPts val="0"/>
                        </a:spcBef>
                        <a:spcAft>
                          <a:spcPts val="0"/>
                        </a:spcAft>
                        <a:buNone/>
                      </a:pPr>
                      <a:r>
                        <a:rPr lang="en-US" sz="1800"/>
                        <a:t>JAVA</a:t>
                      </a:r>
                      <a:endParaRPr sz="1800"/>
                    </a:p>
                  </a:txBody>
                  <a:tcPr marT="45725" marB="45725" marR="91450" marL="91450"/>
                </a:tc>
                <a:tc>
                  <a:txBody>
                    <a:bodyPr/>
                    <a:lstStyle/>
                    <a:p>
                      <a:pPr indent="0" lvl="0" marL="0" marR="0" rtl="0" algn="l">
                        <a:spcBef>
                          <a:spcPts val="0"/>
                        </a:spcBef>
                        <a:spcAft>
                          <a:spcPts val="0"/>
                        </a:spcAft>
                        <a:buNone/>
                      </a:pPr>
                      <a:r>
                        <a:rPr lang="en-US" sz="1800"/>
                        <a:t>F2</a:t>
                      </a:r>
                      <a:endParaRPr sz="1800"/>
                    </a:p>
                  </a:txBody>
                  <a:tcPr marT="45725" marB="45725" marR="91450" marL="91450"/>
                </a:tc>
                <a:tc>
                  <a:txBody>
                    <a:bodyPr/>
                    <a:lstStyle/>
                    <a:p>
                      <a:pPr indent="0" lvl="0" marL="0" marR="0" rtl="0" algn="l">
                        <a:spcBef>
                          <a:spcPts val="0"/>
                        </a:spcBef>
                        <a:spcAft>
                          <a:spcPts val="0"/>
                        </a:spcAft>
                        <a:buNone/>
                      </a:pPr>
                      <a:r>
                        <a:rPr lang="en-US" sz="1800"/>
                        <a:t>Kabir</a:t>
                      </a:r>
                      <a:endParaRPr sz="1800"/>
                    </a:p>
                  </a:txBody>
                  <a:tcPr marT="45725" marB="45725" marR="91450" marL="91450"/>
                </a:tc>
                <a:tc>
                  <a:txBody>
                    <a:bodyPr/>
                    <a:lstStyle/>
                    <a:p>
                      <a:pPr indent="0" lvl="0" marL="0" marR="0" rtl="0" algn="l">
                        <a:spcBef>
                          <a:spcPts val="0"/>
                        </a:spcBef>
                        <a:spcAft>
                          <a:spcPts val="0"/>
                        </a:spcAft>
                        <a:buNone/>
                      </a:pPr>
                      <a:r>
                        <a:rPr lang="en-US" sz="1800"/>
                        <a:t>50000</a:t>
                      </a:r>
                      <a:endParaRPr sz="1800"/>
                    </a:p>
                  </a:txBody>
                  <a:tcPr marT="45725" marB="45725" marR="91450" marL="91450"/>
                </a:tc>
              </a:tr>
              <a:tr h="533825">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Canan</a:t>
                      </a:r>
                      <a:endParaRPr sz="1800"/>
                    </a:p>
                  </a:txBody>
                  <a:tcPr marT="45725" marB="45725" marR="91450" marL="91450"/>
                </a:tc>
                <a:tc>
                  <a:txBody>
                    <a:bodyPr/>
                    <a:lstStyle/>
                    <a:p>
                      <a:pPr indent="0" lvl="0" marL="0" marR="0" rtl="0" algn="l">
                        <a:spcBef>
                          <a:spcPts val="0"/>
                        </a:spcBef>
                        <a:spcAft>
                          <a:spcPts val="0"/>
                        </a:spcAft>
                        <a:buNone/>
                      </a:pPr>
                      <a:r>
                        <a:rPr lang="en-US" sz="1800"/>
                        <a:t>C1</a:t>
                      </a:r>
                      <a:endParaRPr sz="1800"/>
                    </a:p>
                  </a:txBody>
                  <a:tcPr marT="45725" marB="45725" marR="91450" marL="91450"/>
                </a:tc>
                <a:tc>
                  <a:txBody>
                    <a:bodyPr/>
                    <a:lstStyle/>
                    <a:p>
                      <a:pPr indent="0" lvl="0" marL="0" marR="0" rtl="0" algn="l">
                        <a:spcBef>
                          <a:spcPts val="0"/>
                        </a:spcBef>
                        <a:spcAft>
                          <a:spcPts val="0"/>
                        </a:spcAft>
                        <a:buNone/>
                      </a:pPr>
                      <a:r>
                        <a:rPr lang="en-US" sz="1800"/>
                        <a:t>DBMS</a:t>
                      </a:r>
                      <a:endParaRPr sz="1800"/>
                    </a:p>
                  </a:txBody>
                  <a:tcPr marT="45725" marB="45725" marR="91450" marL="91450"/>
                </a:tc>
                <a:tc>
                  <a:txBody>
                    <a:bodyPr/>
                    <a:lstStyle/>
                    <a:p>
                      <a:pPr indent="0" lvl="0" marL="0" marR="0" rtl="0" algn="l">
                        <a:spcBef>
                          <a:spcPts val="0"/>
                        </a:spcBef>
                        <a:spcAft>
                          <a:spcPts val="0"/>
                        </a:spcAft>
                        <a:buNone/>
                      </a:pPr>
                      <a:r>
                        <a:rPr lang="en-US" sz="1800"/>
                        <a:t>F1</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Jonson</a:t>
                      </a:r>
                      <a:endParaRPr sz="1800"/>
                    </a:p>
                  </a:txBody>
                  <a:tcPr marT="45725" marB="45725" marR="91450" marL="91450"/>
                </a:tc>
                <a:tc>
                  <a:txBody>
                    <a:bodyPr/>
                    <a:lstStyle/>
                    <a:p>
                      <a:pPr indent="0" lvl="0" marL="0" marR="0" rtl="0" algn="l">
                        <a:spcBef>
                          <a:spcPts val="0"/>
                        </a:spcBef>
                        <a:spcAft>
                          <a:spcPts val="0"/>
                        </a:spcAft>
                        <a:buNone/>
                      </a:pPr>
                      <a:r>
                        <a:rPr lang="en-US" sz="1800"/>
                        <a:t>30000</a:t>
                      </a:r>
                      <a:endParaRPr sz="1800"/>
                    </a:p>
                  </a:txBody>
                  <a:tcPr marT="45725" marB="45725" marR="91450" marL="91450"/>
                </a:tc>
              </a:tr>
              <a:tr h="533825">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Dipta</a:t>
                      </a:r>
                      <a:endParaRPr sz="1800"/>
                    </a:p>
                  </a:txBody>
                  <a:tcPr marT="45725" marB="45725" marR="91450" marL="91450"/>
                </a:tc>
                <a:tc>
                  <a:txBody>
                    <a:bodyPr/>
                    <a:lstStyle/>
                    <a:p>
                      <a:pPr indent="0" lvl="0" marL="0" marR="0" rtl="0" algn="l">
                        <a:spcBef>
                          <a:spcPts val="0"/>
                        </a:spcBef>
                        <a:spcAft>
                          <a:spcPts val="0"/>
                        </a:spcAft>
                        <a:buNone/>
                      </a:pPr>
                      <a:r>
                        <a:rPr lang="en-US" sz="1800"/>
                        <a:t>C1</a:t>
                      </a:r>
                      <a:endParaRPr sz="1800"/>
                    </a:p>
                  </a:txBody>
                  <a:tcPr marT="45725" marB="45725" marR="91450" marL="91450"/>
                </a:tc>
                <a:tc>
                  <a:txBody>
                    <a:bodyPr/>
                    <a:lstStyle/>
                    <a:p>
                      <a:pPr indent="0" lvl="0" marL="0" marR="0" rtl="0" algn="l">
                        <a:spcBef>
                          <a:spcPts val="0"/>
                        </a:spcBef>
                        <a:spcAft>
                          <a:spcPts val="0"/>
                        </a:spcAft>
                        <a:buNone/>
                      </a:pPr>
                      <a:r>
                        <a:rPr lang="en-US" sz="1800"/>
                        <a:t>DBMS</a:t>
                      </a:r>
                      <a:endParaRPr sz="1800"/>
                    </a:p>
                  </a:txBody>
                  <a:tcPr marT="45725" marB="45725" marR="91450" marL="91450"/>
                </a:tc>
                <a:tc>
                  <a:txBody>
                    <a:bodyPr/>
                    <a:lstStyle/>
                    <a:p>
                      <a:pPr indent="0" lvl="0" marL="0" marR="0" rtl="0" algn="l">
                        <a:spcBef>
                          <a:spcPts val="0"/>
                        </a:spcBef>
                        <a:spcAft>
                          <a:spcPts val="0"/>
                        </a:spcAft>
                        <a:buNone/>
                      </a:pPr>
                      <a:r>
                        <a:rPr lang="en-US" sz="1800"/>
                        <a:t>F3</a:t>
                      </a:r>
                      <a:endParaRPr sz="1800"/>
                    </a:p>
                  </a:txBody>
                  <a:tcPr marT="45725" marB="45725" marR="91450" marL="91450"/>
                </a:tc>
                <a:tc>
                  <a:txBody>
                    <a:bodyPr/>
                    <a:lstStyle/>
                    <a:p>
                      <a:pPr indent="0" lvl="0" marL="0" rtl="0" algn="l">
                        <a:spcBef>
                          <a:spcPts val="0"/>
                        </a:spcBef>
                        <a:spcAft>
                          <a:spcPts val="0"/>
                        </a:spcAft>
                        <a:buClr>
                          <a:schemeClr val="dk1"/>
                        </a:buClr>
                        <a:buFont typeface="Arial"/>
                        <a:buNone/>
                      </a:pPr>
                      <a:r>
                        <a:rPr lang="en-US" sz="1800"/>
                        <a:t>Gorge</a:t>
                      </a:r>
                      <a:endParaRPr sz="1800"/>
                    </a:p>
                  </a:txBody>
                  <a:tcPr marT="45725" marB="45725" marR="91450" marL="91450"/>
                </a:tc>
                <a:tc>
                  <a:txBody>
                    <a:bodyPr/>
                    <a:lstStyle/>
                    <a:p>
                      <a:pPr indent="0" lvl="0" marL="0" marR="0" rtl="0" algn="l">
                        <a:spcBef>
                          <a:spcPts val="0"/>
                        </a:spcBef>
                        <a:spcAft>
                          <a:spcPts val="0"/>
                        </a:spcAft>
                        <a:buNone/>
                      </a:pPr>
                      <a:r>
                        <a:rPr lang="en-US" sz="1800"/>
                        <a:t>4</a:t>
                      </a:r>
                      <a:r>
                        <a:rPr lang="en-US" sz="1800"/>
                        <a:t>0000</a:t>
                      </a:r>
                      <a:endParaRPr sz="1800"/>
                    </a:p>
                  </a:txBody>
                  <a:tcPr marT="45725" marB="45725" marR="91450" marL="91450"/>
                </a:tc>
              </a:tr>
            </a:tbl>
          </a:graphicData>
        </a:graphic>
      </p:graphicFrame>
      <p:cxnSp>
        <p:nvCxnSpPr>
          <p:cNvPr id="369" name="Google Shape;369;p59"/>
          <p:cNvCxnSpPr/>
          <p:nvPr/>
        </p:nvCxnSpPr>
        <p:spPr>
          <a:xfrm flipH="1" rot="10800000">
            <a:off x="4926222" y="3976067"/>
            <a:ext cx="4804800" cy="12900"/>
          </a:xfrm>
          <a:prstGeom prst="straightConnector1">
            <a:avLst/>
          </a:prstGeom>
          <a:noFill/>
          <a:ln cap="flat" cmpd="sng" w="19050">
            <a:solidFill>
              <a:srgbClr val="FF0000"/>
            </a:solidFill>
            <a:prstDash val="solid"/>
            <a:miter lim="800000"/>
            <a:headEnd len="sm" w="sm" type="none"/>
            <a:tailEnd len="sm" w="sm" type="none"/>
          </a:ln>
        </p:spPr>
      </p:cxnSp>
      <p:cxnSp>
        <p:nvCxnSpPr>
          <p:cNvPr id="370" name="Google Shape;370;p59"/>
          <p:cNvCxnSpPr/>
          <p:nvPr/>
        </p:nvCxnSpPr>
        <p:spPr>
          <a:xfrm flipH="1" rot="10800000">
            <a:off x="4958366" y="5105582"/>
            <a:ext cx="4740600" cy="12900"/>
          </a:xfrm>
          <a:prstGeom prst="straightConnector1">
            <a:avLst/>
          </a:prstGeom>
          <a:noFill/>
          <a:ln cap="flat" cmpd="sng" w="19050">
            <a:solidFill>
              <a:srgbClr val="FF0000"/>
            </a:solidFill>
            <a:prstDash val="solid"/>
            <a:miter lim="800000"/>
            <a:headEnd len="sm" w="sm" type="none"/>
            <a:tailEnd len="sm" w="sm" type="none"/>
          </a:ln>
        </p:spPr>
      </p:cxnSp>
      <p:sp>
        <p:nvSpPr>
          <p:cNvPr id="371" name="Google Shape;371;p59"/>
          <p:cNvSpPr/>
          <p:nvPr/>
        </p:nvSpPr>
        <p:spPr>
          <a:xfrm>
            <a:off x="9982200" y="2730322"/>
            <a:ext cx="1841678" cy="1081825"/>
          </a:xfrm>
          <a:prstGeom prst="wedgeEllipseCallout">
            <a:avLst>
              <a:gd fmla="val -20833" name="adj1"/>
              <a:gd fmla="val 62500" name="adj2"/>
            </a:avLst>
          </a:prstGeom>
          <a:solidFill>
            <a:srgbClr val="0092D8"/>
          </a:solidFill>
          <a:ln cap="flat" cmpd="sng" w="12700">
            <a:solidFill>
              <a:srgbClr val="0287D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Redundant Column Values</a:t>
            </a:r>
            <a:endParaRPr b="0" i="0" sz="1800" u="none" cap="none" strike="noStrike">
              <a:solidFill>
                <a:schemeClr val="lt1"/>
              </a:solidFill>
              <a:latin typeface="Calibri"/>
              <a:ea typeface="Calibri"/>
              <a:cs typeface="Calibri"/>
              <a:sym typeface="Calibri"/>
            </a:endParaRPr>
          </a:p>
        </p:txBody>
      </p:sp>
      <p:sp>
        <p:nvSpPr>
          <p:cNvPr id="372" name="Google Shape;372;p59"/>
          <p:cNvSpPr txBox="1"/>
          <p:nvPr/>
        </p:nvSpPr>
        <p:spPr>
          <a:xfrm>
            <a:off x="4159225" y="6038275"/>
            <a:ext cx="33999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Lato"/>
                <a:ea typeface="Lato"/>
                <a:cs typeface="Lato"/>
                <a:sym typeface="Lato"/>
              </a:rPr>
              <a:t>Example: Column Level Redundancy</a:t>
            </a:r>
            <a:endParaRPr b="1">
              <a:solidFill>
                <a:schemeClr val="dk1"/>
              </a:solidFill>
              <a:latin typeface="Lato"/>
              <a:ea typeface="Lato"/>
              <a:cs typeface="Lato"/>
              <a:sym typeface="Lato"/>
            </a:endParaRPr>
          </a:p>
        </p:txBody>
      </p:sp>
      <p:sp>
        <p:nvSpPr>
          <p:cNvPr id="373" name="Google Shape;373;p59"/>
          <p:cNvSpPr txBox="1"/>
          <p:nvPr/>
        </p:nvSpPr>
        <p:spPr>
          <a:xfrm>
            <a:off x="838200" y="1376675"/>
            <a:ext cx="47406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lt1"/>
                </a:solidFill>
                <a:highlight>
                  <a:schemeClr val="dk1"/>
                </a:highlight>
                <a:latin typeface="Lato"/>
                <a:ea typeface="Lato"/>
                <a:cs typeface="Lato"/>
                <a:sym typeface="Lato"/>
              </a:rPr>
              <a:t>Example:</a:t>
            </a:r>
            <a:endParaRPr b="1" sz="2000">
              <a:solidFill>
                <a:schemeClr val="lt1"/>
              </a:solidFill>
              <a:highlight>
                <a:schemeClr val="dk1"/>
              </a:highlight>
              <a:latin typeface="Lato"/>
              <a:ea typeface="Lato"/>
              <a:cs typeface="Lato"/>
              <a:sym typeface="Lato"/>
            </a:endParaRPr>
          </a:p>
        </p:txBody>
      </p:sp>
      <p:sp>
        <p:nvSpPr>
          <p:cNvPr id="374" name="Google Shape;374;p59"/>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131"/>
          <p:cNvSpPr txBox="1"/>
          <p:nvPr>
            <p:ph type="title"/>
          </p:nvPr>
        </p:nvSpPr>
        <p:spPr>
          <a:xfrm>
            <a:off x="710350" y="253675"/>
            <a:ext cx="11066100" cy="8337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b="1" lang="en-US" sz="3200">
                <a:solidFill>
                  <a:schemeClr val="accent5"/>
                </a:solidFill>
              </a:rPr>
              <a:t>Isolation Levels vs Read Phenomena</a:t>
            </a:r>
            <a:endParaRPr b="1" sz="3200">
              <a:solidFill>
                <a:schemeClr val="accent5"/>
              </a:solidFill>
            </a:endParaRPr>
          </a:p>
        </p:txBody>
      </p:sp>
      <p:sp>
        <p:nvSpPr>
          <p:cNvPr id="1094" name="Google Shape;1094;p131"/>
          <p:cNvSpPr txBox="1"/>
          <p:nvPr>
            <p:ph idx="12" type="sldNum"/>
          </p:nvPr>
        </p:nvSpPr>
        <p:spPr>
          <a:xfrm>
            <a:off x="15062147" y="8290163"/>
            <a:ext cx="975600" cy="699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pic>
        <p:nvPicPr>
          <p:cNvPr id="1095" name="Google Shape;1095;p131"/>
          <p:cNvPicPr preferRelativeResize="0"/>
          <p:nvPr/>
        </p:nvPicPr>
        <p:blipFill>
          <a:blip r:embed="rId3">
            <a:alphaModFix/>
          </a:blip>
          <a:stretch>
            <a:fillRect/>
          </a:stretch>
        </p:blipFill>
        <p:spPr>
          <a:xfrm>
            <a:off x="656575" y="1346358"/>
            <a:ext cx="11066000" cy="4612300"/>
          </a:xfrm>
          <a:prstGeom prst="rect">
            <a:avLst/>
          </a:prstGeom>
          <a:noFill/>
          <a:ln>
            <a:noFill/>
          </a:ln>
        </p:spPr>
      </p:pic>
      <p:sp>
        <p:nvSpPr>
          <p:cNvPr id="1096" name="Google Shape;1096;p1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32"/>
          <p:cNvSpPr txBox="1"/>
          <p:nvPr>
            <p:ph type="title"/>
          </p:nvPr>
        </p:nvSpPr>
        <p:spPr>
          <a:xfrm>
            <a:off x="415600" y="0"/>
            <a:ext cx="11360700" cy="678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600"/>
              <a:t>Table of Contents</a:t>
            </a:r>
            <a:endParaRPr sz="3600"/>
          </a:p>
        </p:txBody>
      </p:sp>
      <p:sp>
        <p:nvSpPr>
          <p:cNvPr id="1102" name="Google Shape;1102;p132"/>
          <p:cNvSpPr txBox="1"/>
          <p:nvPr>
            <p:ph idx="1" type="body"/>
          </p:nvPr>
        </p:nvSpPr>
        <p:spPr>
          <a:xfrm>
            <a:off x="415600" y="950200"/>
            <a:ext cx="11360700" cy="51912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50000"/>
              </a:lnSpc>
              <a:spcBef>
                <a:spcPts val="1900"/>
              </a:spcBef>
              <a:spcAft>
                <a:spcPts val="0"/>
              </a:spcAft>
              <a:buClr>
                <a:schemeClr val="dk1"/>
              </a:buClr>
              <a:buSzPts val="1500"/>
              <a:buFont typeface="Arial"/>
              <a:buNone/>
            </a:pPr>
            <a:r>
              <a:rPr b="1" lang="en-US" sz="2000">
                <a:latin typeface="Arial"/>
                <a:ea typeface="Arial"/>
                <a:cs typeface="Arial"/>
                <a:sym typeface="Arial"/>
              </a:rPr>
              <a:t>1. Consistency in ACID Properties</a:t>
            </a:r>
            <a:endParaRPr b="1" sz="2000">
              <a:latin typeface="Arial"/>
              <a:ea typeface="Arial"/>
              <a:cs typeface="Arial"/>
              <a:sym typeface="Arial"/>
            </a:endParaRPr>
          </a:p>
          <a:p>
            <a:pPr indent="-412750" lvl="0" marL="609600" rtl="0" algn="l">
              <a:lnSpc>
                <a:spcPct val="150000"/>
              </a:lnSpc>
              <a:spcBef>
                <a:spcPts val="1600"/>
              </a:spcBef>
              <a:spcAft>
                <a:spcPts val="0"/>
              </a:spcAft>
              <a:buSzPts val="1700"/>
              <a:buChar char="❖"/>
            </a:pPr>
            <a:r>
              <a:rPr lang="en-US" sz="1700">
                <a:latin typeface="Arial"/>
                <a:ea typeface="Arial"/>
                <a:cs typeface="Arial"/>
                <a:sym typeface="Arial"/>
              </a:rPr>
              <a:t>Definition of Consistency in Databases</a:t>
            </a:r>
            <a:endParaRPr sz="1700">
              <a:latin typeface="Arial"/>
              <a:ea typeface="Arial"/>
              <a:cs typeface="Arial"/>
              <a:sym typeface="Arial"/>
            </a:endParaRPr>
          </a:p>
          <a:p>
            <a:pPr indent="-412750" lvl="0" marL="609600" rtl="0" algn="l">
              <a:lnSpc>
                <a:spcPct val="150000"/>
              </a:lnSpc>
              <a:spcBef>
                <a:spcPts val="0"/>
              </a:spcBef>
              <a:spcAft>
                <a:spcPts val="0"/>
              </a:spcAft>
              <a:buSzPts val="1700"/>
              <a:buChar char="❖"/>
            </a:pPr>
            <a:r>
              <a:rPr lang="en-US" sz="1700">
                <a:latin typeface="Arial"/>
                <a:ea typeface="Arial"/>
                <a:cs typeface="Arial"/>
                <a:sym typeface="Arial"/>
              </a:rPr>
              <a:t>Consistency Models in Distributed Databases</a:t>
            </a:r>
            <a:endParaRPr sz="1700">
              <a:latin typeface="Arial"/>
              <a:ea typeface="Arial"/>
              <a:cs typeface="Arial"/>
              <a:sym typeface="Arial"/>
            </a:endParaRPr>
          </a:p>
          <a:p>
            <a:pPr indent="-412750" lvl="1" marL="1219200" rtl="0" algn="l">
              <a:lnSpc>
                <a:spcPct val="150000"/>
              </a:lnSpc>
              <a:spcBef>
                <a:spcPts val="0"/>
              </a:spcBef>
              <a:spcAft>
                <a:spcPts val="0"/>
              </a:spcAft>
              <a:buSzPts val="1700"/>
              <a:buChar char="➢"/>
            </a:pPr>
            <a:r>
              <a:rPr lang="en-US" sz="1700">
                <a:latin typeface="Arial"/>
                <a:ea typeface="Arial"/>
                <a:cs typeface="Arial"/>
                <a:sym typeface="Arial"/>
              </a:rPr>
              <a:t>Strong Consistency</a:t>
            </a:r>
            <a:endParaRPr sz="1700">
              <a:latin typeface="Arial"/>
              <a:ea typeface="Arial"/>
              <a:cs typeface="Arial"/>
              <a:sym typeface="Arial"/>
            </a:endParaRPr>
          </a:p>
          <a:p>
            <a:pPr indent="-412750" lvl="1" marL="1219200" rtl="0" algn="l">
              <a:lnSpc>
                <a:spcPct val="150000"/>
              </a:lnSpc>
              <a:spcBef>
                <a:spcPts val="0"/>
              </a:spcBef>
              <a:spcAft>
                <a:spcPts val="0"/>
              </a:spcAft>
              <a:buSzPts val="1700"/>
              <a:buChar char="➢"/>
            </a:pPr>
            <a:r>
              <a:rPr lang="en-US" sz="1700">
                <a:latin typeface="Arial"/>
                <a:ea typeface="Arial"/>
                <a:cs typeface="Arial"/>
                <a:sym typeface="Arial"/>
              </a:rPr>
              <a:t>Eventual Consistency</a:t>
            </a:r>
            <a:endParaRPr sz="1700">
              <a:latin typeface="Arial"/>
              <a:ea typeface="Arial"/>
              <a:cs typeface="Arial"/>
              <a:sym typeface="Arial"/>
            </a:endParaRPr>
          </a:p>
          <a:p>
            <a:pPr indent="0" lvl="0" marL="0" rtl="0" algn="l">
              <a:lnSpc>
                <a:spcPct val="150000"/>
              </a:lnSpc>
              <a:spcBef>
                <a:spcPts val="1900"/>
              </a:spcBef>
              <a:spcAft>
                <a:spcPts val="0"/>
              </a:spcAft>
              <a:buClr>
                <a:schemeClr val="dk1"/>
              </a:buClr>
              <a:buSzPts val="1500"/>
              <a:buFont typeface="Arial"/>
              <a:buNone/>
            </a:pPr>
            <a:r>
              <a:rPr b="1" lang="en-US" sz="2000">
                <a:latin typeface="Arial"/>
                <a:ea typeface="Arial"/>
                <a:cs typeface="Arial"/>
                <a:sym typeface="Arial"/>
              </a:rPr>
              <a:t>2. Durability in ACID Properties</a:t>
            </a:r>
            <a:endParaRPr b="1" sz="2000">
              <a:latin typeface="Arial"/>
              <a:ea typeface="Arial"/>
              <a:cs typeface="Arial"/>
              <a:sym typeface="Arial"/>
            </a:endParaRPr>
          </a:p>
          <a:p>
            <a:pPr indent="-412750" lvl="0" marL="609600" rtl="0" algn="l">
              <a:lnSpc>
                <a:spcPct val="150000"/>
              </a:lnSpc>
              <a:spcBef>
                <a:spcPts val="1600"/>
              </a:spcBef>
              <a:spcAft>
                <a:spcPts val="0"/>
              </a:spcAft>
              <a:buSzPts val="1700"/>
              <a:buChar char="❖"/>
            </a:pPr>
            <a:r>
              <a:rPr lang="en-US" sz="1700">
                <a:latin typeface="Arial"/>
                <a:ea typeface="Arial"/>
                <a:cs typeface="Arial"/>
                <a:sym typeface="Arial"/>
              </a:rPr>
              <a:t>Definition of Durability in Databases</a:t>
            </a:r>
            <a:endParaRPr sz="1700">
              <a:latin typeface="Arial"/>
              <a:ea typeface="Arial"/>
              <a:cs typeface="Arial"/>
              <a:sym typeface="Arial"/>
            </a:endParaRPr>
          </a:p>
          <a:p>
            <a:pPr indent="-412750" lvl="0" marL="609600" rtl="0" algn="l">
              <a:lnSpc>
                <a:spcPct val="150000"/>
              </a:lnSpc>
              <a:spcBef>
                <a:spcPts val="0"/>
              </a:spcBef>
              <a:spcAft>
                <a:spcPts val="0"/>
              </a:spcAft>
              <a:buSzPts val="1700"/>
              <a:buChar char="❖"/>
            </a:pPr>
            <a:r>
              <a:rPr lang="en-US" sz="1700">
                <a:latin typeface="Arial"/>
                <a:ea typeface="Arial"/>
                <a:cs typeface="Arial"/>
                <a:sym typeface="Arial"/>
              </a:rPr>
              <a:t>Techniques for Ensuring Durability</a:t>
            </a:r>
            <a:endParaRPr sz="1700">
              <a:latin typeface="Arial"/>
              <a:ea typeface="Arial"/>
              <a:cs typeface="Arial"/>
              <a:sym typeface="Arial"/>
            </a:endParaRPr>
          </a:p>
          <a:p>
            <a:pPr indent="-412750" lvl="1" marL="1219200" rtl="0" algn="l">
              <a:lnSpc>
                <a:spcPct val="150000"/>
              </a:lnSpc>
              <a:spcBef>
                <a:spcPts val="0"/>
              </a:spcBef>
              <a:spcAft>
                <a:spcPts val="0"/>
              </a:spcAft>
              <a:buSzPts val="1700"/>
              <a:buChar char="➢"/>
            </a:pPr>
            <a:r>
              <a:rPr lang="en-US" sz="1700">
                <a:latin typeface="Arial"/>
                <a:ea typeface="Arial"/>
                <a:cs typeface="Arial"/>
                <a:sym typeface="Arial"/>
              </a:rPr>
              <a:t>Write-Ahead Logging (WAL)</a:t>
            </a:r>
            <a:endParaRPr sz="1700">
              <a:latin typeface="Arial"/>
              <a:ea typeface="Arial"/>
              <a:cs typeface="Arial"/>
              <a:sym typeface="Arial"/>
            </a:endParaRPr>
          </a:p>
          <a:p>
            <a:pPr indent="-412750" lvl="1" marL="1219200" rtl="0" algn="l">
              <a:lnSpc>
                <a:spcPct val="150000"/>
              </a:lnSpc>
              <a:spcBef>
                <a:spcPts val="0"/>
              </a:spcBef>
              <a:spcAft>
                <a:spcPts val="0"/>
              </a:spcAft>
              <a:buSzPts val="1700"/>
              <a:buChar char="➢"/>
            </a:pPr>
            <a:r>
              <a:rPr lang="en-US" sz="1700">
                <a:latin typeface="Arial"/>
                <a:ea typeface="Arial"/>
                <a:cs typeface="Arial"/>
                <a:sym typeface="Arial"/>
              </a:rPr>
              <a:t>Snapshotting (Asynchronous Snapshots)</a:t>
            </a:r>
            <a:endParaRPr sz="1700">
              <a:latin typeface="Arial"/>
              <a:ea typeface="Arial"/>
              <a:cs typeface="Arial"/>
              <a:sym typeface="Arial"/>
            </a:endParaRPr>
          </a:p>
          <a:p>
            <a:pPr indent="-412750" lvl="1" marL="1219200" rtl="0" algn="l">
              <a:lnSpc>
                <a:spcPct val="150000"/>
              </a:lnSpc>
              <a:spcBef>
                <a:spcPts val="0"/>
              </a:spcBef>
              <a:spcAft>
                <a:spcPts val="0"/>
              </a:spcAft>
              <a:buSzPts val="1700"/>
              <a:buChar char="➢"/>
            </a:pPr>
            <a:r>
              <a:rPr lang="en-US" sz="1700">
                <a:latin typeface="Arial"/>
                <a:ea typeface="Arial"/>
                <a:cs typeface="Arial"/>
                <a:sym typeface="Arial"/>
              </a:rPr>
              <a:t>Append-Only File (AOF) Logging</a:t>
            </a:r>
            <a:endParaRPr b="1" sz="1600">
              <a:latin typeface="Arial"/>
              <a:ea typeface="Arial"/>
              <a:cs typeface="Arial"/>
              <a:sym typeface="Arial"/>
            </a:endParaRPr>
          </a:p>
        </p:txBody>
      </p:sp>
      <p:sp>
        <p:nvSpPr>
          <p:cNvPr id="1103" name="Google Shape;1103;p132"/>
          <p:cNvSpPr txBox="1"/>
          <p:nvPr>
            <p:ph idx="12" type="sldNum"/>
          </p:nvPr>
        </p:nvSpPr>
        <p:spPr>
          <a:xfrm>
            <a:off x="15062147" y="8290163"/>
            <a:ext cx="975600" cy="6996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104" name="Google Shape;1104;p132"/>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0" st="0"/>
                                            </p:txEl>
                                          </p:spTgt>
                                        </p:tgtEl>
                                        <p:attrNameLst>
                                          <p:attrName>style.visibility</p:attrName>
                                        </p:attrNameLst>
                                      </p:cBhvr>
                                      <p:to>
                                        <p:strVal val="visible"/>
                                      </p:to>
                                    </p:set>
                                    <p:animEffect filter="fade" transition="in">
                                      <p:cBhvr>
                                        <p:cTn dur="1000"/>
                                        <p:tgtEl>
                                          <p:spTgt spid="1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1" st="1"/>
                                            </p:txEl>
                                          </p:spTgt>
                                        </p:tgtEl>
                                        <p:attrNameLst>
                                          <p:attrName>style.visibility</p:attrName>
                                        </p:attrNameLst>
                                      </p:cBhvr>
                                      <p:to>
                                        <p:strVal val="visible"/>
                                      </p:to>
                                    </p:set>
                                    <p:animEffect filter="fade" transition="in">
                                      <p:cBhvr>
                                        <p:cTn dur="1000"/>
                                        <p:tgtEl>
                                          <p:spTgt spid="1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2" st="2"/>
                                            </p:txEl>
                                          </p:spTgt>
                                        </p:tgtEl>
                                        <p:attrNameLst>
                                          <p:attrName>style.visibility</p:attrName>
                                        </p:attrNameLst>
                                      </p:cBhvr>
                                      <p:to>
                                        <p:strVal val="visible"/>
                                      </p:to>
                                    </p:set>
                                    <p:animEffect filter="fade" transition="in">
                                      <p:cBhvr>
                                        <p:cTn dur="1000"/>
                                        <p:tgtEl>
                                          <p:spTgt spid="1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3" st="3"/>
                                            </p:txEl>
                                          </p:spTgt>
                                        </p:tgtEl>
                                        <p:attrNameLst>
                                          <p:attrName>style.visibility</p:attrName>
                                        </p:attrNameLst>
                                      </p:cBhvr>
                                      <p:to>
                                        <p:strVal val="visible"/>
                                      </p:to>
                                    </p:set>
                                    <p:animEffect filter="fade" transition="in">
                                      <p:cBhvr>
                                        <p:cTn dur="1000"/>
                                        <p:tgtEl>
                                          <p:spTgt spid="11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4" st="4"/>
                                            </p:txEl>
                                          </p:spTgt>
                                        </p:tgtEl>
                                        <p:attrNameLst>
                                          <p:attrName>style.visibility</p:attrName>
                                        </p:attrNameLst>
                                      </p:cBhvr>
                                      <p:to>
                                        <p:strVal val="visible"/>
                                      </p:to>
                                    </p:set>
                                    <p:animEffect filter="fade" transition="in">
                                      <p:cBhvr>
                                        <p:cTn dur="1000"/>
                                        <p:tgtEl>
                                          <p:spTgt spid="11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5" st="5"/>
                                            </p:txEl>
                                          </p:spTgt>
                                        </p:tgtEl>
                                        <p:attrNameLst>
                                          <p:attrName>style.visibility</p:attrName>
                                        </p:attrNameLst>
                                      </p:cBhvr>
                                      <p:to>
                                        <p:strVal val="visible"/>
                                      </p:to>
                                    </p:set>
                                    <p:animEffect filter="fade" transition="in">
                                      <p:cBhvr>
                                        <p:cTn dur="1000"/>
                                        <p:tgtEl>
                                          <p:spTgt spid="11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6" st="6"/>
                                            </p:txEl>
                                          </p:spTgt>
                                        </p:tgtEl>
                                        <p:attrNameLst>
                                          <p:attrName>style.visibility</p:attrName>
                                        </p:attrNameLst>
                                      </p:cBhvr>
                                      <p:to>
                                        <p:strVal val="visible"/>
                                      </p:to>
                                    </p:set>
                                    <p:animEffect filter="fade" transition="in">
                                      <p:cBhvr>
                                        <p:cTn dur="1000"/>
                                        <p:tgtEl>
                                          <p:spTgt spid="11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7" st="7"/>
                                            </p:txEl>
                                          </p:spTgt>
                                        </p:tgtEl>
                                        <p:attrNameLst>
                                          <p:attrName>style.visibility</p:attrName>
                                        </p:attrNameLst>
                                      </p:cBhvr>
                                      <p:to>
                                        <p:strVal val="visible"/>
                                      </p:to>
                                    </p:set>
                                    <p:animEffect filter="fade" transition="in">
                                      <p:cBhvr>
                                        <p:cTn dur="1000"/>
                                        <p:tgtEl>
                                          <p:spTgt spid="11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8" st="8"/>
                                            </p:txEl>
                                          </p:spTgt>
                                        </p:tgtEl>
                                        <p:attrNameLst>
                                          <p:attrName>style.visibility</p:attrName>
                                        </p:attrNameLst>
                                      </p:cBhvr>
                                      <p:to>
                                        <p:strVal val="visible"/>
                                      </p:to>
                                    </p:set>
                                    <p:animEffect filter="fade" transition="in">
                                      <p:cBhvr>
                                        <p:cTn dur="1000"/>
                                        <p:tgtEl>
                                          <p:spTgt spid="110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9" st="9"/>
                                            </p:txEl>
                                          </p:spTgt>
                                        </p:tgtEl>
                                        <p:attrNameLst>
                                          <p:attrName>style.visibility</p:attrName>
                                        </p:attrNameLst>
                                      </p:cBhvr>
                                      <p:to>
                                        <p:strVal val="visible"/>
                                      </p:to>
                                    </p:set>
                                    <p:animEffect filter="fade" transition="in">
                                      <p:cBhvr>
                                        <p:cTn dur="1000"/>
                                        <p:tgtEl>
                                          <p:spTgt spid="110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2">
                                            <p:txEl>
                                              <p:pRg end="10" st="10"/>
                                            </p:txEl>
                                          </p:spTgt>
                                        </p:tgtEl>
                                        <p:attrNameLst>
                                          <p:attrName>style.visibility</p:attrName>
                                        </p:attrNameLst>
                                      </p:cBhvr>
                                      <p:to>
                                        <p:strVal val="visible"/>
                                      </p:to>
                                    </p:set>
                                    <p:animEffect filter="fade" transition="in">
                                      <p:cBhvr>
                                        <p:cTn dur="1000"/>
                                        <p:tgtEl>
                                          <p:spTgt spid="110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3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US"/>
              <a:t>Consistency</a:t>
            </a:r>
            <a:endParaRPr/>
          </a:p>
        </p:txBody>
      </p:sp>
      <p:pic>
        <p:nvPicPr>
          <p:cNvPr id="1110" name="Google Shape;1110;p133"/>
          <p:cNvPicPr preferRelativeResize="0"/>
          <p:nvPr/>
        </p:nvPicPr>
        <p:blipFill rotWithShape="1">
          <a:blip r:embed="rId3">
            <a:alphaModFix/>
          </a:blip>
          <a:srcRect b="0" l="0" r="0" t="0"/>
          <a:stretch/>
        </p:blipFill>
        <p:spPr>
          <a:xfrm>
            <a:off x="3908733" y="322733"/>
            <a:ext cx="4374525" cy="2461399"/>
          </a:xfrm>
          <a:prstGeom prst="rect">
            <a:avLst/>
          </a:prstGeom>
          <a:noFill/>
          <a:ln>
            <a:noFill/>
          </a:ln>
        </p:spPr>
      </p:pic>
      <p:sp>
        <p:nvSpPr>
          <p:cNvPr id="1111" name="Google Shape;1111;p133"/>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3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287D1"/>
                </a:solidFill>
              </a:rPr>
              <a:t>Consistency</a:t>
            </a:r>
            <a:endParaRPr>
              <a:solidFill>
                <a:srgbClr val="0287D1"/>
              </a:solidFill>
            </a:endParaRPr>
          </a:p>
        </p:txBody>
      </p:sp>
      <p:sp>
        <p:nvSpPr>
          <p:cNvPr id="1117" name="Google Shape;1117;p134"/>
          <p:cNvSpPr txBox="1"/>
          <p:nvPr>
            <p:ph idx="1" type="body"/>
          </p:nvPr>
        </p:nvSpPr>
        <p:spPr>
          <a:xfrm>
            <a:off x="415600" y="1563933"/>
            <a:ext cx="11360700" cy="36384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a:bodyPr>
          <a:lstStyle/>
          <a:p>
            <a:pPr indent="-431800" lvl="0" marL="609600" rtl="0" algn="l">
              <a:lnSpc>
                <a:spcPct val="150000"/>
              </a:lnSpc>
              <a:spcBef>
                <a:spcPts val="0"/>
              </a:spcBef>
              <a:spcAft>
                <a:spcPts val="0"/>
              </a:spcAft>
              <a:buSzPts val="2000"/>
              <a:buChar char="●"/>
            </a:pPr>
            <a:r>
              <a:rPr b="1" lang="en-US" sz="2000">
                <a:latin typeface="Arial"/>
                <a:ea typeface="Arial"/>
                <a:cs typeface="Arial"/>
                <a:sym typeface="Arial"/>
              </a:rPr>
              <a:t>Definition</a:t>
            </a:r>
            <a:r>
              <a:rPr lang="en-US" sz="2000">
                <a:latin typeface="Arial"/>
                <a:ea typeface="Arial"/>
                <a:cs typeface="Arial"/>
                <a:sym typeface="Arial"/>
              </a:rPr>
              <a:t>: Consistency ensures that a database moves from one valid state to another valid state after a transaction. Any transaction will leave the database in a consistent state, where all data integrity rules (constraints, triggers, etc.) are satisfied.</a:t>
            </a:r>
            <a:endParaRPr sz="2000">
              <a:latin typeface="Arial"/>
              <a:ea typeface="Arial"/>
              <a:cs typeface="Arial"/>
              <a:sym typeface="Arial"/>
            </a:endParaRPr>
          </a:p>
          <a:p>
            <a:pPr indent="0" lvl="0" marL="0" rtl="0" algn="l">
              <a:lnSpc>
                <a:spcPct val="150000"/>
              </a:lnSpc>
              <a:spcBef>
                <a:spcPts val="0"/>
              </a:spcBef>
              <a:spcAft>
                <a:spcPts val="0"/>
              </a:spcAft>
              <a:buNone/>
            </a:pPr>
            <a:r>
              <a:t/>
            </a:r>
            <a:endParaRPr sz="2000">
              <a:latin typeface="Arial"/>
              <a:ea typeface="Arial"/>
              <a:cs typeface="Arial"/>
              <a:sym typeface="Arial"/>
            </a:endParaRPr>
          </a:p>
          <a:p>
            <a:pPr indent="-431800" lvl="0" marL="609600" marR="0" rtl="0" algn="l">
              <a:lnSpc>
                <a:spcPct val="150000"/>
              </a:lnSpc>
              <a:spcBef>
                <a:spcPts val="0"/>
              </a:spcBef>
              <a:spcAft>
                <a:spcPts val="0"/>
              </a:spcAft>
              <a:buSzPts val="2000"/>
              <a:buFont typeface="Arial"/>
              <a:buChar char="●"/>
            </a:pPr>
            <a:r>
              <a:rPr b="1" lang="en-US" sz="2000">
                <a:latin typeface="Arial"/>
                <a:ea typeface="Arial"/>
                <a:cs typeface="Arial"/>
                <a:sym typeface="Arial"/>
              </a:rPr>
              <a:t>Example</a:t>
            </a:r>
            <a:r>
              <a:rPr lang="en-US" sz="2000">
                <a:latin typeface="Arial"/>
                <a:ea typeface="Arial"/>
                <a:cs typeface="Arial"/>
                <a:sym typeface="Arial"/>
              </a:rPr>
              <a:t>: Suppose there is a constraint that an account balance cannot go negative. Consistency ensures that after a transaction, even if some operations were performed, the final state of the database doesn't violate this rule (e.g., no account has a negative balance).</a:t>
            </a:r>
            <a:endParaRPr sz="2000"/>
          </a:p>
        </p:txBody>
      </p:sp>
      <p:sp>
        <p:nvSpPr>
          <p:cNvPr id="1118" name="Google Shape;1118;p134"/>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xEl>
                                              <p:pRg end="0" st="0"/>
                                            </p:txEl>
                                          </p:spTgt>
                                        </p:tgtEl>
                                        <p:attrNameLst>
                                          <p:attrName>style.visibility</p:attrName>
                                        </p:attrNameLst>
                                      </p:cBhvr>
                                      <p:to>
                                        <p:strVal val="visible"/>
                                      </p:to>
                                    </p:set>
                                    <p:animEffect filter="fade" transition="in">
                                      <p:cBhvr>
                                        <p:cTn dur="1000"/>
                                        <p:tgtEl>
                                          <p:spTgt spid="1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xEl>
                                              <p:pRg end="1" st="1"/>
                                            </p:txEl>
                                          </p:spTgt>
                                        </p:tgtEl>
                                        <p:attrNameLst>
                                          <p:attrName>style.visibility</p:attrName>
                                        </p:attrNameLst>
                                      </p:cBhvr>
                                      <p:to>
                                        <p:strVal val="visible"/>
                                      </p:to>
                                    </p:set>
                                    <p:animEffect filter="fade" transition="in">
                                      <p:cBhvr>
                                        <p:cTn dur="1000"/>
                                        <p:tgtEl>
                                          <p:spTgt spid="1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7">
                                            <p:txEl>
                                              <p:pRg end="2" st="2"/>
                                            </p:txEl>
                                          </p:spTgt>
                                        </p:tgtEl>
                                        <p:attrNameLst>
                                          <p:attrName>style.visibility</p:attrName>
                                        </p:attrNameLst>
                                      </p:cBhvr>
                                      <p:to>
                                        <p:strVal val="visible"/>
                                      </p:to>
                                    </p:set>
                                    <p:animEffect filter="fade" transition="in">
                                      <p:cBhvr>
                                        <p:cTn dur="1000"/>
                                        <p:tgtEl>
                                          <p:spTgt spid="111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35"/>
          <p:cNvSpPr txBox="1"/>
          <p:nvPr>
            <p:ph type="title"/>
          </p:nvPr>
        </p:nvSpPr>
        <p:spPr>
          <a:xfrm>
            <a:off x="415600" y="166699"/>
            <a:ext cx="11360700" cy="651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092D8"/>
                </a:solidFill>
              </a:rPr>
              <a:t>Importance of Consistency</a:t>
            </a:r>
            <a:endParaRPr>
              <a:solidFill>
                <a:srgbClr val="0092D8"/>
              </a:solidFill>
            </a:endParaRPr>
          </a:p>
        </p:txBody>
      </p:sp>
      <p:sp>
        <p:nvSpPr>
          <p:cNvPr id="1124" name="Google Shape;1124;p135"/>
          <p:cNvSpPr txBox="1"/>
          <p:nvPr>
            <p:ph idx="1" type="body"/>
          </p:nvPr>
        </p:nvSpPr>
        <p:spPr>
          <a:xfrm>
            <a:off x="415650" y="949350"/>
            <a:ext cx="11360700" cy="55182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323850" lvl="0" marL="457200" rtl="0" algn="l">
              <a:lnSpc>
                <a:spcPct val="150000"/>
              </a:lnSpc>
              <a:spcBef>
                <a:spcPts val="0"/>
              </a:spcBef>
              <a:spcAft>
                <a:spcPts val="0"/>
              </a:spcAft>
              <a:buSzPts val="1700"/>
              <a:buFont typeface="Arial"/>
              <a:buChar char="●"/>
            </a:pPr>
            <a:r>
              <a:rPr b="1" lang="en-US" sz="1700">
                <a:latin typeface="Arial"/>
                <a:ea typeface="Arial"/>
                <a:cs typeface="Arial"/>
                <a:sym typeface="Arial"/>
              </a:rPr>
              <a:t>Data Integrity</a:t>
            </a:r>
            <a:r>
              <a:rPr lang="en-US" sz="1700">
                <a:latin typeface="Arial"/>
                <a:ea typeface="Arial"/>
                <a:cs typeface="Arial"/>
                <a:sym typeface="Arial"/>
              </a:rPr>
              <a:t>: Ensures the database remains valid and accurate throughout transactions. It prevents invalid or corrupt data from entering the system, maintaining data purity.</a:t>
            </a:r>
            <a:br>
              <a:rPr lang="en-US" sz="1700">
                <a:latin typeface="Arial"/>
                <a:ea typeface="Arial"/>
                <a:cs typeface="Arial"/>
                <a:sym typeface="Arial"/>
              </a:rPr>
            </a:br>
            <a:endParaRPr sz="1700">
              <a:latin typeface="Arial"/>
              <a:ea typeface="Arial"/>
              <a:cs typeface="Arial"/>
              <a:sym typeface="Arial"/>
            </a:endParaRPr>
          </a:p>
          <a:p>
            <a:pPr indent="-323850" lvl="0" marL="457200" rtl="0" algn="l">
              <a:lnSpc>
                <a:spcPct val="150000"/>
              </a:lnSpc>
              <a:spcBef>
                <a:spcPts val="0"/>
              </a:spcBef>
              <a:spcAft>
                <a:spcPts val="0"/>
              </a:spcAft>
              <a:buSzPts val="1700"/>
              <a:buFont typeface="Arial"/>
              <a:buChar char="●"/>
            </a:pPr>
            <a:r>
              <a:rPr b="1" lang="en-US" sz="1700">
                <a:latin typeface="Arial"/>
                <a:ea typeface="Arial"/>
                <a:cs typeface="Arial"/>
                <a:sym typeface="Arial"/>
              </a:rPr>
              <a:t>Integrity Constraints</a:t>
            </a:r>
            <a:r>
              <a:rPr lang="en-US" sz="1700">
                <a:latin typeface="Arial"/>
                <a:ea typeface="Arial"/>
                <a:cs typeface="Arial"/>
                <a:sym typeface="Arial"/>
              </a:rPr>
              <a:t>:</a:t>
            </a:r>
            <a:r>
              <a:rPr lang="en-US">
                <a:latin typeface="Arial"/>
                <a:ea typeface="Arial"/>
                <a:cs typeface="Arial"/>
                <a:sym typeface="Arial"/>
              </a:rPr>
              <a:t> </a:t>
            </a:r>
            <a:r>
              <a:rPr lang="en-US" sz="1700">
                <a:latin typeface="Arial"/>
                <a:ea typeface="Arial"/>
                <a:cs typeface="Arial"/>
                <a:sym typeface="Arial"/>
              </a:rPr>
              <a:t>Integrity Constraints are the protocols that a table's data columns must follow which guarantees that key constraints like </a:t>
            </a:r>
            <a:r>
              <a:rPr b="1" lang="en-US" sz="1700">
                <a:latin typeface="Arial"/>
                <a:ea typeface="Arial"/>
                <a:cs typeface="Arial"/>
                <a:sym typeface="Arial"/>
              </a:rPr>
              <a:t>primary keys</a:t>
            </a:r>
            <a:r>
              <a:rPr lang="en-US" sz="1700">
                <a:latin typeface="Arial"/>
                <a:ea typeface="Arial"/>
                <a:cs typeface="Arial"/>
                <a:sym typeface="Arial"/>
              </a:rPr>
              <a:t>, </a:t>
            </a:r>
            <a:r>
              <a:rPr b="1" lang="en-US" sz="1700">
                <a:latin typeface="Arial"/>
                <a:ea typeface="Arial"/>
                <a:cs typeface="Arial"/>
                <a:sym typeface="Arial"/>
              </a:rPr>
              <a:t>foreign keys</a:t>
            </a:r>
            <a:r>
              <a:rPr lang="en-US" sz="1700">
                <a:latin typeface="Arial"/>
                <a:ea typeface="Arial"/>
                <a:cs typeface="Arial"/>
                <a:sym typeface="Arial"/>
              </a:rPr>
              <a:t>, </a:t>
            </a:r>
            <a:r>
              <a:rPr b="1" lang="en-US" sz="1700">
                <a:latin typeface="Arial"/>
                <a:ea typeface="Arial"/>
                <a:cs typeface="Arial"/>
                <a:sym typeface="Arial"/>
              </a:rPr>
              <a:t>unique constraints</a:t>
            </a:r>
            <a:r>
              <a:rPr lang="en-US" sz="1700">
                <a:latin typeface="Arial"/>
                <a:ea typeface="Arial"/>
                <a:cs typeface="Arial"/>
                <a:sym typeface="Arial"/>
              </a:rPr>
              <a:t> are enforced, ensuring correct relationships and data validity. These constraints maintain valid relationships and data accuracy, preventing the existence of orphan records.</a:t>
            </a:r>
            <a:br>
              <a:rPr lang="en-US" sz="1700">
                <a:latin typeface="Arial"/>
                <a:ea typeface="Arial"/>
                <a:cs typeface="Arial"/>
                <a:sym typeface="Arial"/>
              </a:rPr>
            </a:br>
            <a:endParaRPr sz="1700">
              <a:latin typeface="Arial"/>
              <a:ea typeface="Arial"/>
              <a:cs typeface="Arial"/>
              <a:sym typeface="Arial"/>
            </a:endParaRPr>
          </a:p>
          <a:p>
            <a:pPr indent="-323850" lvl="0" marL="457200" rtl="0" algn="l">
              <a:lnSpc>
                <a:spcPct val="150000"/>
              </a:lnSpc>
              <a:spcBef>
                <a:spcPts val="0"/>
              </a:spcBef>
              <a:spcAft>
                <a:spcPts val="0"/>
              </a:spcAft>
              <a:buSzPts val="1700"/>
              <a:buFont typeface="Arial"/>
              <a:buChar char="●"/>
            </a:pPr>
            <a:r>
              <a:rPr b="1" lang="en-US" sz="1700">
                <a:latin typeface="Arial"/>
                <a:ea typeface="Arial"/>
                <a:cs typeface="Arial"/>
                <a:sym typeface="Arial"/>
              </a:rPr>
              <a:t>Reliable Results</a:t>
            </a:r>
            <a:r>
              <a:rPr lang="en-US" sz="1700">
                <a:latin typeface="Arial"/>
                <a:ea typeface="Arial"/>
                <a:cs typeface="Arial"/>
                <a:sym typeface="Arial"/>
              </a:rPr>
              <a:t>: Provides users with accurate and trustworthy results by ensuring the data is consistent and correct, regardless of the operations performed on the database.</a:t>
            </a:r>
            <a:br>
              <a:rPr lang="en-US" sz="1700">
                <a:latin typeface="Arial"/>
                <a:ea typeface="Arial"/>
                <a:cs typeface="Arial"/>
                <a:sym typeface="Arial"/>
              </a:rPr>
            </a:br>
            <a:endParaRPr sz="1700">
              <a:latin typeface="Arial"/>
              <a:ea typeface="Arial"/>
              <a:cs typeface="Arial"/>
              <a:sym typeface="Arial"/>
            </a:endParaRPr>
          </a:p>
          <a:p>
            <a:pPr indent="-323850" lvl="0" marL="457200" rtl="0" algn="l">
              <a:lnSpc>
                <a:spcPct val="150000"/>
              </a:lnSpc>
              <a:spcBef>
                <a:spcPts val="0"/>
              </a:spcBef>
              <a:spcAft>
                <a:spcPts val="0"/>
              </a:spcAft>
              <a:buSzPts val="1700"/>
              <a:buFont typeface="Arial"/>
              <a:buChar char="●"/>
            </a:pPr>
            <a:r>
              <a:rPr b="1" lang="en-US" sz="1700">
                <a:latin typeface="Arial"/>
                <a:ea typeface="Arial"/>
                <a:cs typeface="Arial"/>
                <a:sym typeface="Arial"/>
              </a:rPr>
              <a:t>Business Rule Enforcement</a:t>
            </a:r>
            <a:r>
              <a:rPr lang="en-US" sz="1700">
                <a:latin typeface="Arial"/>
                <a:ea typeface="Arial"/>
                <a:cs typeface="Arial"/>
                <a:sym typeface="Arial"/>
              </a:rPr>
              <a:t>: Ensures that business-specific rules (user-defined constraints) are applied correctly to the data, reflecting business logic and policies.</a:t>
            </a:r>
            <a:endParaRPr sz="1700">
              <a:latin typeface="Arial"/>
              <a:ea typeface="Arial"/>
              <a:cs typeface="Arial"/>
              <a:sym typeface="Arial"/>
            </a:endParaRPr>
          </a:p>
        </p:txBody>
      </p:sp>
      <p:sp>
        <p:nvSpPr>
          <p:cNvPr id="1125" name="Google Shape;1125;p135"/>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4">
                                            <p:txEl>
                                              <p:pRg end="0" st="0"/>
                                            </p:txEl>
                                          </p:spTgt>
                                        </p:tgtEl>
                                        <p:attrNameLst>
                                          <p:attrName>style.visibility</p:attrName>
                                        </p:attrNameLst>
                                      </p:cBhvr>
                                      <p:to>
                                        <p:strVal val="visible"/>
                                      </p:to>
                                    </p:set>
                                    <p:animEffect filter="fade" transition="in">
                                      <p:cBhvr>
                                        <p:cTn dur="1000"/>
                                        <p:tgtEl>
                                          <p:spTgt spid="1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4">
                                            <p:txEl>
                                              <p:pRg end="1" st="1"/>
                                            </p:txEl>
                                          </p:spTgt>
                                        </p:tgtEl>
                                        <p:attrNameLst>
                                          <p:attrName>style.visibility</p:attrName>
                                        </p:attrNameLst>
                                      </p:cBhvr>
                                      <p:to>
                                        <p:strVal val="visible"/>
                                      </p:to>
                                    </p:set>
                                    <p:animEffect filter="fade" transition="in">
                                      <p:cBhvr>
                                        <p:cTn dur="1000"/>
                                        <p:tgtEl>
                                          <p:spTgt spid="1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4">
                                            <p:txEl>
                                              <p:pRg end="2" st="2"/>
                                            </p:txEl>
                                          </p:spTgt>
                                        </p:tgtEl>
                                        <p:attrNameLst>
                                          <p:attrName>style.visibility</p:attrName>
                                        </p:attrNameLst>
                                      </p:cBhvr>
                                      <p:to>
                                        <p:strVal val="visible"/>
                                      </p:to>
                                    </p:set>
                                    <p:animEffect filter="fade" transition="in">
                                      <p:cBhvr>
                                        <p:cTn dur="1000"/>
                                        <p:tgtEl>
                                          <p:spTgt spid="1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4">
                                            <p:txEl>
                                              <p:pRg end="3" st="3"/>
                                            </p:txEl>
                                          </p:spTgt>
                                        </p:tgtEl>
                                        <p:attrNameLst>
                                          <p:attrName>style.visibility</p:attrName>
                                        </p:attrNameLst>
                                      </p:cBhvr>
                                      <p:to>
                                        <p:strVal val="visible"/>
                                      </p:to>
                                    </p:set>
                                    <p:animEffect filter="fade" transition="in">
                                      <p:cBhvr>
                                        <p:cTn dur="1000"/>
                                        <p:tgtEl>
                                          <p:spTgt spid="11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36"/>
          <p:cNvSpPr txBox="1"/>
          <p:nvPr>
            <p:ph type="title"/>
          </p:nvPr>
        </p:nvSpPr>
        <p:spPr>
          <a:xfrm>
            <a:off x="415650" y="23042"/>
            <a:ext cx="11360700" cy="7635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100"/>
              <a:buNone/>
            </a:pPr>
            <a:r>
              <a:rPr b="1" lang="en-US" sz="2700">
                <a:solidFill>
                  <a:srgbClr val="0092D8"/>
                </a:solidFill>
              </a:rPr>
              <a:t>Mechanisms Ensuring Data Consistency in Database Systems</a:t>
            </a:r>
            <a:endParaRPr b="1" sz="2700">
              <a:solidFill>
                <a:srgbClr val="0092D8"/>
              </a:solidFill>
            </a:endParaRPr>
          </a:p>
        </p:txBody>
      </p:sp>
      <p:sp>
        <p:nvSpPr>
          <p:cNvPr id="1131" name="Google Shape;1131;p136"/>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132" name="Google Shape;1132;p136"/>
          <p:cNvGraphicFramePr/>
          <p:nvPr/>
        </p:nvGraphicFramePr>
        <p:xfrm>
          <a:off x="675750" y="939350"/>
          <a:ext cx="3000000" cy="3000000"/>
        </p:xfrm>
        <a:graphic>
          <a:graphicData uri="http://schemas.openxmlformats.org/drawingml/2006/table">
            <a:tbl>
              <a:tblPr>
                <a:noFill/>
                <a:tableStyleId>{D70AEA84-F1D6-4E6C-873A-95592376EB88}</a:tableStyleId>
              </a:tblPr>
              <a:tblGrid>
                <a:gridCol w="2616200"/>
                <a:gridCol w="3914075"/>
                <a:gridCol w="4310225"/>
              </a:tblGrid>
              <a:tr h="324275">
                <a:tc>
                  <a:txBody>
                    <a:bodyPr/>
                    <a:lstStyle/>
                    <a:p>
                      <a:pPr indent="0" lvl="0" marL="0" rtl="0" algn="l">
                        <a:spcBef>
                          <a:spcPts val="0"/>
                        </a:spcBef>
                        <a:spcAft>
                          <a:spcPts val="0"/>
                        </a:spcAft>
                        <a:buNone/>
                      </a:pPr>
                      <a:r>
                        <a:rPr b="1" lang="en-US" sz="1700">
                          <a:solidFill>
                            <a:schemeClr val="lt1"/>
                          </a:solidFill>
                        </a:rPr>
                        <a:t>Constraint Type</a:t>
                      </a:r>
                      <a:endParaRPr b="1" sz="17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c>
                  <a:txBody>
                    <a:bodyPr/>
                    <a:lstStyle/>
                    <a:p>
                      <a:pPr indent="0" lvl="0" marL="0" rtl="0" algn="l">
                        <a:spcBef>
                          <a:spcPts val="0"/>
                        </a:spcBef>
                        <a:spcAft>
                          <a:spcPts val="0"/>
                        </a:spcAft>
                        <a:buNone/>
                      </a:pPr>
                      <a:r>
                        <a:rPr b="1" lang="en-US" sz="1700">
                          <a:solidFill>
                            <a:schemeClr val="lt1"/>
                          </a:solidFill>
                        </a:rPr>
                        <a:t>Description</a:t>
                      </a:r>
                      <a:endParaRPr b="1" sz="17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c>
                  <a:txBody>
                    <a:bodyPr/>
                    <a:lstStyle/>
                    <a:p>
                      <a:pPr indent="0" lvl="0" marL="0" rtl="0" algn="l">
                        <a:spcBef>
                          <a:spcPts val="0"/>
                        </a:spcBef>
                        <a:spcAft>
                          <a:spcPts val="0"/>
                        </a:spcAft>
                        <a:buNone/>
                      </a:pPr>
                      <a:r>
                        <a:rPr b="1" lang="en-US" sz="1700">
                          <a:solidFill>
                            <a:schemeClr val="lt1"/>
                          </a:solidFill>
                        </a:rPr>
                        <a:t>Example in Banking System</a:t>
                      </a:r>
                      <a:endParaRPr b="1" sz="17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r>
              <a:tr h="540500">
                <a:tc>
                  <a:txBody>
                    <a:bodyPr/>
                    <a:lstStyle/>
                    <a:p>
                      <a:pPr indent="0" lvl="0" marL="0" rtl="0" algn="l">
                        <a:spcBef>
                          <a:spcPts val="0"/>
                        </a:spcBef>
                        <a:spcAft>
                          <a:spcPts val="0"/>
                        </a:spcAft>
                        <a:buNone/>
                      </a:pPr>
                      <a:r>
                        <a:rPr b="1" lang="en-US" sz="1700">
                          <a:solidFill>
                            <a:srgbClr val="3C78D8"/>
                          </a:solidFill>
                        </a:rPr>
                        <a:t>Domain Integrity</a:t>
                      </a:r>
                      <a:endParaRPr b="1" sz="17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Ensures column data follows the defined domain.</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38761D"/>
                          </a:solidFill>
                          <a:highlight>
                            <a:schemeClr val="lt1"/>
                          </a:highlight>
                          <a:latin typeface="Roboto Mono"/>
                          <a:ea typeface="Roboto Mono"/>
                          <a:cs typeface="Roboto Mono"/>
                          <a:sym typeface="Roboto Mono"/>
                        </a:rPr>
                        <a:t>account_balance DECIMAL(10, 2) CHECK (account_balance &gt;= 0)</a:t>
                      </a:r>
                      <a:r>
                        <a:rPr lang="en-US" sz="1300">
                          <a:solidFill>
                            <a:schemeClr val="dk1"/>
                          </a:solidFill>
                          <a:highlight>
                            <a:schemeClr val="lt1"/>
                          </a:highlight>
                        </a:rPr>
                        <a:t> </a:t>
                      </a:r>
                      <a:r>
                        <a:rPr lang="en-US" sz="1300">
                          <a:solidFill>
                            <a:schemeClr val="dk1"/>
                          </a:solidFill>
                        </a:rPr>
                        <a:t>(balance can't be negative)</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33" name="Google Shape;1133;p136"/>
          <p:cNvGraphicFramePr/>
          <p:nvPr/>
        </p:nvGraphicFramePr>
        <p:xfrm>
          <a:off x="675750" y="2280383"/>
          <a:ext cx="3000000" cy="3000000"/>
        </p:xfrm>
        <a:graphic>
          <a:graphicData uri="http://schemas.openxmlformats.org/drawingml/2006/table">
            <a:tbl>
              <a:tblPr>
                <a:noFill/>
                <a:tableStyleId>{D70AEA84-F1D6-4E6C-873A-95592376EB88}</a:tableStyleId>
              </a:tblPr>
              <a:tblGrid>
                <a:gridCol w="2616200"/>
                <a:gridCol w="3914075"/>
                <a:gridCol w="4310225"/>
              </a:tblGrid>
              <a:tr h="387625">
                <a:tc>
                  <a:txBody>
                    <a:bodyPr/>
                    <a:lstStyle/>
                    <a:p>
                      <a:pPr indent="0" lvl="0" marL="0" rtl="0" algn="l">
                        <a:spcBef>
                          <a:spcPts val="0"/>
                        </a:spcBef>
                        <a:spcAft>
                          <a:spcPts val="0"/>
                        </a:spcAft>
                        <a:buNone/>
                      </a:pPr>
                      <a:r>
                        <a:rPr b="1" lang="en-US" sz="1700">
                          <a:solidFill>
                            <a:srgbClr val="3C78D8"/>
                          </a:solidFill>
                        </a:rPr>
                        <a:t>Entity Integrity</a:t>
                      </a:r>
                      <a:endParaRPr b="1" sz="17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Ensures each row is uniquely identifiable.</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188038"/>
                          </a:solidFill>
                          <a:latin typeface="Roboto Mono"/>
                          <a:ea typeface="Roboto Mono"/>
                          <a:cs typeface="Roboto Mono"/>
                          <a:sym typeface="Roboto Mono"/>
                        </a:rPr>
                        <a:t>account_number INT PRIMARY KEY</a:t>
                      </a:r>
                      <a:r>
                        <a:rPr b="1" lang="en-US" sz="1300">
                          <a:solidFill>
                            <a:schemeClr val="dk1"/>
                          </a:solidFill>
                        </a:rPr>
                        <a:t> </a:t>
                      </a:r>
                      <a:r>
                        <a:rPr lang="en-US" sz="1300">
                          <a:solidFill>
                            <a:schemeClr val="dk1"/>
                          </a:solidFill>
                        </a:rPr>
                        <a:t>(each account has a unique number)</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34" name="Google Shape;1134;p136"/>
          <p:cNvGraphicFramePr/>
          <p:nvPr/>
        </p:nvGraphicFramePr>
        <p:xfrm>
          <a:off x="675750" y="3042317"/>
          <a:ext cx="3000000" cy="3000000"/>
        </p:xfrm>
        <a:graphic>
          <a:graphicData uri="http://schemas.openxmlformats.org/drawingml/2006/table">
            <a:tbl>
              <a:tblPr>
                <a:noFill/>
                <a:tableStyleId>{D70AEA84-F1D6-4E6C-873A-95592376EB88}</a:tableStyleId>
              </a:tblPr>
              <a:tblGrid>
                <a:gridCol w="2616200"/>
                <a:gridCol w="3914075"/>
                <a:gridCol w="4310225"/>
              </a:tblGrid>
              <a:tr h="399900">
                <a:tc>
                  <a:txBody>
                    <a:bodyPr/>
                    <a:lstStyle/>
                    <a:p>
                      <a:pPr indent="0" lvl="0" marL="0" rtl="0" algn="l">
                        <a:spcBef>
                          <a:spcPts val="0"/>
                        </a:spcBef>
                        <a:spcAft>
                          <a:spcPts val="0"/>
                        </a:spcAft>
                        <a:buNone/>
                      </a:pPr>
                      <a:r>
                        <a:rPr b="1" lang="en-US" sz="1700">
                          <a:solidFill>
                            <a:srgbClr val="3C78D8"/>
                          </a:solidFill>
                        </a:rPr>
                        <a:t>Referential Integrity</a:t>
                      </a:r>
                      <a:endParaRPr b="1" sz="17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Ensures relationships between tables are valid.</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188038"/>
                          </a:solidFill>
                          <a:latin typeface="Roboto Mono"/>
                          <a:ea typeface="Roboto Mono"/>
                          <a:cs typeface="Roboto Mono"/>
                          <a:sym typeface="Roboto Mono"/>
                        </a:rPr>
                        <a:t>customer_id INT REFERENCES customers(customer_id)</a:t>
                      </a:r>
                      <a:r>
                        <a:rPr lang="en-US" sz="1300">
                          <a:solidFill>
                            <a:schemeClr val="dk1"/>
                          </a:solidFill>
                        </a:rPr>
                        <a:t> (valid customer references)</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35" name="Google Shape;1135;p136"/>
          <p:cNvGraphicFramePr/>
          <p:nvPr/>
        </p:nvGraphicFramePr>
        <p:xfrm>
          <a:off x="675754" y="3880479"/>
          <a:ext cx="3000000" cy="3000000"/>
        </p:xfrm>
        <a:graphic>
          <a:graphicData uri="http://schemas.openxmlformats.org/drawingml/2006/table">
            <a:tbl>
              <a:tblPr>
                <a:noFill/>
                <a:tableStyleId>{D70AEA84-F1D6-4E6C-873A-95592376EB88}</a:tableStyleId>
              </a:tblPr>
              <a:tblGrid>
                <a:gridCol w="2616200"/>
                <a:gridCol w="3914075"/>
                <a:gridCol w="4310225"/>
              </a:tblGrid>
              <a:tr h="391025">
                <a:tc>
                  <a:txBody>
                    <a:bodyPr/>
                    <a:lstStyle/>
                    <a:p>
                      <a:pPr indent="0" lvl="0" marL="0" rtl="0" algn="l">
                        <a:spcBef>
                          <a:spcPts val="0"/>
                        </a:spcBef>
                        <a:spcAft>
                          <a:spcPts val="0"/>
                        </a:spcAft>
                        <a:buNone/>
                      </a:pPr>
                      <a:r>
                        <a:rPr b="1" lang="en-US" sz="1500">
                          <a:solidFill>
                            <a:srgbClr val="3C78D8"/>
                          </a:solidFill>
                        </a:rPr>
                        <a:t>User-Defined Integrity</a:t>
                      </a:r>
                      <a:endParaRPr b="1" sz="15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Enforces additional business rules specific to the domain.</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188038"/>
                          </a:solidFill>
                          <a:latin typeface="Roboto Mono"/>
                          <a:ea typeface="Roboto Mono"/>
                          <a:cs typeface="Roboto Mono"/>
                          <a:sym typeface="Roboto Mono"/>
                        </a:rPr>
                        <a:t>CHECK (withdrawal_amount &lt;= account_balance)</a:t>
                      </a:r>
                      <a:r>
                        <a:rPr lang="en-US" sz="1300">
                          <a:solidFill>
                            <a:schemeClr val="dk1"/>
                          </a:solidFill>
                        </a:rPr>
                        <a:t> (can't withdraw more than balance)</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36" name="Google Shape;1136;p136"/>
          <p:cNvGraphicFramePr/>
          <p:nvPr/>
        </p:nvGraphicFramePr>
        <p:xfrm>
          <a:off x="675754" y="4718629"/>
          <a:ext cx="3000000" cy="3000000"/>
        </p:xfrm>
        <a:graphic>
          <a:graphicData uri="http://schemas.openxmlformats.org/drawingml/2006/table">
            <a:tbl>
              <a:tblPr>
                <a:noFill/>
                <a:tableStyleId>{D70AEA84-F1D6-4E6C-873A-95592376EB88}</a:tableStyleId>
              </a:tblPr>
              <a:tblGrid>
                <a:gridCol w="2616200"/>
                <a:gridCol w="3914075"/>
                <a:gridCol w="4310225"/>
              </a:tblGrid>
              <a:tr h="338100">
                <a:tc>
                  <a:txBody>
                    <a:bodyPr/>
                    <a:lstStyle/>
                    <a:p>
                      <a:pPr indent="0" lvl="0" marL="0" rtl="0" algn="l">
                        <a:spcBef>
                          <a:spcPts val="0"/>
                        </a:spcBef>
                        <a:spcAft>
                          <a:spcPts val="0"/>
                        </a:spcAft>
                        <a:buNone/>
                      </a:pPr>
                      <a:r>
                        <a:rPr b="1" lang="en-US" sz="1500">
                          <a:solidFill>
                            <a:srgbClr val="3C78D8"/>
                          </a:solidFill>
                        </a:rPr>
                        <a:t>Atomicity</a:t>
                      </a:r>
                      <a:endParaRPr b="1" sz="15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Ensures that a transaction is all-or-nothing.</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188038"/>
                          </a:solidFill>
                          <a:latin typeface="Roboto Mono"/>
                          <a:ea typeface="Roboto Mono"/>
                          <a:cs typeface="Roboto Mono"/>
                          <a:sym typeface="Roboto Mono"/>
                        </a:rPr>
                        <a:t>If a bank transfer fails, the withdrawal and deposit are rolled back, keeping accounts consistent.</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137" name="Google Shape;1137;p136"/>
          <p:cNvGraphicFramePr/>
          <p:nvPr/>
        </p:nvGraphicFramePr>
        <p:xfrm>
          <a:off x="675754" y="5556779"/>
          <a:ext cx="3000000" cy="3000000"/>
        </p:xfrm>
        <a:graphic>
          <a:graphicData uri="http://schemas.openxmlformats.org/drawingml/2006/table">
            <a:tbl>
              <a:tblPr>
                <a:noFill/>
                <a:tableStyleId>{D70AEA84-F1D6-4E6C-873A-95592376EB88}</a:tableStyleId>
              </a:tblPr>
              <a:tblGrid>
                <a:gridCol w="2616200"/>
                <a:gridCol w="3914075"/>
                <a:gridCol w="4310225"/>
              </a:tblGrid>
              <a:tr h="391025">
                <a:tc>
                  <a:txBody>
                    <a:bodyPr/>
                    <a:lstStyle/>
                    <a:p>
                      <a:pPr indent="0" lvl="0" marL="0" rtl="0" algn="l">
                        <a:spcBef>
                          <a:spcPts val="0"/>
                        </a:spcBef>
                        <a:spcAft>
                          <a:spcPts val="0"/>
                        </a:spcAft>
                        <a:buNone/>
                      </a:pPr>
                      <a:r>
                        <a:rPr b="1" lang="en-US" sz="1500">
                          <a:solidFill>
                            <a:srgbClr val="3C78D8"/>
                          </a:solidFill>
                        </a:rPr>
                        <a:t>Isolation</a:t>
                      </a:r>
                      <a:endParaRPr b="1" sz="15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Ensures transactions do not interfere with each other.</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1300">
                          <a:solidFill>
                            <a:srgbClr val="188038"/>
                          </a:solidFill>
                          <a:latin typeface="Roboto Mono"/>
                          <a:ea typeface="Roboto Mono"/>
                          <a:cs typeface="Roboto Mono"/>
                          <a:sym typeface="Roboto Mono"/>
                        </a:rPr>
                        <a:t>Two customers booking the same seat on a flight won't interfere due to transaction isolation.</a:t>
                      </a:r>
                      <a:endParaRPr sz="17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1000"/>
                                        <p:tgtEl>
                                          <p:spTgt spid="1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1000"/>
                                        <p:tgtEl>
                                          <p:spTgt spid="1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1000"/>
                                        <p:tgtEl>
                                          <p:spTgt spid="1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1000"/>
                                        <p:tgtEl>
                                          <p:spTgt spid="1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6"/>
                                        </p:tgtEl>
                                        <p:attrNameLst>
                                          <p:attrName>style.visibility</p:attrName>
                                        </p:attrNameLst>
                                      </p:cBhvr>
                                      <p:to>
                                        <p:strVal val="visible"/>
                                      </p:to>
                                    </p:set>
                                    <p:animEffect filter="fade" transition="in">
                                      <p:cBhvr>
                                        <p:cTn dur="1000"/>
                                        <p:tgtEl>
                                          <p:spTgt spid="1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7"/>
                                        </p:tgtEl>
                                        <p:attrNameLst>
                                          <p:attrName>style.visibility</p:attrName>
                                        </p:attrNameLst>
                                      </p:cBhvr>
                                      <p:to>
                                        <p:strVal val="visible"/>
                                      </p:to>
                                    </p:set>
                                    <p:animEffect filter="fade" transition="in">
                                      <p:cBhvr>
                                        <p:cTn dur="1000"/>
                                        <p:tgtEl>
                                          <p:spTgt spid="1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37"/>
          <p:cNvSpPr txBox="1"/>
          <p:nvPr>
            <p:ph type="title"/>
          </p:nvPr>
        </p:nvSpPr>
        <p:spPr>
          <a:xfrm>
            <a:off x="415600" y="180300"/>
            <a:ext cx="9926100" cy="935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092D8"/>
                </a:solidFill>
              </a:rPr>
              <a:t>What is a Distributed Database System?</a:t>
            </a:r>
            <a:endParaRPr>
              <a:solidFill>
                <a:srgbClr val="0092D8"/>
              </a:solidFill>
            </a:endParaRPr>
          </a:p>
        </p:txBody>
      </p:sp>
      <p:sp>
        <p:nvSpPr>
          <p:cNvPr id="1143" name="Google Shape;1143;p137"/>
          <p:cNvSpPr txBox="1"/>
          <p:nvPr>
            <p:ph idx="1" type="body"/>
          </p:nvPr>
        </p:nvSpPr>
        <p:spPr>
          <a:xfrm>
            <a:off x="415600" y="1173067"/>
            <a:ext cx="11360700" cy="14352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lnSpcReduction="20000"/>
          </a:bodyPr>
          <a:lstStyle/>
          <a:p>
            <a:pPr indent="0" lvl="0" marL="0" rtl="0" algn="l">
              <a:lnSpc>
                <a:spcPct val="150000"/>
              </a:lnSpc>
              <a:spcBef>
                <a:spcPts val="0"/>
              </a:spcBef>
              <a:spcAft>
                <a:spcPts val="0"/>
              </a:spcAft>
              <a:buNone/>
            </a:pPr>
            <a:r>
              <a:rPr lang="en-US" sz="1900">
                <a:latin typeface="Arial"/>
                <a:ea typeface="Arial"/>
                <a:cs typeface="Arial"/>
                <a:sym typeface="Arial"/>
              </a:rPr>
              <a:t>A </a:t>
            </a:r>
            <a:r>
              <a:rPr b="1" lang="en-US" sz="1900">
                <a:latin typeface="Arial"/>
                <a:ea typeface="Arial"/>
                <a:cs typeface="Arial"/>
                <a:sym typeface="Arial"/>
              </a:rPr>
              <a:t>Distributed Database System (DDBS)</a:t>
            </a:r>
            <a:r>
              <a:rPr lang="en-US" sz="1900">
                <a:latin typeface="Arial"/>
                <a:ea typeface="Arial"/>
                <a:cs typeface="Arial"/>
                <a:sym typeface="Arial"/>
              </a:rPr>
              <a:t> is a database system where data is stored and managed across multiple physical locations or nodes. Despite this distribution, the system abstracts the complexity and presents itself as if it were a single, unified local database.</a:t>
            </a:r>
            <a:endParaRPr b="1" sz="2900">
              <a:latin typeface="Arial"/>
              <a:ea typeface="Arial"/>
              <a:cs typeface="Arial"/>
              <a:sym typeface="Arial"/>
            </a:endParaRPr>
          </a:p>
        </p:txBody>
      </p:sp>
      <p:sp>
        <p:nvSpPr>
          <p:cNvPr id="1144" name="Google Shape;1144;p137"/>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1145" name="Google Shape;1145;p137"/>
          <p:cNvPicPr preferRelativeResize="0"/>
          <p:nvPr/>
        </p:nvPicPr>
        <p:blipFill>
          <a:blip r:embed="rId3">
            <a:alphaModFix/>
          </a:blip>
          <a:stretch>
            <a:fillRect/>
          </a:stretch>
        </p:blipFill>
        <p:spPr>
          <a:xfrm>
            <a:off x="2554467" y="2665433"/>
            <a:ext cx="7083066" cy="377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3"/>
                                        </p:tgtEl>
                                        <p:attrNameLst>
                                          <p:attrName>style.visibility</p:attrName>
                                        </p:attrNameLst>
                                      </p:cBhvr>
                                      <p:to>
                                        <p:strVal val="visible"/>
                                      </p:to>
                                    </p:set>
                                    <p:animEffect filter="fade" transition="in">
                                      <p:cBhvr>
                                        <p:cTn dur="1000"/>
                                        <p:tgtEl>
                                          <p:spTgt spid="1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1000"/>
                                        <p:tgtEl>
                                          <p:spTgt spid="1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38"/>
          <p:cNvSpPr txBox="1"/>
          <p:nvPr>
            <p:ph type="title"/>
          </p:nvPr>
        </p:nvSpPr>
        <p:spPr>
          <a:xfrm>
            <a:off x="415600" y="840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092D8"/>
                </a:solidFill>
              </a:rPr>
              <a:t>Consistency in Distributed Systems</a:t>
            </a:r>
            <a:endParaRPr>
              <a:solidFill>
                <a:srgbClr val="0092D8"/>
              </a:solidFill>
            </a:endParaRPr>
          </a:p>
        </p:txBody>
      </p:sp>
      <p:sp>
        <p:nvSpPr>
          <p:cNvPr id="1151" name="Google Shape;1151;p138"/>
          <p:cNvSpPr txBox="1"/>
          <p:nvPr>
            <p:ph idx="1" type="body"/>
          </p:nvPr>
        </p:nvSpPr>
        <p:spPr>
          <a:xfrm>
            <a:off x="486667" y="3248033"/>
            <a:ext cx="11360700" cy="18951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a:bodyPr>
          <a:lstStyle/>
          <a:p>
            <a:pPr indent="0" lvl="0" marL="0" rtl="0" algn="l">
              <a:lnSpc>
                <a:spcPct val="115000"/>
              </a:lnSpc>
              <a:spcBef>
                <a:spcPts val="1500"/>
              </a:spcBef>
              <a:spcAft>
                <a:spcPts val="0"/>
              </a:spcAft>
              <a:buNone/>
            </a:pPr>
            <a:r>
              <a:rPr lang="en-US" sz="2000">
                <a:latin typeface="Arial"/>
                <a:ea typeface="Arial"/>
                <a:cs typeface="Arial"/>
                <a:sym typeface="Arial"/>
              </a:rPr>
              <a:t>Some Type of Consistency Models</a:t>
            </a:r>
            <a:endParaRPr sz="2000">
              <a:latin typeface="Arial"/>
              <a:ea typeface="Arial"/>
              <a:cs typeface="Arial"/>
              <a:sym typeface="Arial"/>
            </a:endParaRPr>
          </a:p>
          <a:p>
            <a:pPr indent="-431800" lvl="0" marL="609600" rtl="0" algn="l">
              <a:lnSpc>
                <a:spcPct val="115000"/>
              </a:lnSpc>
              <a:spcBef>
                <a:spcPts val="1600"/>
              </a:spcBef>
              <a:spcAft>
                <a:spcPts val="0"/>
              </a:spcAft>
              <a:buSzPts val="2000"/>
              <a:buChar char="●"/>
            </a:pPr>
            <a:r>
              <a:rPr b="1" lang="en-US" sz="2000">
                <a:latin typeface="Arial"/>
                <a:ea typeface="Arial"/>
                <a:cs typeface="Arial"/>
                <a:sym typeface="Arial"/>
              </a:rPr>
              <a:t>Strong Consistency</a:t>
            </a:r>
            <a:br>
              <a:rPr b="1" lang="en-US" sz="2000">
                <a:latin typeface="Arial"/>
                <a:ea typeface="Arial"/>
                <a:cs typeface="Arial"/>
                <a:sym typeface="Arial"/>
              </a:rPr>
            </a:br>
            <a:endParaRPr sz="2000">
              <a:latin typeface="Arial"/>
              <a:ea typeface="Arial"/>
              <a:cs typeface="Arial"/>
              <a:sym typeface="Arial"/>
            </a:endParaRPr>
          </a:p>
          <a:p>
            <a:pPr indent="-431800" lvl="0" marL="609600" rtl="0" algn="l">
              <a:lnSpc>
                <a:spcPct val="115000"/>
              </a:lnSpc>
              <a:spcBef>
                <a:spcPts val="0"/>
              </a:spcBef>
              <a:spcAft>
                <a:spcPts val="0"/>
              </a:spcAft>
              <a:buSzPts val="2000"/>
              <a:buChar char="●"/>
            </a:pPr>
            <a:r>
              <a:rPr b="1" lang="en-US" sz="2000">
                <a:latin typeface="Arial"/>
                <a:ea typeface="Arial"/>
                <a:cs typeface="Arial"/>
                <a:sym typeface="Arial"/>
              </a:rPr>
              <a:t>Eventual Consistency</a:t>
            </a:r>
            <a:endParaRPr b="1" sz="2500">
              <a:latin typeface="Arial"/>
              <a:ea typeface="Arial"/>
              <a:cs typeface="Arial"/>
              <a:sym typeface="Arial"/>
            </a:endParaRPr>
          </a:p>
        </p:txBody>
      </p:sp>
      <p:sp>
        <p:nvSpPr>
          <p:cNvPr id="1152" name="Google Shape;1152;p138"/>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153" name="Google Shape;1153;p138"/>
          <p:cNvSpPr txBox="1"/>
          <p:nvPr>
            <p:ph idx="1" type="body"/>
          </p:nvPr>
        </p:nvSpPr>
        <p:spPr>
          <a:xfrm>
            <a:off x="415600" y="1070967"/>
            <a:ext cx="11360700" cy="13953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lnSpcReduction="20000"/>
          </a:bodyPr>
          <a:lstStyle/>
          <a:p>
            <a:pPr indent="0" lvl="0" marL="0" rtl="0" algn="l">
              <a:lnSpc>
                <a:spcPct val="115000"/>
              </a:lnSpc>
              <a:spcBef>
                <a:spcPts val="1500"/>
              </a:spcBef>
              <a:spcAft>
                <a:spcPts val="0"/>
              </a:spcAft>
              <a:buNone/>
            </a:pPr>
            <a:r>
              <a:rPr b="1" lang="en-US" sz="2000">
                <a:latin typeface="Arial"/>
                <a:ea typeface="Arial"/>
                <a:cs typeface="Arial"/>
                <a:sym typeface="Arial"/>
              </a:rPr>
              <a:t>Consistency Models</a:t>
            </a:r>
            <a:endParaRPr b="1" sz="2000">
              <a:latin typeface="Arial"/>
              <a:ea typeface="Arial"/>
              <a:cs typeface="Arial"/>
              <a:sym typeface="Arial"/>
            </a:endParaRPr>
          </a:p>
          <a:p>
            <a:pPr indent="0" lvl="0" marL="0" rtl="0" algn="l">
              <a:lnSpc>
                <a:spcPct val="115000"/>
              </a:lnSpc>
              <a:spcBef>
                <a:spcPts val="1600"/>
              </a:spcBef>
              <a:spcAft>
                <a:spcPts val="1600"/>
              </a:spcAft>
              <a:buNone/>
            </a:pPr>
            <a:r>
              <a:rPr lang="en-US" sz="1700">
                <a:latin typeface="Arial"/>
                <a:ea typeface="Arial"/>
                <a:cs typeface="Arial"/>
                <a:sym typeface="Arial"/>
              </a:rPr>
              <a:t>A </a:t>
            </a:r>
            <a:r>
              <a:rPr b="1" lang="en-US" sz="1700">
                <a:latin typeface="Arial"/>
                <a:ea typeface="Arial"/>
                <a:cs typeface="Arial"/>
                <a:sym typeface="Arial"/>
              </a:rPr>
              <a:t>Consistency Model</a:t>
            </a:r>
            <a:r>
              <a:rPr lang="en-US" sz="1700">
                <a:latin typeface="Arial"/>
                <a:ea typeface="Arial"/>
                <a:cs typeface="Arial"/>
                <a:sym typeface="Arial"/>
              </a:rPr>
              <a:t> is a set of rules that defines how data operations (such as reads and writes) behave in a distributed system, particularly in terms of visibility</a:t>
            </a:r>
            <a:endParaRPr b="1">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3">
                                            <p:txEl>
                                              <p:pRg end="0" st="0"/>
                                            </p:txEl>
                                          </p:spTgt>
                                        </p:tgtEl>
                                        <p:attrNameLst>
                                          <p:attrName>style.visibility</p:attrName>
                                        </p:attrNameLst>
                                      </p:cBhvr>
                                      <p:to>
                                        <p:strVal val="visible"/>
                                      </p:to>
                                    </p:set>
                                    <p:animEffect filter="fade" transition="in">
                                      <p:cBhvr>
                                        <p:cTn dur="1000"/>
                                        <p:tgtEl>
                                          <p:spTgt spid="1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3">
                                            <p:txEl>
                                              <p:pRg end="1" st="1"/>
                                            </p:txEl>
                                          </p:spTgt>
                                        </p:tgtEl>
                                        <p:attrNameLst>
                                          <p:attrName>style.visibility</p:attrName>
                                        </p:attrNameLst>
                                      </p:cBhvr>
                                      <p:to>
                                        <p:strVal val="visible"/>
                                      </p:to>
                                    </p:set>
                                    <p:animEffect filter="fade" transition="in">
                                      <p:cBhvr>
                                        <p:cTn dur="1000"/>
                                        <p:tgtEl>
                                          <p:spTgt spid="1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1">
                                            <p:txEl>
                                              <p:pRg end="0" st="0"/>
                                            </p:txEl>
                                          </p:spTgt>
                                        </p:tgtEl>
                                        <p:attrNameLst>
                                          <p:attrName>style.visibility</p:attrName>
                                        </p:attrNameLst>
                                      </p:cBhvr>
                                      <p:to>
                                        <p:strVal val="visible"/>
                                      </p:to>
                                    </p:set>
                                    <p:animEffect filter="fade" transition="in">
                                      <p:cBhvr>
                                        <p:cTn dur="1000"/>
                                        <p:tgtEl>
                                          <p:spTgt spid="1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1">
                                            <p:txEl>
                                              <p:pRg end="1" st="1"/>
                                            </p:txEl>
                                          </p:spTgt>
                                        </p:tgtEl>
                                        <p:attrNameLst>
                                          <p:attrName>style.visibility</p:attrName>
                                        </p:attrNameLst>
                                      </p:cBhvr>
                                      <p:to>
                                        <p:strVal val="visible"/>
                                      </p:to>
                                    </p:set>
                                    <p:animEffect filter="fade" transition="in">
                                      <p:cBhvr>
                                        <p:cTn dur="1000"/>
                                        <p:tgtEl>
                                          <p:spTgt spid="1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1">
                                            <p:txEl>
                                              <p:pRg end="2" st="2"/>
                                            </p:txEl>
                                          </p:spTgt>
                                        </p:tgtEl>
                                        <p:attrNameLst>
                                          <p:attrName>style.visibility</p:attrName>
                                        </p:attrNameLst>
                                      </p:cBhvr>
                                      <p:to>
                                        <p:strVal val="visible"/>
                                      </p:to>
                                    </p:set>
                                    <p:animEffect filter="fade" transition="in">
                                      <p:cBhvr>
                                        <p:cTn dur="1000"/>
                                        <p:tgtEl>
                                          <p:spTgt spid="11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39"/>
          <p:cNvSpPr txBox="1"/>
          <p:nvPr>
            <p:ph type="title"/>
          </p:nvPr>
        </p:nvSpPr>
        <p:spPr>
          <a:xfrm>
            <a:off x="415600" y="0"/>
            <a:ext cx="10613100" cy="641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600">
                <a:solidFill>
                  <a:srgbClr val="0092D8"/>
                </a:solidFill>
              </a:rPr>
              <a:t>Strong Consistency</a:t>
            </a:r>
            <a:endParaRPr sz="3600">
              <a:solidFill>
                <a:srgbClr val="0092D8"/>
              </a:solidFill>
            </a:endParaRPr>
          </a:p>
        </p:txBody>
      </p:sp>
      <p:sp>
        <p:nvSpPr>
          <p:cNvPr id="1159" name="Google Shape;1159;p139"/>
          <p:cNvSpPr txBox="1"/>
          <p:nvPr>
            <p:ph idx="1" type="body"/>
          </p:nvPr>
        </p:nvSpPr>
        <p:spPr>
          <a:xfrm>
            <a:off x="415600" y="737000"/>
            <a:ext cx="11360700" cy="57093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1600"/>
              </a:spcBef>
              <a:spcAft>
                <a:spcPts val="0"/>
              </a:spcAft>
              <a:buNone/>
            </a:pPr>
            <a:r>
              <a:rPr b="1" lang="en-US" sz="1700">
                <a:latin typeface="Arial"/>
                <a:ea typeface="Arial"/>
                <a:cs typeface="Arial"/>
                <a:sym typeface="Arial"/>
              </a:rPr>
              <a:t>Definition:</a:t>
            </a:r>
            <a:br>
              <a:rPr b="1" lang="en-US" sz="1700">
                <a:latin typeface="Arial"/>
                <a:ea typeface="Arial"/>
                <a:cs typeface="Arial"/>
                <a:sym typeface="Arial"/>
              </a:rPr>
            </a:br>
            <a:r>
              <a:rPr lang="en-US" sz="1700">
                <a:latin typeface="Arial"/>
                <a:ea typeface="Arial"/>
                <a:cs typeface="Arial"/>
                <a:sym typeface="Arial"/>
              </a:rPr>
              <a:t>Strong Consistency ensures that after a transaction is committed, all nodes in the system immediately reflect the latest changes. This means that all nodes will show the same data at any given time.</a:t>
            </a:r>
            <a:endParaRPr sz="1700">
              <a:latin typeface="Arial"/>
              <a:ea typeface="Arial"/>
              <a:cs typeface="Arial"/>
              <a:sym typeface="Arial"/>
            </a:endParaRPr>
          </a:p>
          <a:p>
            <a:pPr indent="0" lvl="0" marL="0" rtl="0" algn="l">
              <a:lnSpc>
                <a:spcPct val="95000"/>
              </a:lnSpc>
              <a:spcBef>
                <a:spcPts val="1600"/>
              </a:spcBef>
              <a:spcAft>
                <a:spcPts val="0"/>
              </a:spcAft>
              <a:buNone/>
            </a:pPr>
            <a:r>
              <a:rPr b="1" lang="en-US" sz="1700">
                <a:latin typeface="Arial"/>
                <a:ea typeface="Arial"/>
                <a:cs typeface="Arial"/>
                <a:sym typeface="Arial"/>
              </a:rPr>
              <a:t>How It Works:</a:t>
            </a:r>
            <a:endParaRPr b="1" sz="1700">
              <a:latin typeface="Arial"/>
              <a:ea typeface="Arial"/>
              <a:cs typeface="Arial"/>
              <a:sym typeface="Arial"/>
            </a:endParaRPr>
          </a:p>
          <a:p>
            <a:pPr indent="-412750" lvl="0" marL="609600" rtl="0" algn="l">
              <a:lnSpc>
                <a:spcPct val="95000"/>
              </a:lnSpc>
              <a:spcBef>
                <a:spcPts val="1600"/>
              </a:spcBef>
              <a:spcAft>
                <a:spcPts val="0"/>
              </a:spcAft>
              <a:buSzPts val="1700"/>
              <a:buChar char="●"/>
            </a:pPr>
            <a:r>
              <a:rPr b="1" lang="en-US" sz="1700">
                <a:latin typeface="Arial"/>
                <a:ea typeface="Arial"/>
                <a:cs typeface="Arial"/>
                <a:sym typeface="Arial"/>
              </a:rPr>
              <a:t>Synchronization:</a:t>
            </a:r>
            <a:r>
              <a:rPr lang="en-US" sz="1700">
                <a:latin typeface="Arial"/>
                <a:ea typeface="Arial"/>
                <a:cs typeface="Arial"/>
                <a:sym typeface="Arial"/>
              </a:rPr>
              <a:t> When a transaction is completed, all nodes are updated at the same time or in a coordinated way to ensure they all reflect the new data.</a:t>
            </a:r>
            <a:br>
              <a:rPr lang="en-US" sz="1700">
                <a:latin typeface="Arial"/>
                <a:ea typeface="Arial"/>
                <a:cs typeface="Arial"/>
                <a:sym typeface="Arial"/>
              </a:rPr>
            </a:br>
            <a:endParaRPr sz="1700">
              <a:latin typeface="Arial"/>
              <a:ea typeface="Arial"/>
              <a:cs typeface="Arial"/>
              <a:sym typeface="Arial"/>
            </a:endParaRPr>
          </a:p>
          <a:p>
            <a:pPr indent="-412750" lvl="0" marL="609600" rtl="0" algn="l">
              <a:lnSpc>
                <a:spcPct val="95000"/>
              </a:lnSpc>
              <a:spcBef>
                <a:spcPts val="0"/>
              </a:spcBef>
              <a:spcAft>
                <a:spcPts val="0"/>
              </a:spcAft>
              <a:buSzPts val="1700"/>
              <a:buChar char="●"/>
            </a:pPr>
            <a:r>
              <a:rPr b="1" lang="en-US" sz="1700">
                <a:latin typeface="Arial"/>
                <a:ea typeface="Arial"/>
                <a:cs typeface="Arial"/>
                <a:sym typeface="Arial"/>
              </a:rPr>
              <a:t>Read Operations:</a:t>
            </a:r>
            <a:r>
              <a:rPr lang="en-US" sz="1700">
                <a:latin typeface="Arial"/>
                <a:ea typeface="Arial"/>
                <a:cs typeface="Arial"/>
                <a:sym typeface="Arial"/>
              </a:rPr>
              <a:t> After a transaction is committed, all subsequent reads will show the most recent data without any delay.</a:t>
            </a:r>
            <a:br>
              <a:rPr lang="en-US" sz="1700">
                <a:latin typeface="Arial"/>
                <a:ea typeface="Arial"/>
                <a:cs typeface="Arial"/>
                <a:sym typeface="Arial"/>
              </a:rPr>
            </a:br>
            <a:endParaRPr sz="1700">
              <a:latin typeface="Arial"/>
              <a:ea typeface="Arial"/>
              <a:cs typeface="Arial"/>
              <a:sym typeface="Arial"/>
            </a:endParaRPr>
          </a:p>
          <a:p>
            <a:pPr indent="-412750" lvl="0" marL="609600" rtl="0" algn="l">
              <a:lnSpc>
                <a:spcPct val="95000"/>
              </a:lnSpc>
              <a:spcBef>
                <a:spcPts val="0"/>
              </a:spcBef>
              <a:spcAft>
                <a:spcPts val="0"/>
              </a:spcAft>
              <a:buSzPts val="1700"/>
              <a:buChar char="●"/>
            </a:pPr>
            <a:r>
              <a:rPr b="1" lang="en-US" sz="1700">
                <a:latin typeface="Arial"/>
                <a:ea typeface="Arial"/>
                <a:cs typeface="Arial"/>
                <a:sym typeface="Arial"/>
              </a:rPr>
              <a:t>Coordination Protocols:</a:t>
            </a:r>
            <a:r>
              <a:rPr lang="en-US" sz="1700">
                <a:latin typeface="Arial"/>
                <a:ea typeface="Arial"/>
                <a:cs typeface="Arial"/>
                <a:sym typeface="Arial"/>
              </a:rPr>
              <a:t> Techniques like Two-Phase Commit (2PC - Prepare and Commit) and Three-Phase Commit (3PC -  Prepare, Pre - Commit and Commit) are used to make sure all nodes agree on the changes.</a:t>
            </a:r>
            <a:endParaRPr sz="1700">
              <a:latin typeface="Arial"/>
              <a:ea typeface="Arial"/>
              <a:cs typeface="Arial"/>
              <a:sym typeface="Arial"/>
            </a:endParaRPr>
          </a:p>
          <a:p>
            <a:pPr indent="0" lvl="0" marL="0" rtl="0" algn="l">
              <a:lnSpc>
                <a:spcPct val="95000"/>
              </a:lnSpc>
              <a:spcBef>
                <a:spcPts val="1600"/>
              </a:spcBef>
              <a:spcAft>
                <a:spcPts val="0"/>
              </a:spcAft>
              <a:buNone/>
            </a:pPr>
            <a:r>
              <a:rPr b="1" lang="en-US" sz="1600">
                <a:latin typeface="Arial"/>
                <a:ea typeface="Arial"/>
                <a:cs typeface="Arial"/>
                <a:sym typeface="Arial"/>
              </a:rPr>
              <a:t>Example:</a:t>
            </a:r>
            <a:endParaRPr b="1" sz="1600">
              <a:latin typeface="Arial"/>
              <a:ea typeface="Arial"/>
              <a:cs typeface="Arial"/>
              <a:sym typeface="Arial"/>
            </a:endParaRPr>
          </a:p>
          <a:p>
            <a:pPr indent="0" lvl="0" marL="0" rtl="0" algn="l">
              <a:lnSpc>
                <a:spcPct val="95000"/>
              </a:lnSpc>
              <a:spcBef>
                <a:spcPts val="1600"/>
              </a:spcBef>
              <a:spcAft>
                <a:spcPts val="0"/>
              </a:spcAft>
              <a:buNone/>
            </a:pPr>
            <a:r>
              <a:rPr lang="en-US" sz="1600">
                <a:latin typeface="Arial"/>
                <a:ea typeface="Arial"/>
                <a:cs typeface="Arial"/>
                <a:sym typeface="Arial"/>
              </a:rPr>
              <a:t>Traditional Relational Databases like </a:t>
            </a:r>
            <a:r>
              <a:rPr b="1" lang="en-US" sz="1600">
                <a:latin typeface="Arial"/>
                <a:ea typeface="Arial"/>
                <a:cs typeface="Arial"/>
                <a:sym typeface="Arial"/>
              </a:rPr>
              <a:t>PostgreSQL </a:t>
            </a:r>
            <a:r>
              <a:rPr lang="en-US" sz="1600">
                <a:latin typeface="Arial"/>
                <a:ea typeface="Arial"/>
                <a:cs typeface="Arial"/>
                <a:sym typeface="Arial"/>
              </a:rPr>
              <a:t>and </a:t>
            </a:r>
            <a:r>
              <a:rPr b="1" lang="en-US" sz="1600">
                <a:latin typeface="Arial"/>
                <a:ea typeface="Arial"/>
                <a:cs typeface="Arial"/>
                <a:sym typeface="Arial"/>
              </a:rPr>
              <a:t>MySQL </a:t>
            </a:r>
            <a:r>
              <a:rPr lang="en-US" sz="1600">
                <a:latin typeface="Arial"/>
                <a:ea typeface="Arial"/>
                <a:cs typeface="Arial"/>
                <a:sym typeface="Arial"/>
              </a:rPr>
              <a:t>provide strong consistency, ensuring that once a transaction is committed, all users immediately see the updated data. </a:t>
            </a:r>
            <a:endParaRPr sz="1600">
              <a:latin typeface="Arial"/>
              <a:ea typeface="Arial"/>
              <a:cs typeface="Arial"/>
              <a:sym typeface="Arial"/>
            </a:endParaRPr>
          </a:p>
          <a:p>
            <a:pPr indent="0" lvl="0" marL="0" rtl="0" algn="l">
              <a:lnSpc>
                <a:spcPct val="95000"/>
              </a:lnSpc>
              <a:spcBef>
                <a:spcPts val="1600"/>
              </a:spcBef>
              <a:spcAft>
                <a:spcPts val="1600"/>
              </a:spcAft>
              <a:buClr>
                <a:schemeClr val="dk1"/>
              </a:buClr>
              <a:buSzPts val="1500"/>
              <a:buFont typeface="Arial"/>
              <a:buNone/>
            </a:pPr>
            <a:r>
              <a:rPr b="1" lang="en-US" sz="1600">
                <a:latin typeface="Arial"/>
                <a:ea typeface="Arial"/>
                <a:cs typeface="Arial"/>
                <a:sym typeface="Arial"/>
              </a:rPr>
              <a:t>Use Case:</a:t>
            </a:r>
            <a:r>
              <a:rPr lang="en-US" sz="1600">
                <a:latin typeface="Arial"/>
                <a:ea typeface="Arial"/>
                <a:cs typeface="Arial"/>
                <a:sym typeface="Arial"/>
              </a:rPr>
              <a:t> Typical </a:t>
            </a:r>
            <a:r>
              <a:rPr b="1" lang="en-US" sz="1600">
                <a:latin typeface="Arial"/>
                <a:ea typeface="Arial"/>
                <a:cs typeface="Arial"/>
                <a:sym typeface="Arial"/>
              </a:rPr>
              <a:t>banking system</a:t>
            </a:r>
            <a:r>
              <a:rPr lang="en-US" sz="1600">
                <a:latin typeface="Arial"/>
                <a:ea typeface="Arial"/>
                <a:cs typeface="Arial"/>
                <a:sym typeface="Arial"/>
              </a:rPr>
              <a:t> follows strong consistency. </a:t>
            </a:r>
            <a:r>
              <a:rPr lang="en-US" sz="1600">
                <a:latin typeface="Arial"/>
                <a:ea typeface="Arial"/>
                <a:cs typeface="Arial"/>
                <a:sym typeface="Arial"/>
              </a:rPr>
              <a:t>Some banks use </a:t>
            </a:r>
            <a:r>
              <a:rPr b="1" lang="en-US" sz="1600">
                <a:latin typeface="Arial"/>
                <a:ea typeface="Arial"/>
                <a:cs typeface="Arial"/>
                <a:sym typeface="Arial"/>
              </a:rPr>
              <a:t>hybrid consistency</a:t>
            </a:r>
            <a:r>
              <a:rPr lang="en-US" sz="1600">
                <a:latin typeface="Arial"/>
                <a:ea typeface="Arial"/>
                <a:cs typeface="Arial"/>
                <a:sym typeface="Arial"/>
              </a:rPr>
              <a:t>, combining elements of </a:t>
            </a:r>
            <a:r>
              <a:rPr b="1" lang="en-US" sz="1600">
                <a:latin typeface="Arial"/>
                <a:ea typeface="Arial"/>
                <a:cs typeface="Arial"/>
                <a:sym typeface="Arial"/>
              </a:rPr>
              <a:t>strong consistency</a:t>
            </a:r>
            <a:r>
              <a:rPr lang="en-US" sz="1600">
                <a:latin typeface="Arial"/>
                <a:ea typeface="Arial"/>
                <a:cs typeface="Arial"/>
                <a:sym typeface="Arial"/>
              </a:rPr>
              <a:t> with other models like </a:t>
            </a:r>
            <a:r>
              <a:rPr b="1" lang="en-US" sz="1600">
                <a:latin typeface="Arial"/>
                <a:ea typeface="Arial"/>
                <a:cs typeface="Arial"/>
                <a:sym typeface="Arial"/>
              </a:rPr>
              <a:t>eventual consistency</a:t>
            </a:r>
            <a:r>
              <a:rPr lang="en-US" sz="1600">
                <a:latin typeface="Arial"/>
                <a:ea typeface="Arial"/>
                <a:cs typeface="Arial"/>
                <a:sym typeface="Arial"/>
              </a:rPr>
              <a:t> to balance performance</a:t>
            </a:r>
            <a:endParaRPr sz="1600">
              <a:latin typeface="Arial"/>
              <a:ea typeface="Arial"/>
              <a:cs typeface="Arial"/>
              <a:sym typeface="Arial"/>
            </a:endParaRPr>
          </a:p>
        </p:txBody>
      </p:sp>
      <p:sp>
        <p:nvSpPr>
          <p:cNvPr id="1160" name="Google Shape;1160;p139"/>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0" st="0"/>
                                            </p:txEl>
                                          </p:spTgt>
                                        </p:tgtEl>
                                        <p:attrNameLst>
                                          <p:attrName>style.visibility</p:attrName>
                                        </p:attrNameLst>
                                      </p:cBhvr>
                                      <p:to>
                                        <p:strVal val="visible"/>
                                      </p:to>
                                    </p:set>
                                    <p:animEffect filter="fade" transition="in">
                                      <p:cBhvr>
                                        <p:cTn dur="1000"/>
                                        <p:tgtEl>
                                          <p:spTgt spid="1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1" st="1"/>
                                            </p:txEl>
                                          </p:spTgt>
                                        </p:tgtEl>
                                        <p:attrNameLst>
                                          <p:attrName>style.visibility</p:attrName>
                                        </p:attrNameLst>
                                      </p:cBhvr>
                                      <p:to>
                                        <p:strVal val="visible"/>
                                      </p:to>
                                    </p:set>
                                    <p:animEffect filter="fade" transition="in">
                                      <p:cBhvr>
                                        <p:cTn dur="1000"/>
                                        <p:tgtEl>
                                          <p:spTgt spid="1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2" st="2"/>
                                            </p:txEl>
                                          </p:spTgt>
                                        </p:tgtEl>
                                        <p:attrNameLst>
                                          <p:attrName>style.visibility</p:attrName>
                                        </p:attrNameLst>
                                      </p:cBhvr>
                                      <p:to>
                                        <p:strVal val="visible"/>
                                      </p:to>
                                    </p:set>
                                    <p:animEffect filter="fade" transition="in">
                                      <p:cBhvr>
                                        <p:cTn dur="1000"/>
                                        <p:tgtEl>
                                          <p:spTgt spid="1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3" st="3"/>
                                            </p:txEl>
                                          </p:spTgt>
                                        </p:tgtEl>
                                        <p:attrNameLst>
                                          <p:attrName>style.visibility</p:attrName>
                                        </p:attrNameLst>
                                      </p:cBhvr>
                                      <p:to>
                                        <p:strVal val="visible"/>
                                      </p:to>
                                    </p:set>
                                    <p:animEffect filter="fade" transition="in">
                                      <p:cBhvr>
                                        <p:cTn dur="1000"/>
                                        <p:tgtEl>
                                          <p:spTgt spid="1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4" st="4"/>
                                            </p:txEl>
                                          </p:spTgt>
                                        </p:tgtEl>
                                        <p:attrNameLst>
                                          <p:attrName>style.visibility</p:attrName>
                                        </p:attrNameLst>
                                      </p:cBhvr>
                                      <p:to>
                                        <p:strVal val="visible"/>
                                      </p:to>
                                    </p:set>
                                    <p:animEffect filter="fade" transition="in">
                                      <p:cBhvr>
                                        <p:cTn dur="1000"/>
                                        <p:tgtEl>
                                          <p:spTgt spid="1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5" st="5"/>
                                            </p:txEl>
                                          </p:spTgt>
                                        </p:tgtEl>
                                        <p:attrNameLst>
                                          <p:attrName>style.visibility</p:attrName>
                                        </p:attrNameLst>
                                      </p:cBhvr>
                                      <p:to>
                                        <p:strVal val="visible"/>
                                      </p:to>
                                    </p:set>
                                    <p:animEffect filter="fade" transition="in">
                                      <p:cBhvr>
                                        <p:cTn dur="1000"/>
                                        <p:tgtEl>
                                          <p:spTgt spid="1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6" st="6"/>
                                            </p:txEl>
                                          </p:spTgt>
                                        </p:tgtEl>
                                        <p:attrNameLst>
                                          <p:attrName>style.visibility</p:attrName>
                                        </p:attrNameLst>
                                      </p:cBhvr>
                                      <p:to>
                                        <p:strVal val="visible"/>
                                      </p:to>
                                    </p:set>
                                    <p:animEffect filter="fade" transition="in">
                                      <p:cBhvr>
                                        <p:cTn dur="1000"/>
                                        <p:tgtEl>
                                          <p:spTgt spid="11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9">
                                            <p:txEl>
                                              <p:pRg end="7" st="7"/>
                                            </p:txEl>
                                          </p:spTgt>
                                        </p:tgtEl>
                                        <p:attrNameLst>
                                          <p:attrName>style.visibility</p:attrName>
                                        </p:attrNameLst>
                                      </p:cBhvr>
                                      <p:to>
                                        <p:strVal val="visible"/>
                                      </p:to>
                                    </p:set>
                                    <p:animEffect filter="fade" transition="in">
                                      <p:cBhvr>
                                        <p:cTn dur="1000"/>
                                        <p:tgtEl>
                                          <p:spTgt spid="115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140"/>
          <p:cNvSpPr txBox="1"/>
          <p:nvPr>
            <p:ph type="title"/>
          </p:nvPr>
        </p:nvSpPr>
        <p:spPr>
          <a:xfrm>
            <a:off x="415600" y="84067"/>
            <a:ext cx="10613100" cy="641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600">
                <a:solidFill>
                  <a:srgbClr val="0092D8"/>
                </a:solidFill>
              </a:rPr>
              <a:t>Strong Consistency (Pros and Cons)</a:t>
            </a:r>
            <a:endParaRPr sz="3600">
              <a:solidFill>
                <a:srgbClr val="0092D8"/>
              </a:solidFill>
            </a:endParaRPr>
          </a:p>
        </p:txBody>
      </p:sp>
      <p:sp>
        <p:nvSpPr>
          <p:cNvPr id="1166" name="Google Shape;1166;p140"/>
          <p:cNvSpPr txBox="1"/>
          <p:nvPr>
            <p:ph idx="1" type="body"/>
          </p:nvPr>
        </p:nvSpPr>
        <p:spPr>
          <a:xfrm>
            <a:off x="415600" y="1187100"/>
            <a:ext cx="11360700" cy="48681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1600"/>
              </a:spcBef>
              <a:spcAft>
                <a:spcPts val="0"/>
              </a:spcAft>
              <a:buClr>
                <a:schemeClr val="dk1"/>
              </a:buClr>
              <a:buSzPts val="1500"/>
              <a:buFont typeface="Arial"/>
              <a:buNone/>
            </a:pPr>
            <a:r>
              <a:rPr b="1" lang="en-US" sz="1900">
                <a:latin typeface="Arial"/>
                <a:ea typeface="Arial"/>
                <a:cs typeface="Arial"/>
                <a:sym typeface="Arial"/>
              </a:rPr>
              <a:t>Advantages:</a:t>
            </a:r>
            <a:endParaRPr b="1" sz="1900">
              <a:latin typeface="Arial"/>
              <a:ea typeface="Arial"/>
              <a:cs typeface="Arial"/>
              <a:sym typeface="Arial"/>
            </a:endParaRPr>
          </a:p>
          <a:p>
            <a:pPr indent="-425450" lvl="0" marL="609600" rtl="0" algn="l">
              <a:lnSpc>
                <a:spcPct val="115000"/>
              </a:lnSpc>
              <a:spcBef>
                <a:spcPts val="1600"/>
              </a:spcBef>
              <a:spcAft>
                <a:spcPts val="0"/>
              </a:spcAft>
              <a:buSzPts val="1900"/>
              <a:buChar char="●"/>
            </a:pPr>
            <a:r>
              <a:rPr b="1" lang="en-US" sz="1900">
                <a:latin typeface="Arial"/>
                <a:ea typeface="Arial"/>
                <a:cs typeface="Arial"/>
                <a:sym typeface="Arial"/>
              </a:rPr>
              <a:t>Data Accuracy:</a:t>
            </a:r>
            <a:r>
              <a:rPr lang="en-US" sz="1900">
                <a:latin typeface="Arial"/>
                <a:ea typeface="Arial"/>
                <a:cs typeface="Arial"/>
                <a:sym typeface="Arial"/>
              </a:rPr>
              <a:t> Users always see the most recent data, ensuring that there are no discrepancies.</a:t>
            </a:r>
            <a:br>
              <a:rPr lang="en-US" sz="1900">
                <a:latin typeface="Arial"/>
                <a:ea typeface="Arial"/>
                <a:cs typeface="Arial"/>
                <a:sym typeface="Arial"/>
              </a:rPr>
            </a:br>
            <a:endParaRPr sz="1900">
              <a:latin typeface="Arial"/>
              <a:ea typeface="Arial"/>
              <a:cs typeface="Arial"/>
              <a:sym typeface="Arial"/>
            </a:endParaRPr>
          </a:p>
          <a:p>
            <a:pPr indent="-425450" lvl="0" marL="609600" rtl="0" algn="l">
              <a:lnSpc>
                <a:spcPct val="115000"/>
              </a:lnSpc>
              <a:spcBef>
                <a:spcPts val="0"/>
              </a:spcBef>
              <a:spcAft>
                <a:spcPts val="0"/>
              </a:spcAft>
              <a:buSzPts val="1900"/>
              <a:buChar char="●"/>
            </a:pPr>
            <a:r>
              <a:rPr b="1" lang="en-US" sz="1900">
                <a:latin typeface="Arial"/>
                <a:ea typeface="Arial"/>
                <a:cs typeface="Arial"/>
                <a:sym typeface="Arial"/>
              </a:rPr>
              <a:t>Simplified Programming Model:</a:t>
            </a:r>
            <a:r>
              <a:rPr lang="en-US" sz="1900">
                <a:latin typeface="Arial"/>
                <a:ea typeface="Arial"/>
                <a:cs typeface="Arial"/>
                <a:sym typeface="Arial"/>
              </a:rPr>
              <a:t> Developers do not need to handle inconsistencies or delays in data visibility.</a:t>
            </a:r>
            <a:br>
              <a:rPr lang="en-US" sz="1900">
                <a:latin typeface="Arial"/>
                <a:ea typeface="Arial"/>
                <a:cs typeface="Arial"/>
                <a:sym typeface="Arial"/>
              </a:rPr>
            </a:br>
            <a:endParaRPr sz="1900">
              <a:latin typeface="Arial"/>
              <a:ea typeface="Arial"/>
              <a:cs typeface="Arial"/>
              <a:sym typeface="Arial"/>
            </a:endParaRPr>
          </a:p>
          <a:p>
            <a:pPr indent="0" lvl="0" marL="0" rtl="0" algn="l">
              <a:lnSpc>
                <a:spcPct val="115000"/>
              </a:lnSpc>
              <a:spcBef>
                <a:spcPts val="1600"/>
              </a:spcBef>
              <a:spcAft>
                <a:spcPts val="0"/>
              </a:spcAft>
              <a:buClr>
                <a:schemeClr val="dk1"/>
              </a:buClr>
              <a:buSzPts val="1500"/>
              <a:buFont typeface="Arial"/>
              <a:buNone/>
            </a:pPr>
            <a:r>
              <a:rPr b="1" lang="en-US" sz="1900">
                <a:latin typeface="Arial"/>
                <a:ea typeface="Arial"/>
                <a:cs typeface="Arial"/>
                <a:sym typeface="Arial"/>
              </a:rPr>
              <a:t>Disadvantages:</a:t>
            </a:r>
            <a:endParaRPr b="1" sz="1900">
              <a:latin typeface="Arial"/>
              <a:ea typeface="Arial"/>
              <a:cs typeface="Arial"/>
              <a:sym typeface="Arial"/>
            </a:endParaRPr>
          </a:p>
          <a:p>
            <a:pPr indent="-425450" lvl="0" marL="609600" rtl="0" algn="l">
              <a:lnSpc>
                <a:spcPct val="115000"/>
              </a:lnSpc>
              <a:spcBef>
                <a:spcPts val="1600"/>
              </a:spcBef>
              <a:spcAft>
                <a:spcPts val="0"/>
              </a:spcAft>
              <a:buSzPts val="1900"/>
              <a:buChar char="●"/>
            </a:pPr>
            <a:r>
              <a:rPr b="1" lang="en-US" sz="1900">
                <a:latin typeface="Arial"/>
                <a:ea typeface="Arial"/>
                <a:cs typeface="Arial"/>
                <a:sym typeface="Arial"/>
              </a:rPr>
              <a:t>Performance Impact:</a:t>
            </a:r>
            <a:r>
              <a:rPr lang="en-US" sz="1900">
                <a:latin typeface="Arial"/>
                <a:ea typeface="Arial"/>
                <a:cs typeface="Arial"/>
                <a:sym typeface="Arial"/>
              </a:rPr>
              <a:t> Synchronizing all nodes can be resource-intensive and may lead to performance bottlenecks.</a:t>
            </a:r>
            <a:br>
              <a:rPr lang="en-US" sz="1900">
                <a:latin typeface="Arial"/>
                <a:ea typeface="Arial"/>
                <a:cs typeface="Arial"/>
                <a:sym typeface="Arial"/>
              </a:rPr>
            </a:br>
            <a:endParaRPr sz="1900">
              <a:latin typeface="Arial"/>
              <a:ea typeface="Arial"/>
              <a:cs typeface="Arial"/>
              <a:sym typeface="Arial"/>
            </a:endParaRPr>
          </a:p>
          <a:p>
            <a:pPr indent="-425450" lvl="0" marL="609600" rtl="0" algn="l">
              <a:lnSpc>
                <a:spcPct val="115000"/>
              </a:lnSpc>
              <a:spcBef>
                <a:spcPts val="0"/>
              </a:spcBef>
              <a:spcAft>
                <a:spcPts val="0"/>
              </a:spcAft>
              <a:buSzPts val="1900"/>
              <a:buChar char="●"/>
            </a:pPr>
            <a:r>
              <a:rPr b="1" lang="en-US" sz="1900">
                <a:latin typeface="Arial"/>
                <a:ea typeface="Arial"/>
                <a:cs typeface="Arial"/>
                <a:sym typeface="Arial"/>
              </a:rPr>
              <a:t>Scalability Challenges:</a:t>
            </a:r>
            <a:r>
              <a:rPr lang="en-US" sz="1900">
                <a:latin typeface="Arial"/>
                <a:ea typeface="Arial"/>
                <a:cs typeface="Arial"/>
                <a:sym typeface="Arial"/>
              </a:rPr>
              <a:t> Maintaining strong consistency across a large number of nodes can be challenging due to network latency and coordination overhead.</a:t>
            </a:r>
            <a:endParaRPr b="1" sz="2300">
              <a:latin typeface="Arial"/>
              <a:ea typeface="Arial"/>
              <a:cs typeface="Arial"/>
              <a:sym typeface="Arial"/>
            </a:endParaRPr>
          </a:p>
        </p:txBody>
      </p:sp>
      <p:sp>
        <p:nvSpPr>
          <p:cNvPr id="1167" name="Google Shape;1167;p140"/>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0" st="0"/>
                                            </p:txEl>
                                          </p:spTgt>
                                        </p:tgtEl>
                                        <p:attrNameLst>
                                          <p:attrName>style.visibility</p:attrName>
                                        </p:attrNameLst>
                                      </p:cBhvr>
                                      <p:to>
                                        <p:strVal val="visible"/>
                                      </p:to>
                                    </p:set>
                                    <p:animEffect filter="fade" transition="in">
                                      <p:cBhvr>
                                        <p:cTn dur="1000"/>
                                        <p:tgtEl>
                                          <p:spTgt spid="1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1" st="1"/>
                                            </p:txEl>
                                          </p:spTgt>
                                        </p:tgtEl>
                                        <p:attrNameLst>
                                          <p:attrName>style.visibility</p:attrName>
                                        </p:attrNameLst>
                                      </p:cBhvr>
                                      <p:to>
                                        <p:strVal val="visible"/>
                                      </p:to>
                                    </p:set>
                                    <p:animEffect filter="fade" transition="in">
                                      <p:cBhvr>
                                        <p:cTn dur="1000"/>
                                        <p:tgtEl>
                                          <p:spTgt spid="1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2" st="2"/>
                                            </p:txEl>
                                          </p:spTgt>
                                        </p:tgtEl>
                                        <p:attrNameLst>
                                          <p:attrName>style.visibility</p:attrName>
                                        </p:attrNameLst>
                                      </p:cBhvr>
                                      <p:to>
                                        <p:strVal val="visible"/>
                                      </p:to>
                                    </p:set>
                                    <p:animEffect filter="fade" transition="in">
                                      <p:cBhvr>
                                        <p:cTn dur="1000"/>
                                        <p:tgtEl>
                                          <p:spTgt spid="1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3" st="3"/>
                                            </p:txEl>
                                          </p:spTgt>
                                        </p:tgtEl>
                                        <p:attrNameLst>
                                          <p:attrName>style.visibility</p:attrName>
                                        </p:attrNameLst>
                                      </p:cBhvr>
                                      <p:to>
                                        <p:strVal val="visible"/>
                                      </p:to>
                                    </p:set>
                                    <p:animEffect filter="fade" transition="in">
                                      <p:cBhvr>
                                        <p:cTn dur="1000"/>
                                        <p:tgtEl>
                                          <p:spTgt spid="1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4" st="4"/>
                                            </p:txEl>
                                          </p:spTgt>
                                        </p:tgtEl>
                                        <p:attrNameLst>
                                          <p:attrName>style.visibility</p:attrName>
                                        </p:attrNameLst>
                                      </p:cBhvr>
                                      <p:to>
                                        <p:strVal val="visible"/>
                                      </p:to>
                                    </p:set>
                                    <p:animEffect filter="fade" transition="in">
                                      <p:cBhvr>
                                        <p:cTn dur="1000"/>
                                        <p:tgtEl>
                                          <p:spTgt spid="11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6">
                                            <p:txEl>
                                              <p:pRg end="5" st="5"/>
                                            </p:txEl>
                                          </p:spTgt>
                                        </p:tgtEl>
                                        <p:attrNameLst>
                                          <p:attrName>style.visibility</p:attrName>
                                        </p:attrNameLst>
                                      </p:cBhvr>
                                      <p:to>
                                        <p:strVal val="visible"/>
                                      </p:to>
                                    </p:set>
                                    <p:animEffect filter="fade" transition="in">
                                      <p:cBhvr>
                                        <p:cTn dur="1000"/>
                                        <p:tgtEl>
                                          <p:spTgt spid="116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3600"/>
              <a:buFont typeface="Times New Roman"/>
              <a:buNone/>
            </a:pPr>
            <a:r>
              <a:rPr b="1" lang="en-US">
                <a:solidFill>
                  <a:srgbClr val="0080C9"/>
                </a:solidFill>
              </a:rPr>
              <a:t>What is an Anomaly?</a:t>
            </a:r>
            <a:endParaRPr b="1">
              <a:solidFill>
                <a:srgbClr val="0080C9"/>
              </a:solidFill>
            </a:endParaRPr>
          </a:p>
        </p:txBody>
      </p:sp>
      <p:sp>
        <p:nvSpPr>
          <p:cNvPr id="381" name="Google Shape;381;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200">
                <a:latin typeface="Arial"/>
                <a:ea typeface="Arial"/>
                <a:cs typeface="Arial"/>
                <a:sym typeface="Arial"/>
              </a:rPr>
              <a:t>Refers to p</a:t>
            </a:r>
            <a:r>
              <a:rPr lang="en-US" sz="2200">
                <a:latin typeface="Arial"/>
                <a:ea typeface="Arial"/>
                <a:cs typeface="Arial"/>
                <a:sym typeface="Arial"/>
              </a:rPr>
              <a:t>roblems that can occur in </a:t>
            </a:r>
            <a:r>
              <a:rPr b="1" lang="en-US" sz="2200">
                <a:latin typeface="Arial"/>
                <a:ea typeface="Arial"/>
                <a:cs typeface="Arial"/>
                <a:sym typeface="Arial"/>
              </a:rPr>
              <a:t>poorly planned</a:t>
            </a:r>
            <a:r>
              <a:rPr lang="en-US" sz="2200">
                <a:latin typeface="Arial"/>
                <a:ea typeface="Arial"/>
                <a:cs typeface="Arial"/>
                <a:sym typeface="Arial"/>
              </a:rPr>
              <a:t>, </a:t>
            </a:r>
            <a:r>
              <a:rPr b="1" lang="en-US" sz="2200">
                <a:latin typeface="Arial"/>
                <a:ea typeface="Arial"/>
                <a:cs typeface="Arial"/>
                <a:sym typeface="Arial"/>
              </a:rPr>
              <a:t>unnormalized </a:t>
            </a:r>
            <a:r>
              <a:rPr lang="en-US" sz="2200">
                <a:latin typeface="Arial"/>
                <a:ea typeface="Arial"/>
                <a:cs typeface="Arial"/>
                <a:sym typeface="Arial"/>
              </a:rPr>
              <a:t>databases where all the data is stored in one table (</a:t>
            </a:r>
            <a:r>
              <a:rPr b="1" lang="en-US" sz="2200">
                <a:latin typeface="Arial"/>
                <a:ea typeface="Arial"/>
                <a:cs typeface="Arial"/>
                <a:sym typeface="Arial"/>
              </a:rPr>
              <a:t>a flat-file database</a:t>
            </a:r>
            <a:r>
              <a:rPr lang="en-US" sz="2200">
                <a:latin typeface="Arial"/>
                <a:ea typeface="Arial"/>
                <a:cs typeface="Arial"/>
                <a:sym typeface="Arial"/>
              </a:rPr>
              <a:t>).</a:t>
            </a:r>
            <a:endParaRPr sz="2200">
              <a:latin typeface="Arial"/>
              <a:ea typeface="Arial"/>
              <a:cs typeface="Arial"/>
              <a:sym typeface="Arial"/>
            </a:endParaRPr>
          </a:p>
          <a:p>
            <a:pPr indent="0" lvl="0" marL="457200" rtl="0" algn="l">
              <a:lnSpc>
                <a:spcPct val="90000"/>
              </a:lnSpc>
              <a:spcBef>
                <a:spcPts val="1000"/>
              </a:spcBef>
              <a:spcAft>
                <a:spcPts val="0"/>
              </a:spcAft>
              <a:buNone/>
            </a:pPr>
            <a:r>
              <a:t/>
            </a:r>
            <a:endParaRPr sz="2200">
              <a:latin typeface="Arial"/>
              <a:ea typeface="Arial"/>
              <a:cs typeface="Arial"/>
              <a:sym typeface="Arial"/>
            </a:endParaRPr>
          </a:p>
          <a:p>
            <a:pPr indent="0" lvl="5" marL="2286000" rtl="0" algn="l">
              <a:lnSpc>
                <a:spcPct val="90000"/>
              </a:lnSpc>
              <a:spcBef>
                <a:spcPts val="500"/>
              </a:spcBef>
              <a:spcAft>
                <a:spcPts val="0"/>
              </a:spcAft>
              <a:buClr>
                <a:schemeClr val="dk1"/>
              </a:buClr>
              <a:buSzPts val="2000"/>
              <a:buNone/>
            </a:pPr>
            <a:r>
              <a:t/>
            </a:r>
            <a:endParaRPr b="1" sz="2200">
              <a:latin typeface="Arial"/>
              <a:ea typeface="Arial"/>
              <a:cs typeface="Arial"/>
              <a:sym typeface="Arial"/>
            </a:endParaRPr>
          </a:p>
        </p:txBody>
      </p:sp>
      <p:pic>
        <p:nvPicPr>
          <p:cNvPr id="382" name="Google Shape;382;p60"/>
          <p:cNvPicPr preferRelativeResize="0"/>
          <p:nvPr/>
        </p:nvPicPr>
        <p:blipFill>
          <a:blip r:embed="rId3">
            <a:alphaModFix/>
          </a:blip>
          <a:stretch>
            <a:fillRect/>
          </a:stretch>
        </p:blipFill>
        <p:spPr>
          <a:xfrm>
            <a:off x="1977150" y="2863275"/>
            <a:ext cx="7672549" cy="3063875"/>
          </a:xfrm>
          <a:prstGeom prst="rect">
            <a:avLst/>
          </a:prstGeom>
          <a:noFill/>
          <a:ln>
            <a:noFill/>
          </a:ln>
        </p:spPr>
      </p:pic>
      <p:sp>
        <p:nvSpPr>
          <p:cNvPr id="383" name="Google Shape;383;p60"/>
          <p:cNvSpPr txBox="1"/>
          <p:nvPr>
            <p:ph idx="12" type="sldNum"/>
          </p:nvPr>
        </p:nvSpPr>
        <p:spPr>
          <a:xfrm>
            <a:off x="11225700" y="6157625"/>
            <a:ext cx="966300" cy="36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a:p>
        </p:txBody>
      </p:sp>
      <p:sp>
        <p:nvSpPr>
          <p:cNvPr id="384" name="Google Shape;384;p60"/>
          <p:cNvSpPr txBox="1"/>
          <p:nvPr/>
        </p:nvSpPr>
        <p:spPr>
          <a:xfrm>
            <a:off x="4159225" y="6038275"/>
            <a:ext cx="3399900" cy="5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Lato"/>
                <a:ea typeface="Lato"/>
                <a:cs typeface="Lato"/>
                <a:sym typeface="Lato"/>
              </a:rPr>
              <a:t>Example: Anomaly</a:t>
            </a:r>
            <a:endParaRPr b="1">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41"/>
          <p:cNvSpPr txBox="1"/>
          <p:nvPr>
            <p:ph type="title"/>
          </p:nvPr>
        </p:nvSpPr>
        <p:spPr>
          <a:xfrm>
            <a:off x="415600" y="84067"/>
            <a:ext cx="10613100" cy="641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600">
                <a:solidFill>
                  <a:srgbClr val="0092D8"/>
                </a:solidFill>
              </a:rPr>
              <a:t>Eventual Consistency</a:t>
            </a:r>
            <a:endParaRPr sz="3600">
              <a:solidFill>
                <a:srgbClr val="0092D8"/>
              </a:solidFill>
            </a:endParaRPr>
          </a:p>
        </p:txBody>
      </p:sp>
      <p:sp>
        <p:nvSpPr>
          <p:cNvPr id="1173" name="Google Shape;1173;p141"/>
          <p:cNvSpPr txBox="1"/>
          <p:nvPr>
            <p:ph idx="1" type="body"/>
          </p:nvPr>
        </p:nvSpPr>
        <p:spPr>
          <a:xfrm>
            <a:off x="415600" y="914667"/>
            <a:ext cx="11360700" cy="51387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1600"/>
              </a:spcBef>
              <a:spcAft>
                <a:spcPts val="0"/>
              </a:spcAft>
              <a:buClr>
                <a:schemeClr val="dk1"/>
              </a:buClr>
              <a:buSzPts val="1500"/>
              <a:buFont typeface="Arial"/>
              <a:buNone/>
            </a:pPr>
            <a:r>
              <a:rPr b="1" lang="en-US" sz="1900">
                <a:latin typeface="Arial"/>
                <a:ea typeface="Arial"/>
                <a:cs typeface="Arial"/>
                <a:sym typeface="Arial"/>
              </a:rPr>
              <a:t>Definition:</a:t>
            </a:r>
            <a:r>
              <a:rPr lang="en-US" sz="1900">
                <a:latin typeface="Arial"/>
                <a:ea typeface="Arial"/>
                <a:cs typeface="Arial"/>
                <a:sym typeface="Arial"/>
              </a:rPr>
              <a:t> Eventual Consistency allows for temporary inconsistencies between nodes but guarantees that, over time, all nodes will converge to the same data state. This model prioritizes availability and performance over immediate consistency.</a:t>
            </a:r>
            <a:endParaRPr sz="1900">
              <a:latin typeface="Arial"/>
              <a:ea typeface="Arial"/>
              <a:cs typeface="Arial"/>
              <a:sym typeface="Arial"/>
            </a:endParaRPr>
          </a:p>
          <a:p>
            <a:pPr indent="0" lvl="0" marL="0" rtl="0" algn="l">
              <a:lnSpc>
                <a:spcPct val="115000"/>
              </a:lnSpc>
              <a:spcBef>
                <a:spcPts val="1600"/>
              </a:spcBef>
              <a:spcAft>
                <a:spcPts val="0"/>
              </a:spcAft>
              <a:buClr>
                <a:schemeClr val="dk1"/>
              </a:buClr>
              <a:buSzPts val="1500"/>
              <a:buFont typeface="Arial"/>
              <a:buNone/>
            </a:pPr>
            <a:r>
              <a:rPr b="1" lang="en-US" sz="1900">
                <a:latin typeface="Arial"/>
                <a:ea typeface="Arial"/>
                <a:cs typeface="Arial"/>
                <a:sym typeface="Arial"/>
              </a:rPr>
              <a:t>How It Works:</a:t>
            </a:r>
            <a:endParaRPr b="1" sz="1900">
              <a:latin typeface="Arial"/>
              <a:ea typeface="Arial"/>
              <a:cs typeface="Arial"/>
              <a:sym typeface="Arial"/>
            </a:endParaRPr>
          </a:p>
          <a:p>
            <a:pPr indent="-425450" lvl="0" marL="609600" rtl="0" algn="l">
              <a:lnSpc>
                <a:spcPct val="115000"/>
              </a:lnSpc>
              <a:spcBef>
                <a:spcPts val="1600"/>
              </a:spcBef>
              <a:spcAft>
                <a:spcPts val="0"/>
              </a:spcAft>
              <a:buSzPts val="1900"/>
              <a:buChar char="●"/>
            </a:pPr>
            <a:r>
              <a:rPr b="1" lang="en-US" sz="1900">
                <a:latin typeface="Arial"/>
                <a:ea typeface="Arial"/>
                <a:cs typeface="Arial"/>
                <a:sym typeface="Arial"/>
              </a:rPr>
              <a:t>Asynchronous Updates:</a:t>
            </a:r>
            <a:r>
              <a:rPr lang="en-US" sz="1900">
                <a:latin typeface="Arial"/>
                <a:ea typeface="Arial"/>
                <a:cs typeface="Arial"/>
                <a:sym typeface="Arial"/>
              </a:rPr>
              <a:t> When a transaction is committed, updates are propagated to other nodes asynchronously. Nodes might not see the changes immediately, but eventually, all nodes will have the same data.</a:t>
            </a:r>
            <a:endParaRPr sz="1900">
              <a:latin typeface="Arial"/>
              <a:ea typeface="Arial"/>
              <a:cs typeface="Arial"/>
              <a:sym typeface="Arial"/>
            </a:endParaRPr>
          </a:p>
          <a:p>
            <a:pPr indent="0" lvl="0" marL="0" rtl="0" algn="l">
              <a:lnSpc>
                <a:spcPct val="115000"/>
              </a:lnSpc>
              <a:spcBef>
                <a:spcPts val="1600"/>
              </a:spcBef>
              <a:spcAft>
                <a:spcPts val="0"/>
              </a:spcAft>
              <a:buNone/>
            </a:pPr>
            <a:r>
              <a:rPr b="1" lang="en-US" sz="1900">
                <a:latin typeface="Arial"/>
                <a:ea typeface="Arial"/>
                <a:cs typeface="Arial"/>
                <a:sym typeface="Arial"/>
              </a:rPr>
              <a:t>Example:</a:t>
            </a:r>
            <a:endParaRPr b="1" sz="1900">
              <a:latin typeface="Arial"/>
              <a:ea typeface="Arial"/>
              <a:cs typeface="Arial"/>
              <a:sym typeface="Arial"/>
            </a:endParaRPr>
          </a:p>
          <a:p>
            <a:pPr indent="0" lvl="0" marL="0" rtl="0" algn="l">
              <a:lnSpc>
                <a:spcPct val="115000"/>
              </a:lnSpc>
              <a:spcBef>
                <a:spcPts val="1600"/>
              </a:spcBef>
              <a:spcAft>
                <a:spcPts val="0"/>
              </a:spcAft>
              <a:buNone/>
            </a:pPr>
            <a:r>
              <a:rPr b="1" lang="en-US" sz="1900">
                <a:latin typeface="Arial"/>
                <a:ea typeface="Arial"/>
                <a:cs typeface="Arial"/>
                <a:sym typeface="Arial"/>
              </a:rPr>
              <a:t>NoSQL Databases:</a:t>
            </a:r>
            <a:r>
              <a:rPr lang="en-US" sz="1900">
                <a:latin typeface="Arial"/>
                <a:ea typeface="Arial"/>
                <a:cs typeface="Arial"/>
                <a:sym typeface="Arial"/>
              </a:rPr>
              <a:t> Databases like Amazon DynamoDB, Apache Cassandra use eventual consistency models to provide high availability and performance in distributed environments.</a:t>
            </a:r>
            <a:endParaRPr sz="1900">
              <a:latin typeface="Arial"/>
              <a:ea typeface="Arial"/>
              <a:cs typeface="Arial"/>
              <a:sym typeface="Arial"/>
            </a:endParaRPr>
          </a:p>
          <a:p>
            <a:pPr indent="0" lvl="0" marL="0" rtl="0" algn="l">
              <a:lnSpc>
                <a:spcPct val="115000"/>
              </a:lnSpc>
              <a:spcBef>
                <a:spcPts val="1600"/>
              </a:spcBef>
              <a:spcAft>
                <a:spcPts val="0"/>
              </a:spcAft>
              <a:buNone/>
            </a:pPr>
            <a:r>
              <a:rPr b="1" lang="en-US" sz="1900">
                <a:latin typeface="Arial"/>
                <a:ea typeface="Arial"/>
                <a:cs typeface="Arial"/>
                <a:sym typeface="Arial"/>
              </a:rPr>
              <a:t>Use Case:</a:t>
            </a:r>
            <a:r>
              <a:rPr lang="en-US" sz="1900">
                <a:latin typeface="Arial"/>
                <a:ea typeface="Arial"/>
                <a:cs typeface="Arial"/>
                <a:sym typeface="Arial"/>
              </a:rPr>
              <a:t> Social media use eventual consistency to maintain their database as the information is less important and number of users and database are huge.</a:t>
            </a:r>
            <a:endParaRPr sz="1900">
              <a:latin typeface="Arial"/>
              <a:ea typeface="Arial"/>
              <a:cs typeface="Arial"/>
              <a:sym typeface="Arial"/>
            </a:endParaRPr>
          </a:p>
          <a:p>
            <a:pPr indent="0" lvl="0" marL="0" rtl="0" algn="l">
              <a:lnSpc>
                <a:spcPct val="95000"/>
              </a:lnSpc>
              <a:spcBef>
                <a:spcPts val="1600"/>
              </a:spcBef>
              <a:spcAft>
                <a:spcPts val="1600"/>
              </a:spcAft>
              <a:buNone/>
            </a:pPr>
            <a:r>
              <a:t/>
            </a:r>
            <a:endParaRPr b="1" sz="1900">
              <a:latin typeface="Arial"/>
              <a:ea typeface="Arial"/>
              <a:cs typeface="Arial"/>
              <a:sym typeface="Arial"/>
            </a:endParaRPr>
          </a:p>
        </p:txBody>
      </p:sp>
      <p:sp>
        <p:nvSpPr>
          <p:cNvPr id="1174" name="Google Shape;1174;p141"/>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0" st="0"/>
                                            </p:txEl>
                                          </p:spTgt>
                                        </p:tgtEl>
                                        <p:attrNameLst>
                                          <p:attrName>style.visibility</p:attrName>
                                        </p:attrNameLst>
                                      </p:cBhvr>
                                      <p:to>
                                        <p:strVal val="visible"/>
                                      </p:to>
                                    </p:set>
                                    <p:animEffect filter="fade" transition="in">
                                      <p:cBhvr>
                                        <p:cTn dur="1000"/>
                                        <p:tgtEl>
                                          <p:spTgt spid="1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1" st="1"/>
                                            </p:txEl>
                                          </p:spTgt>
                                        </p:tgtEl>
                                        <p:attrNameLst>
                                          <p:attrName>style.visibility</p:attrName>
                                        </p:attrNameLst>
                                      </p:cBhvr>
                                      <p:to>
                                        <p:strVal val="visible"/>
                                      </p:to>
                                    </p:set>
                                    <p:animEffect filter="fade" transition="in">
                                      <p:cBhvr>
                                        <p:cTn dur="1000"/>
                                        <p:tgtEl>
                                          <p:spTgt spid="1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2" st="2"/>
                                            </p:txEl>
                                          </p:spTgt>
                                        </p:tgtEl>
                                        <p:attrNameLst>
                                          <p:attrName>style.visibility</p:attrName>
                                        </p:attrNameLst>
                                      </p:cBhvr>
                                      <p:to>
                                        <p:strVal val="visible"/>
                                      </p:to>
                                    </p:set>
                                    <p:animEffect filter="fade" transition="in">
                                      <p:cBhvr>
                                        <p:cTn dur="1000"/>
                                        <p:tgtEl>
                                          <p:spTgt spid="1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3" st="3"/>
                                            </p:txEl>
                                          </p:spTgt>
                                        </p:tgtEl>
                                        <p:attrNameLst>
                                          <p:attrName>style.visibility</p:attrName>
                                        </p:attrNameLst>
                                      </p:cBhvr>
                                      <p:to>
                                        <p:strVal val="visible"/>
                                      </p:to>
                                    </p:set>
                                    <p:animEffect filter="fade" transition="in">
                                      <p:cBhvr>
                                        <p:cTn dur="1000"/>
                                        <p:tgtEl>
                                          <p:spTgt spid="1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4" st="4"/>
                                            </p:txEl>
                                          </p:spTgt>
                                        </p:tgtEl>
                                        <p:attrNameLst>
                                          <p:attrName>style.visibility</p:attrName>
                                        </p:attrNameLst>
                                      </p:cBhvr>
                                      <p:to>
                                        <p:strVal val="visible"/>
                                      </p:to>
                                    </p:set>
                                    <p:animEffect filter="fade" transition="in">
                                      <p:cBhvr>
                                        <p:cTn dur="1000"/>
                                        <p:tgtEl>
                                          <p:spTgt spid="1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5" st="5"/>
                                            </p:txEl>
                                          </p:spTgt>
                                        </p:tgtEl>
                                        <p:attrNameLst>
                                          <p:attrName>style.visibility</p:attrName>
                                        </p:attrNameLst>
                                      </p:cBhvr>
                                      <p:to>
                                        <p:strVal val="visible"/>
                                      </p:to>
                                    </p:set>
                                    <p:animEffect filter="fade" transition="in">
                                      <p:cBhvr>
                                        <p:cTn dur="1000"/>
                                        <p:tgtEl>
                                          <p:spTgt spid="1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xEl>
                                              <p:pRg end="6" st="6"/>
                                            </p:txEl>
                                          </p:spTgt>
                                        </p:tgtEl>
                                        <p:attrNameLst>
                                          <p:attrName>style.visibility</p:attrName>
                                        </p:attrNameLst>
                                      </p:cBhvr>
                                      <p:to>
                                        <p:strVal val="visible"/>
                                      </p:to>
                                    </p:set>
                                    <p:animEffect filter="fade" transition="in">
                                      <p:cBhvr>
                                        <p:cTn dur="1000"/>
                                        <p:tgtEl>
                                          <p:spTgt spid="117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42"/>
          <p:cNvSpPr txBox="1"/>
          <p:nvPr>
            <p:ph type="title"/>
          </p:nvPr>
        </p:nvSpPr>
        <p:spPr>
          <a:xfrm>
            <a:off x="415600" y="84067"/>
            <a:ext cx="10613100" cy="641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400">
                <a:solidFill>
                  <a:srgbClr val="0092D8"/>
                </a:solidFill>
              </a:rPr>
              <a:t>Eventual Consistency (Pros and Cons)</a:t>
            </a:r>
            <a:endParaRPr sz="3400">
              <a:solidFill>
                <a:srgbClr val="0092D8"/>
              </a:solidFill>
            </a:endParaRPr>
          </a:p>
        </p:txBody>
      </p:sp>
      <p:sp>
        <p:nvSpPr>
          <p:cNvPr id="1180" name="Google Shape;1180;p142"/>
          <p:cNvSpPr txBox="1"/>
          <p:nvPr>
            <p:ph idx="1" type="body"/>
          </p:nvPr>
        </p:nvSpPr>
        <p:spPr>
          <a:xfrm>
            <a:off x="415600" y="1415400"/>
            <a:ext cx="11360700" cy="37395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15000"/>
              </a:lnSpc>
              <a:spcBef>
                <a:spcPts val="1600"/>
              </a:spcBef>
              <a:spcAft>
                <a:spcPts val="0"/>
              </a:spcAft>
              <a:buNone/>
            </a:pPr>
            <a:r>
              <a:rPr b="1" lang="en-US" sz="1900">
                <a:latin typeface="Arial"/>
                <a:ea typeface="Arial"/>
                <a:cs typeface="Arial"/>
                <a:sym typeface="Arial"/>
              </a:rPr>
              <a:t>Advantages:</a:t>
            </a:r>
            <a:endParaRPr b="1" sz="1900">
              <a:latin typeface="Arial"/>
              <a:ea typeface="Arial"/>
              <a:cs typeface="Arial"/>
              <a:sym typeface="Arial"/>
            </a:endParaRPr>
          </a:p>
          <a:p>
            <a:pPr indent="-425450" lvl="0" marL="609600" rtl="0" algn="l">
              <a:lnSpc>
                <a:spcPct val="115000"/>
              </a:lnSpc>
              <a:spcBef>
                <a:spcPts val="1600"/>
              </a:spcBef>
              <a:spcAft>
                <a:spcPts val="0"/>
              </a:spcAft>
              <a:buSzPts val="1900"/>
              <a:buChar char="●"/>
            </a:pPr>
            <a:r>
              <a:rPr b="1" lang="en-US" sz="1900">
                <a:latin typeface="Arial"/>
                <a:ea typeface="Arial"/>
                <a:cs typeface="Arial"/>
                <a:sym typeface="Arial"/>
              </a:rPr>
              <a:t>High Availability:</a:t>
            </a:r>
            <a:r>
              <a:rPr lang="en-US" sz="1900">
                <a:latin typeface="Arial"/>
                <a:ea typeface="Arial"/>
                <a:cs typeface="Arial"/>
                <a:sym typeface="Arial"/>
              </a:rPr>
              <a:t> The system remains highly available and responsive even if some nodes are temporarily inconsistent.</a:t>
            </a:r>
            <a:br>
              <a:rPr lang="en-US" sz="1900">
                <a:latin typeface="Arial"/>
                <a:ea typeface="Arial"/>
                <a:cs typeface="Arial"/>
                <a:sym typeface="Arial"/>
              </a:rPr>
            </a:br>
            <a:endParaRPr sz="1900">
              <a:latin typeface="Arial"/>
              <a:ea typeface="Arial"/>
              <a:cs typeface="Arial"/>
              <a:sym typeface="Arial"/>
            </a:endParaRPr>
          </a:p>
          <a:p>
            <a:pPr indent="-425450" lvl="0" marL="609600" rtl="0" algn="l">
              <a:lnSpc>
                <a:spcPct val="115000"/>
              </a:lnSpc>
              <a:spcBef>
                <a:spcPts val="0"/>
              </a:spcBef>
              <a:spcAft>
                <a:spcPts val="0"/>
              </a:spcAft>
              <a:buSzPts val="1900"/>
              <a:buChar char="●"/>
            </a:pPr>
            <a:r>
              <a:rPr b="1" lang="en-US" sz="1900">
                <a:latin typeface="Arial"/>
                <a:ea typeface="Arial"/>
                <a:cs typeface="Arial"/>
                <a:sym typeface="Arial"/>
              </a:rPr>
              <a:t>Scalability:</a:t>
            </a:r>
            <a:r>
              <a:rPr lang="en-US" sz="1900">
                <a:latin typeface="Arial"/>
                <a:ea typeface="Arial"/>
                <a:cs typeface="Arial"/>
                <a:sym typeface="Arial"/>
              </a:rPr>
              <a:t> Easier to scale out to many nodes since updates do not require immediate synchronization across all nodes.</a:t>
            </a:r>
            <a:endParaRPr sz="1900">
              <a:latin typeface="Arial"/>
              <a:ea typeface="Arial"/>
              <a:cs typeface="Arial"/>
              <a:sym typeface="Arial"/>
            </a:endParaRPr>
          </a:p>
          <a:p>
            <a:pPr indent="0" lvl="0" marL="0" rtl="0" algn="l">
              <a:lnSpc>
                <a:spcPct val="115000"/>
              </a:lnSpc>
              <a:spcBef>
                <a:spcPts val="1600"/>
              </a:spcBef>
              <a:spcAft>
                <a:spcPts val="0"/>
              </a:spcAft>
              <a:buNone/>
            </a:pPr>
            <a:r>
              <a:rPr b="1" lang="en-US" sz="1900">
                <a:latin typeface="Arial"/>
                <a:ea typeface="Arial"/>
                <a:cs typeface="Arial"/>
                <a:sym typeface="Arial"/>
              </a:rPr>
              <a:t>Disadvantages:</a:t>
            </a:r>
            <a:endParaRPr b="1" sz="1900">
              <a:latin typeface="Arial"/>
              <a:ea typeface="Arial"/>
              <a:cs typeface="Arial"/>
              <a:sym typeface="Arial"/>
            </a:endParaRPr>
          </a:p>
          <a:p>
            <a:pPr indent="-425450" lvl="0" marL="609600" rtl="0" algn="l">
              <a:lnSpc>
                <a:spcPct val="115000"/>
              </a:lnSpc>
              <a:spcBef>
                <a:spcPts val="1600"/>
              </a:spcBef>
              <a:spcAft>
                <a:spcPts val="0"/>
              </a:spcAft>
              <a:buSzPts val="1900"/>
              <a:buChar char="●"/>
            </a:pPr>
            <a:r>
              <a:rPr b="1" lang="en-US" sz="1900">
                <a:latin typeface="Arial"/>
                <a:ea typeface="Arial"/>
                <a:cs typeface="Arial"/>
                <a:sym typeface="Arial"/>
              </a:rPr>
              <a:t>Staleness:</a:t>
            </a:r>
            <a:r>
              <a:rPr lang="en-US" sz="1900">
                <a:latin typeface="Arial"/>
                <a:ea typeface="Arial"/>
                <a:cs typeface="Arial"/>
                <a:sym typeface="Arial"/>
              </a:rPr>
              <a:t> Reads may return stale data, as updates might not be visible immediately.</a:t>
            </a:r>
            <a:endParaRPr b="1" sz="2300">
              <a:latin typeface="Arial"/>
              <a:ea typeface="Arial"/>
              <a:cs typeface="Arial"/>
              <a:sym typeface="Arial"/>
            </a:endParaRPr>
          </a:p>
        </p:txBody>
      </p:sp>
      <p:sp>
        <p:nvSpPr>
          <p:cNvPr id="1181" name="Google Shape;1181;p142"/>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0" st="0"/>
                                            </p:txEl>
                                          </p:spTgt>
                                        </p:tgtEl>
                                        <p:attrNameLst>
                                          <p:attrName>style.visibility</p:attrName>
                                        </p:attrNameLst>
                                      </p:cBhvr>
                                      <p:to>
                                        <p:strVal val="visible"/>
                                      </p:to>
                                    </p:set>
                                    <p:animEffect filter="fade" transition="in">
                                      <p:cBhvr>
                                        <p:cTn dur="1000"/>
                                        <p:tgtEl>
                                          <p:spTgt spid="1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1" st="1"/>
                                            </p:txEl>
                                          </p:spTgt>
                                        </p:tgtEl>
                                        <p:attrNameLst>
                                          <p:attrName>style.visibility</p:attrName>
                                        </p:attrNameLst>
                                      </p:cBhvr>
                                      <p:to>
                                        <p:strVal val="visible"/>
                                      </p:to>
                                    </p:set>
                                    <p:animEffect filter="fade" transition="in">
                                      <p:cBhvr>
                                        <p:cTn dur="1000"/>
                                        <p:tgtEl>
                                          <p:spTgt spid="1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2" st="2"/>
                                            </p:txEl>
                                          </p:spTgt>
                                        </p:tgtEl>
                                        <p:attrNameLst>
                                          <p:attrName>style.visibility</p:attrName>
                                        </p:attrNameLst>
                                      </p:cBhvr>
                                      <p:to>
                                        <p:strVal val="visible"/>
                                      </p:to>
                                    </p:set>
                                    <p:animEffect filter="fade" transition="in">
                                      <p:cBhvr>
                                        <p:cTn dur="1000"/>
                                        <p:tgtEl>
                                          <p:spTgt spid="1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3" st="3"/>
                                            </p:txEl>
                                          </p:spTgt>
                                        </p:tgtEl>
                                        <p:attrNameLst>
                                          <p:attrName>style.visibility</p:attrName>
                                        </p:attrNameLst>
                                      </p:cBhvr>
                                      <p:to>
                                        <p:strVal val="visible"/>
                                      </p:to>
                                    </p:set>
                                    <p:animEffect filter="fade" transition="in">
                                      <p:cBhvr>
                                        <p:cTn dur="1000"/>
                                        <p:tgtEl>
                                          <p:spTgt spid="1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xEl>
                                              <p:pRg end="4" st="4"/>
                                            </p:txEl>
                                          </p:spTgt>
                                        </p:tgtEl>
                                        <p:attrNameLst>
                                          <p:attrName>style.visibility</p:attrName>
                                        </p:attrNameLst>
                                      </p:cBhvr>
                                      <p:to>
                                        <p:strVal val="visible"/>
                                      </p:to>
                                    </p:set>
                                    <p:animEffect filter="fade" transition="in">
                                      <p:cBhvr>
                                        <p:cTn dur="1000"/>
                                        <p:tgtEl>
                                          <p:spTgt spid="11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4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US"/>
              <a:t>Durability</a:t>
            </a:r>
            <a:endParaRPr/>
          </a:p>
        </p:txBody>
      </p:sp>
      <p:pic>
        <p:nvPicPr>
          <p:cNvPr id="1187" name="Google Shape;1187;p143"/>
          <p:cNvPicPr preferRelativeResize="0"/>
          <p:nvPr/>
        </p:nvPicPr>
        <p:blipFill rotWithShape="1">
          <a:blip r:embed="rId3">
            <a:alphaModFix/>
          </a:blip>
          <a:srcRect b="0" l="0" r="0" t="0"/>
          <a:stretch/>
        </p:blipFill>
        <p:spPr>
          <a:xfrm>
            <a:off x="4169133" y="974567"/>
            <a:ext cx="3651099" cy="2054367"/>
          </a:xfrm>
          <a:prstGeom prst="rect">
            <a:avLst/>
          </a:prstGeom>
          <a:noFill/>
          <a:ln>
            <a:noFill/>
          </a:ln>
        </p:spPr>
      </p:pic>
      <p:sp>
        <p:nvSpPr>
          <p:cNvPr id="1188" name="Google Shape;1188;p143"/>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4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092D8"/>
                </a:solidFill>
              </a:rPr>
              <a:t>Durability</a:t>
            </a:r>
            <a:endParaRPr>
              <a:solidFill>
                <a:srgbClr val="0092D8"/>
              </a:solidFill>
            </a:endParaRPr>
          </a:p>
        </p:txBody>
      </p:sp>
      <p:sp>
        <p:nvSpPr>
          <p:cNvPr id="1194" name="Google Shape;1194;p144"/>
          <p:cNvSpPr txBox="1"/>
          <p:nvPr>
            <p:ph idx="1" type="body"/>
          </p:nvPr>
        </p:nvSpPr>
        <p:spPr>
          <a:xfrm>
            <a:off x="415600" y="1595850"/>
            <a:ext cx="11360700" cy="36657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a:bodyPr>
          <a:lstStyle/>
          <a:p>
            <a:pPr indent="-431800" lvl="0" marL="609600" rtl="0" algn="l">
              <a:lnSpc>
                <a:spcPct val="150000"/>
              </a:lnSpc>
              <a:spcBef>
                <a:spcPts val="1600"/>
              </a:spcBef>
              <a:spcAft>
                <a:spcPts val="0"/>
              </a:spcAft>
              <a:buSzPts val="2000"/>
              <a:buChar char="●"/>
            </a:pPr>
            <a:r>
              <a:rPr b="1" lang="en-US" sz="2000">
                <a:latin typeface="Arial"/>
                <a:ea typeface="Arial"/>
                <a:cs typeface="Arial"/>
                <a:sym typeface="Arial"/>
              </a:rPr>
              <a:t>Definition</a:t>
            </a:r>
            <a:r>
              <a:rPr lang="en-US" sz="2000">
                <a:latin typeface="Arial"/>
                <a:ea typeface="Arial"/>
                <a:cs typeface="Arial"/>
                <a:sym typeface="Arial"/>
              </a:rPr>
              <a:t>: Durability guarantees that once a transaction is committed, the changes made by the transaction are permanent, even in the event of a system failure (like a crash). This means that committed data will not be lost.</a:t>
            </a:r>
            <a:endParaRPr sz="2000">
              <a:latin typeface="Arial"/>
              <a:ea typeface="Arial"/>
              <a:cs typeface="Arial"/>
              <a:sym typeface="Arial"/>
            </a:endParaRPr>
          </a:p>
          <a:p>
            <a:pPr indent="0" lvl="0" marL="0" rtl="0" algn="l">
              <a:lnSpc>
                <a:spcPct val="150000"/>
              </a:lnSpc>
              <a:spcBef>
                <a:spcPts val="1600"/>
              </a:spcBef>
              <a:spcAft>
                <a:spcPts val="0"/>
              </a:spcAft>
              <a:buNone/>
            </a:pPr>
            <a:r>
              <a:t/>
            </a:r>
            <a:endParaRPr sz="2000">
              <a:latin typeface="Arial"/>
              <a:ea typeface="Arial"/>
              <a:cs typeface="Arial"/>
              <a:sym typeface="Arial"/>
            </a:endParaRPr>
          </a:p>
          <a:p>
            <a:pPr indent="-431800" lvl="0" marL="609600" rtl="0" algn="l">
              <a:lnSpc>
                <a:spcPct val="150000"/>
              </a:lnSpc>
              <a:spcBef>
                <a:spcPts val="0"/>
              </a:spcBef>
              <a:spcAft>
                <a:spcPts val="0"/>
              </a:spcAft>
              <a:buSzPts val="2000"/>
              <a:buChar char="●"/>
            </a:pPr>
            <a:r>
              <a:rPr b="1" lang="en-US" sz="2000">
                <a:latin typeface="Arial"/>
                <a:ea typeface="Arial"/>
                <a:cs typeface="Arial"/>
                <a:sym typeface="Arial"/>
              </a:rPr>
              <a:t>Example</a:t>
            </a:r>
            <a:r>
              <a:rPr lang="en-US" sz="2000">
                <a:latin typeface="Arial"/>
                <a:ea typeface="Arial"/>
                <a:cs typeface="Arial"/>
                <a:sym typeface="Arial"/>
              </a:rPr>
              <a:t>: After successfully transferring money between two accounts and committing the transaction, even if the system crashes immediately afterward, the transaction's effect (e.g., the updated account balances) will persist when the system comes back online.</a:t>
            </a:r>
            <a:endParaRPr sz="2000"/>
          </a:p>
        </p:txBody>
      </p:sp>
      <p:sp>
        <p:nvSpPr>
          <p:cNvPr id="1195" name="Google Shape;1195;p144"/>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4">
                                            <p:txEl>
                                              <p:pRg end="0" st="0"/>
                                            </p:txEl>
                                          </p:spTgt>
                                        </p:tgtEl>
                                        <p:attrNameLst>
                                          <p:attrName>style.visibility</p:attrName>
                                        </p:attrNameLst>
                                      </p:cBhvr>
                                      <p:to>
                                        <p:strVal val="visible"/>
                                      </p:to>
                                    </p:set>
                                    <p:animEffect filter="fade" transition="in">
                                      <p:cBhvr>
                                        <p:cTn dur="1000"/>
                                        <p:tgtEl>
                                          <p:spTgt spid="1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4">
                                            <p:txEl>
                                              <p:pRg end="1" st="1"/>
                                            </p:txEl>
                                          </p:spTgt>
                                        </p:tgtEl>
                                        <p:attrNameLst>
                                          <p:attrName>style.visibility</p:attrName>
                                        </p:attrNameLst>
                                      </p:cBhvr>
                                      <p:to>
                                        <p:strVal val="visible"/>
                                      </p:to>
                                    </p:set>
                                    <p:animEffect filter="fade" transition="in">
                                      <p:cBhvr>
                                        <p:cTn dur="1000"/>
                                        <p:tgtEl>
                                          <p:spTgt spid="1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4">
                                            <p:txEl>
                                              <p:pRg end="2" st="2"/>
                                            </p:txEl>
                                          </p:spTgt>
                                        </p:tgtEl>
                                        <p:attrNameLst>
                                          <p:attrName>style.visibility</p:attrName>
                                        </p:attrNameLst>
                                      </p:cBhvr>
                                      <p:to>
                                        <p:strVal val="visible"/>
                                      </p:to>
                                    </p:set>
                                    <p:animEffect filter="fade" transition="in">
                                      <p:cBhvr>
                                        <p:cTn dur="1000"/>
                                        <p:tgtEl>
                                          <p:spTgt spid="11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4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solidFill>
                  <a:srgbClr val="0092D8"/>
                </a:solidFill>
              </a:rPr>
              <a:t>Durability</a:t>
            </a:r>
            <a:endParaRPr>
              <a:solidFill>
                <a:srgbClr val="0092D8"/>
              </a:solidFill>
            </a:endParaRPr>
          </a:p>
        </p:txBody>
      </p:sp>
      <p:sp>
        <p:nvSpPr>
          <p:cNvPr id="1201" name="Google Shape;1201;p145"/>
          <p:cNvSpPr txBox="1"/>
          <p:nvPr>
            <p:ph idx="1" type="body"/>
          </p:nvPr>
        </p:nvSpPr>
        <p:spPr>
          <a:xfrm>
            <a:off x="415600" y="1655067"/>
            <a:ext cx="11360700" cy="37959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a:bodyPr>
          <a:lstStyle/>
          <a:p>
            <a:pPr indent="-457200" lvl="0" marL="609600" rtl="0" algn="l">
              <a:lnSpc>
                <a:spcPct val="140000"/>
              </a:lnSpc>
              <a:spcBef>
                <a:spcPts val="1600"/>
              </a:spcBef>
              <a:spcAft>
                <a:spcPts val="0"/>
              </a:spcAft>
              <a:buSzPts val="2400"/>
              <a:buChar char="●"/>
            </a:pPr>
            <a:r>
              <a:rPr lang="en-US" sz="2400">
                <a:latin typeface="Arial"/>
                <a:ea typeface="Arial"/>
                <a:cs typeface="Arial"/>
                <a:sym typeface="Arial"/>
              </a:rPr>
              <a:t>Changes made by committed transactions must be persisted in a durable non-volatile storage.</a:t>
            </a:r>
            <a:br>
              <a:rPr lang="en-US" sz="2400">
                <a:latin typeface="Arial"/>
                <a:ea typeface="Arial"/>
                <a:cs typeface="Arial"/>
                <a:sym typeface="Arial"/>
              </a:rPr>
            </a:br>
            <a:endParaRPr sz="2400">
              <a:latin typeface="Arial"/>
              <a:ea typeface="Arial"/>
              <a:cs typeface="Arial"/>
              <a:sym typeface="Arial"/>
            </a:endParaRPr>
          </a:p>
          <a:p>
            <a:pPr indent="-457200" lvl="0" marL="609600" rtl="0" algn="l">
              <a:lnSpc>
                <a:spcPct val="140000"/>
              </a:lnSpc>
              <a:spcBef>
                <a:spcPts val="0"/>
              </a:spcBef>
              <a:spcAft>
                <a:spcPts val="0"/>
              </a:spcAft>
              <a:buSzPts val="2400"/>
              <a:buChar char="●"/>
            </a:pPr>
            <a:r>
              <a:rPr lang="en-US" sz="2400">
                <a:latin typeface="Arial"/>
                <a:ea typeface="Arial"/>
                <a:cs typeface="Arial"/>
                <a:sym typeface="Arial"/>
              </a:rPr>
              <a:t>Durability techniques </a:t>
            </a:r>
            <a:endParaRPr sz="2400">
              <a:latin typeface="Arial"/>
              <a:ea typeface="Arial"/>
              <a:cs typeface="Arial"/>
              <a:sym typeface="Arial"/>
            </a:endParaRPr>
          </a:p>
          <a:p>
            <a:pPr indent="-450850" lvl="1" marL="1219200" rtl="0" algn="l">
              <a:lnSpc>
                <a:spcPct val="140000"/>
              </a:lnSpc>
              <a:spcBef>
                <a:spcPts val="0"/>
              </a:spcBef>
              <a:spcAft>
                <a:spcPts val="0"/>
              </a:spcAft>
              <a:buSzPts val="2300"/>
              <a:buChar char="○"/>
            </a:pPr>
            <a:r>
              <a:rPr lang="en-US" sz="2300">
                <a:latin typeface="Arial"/>
                <a:ea typeface="Arial"/>
                <a:cs typeface="Arial"/>
                <a:sym typeface="Arial"/>
              </a:rPr>
              <a:t>WAL - Write ahead log</a:t>
            </a:r>
            <a:endParaRPr sz="2300">
              <a:latin typeface="Arial"/>
              <a:ea typeface="Arial"/>
              <a:cs typeface="Arial"/>
              <a:sym typeface="Arial"/>
            </a:endParaRPr>
          </a:p>
          <a:p>
            <a:pPr indent="-450850" lvl="1" marL="1219200" rtl="0" algn="l">
              <a:lnSpc>
                <a:spcPct val="140000"/>
              </a:lnSpc>
              <a:spcBef>
                <a:spcPts val="0"/>
              </a:spcBef>
              <a:spcAft>
                <a:spcPts val="0"/>
              </a:spcAft>
              <a:buSzPts val="2300"/>
              <a:buChar char="○"/>
            </a:pPr>
            <a:r>
              <a:rPr lang="en-US" sz="2300">
                <a:latin typeface="Arial"/>
                <a:ea typeface="Arial"/>
                <a:cs typeface="Arial"/>
                <a:sym typeface="Arial"/>
              </a:rPr>
              <a:t>Asynchronous snapshot</a:t>
            </a:r>
            <a:endParaRPr sz="2300">
              <a:latin typeface="Arial"/>
              <a:ea typeface="Arial"/>
              <a:cs typeface="Arial"/>
              <a:sym typeface="Arial"/>
            </a:endParaRPr>
          </a:p>
          <a:p>
            <a:pPr indent="-450850" lvl="1" marL="1219200" rtl="0" algn="l">
              <a:lnSpc>
                <a:spcPct val="140000"/>
              </a:lnSpc>
              <a:spcBef>
                <a:spcPts val="0"/>
              </a:spcBef>
              <a:spcAft>
                <a:spcPts val="0"/>
              </a:spcAft>
              <a:buSzPts val="2300"/>
              <a:buChar char="○"/>
            </a:pPr>
            <a:r>
              <a:rPr lang="en-US" sz="2300">
                <a:latin typeface="Arial"/>
                <a:ea typeface="Arial"/>
                <a:cs typeface="Arial"/>
                <a:sym typeface="Arial"/>
              </a:rPr>
              <a:t>AOF - </a:t>
            </a:r>
            <a:r>
              <a:rPr lang="en-US" sz="2300"/>
              <a:t>Append-Only File</a:t>
            </a:r>
            <a:endParaRPr sz="2300">
              <a:latin typeface="Arial"/>
              <a:ea typeface="Arial"/>
              <a:cs typeface="Arial"/>
              <a:sym typeface="Arial"/>
            </a:endParaRPr>
          </a:p>
        </p:txBody>
      </p:sp>
      <p:sp>
        <p:nvSpPr>
          <p:cNvPr id="1202" name="Google Shape;1202;p145"/>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0"/>
                                        </p:tgtEl>
                                        <p:attrNameLst>
                                          <p:attrName>style.visibility</p:attrName>
                                        </p:attrNameLst>
                                      </p:cBhvr>
                                      <p:to>
                                        <p:strVal val="visible"/>
                                      </p:to>
                                    </p:set>
                                    <p:animEffect filter="fade" transition="in">
                                      <p:cBhvr>
                                        <p:cTn dur="800"/>
                                        <p:tgtEl>
                                          <p:spTgt spid="1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xEl>
                                              <p:pRg end="0" st="0"/>
                                            </p:txEl>
                                          </p:spTgt>
                                        </p:tgtEl>
                                        <p:attrNameLst>
                                          <p:attrName>style.visibility</p:attrName>
                                        </p:attrNameLst>
                                      </p:cBhvr>
                                      <p:to>
                                        <p:strVal val="visible"/>
                                      </p:to>
                                    </p:set>
                                    <p:animEffect filter="fade" transition="in">
                                      <p:cBhvr>
                                        <p:cTn dur="1100"/>
                                        <p:tgtEl>
                                          <p:spTgt spid="1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xEl>
                                              <p:pRg end="1" st="1"/>
                                            </p:txEl>
                                          </p:spTgt>
                                        </p:tgtEl>
                                        <p:attrNameLst>
                                          <p:attrName>style.visibility</p:attrName>
                                        </p:attrNameLst>
                                      </p:cBhvr>
                                      <p:to>
                                        <p:strVal val="visible"/>
                                      </p:to>
                                    </p:set>
                                    <p:animEffect filter="fade" transition="in">
                                      <p:cBhvr>
                                        <p:cTn dur="1100"/>
                                        <p:tgtEl>
                                          <p:spTgt spid="1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xEl>
                                              <p:pRg end="2" st="2"/>
                                            </p:txEl>
                                          </p:spTgt>
                                        </p:tgtEl>
                                        <p:attrNameLst>
                                          <p:attrName>style.visibility</p:attrName>
                                        </p:attrNameLst>
                                      </p:cBhvr>
                                      <p:to>
                                        <p:strVal val="visible"/>
                                      </p:to>
                                    </p:set>
                                    <p:animEffect filter="fade" transition="in">
                                      <p:cBhvr>
                                        <p:cTn dur="1100"/>
                                        <p:tgtEl>
                                          <p:spTgt spid="1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xEl>
                                              <p:pRg end="3" st="3"/>
                                            </p:txEl>
                                          </p:spTgt>
                                        </p:tgtEl>
                                        <p:attrNameLst>
                                          <p:attrName>style.visibility</p:attrName>
                                        </p:attrNameLst>
                                      </p:cBhvr>
                                      <p:to>
                                        <p:strVal val="visible"/>
                                      </p:to>
                                    </p:set>
                                    <p:animEffect filter="fade" transition="in">
                                      <p:cBhvr>
                                        <p:cTn dur="1100"/>
                                        <p:tgtEl>
                                          <p:spTgt spid="1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xEl>
                                              <p:pRg end="4" st="4"/>
                                            </p:txEl>
                                          </p:spTgt>
                                        </p:tgtEl>
                                        <p:attrNameLst>
                                          <p:attrName>style.visibility</p:attrName>
                                        </p:attrNameLst>
                                      </p:cBhvr>
                                      <p:to>
                                        <p:strVal val="visible"/>
                                      </p:to>
                                    </p:set>
                                    <p:animEffect filter="fade" transition="in">
                                      <p:cBhvr>
                                        <p:cTn dur="1100"/>
                                        <p:tgtEl>
                                          <p:spTgt spid="120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146"/>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200">
                <a:solidFill>
                  <a:srgbClr val="0092D8"/>
                </a:solidFill>
              </a:rPr>
              <a:t>Durability - WAL</a:t>
            </a:r>
            <a:endParaRPr sz="3200">
              <a:solidFill>
                <a:srgbClr val="0092D8"/>
              </a:solidFill>
            </a:endParaRPr>
          </a:p>
        </p:txBody>
      </p:sp>
      <p:sp>
        <p:nvSpPr>
          <p:cNvPr id="1208" name="Google Shape;1208;p146"/>
          <p:cNvSpPr txBox="1"/>
          <p:nvPr>
            <p:ph idx="1" type="body"/>
          </p:nvPr>
        </p:nvSpPr>
        <p:spPr>
          <a:xfrm>
            <a:off x="415600" y="763600"/>
            <a:ext cx="11360700" cy="10236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lnSpcReduction="20000"/>
          </a:bodyPr>
          <a:lstStyle/>
          <a:p>
            <a:pPr indent="0" lvl="0" marL="0" rtl="0" algn="l">
              <a:lnSpc>
                <a:spcPct val="150000"/>
              </a:lnSpc>
              <a:spcBef>
                <a:spcPts val="1600"/>
              </a:spcBef>
              <a:spcAft>
                <a:spcPts val="0"/>
              </a:spcAft>
              <a:buNone/>
            </a:pPr>
            <a:r>
              <a:rPr b="1" lang="en-US" sz="2000">
                <a:latin typeface="Arial"/>
                <a:ea typeface="Arial"/>
                <a:cs typeface="Arial"/>
                <a:sym typeface="Arial"/>
              </a:rPr>
              <a:t>Definition</a:t>
            </a:r>
            <a:r>
              <a:rPr lang="en-US" sz="2000">
                <a:latin typeface="Arial"/>
                <a:ea typeface="Arial"/>
                <a:cs typeface="Arial"/>
                <a:sym typeface="Arial"/>
              </a:rPr>
              <a:t>: Write-Ahead Logging is a technique where changes to the database are first written to a log before being applied to the database itself.</a:t>
            </a:r>
            <a:endParaRPr sz="2700"/>
          </a:p>
        </p:txBody>
      </p:sp>
      <p:sp>
        <p:nvSpPr>
          <p:cNvPr id="1209" name="Google Shape;1209;p146"/>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210" name="Google Shape;1210;p146"/>
          <p:cNvSpPr txBox="1"/>
          <p:nvPr>
            <p:ph idx="1" type="body"/>
          </p:nvPr>
        </p:nvSpPr>
        <p:spPr>
          <a:xfrm>
            <a:off x="415600" y="1978475"/>
            <a:ext cx="11360700" cy="45030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05000"/>
              </a:lnSpc>
              <a:spcBef>
                <a:spcPts val="1600"/>
              </a:spcBef>
              <a:spcAft>
                <a:spcPts val="0"/>
              </a:spcAft>
              <a:buClr>
                <a:schemeClr val="dk1"/>
              </a:buClr>
              <a:buSzPts val="1500"/>
              <a:buFont typeface="Arial"/>
              <a:buNone/>
            </a:pPr>
            <a:r>
              <a:rPr b="1" lang="en-US" sz="1900">
                <a:latin typeface="Arial"/>
                <a:ea typeface="Arial"/>
                <a:cs typeface="Arial"/>
                <a:sym typeface="Arial"/>
              </a:rPr>
              <a:t>How it Ensures Durability</a:t>
            </a:r>
            <a:r>
              <a:rPr lang="en-US" sz="1900">
                <a:latin typeface="Arial"/>
                <a:ea typeface="Arial"/>
                <a:cs typeface="Arial"/>
                <a:sym typeface="Arial"/>
              </a:rPr>
              <a:t>:</a:t>
            </a:r>
            <a:endParaRPr sz="1900">
              <a:latin typeface="Arial"/>
              <a:ea typeface="Arial"/>
              <a:cs typeface="Arial"/>
              <a:sym typeface="Arial"/>
            </a:endParaRPr>
          </a:p>
          <a:p>
            <a:pPr indent="-425450" lvl="0" marL="609600" rtl="0" algn="l">
              <a:lnSpc>
                <a:spcPct val="105000"/>
              </a:lnSpc>
              <a:spcBef>
                <a:spcPts val="1600"/>
              </a:spcBef>
              <a:spcAft>
                <a:spcPts val="0"/>
              </a:spcAft>
              <a:buSzPts val="1900"/>
              <a:buChar char="●"/>
            </a:pPr>
            <a:r>
              <a:rPr b="1" lang="en-US" sz="1900">
                <a:latin typeface="Arial"/>
                <a:ea typeface="Arial"/>
                <a:cs typeface="Arial"/>
                <a:sym typeface="Arial"/>
              </a:rPr>
              <a:t>Log First</a:t>
            </a:r>
            <a:r>
              <a:rPr lang="en-US" sz="1900">
                <a:latin typeface="Arial"/>
                <a:ea typeface="Arial"/>
                <a:cs typeface="Arial"/>
                <a:sym typeface="Arial"/>
              </a:rPr>
              <a:t>: Every change (e.g., insert, update, delete) is recorded in a WAL before the database file is updated.</a:t>
            </a:r>
            <a:br>
              <a:rPr lang="en-US" sz="1900">
                <a:latin typeface="Arial"/>
                <a:ea typeface="Arial"/>
                <a:cs typeface="Arial"/>
                <a:sym typeface="Arial"/>
              </a:rPr>
            </a:br>
            <a:endParaRPr sz="1900">
              <a:latin typeface="Arial"/>
              <a:ea typeface="Arial"/>
              <a:cs typeface="Arial"/>
              <a:sym typeface="Arial"/>
            </a:endParaRPr>
          </a:p>
          <a:p>
            <a:pPr indent="-425450" lvl="0" marL="609600" rtl="0" algn="l">
              <a:lnSpc>
                <a:spcPct val="105000"/>
              </a:lnSpc>
              <a:spcBef>
                <a:spcPts val="0"/>
              </a:spcBef>
              <a:spcAft>
                <a:spcPts val="0"/>
              </a:spcAft>
              <a:buSzPts val="1900"/>
              <a:buChar char="●"/>
            </a:pPr>
            <a:r>
              <a:rPr b="1" lang="en-US" sz="1900">
                <a:latin typeface="Arial"/>
                <a:ea typeface="Arial"/>
                <a:cs typeface="Arial"/>
                <a:sym typeface="Arial"/>
              </a:rPr>
              <a:t>Recovery</a:t>
            </a:r>
            <a:r>
              <a:rPr lang="en-US" sz="1900">
                <a:latin typeface="Arial"/>
                <a:ea typeface="Arial"/>
                <a:cs typeface="Arial"/>
                <a:sym typeface="Arial"/>
              </a:rPr>
              <a:t>: In case of a crash, the system uses the WAL to replay and redo any changes that were not applied to the database at the time of the crash, thus ensuring that all committed transactions are recovered.</a:t>
            </a:r>
            <a:br>
              <a:rPr lang="en-US" sz="1900">
                <a:latin typeface="Arial"/>
                <a:ea typeface="Arial"/>
                <a:cs typeface="Arial"/>
                <a:sym typeface="Arial"/>
              </a:rPr>
            </a:br>
            <a:endParaRPr sz="1900">
              <a:latin typeface="Arial"/>
              <a:ea typeface="Arial"/>
              <a:cs typeface="Arial"/>
              <a:sym typeface="Arial"/>
            </a:endParaRPr>
          </a:p>
          <a:p>
            <a:pPr indent="-425450" lvl="0" marL="609600" rtl="0" algn="l">
              <a:lnSpc>
                <a:spcPct val="105000"/>
              </a:lnSpc>
              <a:spcBef>
                <a:spcPts val="0"/>
              </a:spcBef>
              <a:spcAft>
                <a:spcPts val="0"/>
              </a:spcAft>
              <a:buSzPts val="1900"/>
              <a:buChar char="●"/>
            </a:pPr>
            <a:r>
              <a:rPr b="1" lang="en-US" sz="1900">
                <a:latin typeface="Arial"/>
                <a:ea typeface="Arial"/>
                <a:cs typeface="Arial"/>
                <a:sym typeface="Arial"/>
              </a:rPr>
              <a:t>Consistency</a:t>
            </a:r>
            <a:r>
              <a:rPr lang="en-US" sz="1900">
                <a:latin typeface="Arial"/>
                <a:ea typeface="Arial"/>
                <a:cs typeface="Arial"/>
                <a:sym typeface="Arial"/>
              </a:rPr>
              <a:t>: WAL maintains a consistent state by ensuring that the log entries are written to stable storage before any changes are committed to the database.</a:t>
            </a:r>
            <a:endParaRPr sz="1900">
              <a:latin typeface="Arial"/>
              <a:ea typeface="Arial"/>
              <a:cs typeface="Arial"/>
              <a:sym typeface="Arial"/>
            </a:endParaRPr>
          </a:p>
          <a:p>
            <a:pPr indent="0" lvl="0" marL="0" rtl="0" algn="l">
              <a:lnSpc>
                <a:spcPct val="105000"/>
              </a:lnSpc>
              <a:spcBef>
                <a:spcPts val="1600"/>
              </a:spcBef>
              <a:spcAft>
                <a:spcPts val="1600"/>
              </a:spcAft>
              <a:buNone/>
            </a:pPr>
            <a:r>
              <a:rPr b="1" lang="en-US" sz="1900">
                <a:latin typeface="Arial"/>
                <a:ea typeface="Arial"/>
                <a:cs typeface="Arial"/>
                <a:sym typeface="Arial"/>
              </a:rPr>
              <a:t>Example</a:t>
            </a:r>
            <a:r>
              <a:rPr lang="en-US" sz="1900">
                <a:latin typeface="Arial"/>
                <a:ea typeface="Arial"/>
                <a:cs typeface="Arial"/>
                <a:sym typeface="Arial"/>
              </a:rPr>
              <a:t>: In PostgreSQL, WAL is used to ensure that data changes are durable. If the system crashes, PostgreSQL can recover by replaying the WAL to restore the database to its most recent committed state.</a:t>
            </a:r>
            <a:endParaRPr sz="19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8"/>
                                        </p:tgtEl>
                                        <p:attrNameLst>
                                          <p:attrName>style.visibility</p:attrName>
                                        </p:attrNameLst>
                                      </p:cBhvr>
                                      <p:to>
                                        <p:strVal val="visible"/>
                                      </p:to>
                                    </p:set>
                                    <p:animEffect filter="fade" transition="in">
                                      <p:cBhvr>
                                        <p:cTn dur="1000"/>
                                        <p:tgtEl>
                                          <p:spTgt spid="1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xEl>
                                              <p:pRg end="0" st="0"/>
                                            </p:txEl>
                                          </p:spTgt>
                                        </p:tgtEl>
                                        <p:attrNameLst>
                                          <p:attrName>style.visibility</p:attrName>
                                        </p:attrNameLst>
                                      </p:cBhvr>
                                      <p:to>
                                        <p:strVal val="visible"/>
                                      </p:to>
                                    </p:set>
                                    <p:animEffect filter="fade" transition="in">
                                      <p:cBhvr>
                                        <p:cTn dur="1000"/>
                                        <p:tgtEl>
                                          <p:spTgt spid="1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xEl>
                                              <p:pRg end="1" st="1"/>
                                            </p:txEl>
                                          </p:spTgt>
                                        </p:tgtEl>
                                        <p:attrNameLst>
                                          <p:attrName>style.visibility</p:attrName>
                                        </p:attrNameLst>
                                      </p:cBhvr>
                                      <p:to>
                                        <p:strVal val="visible"/>
                                      </p:to>
                                    </p:set>
                                    <p:animEffect filter="fade" transition="in">
                                      <p:cBhvr>
                                        <p:cTn dur="1000"/>
                                        <p:tgtEl>
                                          <p:spTgt spid="1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xEl>
                                              <p:pRg end="2" st="2"/>
                                            </p:txEl>
                                          </p:spTgt>
                                        </p:tgtEl>
                                        <p:attrNameLst>
                                          <p:attrName>style.visibility</p:attrName>
                                        </p:attrNameLst>
                                      </p:cBhvr>
                                      <p:to>
                                        <p:strVal val="visible"/>
                                      </p:to>
                                    </p:set>
                                    <p:animEffect filter="fade" transition="in">
                                      <p:cBhvr>
                                        <p:cTn dur="1000"/>
                                        <p:tgtEl>
                                          <p:spTgt spid="1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xEl>
                                              <p:pRg end="3" st="3"/>
                                            </p:txEl>
                                          </p:spTgt>
                                        </p:tgtEl>
                                        <p:attrNameLst>
                                          <p:attrName>style.visibility</p:attrName>
                                        </p:attrNameLst>
                                      </p:cBhvr>
                                      <p:to>
                                        <p:strVal val="visible"/>
                                      </p:to>
                                    </p:set>
                                    <p:animEffect filter="fade" transition="in">
                                      <p:cBhvr>
                                        <p:cTn dur="1000"/>
                                        <p:tgtEl>
                                          <p:spTgt spid="1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0">
                                            <p:txEl>
                                              <p:pRg end="4" st="4"/>
                                            </p:txEl>
                                          </p:spTgt>
                                        </p:tgtEl>
                                        <p:attrNameLst>
                                          <p:attrName>style.visibility</p:attrName>
                                        </p:attrNameLst>
                                      </p:cBhvr>
                                      <p:to>
                                        <p:strVal val="visible"/>
                                      </p:to>
                                    </p:set>
                                    <p:animEffect filter="fade" transition="in">
                                      <p:cBhvr>
                                        <p:cTn dur="1000"/>
                                        <p:tgtEl>
                                          <p:spTgt spid="12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147"/>
          <p:cNvSpPr txBox="1"/>
          <p:nvPr>
            <p:ph type="title"/>
          </p:nvPr>
        </p:nvSpPr>
        <p:spPr>
          <a:xfrm>
            <a:off x="415600" y="302433"/>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200">
                <a:solidFill>
                  <a:srgbClr val="0092D8"/>
                </a:solidFill>
              </a:rPr>
              <a:t>Durability - Asynchronous Snapshot</a:t>
            </a:r>
            <a:endParaRPr sz="3200">
              <a:solidFill>
                <a:srgbClr val="0092D8"/>
              </a:solidFill>
            </a:endParaRPr>
          </a:p>
        </p:txBody>
      </p:sp>
      <p:sp>
        <p:nvSpPr>
          <p:cNvPr id="1216" name="Google Shape;1216;p147"/>
          <p:cNvSpPr txBox="1"/>
          <p:nvPr>
            <p:ph idx="1" type="body"/>
          </p:nvPr>
        </p:nvSpPr>
        <p:spPr>
          <a:xfrm>
            <a:off x="415600" y="1200850"/>
            <a:ext cx="11360700" cy="10236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rmAutofit/>
          </a:bodyPr>
          <a:lstStyle/>
          <a:p>
            <a:pPr indent="0" lvl="0" marL="0" rtl="0" algn="l">
              <a:lnSpc>
                <a:spcPct val="150000"/>
              </a:lnSpc>
              <a:spcBef>
                <a:spcPts val="1600"/>
              </a:spcBef>
              <a:spcAft>
                <a:spcPts val="0"/>
              </a:spcAft>
              <a:buNone/>
            </a:pPr>
            <a:r>
              <a:rPr b="1" lang="en-US" sz="2000">
                <a:latin typeface="Arial"/>
                <a:ea typeface="Arial"/>
                <a:cs typeface="Arial"/>
                <a:sym typeface="Arial"/>
              </a:rPr>
              <a:t>Definition</a:t>
            </a:r>
            <a:r>
              <a:rPr lang="en-US" sz="2000">
                <a:latin typeface="Arial"/>
                <a:ea typeface="Arial"/>
                <a:cs typeface="Arial"/>
                <a:sym typeface="Arial"/>
              </a:rPr>
              <a:t>: Asynchronous Snapshots involve periodically capturing the state of the database at a specific point in time without interrupting ongoing transactions.</a:t>
            </a:r>
            <a:endParaRPr sz="2000"/>
          </a:p>
        </p:txBody>
      </p:sp>
      <p:sp>
        <p:nvSpPr>
          <p:cNvPr id="1217" name="Google Shape;1217;p147"/>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218" name="Google Shape;1218;p147"/>
          <p:cNvSpPr txBox="1"/>
          <p:nvPr>
            <p:ph idx="1" type="body"/>
          </p:nvPr>
        </p:nvSpPr>
        <p:spPr>
          <a:xfrm>
            <a:off x="415600" y="2509600"/>
            <a:ext cx="11360700" cy="38583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05000"/>
              </a:lnSpc>
              <a:spcBef>
                <a:spcPts val="1600"/>
              </a:spcBef>
              <a:spcAft>
                <a:spcPts val="0"/>
              </a:spcAft>
              <a:buNone/>
            </a:pPr>
            <a:r>
              <a:rPr b="1" lang="en-US" sz="2000">
                <a:latin typeface="Arial"/>
                <a:ea typeface="Arial"/>
                <a:cs typeface="Arial"/>
                <a:sym typeface="Arial"/>
              </a:rPr>
              <a:t>How it Ensures Durability</a:t>
            </a:r>
            <a:r>
              <a:rPr lang="en-US" sz="2000">
                <a:latin typeface="Arial"/>
                <a:ea typeface="Arial"/>
                <a:cs typeface="Arial"/>
                <a:sym typeface="Arial"/>
              </a:rPr>
              <a:t>:</a:t>
            </a:r>
            <a:endParaRPr sz="2000">
              <a:latin typeface="Arial"/>
              <a:ea typeface="Arial"/>
              <a:cs typeface="Arial"/>
              <a:sym typeface="Arial"/>
            </a:endParaRPr>
          </a:p>
          <a:p>
            <a:pPr indent="-431800" lvl="0" marL="609600" rtl="0" algn="l">
              <a:lnSpc>
                <a:spcPct val="105000"/>
              </a:lnSpc>
              <a:spcBef>
                <a:spcPts val="1600"/>
              </a:spcBef>
              <a:spcAft>
                <a:spcPts val="0"/>
              </a:spcAft>
              <a:buSzPts val="2000"/>
              <a:buChar char="●"/>
            </a:pPr>
            <a:r>
              <a:rPr b="1" lang="en-US" sz="2000">
                <a:latin typeface="Arial"/>
                <a:ea typeface="Arial"/>
                <a:cs typeface="Arial"/>
                <a:sym typeface="Arial"/>
              </a:rPr>
              <a:t>Periodic Backups</a:t>
            </a:r>
            <a:r>
              <a:rPr lang="en-US" sz="2000">
                <a:latin typeface="Arial"/>
                <a:ea typeface="Arial"/>
                <a:cs typeface="Arial"/>
                <a:sym typeface="Arial"/>
              </a:rPr>
              <a:t>: Snapshots provide a consistent view of the database at specific intervals, which can be used to restore the database to a known good state in case of failures.</a:t>
            </a:r>
            <a:br>
              <a:rPr lang="en-US" sz="2000">
                <a:latin typeface="Arial"/>
                <a:ea typeface="Arial"/>
                <a:cs typeface="Arial"/>
                <a:sym typeface="Arial"/>
              </a:rPr>
            </a:br>
            <a:endParaRPr sz="2000">
              <a:latin typeface="Arial"/>
              <a:ea typeface="Arial"/>
              <a:cs typeface="Arial"/>
              <a:sym typeface="Arial"/>
            </a:endParaRPr>
          </a:p>
          <a:p>
            <a:pPr indent="-431800" lvl="0" marL="609600" rtl="0" algn="l">
              <a:lnSpc>
                <a:spcPct val="105000"/>
              </a:lnSpc>
              <a:spcBef>
                <a:spcPts val="0"/>
              </a:spcBef>
              <a:spcAft>
                <a:spcPts val="0"/>
              </a:spcAft>
              <a:buSzPts val="2000"/>
              <a:buChar char="●"/>
            </a:pPr>
            <a:r>
              <a:rPr b="1" lang="en-US" sz="2000">
                <a:latin typeface="Arial"/>
                <a:ea typeface="Arial"/>
                <a:cs typeface="Arial"/>
                <a:sym typeface="Arial"/>
              </a:rPr>
              <a:t>Recovery</a:t>
            </a:r>
            <a:r>
              <a:rPr lang="en-US" sz="2000">
                <a:latin typeface="Arial"/>
                <a:ea typeface="Arial"/>
                <a:cs typeface="Arial"/>
                <a:sym typeface="Arial"/>
              </a:rPr>
              <a:t>: In the event of a crash, the most recent snapshot can be used to restore the system to the state it was in at the time of the snapshot. Any transactions made after the snapshot may need to be recovered using additional logs.</a:t>
            </a:r>
            <a:endParaRPr sz="2000">
              <a:latin typeface="Arial"/>
              <a:ea typeface="Arial"/>
              <a:cs typeface="Arial"/>
              <a:sym typeface="Arial"/>
            </a:endParaRPr>
          </a:p>
          <a:p>
            <a:pPr indent="0" lvl="0" marL="0" rtl="0" algn="l">
              <a:lnSpc>
                <a:spcPct val="105000"/>
              </a:lnSpc>
              <a:spcBef>
                <a:spcPts val="1600"/>
              </a:spcBef>
              <a:spcAft>
                <a:spcPts val="0"/>
              </a:spcAft>
              <a:buNone/>
            </a:pPr>
            <a:r>
              <a:rPr b="1" lang="en-US" sz="2000">
                <a:latin typeface="Arial"/>
                <a:ea typeface="Arial"/>
                <a:cs typeface="Arial"/>
                <a:sym typeface="Arial"/>
              </a:rPr>
              <a:t>Example</a:t>
            </a:r>
            <a:r>
              <a:rPr lang="en-US" sz="2000">
                <a:latin typeface="Arial"/>
                <a:ea typeface="Arial"/>
                <a:cs typeface="Arial"/>
                <a:sym typeface="Arial"/>
              </a:rPr>
              <a:t>: In distributed systems like Apache Cassandra, asynchronous snapshots are used to take periodic backups of the data. These snapshots ensure that there is a recent, consistent backup that can be used for recovery.</a:t>
            </a:r>
            <a:endParaRPr sz="2000">
              <a:latin typeface="Arial"/>
              <a:ea typeface="Arial"/>
              <a:cs typeface="Arial"/>
              <a:sym typeface="Arial"/>
            </a:endParaRPr>
          </a:p>
          <a:p>
            <a:pPr indent="0" lvl="0" marL="0" rtl="0" algn="l">
              <a:lnSpc>
                <a:spcPct val="105000"/>
              </a:lnSpc>
              <a:spcBef>
                <a:spcPts val="1600"/>
              </a:spcBef>
              <a:spcAft>
                <a:spcPts val="1600"/>
              </a:spcAft>
              <a:buNone/>
            </a:pPr>
            <a:r>
              <a:t/>
            </a:r>
            <a:endParaRPr sz="20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1000"/>
                                        <p:tgtEl>
                                          <p:spTgt spid="1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xEl>
                                              <p:pRg end="0" st="0"/>
                                            </p:txEl>
                                          </p:spTgt>
                                        </p:tgtEl>
                                        <p:attrNameLst>
                                          <p:attrName>style.visibility</p:attrName>
                                        </p:attrNameLst>
                                      </p:cBhvr>
                                      <p:to>
                                        <p:strVal val="visible"/>
                                      </p:to>
                                    </p:set>
                                    <p:animEffect filter="fade" transition="in">
                                      <p:cBhvr>
                                        <p:cTn dur="1000"/>
                                        <p:tgtEl>
                                          <p:spTgt spid="1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xEl>
                                              <p:pRg end="1" st="1"/>
                                            </p:txEl>
                                          </p:spTgt>
                                        </p:tgtEl>
                                        <p:attrNameLst>
                                          <p:attrName>style.visibility</p:attrName>
                                        </p:attrNameLst>
                                      </p:cBhvr>
                                      <p:to>
                                        <p:strVal val="visible"/>
                                      </p:to>
                                    </p:set>
                                    <p:animEffect filter="fade" transition="in">
                                      <p:cBhvr>
                                        <p:cTn dur="1000"/>
                                        <p:tgtEl>
                                          <p:spTgt spid="1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xEl>
                                              <p:pRg end="2" st="2"/>
                                            </p:txEl>
                                          </p:spTgt>
                                        </p:tgtEl>
                                        <p:attrNameLst>
                                          <p:attrName>style.visibility</p:attrName>
                                        </p:attrNameLst>
                                      </p:cBhvr>
                                      <p:to>
                                        <p:strVal val="visible"/>
                                      </p:to>
                                    </p:set>
                                    <p:animEffect filter="fade" transition="in">
                                      <p:cBhvr>
                                        <p:cTn dur="1000"/>
                                        <p:tgtEl>
                                          <p:spTgt spid="1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xEl>
                                              <p:pRg end="3" st="3"/>
                                            </p:txEl>
                                          </p:spTgt>
                                        </p:tgtEl>
                                        <p:attrNameLst>
                                          <p:attrName>style.visibility</p:attrName>
                                        </p:attrNameLst>
                                      </p:cBhvr>
                                      <p:to>
                                        <p:strVal val="visible"/>
                                      </p:to>
                                    </p:set>
                                    <p:animEffect filter="fade" transition="in">
                                      <p:cBhvr>
                                        <p:cTn dur="1000"/>
                                        <p:tgtEl>
                                          <p:spTgt spid="1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8">
                                            <p:txEl>
                                              <p:pRg end="4" st="4"/>
                                            </p:txEl>
                                          </p:spTgt>
                                        </p:tgtEl>
                                        <p:attrNameLst>
                                          <p:attrName>style.visibility</p:attrName>
                                        </p:attrNameLst>
                                      </p:cBhvr>
                                      <p:to>
                                        <p:strVal val="visible"/>
                                      </p:to>
                                    </p:set>
                                    <p:animEffect filter="fade" transition="in">
                                      <p:cBhvr>
                                        <p:cTn dur="1000"/>
                                        <p:tgtEl>
                                          <p:spTgt spid="121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48"/>
          <p:cNvSpPr txBox="1"/>
          <p:nvPr>
            <p:ph type="title"/>
          </p:nvPr>
        </p:nvSpPr>
        <p:spPr>
          <a:xfrm>
            <a:off x="415600" y="0"/>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US" sz="3600">
                <a:solidFill>
                  <a:srgbClr val="0092D8"/>
                </a:solidFill>
              </a:rPr>
              <a:t>Durability - Append-Only File (AOF)</a:t>
            </a:r>
            <a:endParaRPr sz="3600">
              <a:solidFill>
                <a:srgbClr val="0092D8"/>
              </a:solidFill>
            </a:endParaRPr>
          </a:p>
        </p:txBody>
      </p:sp>
      <p:sp>
        <p:nvSpPr>
          <p:cNvPr id="1224" name="Google Shape;1224;p148"/>
          <p:cNvSpPr txBox="1"/>
          <p:nvPr>
            <p:ph idx="1" type="body"/>
          </p:nvPr>
        </p:nvSpPr>
        <p:spPr>
          <a:xfrm>
            <a:off x="415600" y="2160033"/>
            <a:ext cx="11360700" cy="40575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1600"/>
              </a:spcBef>
              <a:spcAft>
                <a:spcPts val="0"/>
              </a:spcAft>
              <a:buNone/>
            </a:pPr>
            <a:r>
              <a:rPr b="1" lang="en-US" sz="2000">
                <a:latin typeface="Arial"/>
                <a:ea typeface="Arial"/>
                <a:cs typeface="Arial"/>
                <a:sym typeface="Arial"/>
              </a:rPr>
              <a:t>How it Ensures Durability</a:t>
            </a:r>
            <a:r>
              <a:rPr lang="en-US" sz="2000">
                <a:latin typeface="Arial"/>
                <a:ea typeface="Arial"/>
                <a:cs typeface="Arial"/>
                <a:sym typeface="Arial"/>
              </a:rPr>
              <a:t>:</a:t>
            </a:r>
            <a:endParaRPr sz="2000">
              <a:latin typeface="Arial"/>
              <a:ea typeface="Arial"/>
              <a:cs typeface="Arial"/>
              <a:sym typeface="Arial"/>
            </a:endParaRPr>
          </a:p>
          <a:p>
            <a:pPr indent="-431800" lvl="0" marL="609600" rtl="0" algn="l">
              <a:lnSpc>
                <a:spcPct val="95000"/>
              </a:lnSpc>
              <a:spcBef>
                <a:spcPts val="1600"/>
              </a:spcBef>
              <a:spcAft>
                <a:spcPts val="0"/>
              </a:spcAft>
              <a:buSzPts val="2000"/>
              <a:buChar char="●"/>
            </a:pPr>
            <a:r>
              <a:rPr b="1" lang="en-US" sz="2000">
                <a:latin typeface="Arial"/>
                <a:ea typeface="Arial"/>
                <a:cs typeface="Arial"/>
                <a:sym typeface="Arial"/>
              </a:rPr>
              <a:t>Log All Writes</a:t>
            </a:r>
            <a:r>
              <a:rPr lang="en-US" sz="2000">
                <a:latin typeface="Arial"/>
                <a:ea typeface="Arial"/>
                <a:cs typeface="Arial"/>
                <a:sym typeface="Arial"/>
              </a:rPr>
              <a:t>: Every write operation is appended to an AOF, ensuring a complete record of all changes.</a:t>
            </a:r>
            <a:br>
              <a:rPr lang="en-US" sz="2000">
                <a:latin typeface="Arial"/>
                <a:ea typeface="Arial"/>
                <a:cs typeface="Arial"/>
                <a:sym typeface="Arial"/>
              </a:rPr>
            </a:br>
            <a:endParaRPr sz="2000">
              <a:latin typeface="Arial"/>
              <a:ea typeface="Arial"/>
              <a:cs typeface="Arial"/>
              <a:sym typeface="Arial"/>
            </a:endParaRPr>
          </a:p>
          <a:p>
            <a:pPr indent="-431800" lvl="0" marL="609600" rtl="0" algn="l">
              <a:lnSpc>
                <a:spcPct val="95000"/>
              </a:lnSpc>
              <a:spcBef>
                <a:spcPts val="0"/>
              </a:spcBef>
              <a:spcAft>
                <a:spcPts val="0"/>
              </a:spcAft>
              <a:buSzPts val="2000"/>
              <a:buChar char="●"/>
            </a:pPr>
            <a:r>
              <a:rPr b="1" lang="en-US" sz="2000">
                <a:latin typeface="Arial"/>
                <a:ea typeface="Arial"/>
                <a:cs typeface="Arial"/>
                <a:sym typeface="Arial"/>
              </a:rPr>
              <a:t>Recovery</a:t>
            </a:r>
            <a:r>
              <a:rPr lang="en-US" sz="2000">
                <a:latin typeface="Arial"/>
                <a:ea typeface="Arial"/>
                <a:cs typeface="Arial"/>
                <a:sym typeface="Arial"/>
              </a:rPr>
              <a:t>: In the event of a crash, the AOF can be replayed to restore the database to its most recent state by applying all logged operations.</a:t>
            </a:r>
            <a:br>
              <a:rPr lang="en-US" sz="2000">
                <a:latin typeface="Arial"/>
                <a:ea typeface="Arial"/>
                <a:cs typeface="Arial"/>
                <a:sym typeface="Arial"/>
              </a:rPr>
            </a:br>
            <a:endParaRPr sz="2000">
              <a:latin typeface="Arial"/>
              <a:ea typeface="Arial"/>
              <a:cs typeface="Arial"/>
              <a:sym typeface="Arial"/>
            </a:endParaRPr>
          </a:p>
          <a:p>
            <a:pPr indent="-431800" lvl="0" marL="609600" rtl="0" algn="l">
              <a:lnSpc>
                <a:spcPct val="95000"/>
              </a:lnSpc>
              <a:spcBef>
                <a:spcPts val="0"/>
              </a:spcBef>
              <a:spcAft>
                <a:spcPts val="0"/>
              </a:spcAft>
              <a:buSzPts val="2000"/>
              <a:buChar char="●"/>
            </a:pPr>
            <a:r>
              <a:rPr b="1" lang="en-US" sz="2000">
                <a:latin typeface="Arial"/>
                <a:ea typeface="Arial"/>
                <a:cs typeface="Arial"/>
                <a:sym typeface="Arial"/>
              </a:rPr>
              <a:t>Optimization</a:t>
            </a:r>
            <a:r>
              <a:rPr lang="en-US" sz="2000">
                <a:latin typeface="Arial"/>
                <a:ea typeface="Arial"/>
                <a:cs typeface="Arial"/>
                <a:sym typeface="Arial"/>
              </a:rPr>
              <a:t>: The AOF may be periodically rewritten to optimize its size and performance, but the log’s durability ensures that all committed changes are preserved.</a:t>
            </a:r>
            <a:endParaRPr sz="2000">
              <a:latin typeface="Arial"/>
              <a:ea typeface="Arial"/>
              <a:cs typeface="Arial"/>
              <a:sym typeface="Arial"/>
            </a:endParaRPr>
          </a:p>
          <a:p>
            <a:pPr indent="0" lvl="0" marL="0" rtl="0" algn="l">
              <a:lnSpc>
                <a:spcPct val="95000"/>
              </a:lnSpc>
              <a:spcBef>
                <a:spcPts val="1600"/>
              </a:spcBef>
              <a:spcAft>
                <a:spcPts val="1600"/>
              </a:spcAft>
              <a:buNone/>
            </a:pPr>
            <a:r>
              <a:rPr b="1" lang="en-US" sz="2000">
                <a:latin typeface="Arial"/>
                <a:ea typeface="Arial"/>
                <a:cs typeface="Arial"/>
                <a:sym typeface="Arial"/>
              </a:rPr>
              <a:t>Example</a:t>
            </a:r>
            <a:r>
              <a:rPr lang="en-US" sz="2000">
                <a:latin typeface="Arial"/>
                <a:ea typeface="Arial"/>
                <a:cs typeface="Arial"/>
                <a:sym typeface="Arial"/>
              </a:rPr>
              <a:t>: Redis uses AOF to provide durability. All write commands are logged, and in case of a restart, Redis can replay the AOF to restore the database to its last consistent state.</a:t>
            </a:r>
            <a:endParaRPr sz="3700"/>
          </a:p>
        </p:txBody>
      </p:sp>
      <p:sp>
        <p:nvSpPr>
          <p:cNvPr id="1225" name="Google Shape;1225;p148"/>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
        <p:nvSpPr>
          <p:cNvPr id="1226" name="Google Shape;1226;p148"/>
          <p:cNvSpPr txBox="1"/>
          <p:nvPr/>
        </p:nvSpPr>
        <p:spPr>
          <a:xfrm>
            <a:off x="415600" y="896867"/>
            <a:ext cx="11360700" cy="901500"/>
          </a:xfrm>
          <a:prstGeom prst="rect">
            <a:avLst/>
          </a:prstGeom>
          <a:noFill/>
          <a:ln cap="flat" cmpd="sng" w="9525">
            <a:solidFill>
              <a:srgbClr val="0092D8"/>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1600"/>
              </a:spcBef>
              <a:spcAft>
                <a:spcPts val="1600"/>
              </a:spcAft>
              <a:buClr>
                <a:schemeClr val="dk1"/>
              </a:buClr>
              <a:buSzPts val="1500"/>
              <a:buFont typeface="Arial"/>
              <a:buNone/>
            </a:pPr>
            <a:r>
              <a:rPr b="1" lang="en-US" sz="2000">
                <a:solidFill>
                  <a:schemeClr val="dk1"/>
                </a:solidFill>
              </a:rPr>
              <a:t>Definition</a:t>
            </a:r>
            <a:r>
              <a:rPr lang="en-US" sz="2000">
                <a:solidFill>
                  <a:schemeClr val="dk1"/>
                </a:solidFill>
              </a:rPr>
              <a:t>: The Append-Only File (AOF) technique involves logging every write operation by appending it to a file. This log can then be used to reconstruct the state of the database.</a:t>
            </a:r>
            <a:endParaRPr sz="28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6">
                                            <p:txEl>
                                              <p:pRg end="0" st="0"/>
                                            </p:txEl>
                                          </p:spTgt>
                                        </p:tgtEl>
                                        <p:attrNameLst>
                                          <p:attrName>style.visibility</p:attrName>
                                        </p:attrNameLst>
                                      </p:cBhvr>
                                      <p:to>
                                        <p:strVal val="visible"/>
                                      </p:to>
                                    </p:set>
                                    <p:animEffect filter="fade" transition="in">
                                      <p:cBhvr>
                                        <p:cTn dur="1000"/>
                                        <p:tgtEl>
                                          <p:spTgt spid="1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xEl>
                                              <p:pRg end="0" st="0"/>
                                            </p:txEl>
                                          </p:spTgt>
                                        </p:tgtEl>
                                        <p:attrNameLst>
                                          <p:attrName>style.visibility</p:attrName>
                                        </p:attrNameLst>
                                      </p:cBhvr>
                                      <p:to>
                                        <p:strVal val="visible"/>
                                      </p:to>
                                    </p:set>
                                    <p:animEffect filter="fade" transition="in">
                                      <p:cBhvr>
                                        <p:cTn dur="1000"/>
                                        <p:tgtEl>
                                          <p:spTgt spid="1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xEl>
                                              <p:pRg end="1" st="1"/>
                                            </p:txEl>
                                          </p:spTgt>
                                        </p:tgtEl>
                                        <p:attrNameLst>
                                          <p:attrName>style.visibility</p:attrName>
                                        </p:attrNameLst>
                                      </p:cBhvr>
                                      <p:to>
                                        <p:strVal val="visible"/>
                                      </p:to>
                                    </p:set>
                                    <p:animEffect filter="fade" transition="in">
                                      <p:cBhvr>
                                        <p:cTn dur="1000"/>
                                        <p:tgtEl>
                                          <p:spTgt spid="1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xEl>
                                              <p:pRg end="2" st="2"/>
                                            </p:txEl>
                                          </p:spTgt>
                                        </p:tgtEl>
                                        <p:attrNameLst>
                                          <p:attrName>style.visibility</p:attrName>
                                        </p:attrNameLst>
                                      </p:cBhvr>
                                      <p:to>
                                        <p:strVal val="visible"/>
                                      </p:to>
                                    </p:set>
                                    <p:animEffect filter="fade" transition="in">
                                      <p:cBhvr>
                                        <p:cTn dur="1000"/>
                                        <p:tgtEl>
                                          <p:spTgt spid="1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xEl>
                                              <p:pRg end="3" st="3"/>
                                            </p:txEl>
                                          </p:spTgt>
                                        </p:tgtEl>
                                        <p:attrNameLst>
                                          <p:attrName>style.visibility</p:attrName>
                                        </p:attrNameLst>
                                      </p:cBhvr>
                                      <p:to>
                                        <p:strVal val="visible"/>
                                      </p:to>
                                    </p:set>
                                    <p:animEffect filter="fade" transition="in">
                                      <p:cBhvr>
                                        <p:cTn dur="1000"/>
                                        <p:tgtEl>
                                          <p:spTgt spid="1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4">
                                            <p:txEl>
                                              <p:pRg end="4" st="4"/>
                                            </p:txEl>
                                          </p:spTgt>
                                        </p:tgtEl>
                                        <p:attrNameLst>
                                          <p:attrName>style.visibility</p:attrName>
                                        </p:attrNameLst>
                                      </p:cBhvr>
                                      <p:to>
                                        <p:strVal val="visible"/>
                                      </p:to>
                                    </p:set>
                                    <p:animEffect filter="fade" transition="in">
                                      <p:cBhvr>
                                        <p:cTn dur="1000"/>
                                        <p:tgtEl>
                                          <p:spTgt spid="12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49"/>
          <p:cNvSpPr txBox="1"/>
          <p:nvPr>
            <p:ph type="title"/>
          </p:nvPr>
        </p:nvSpPr>
        <p:spPr>
          <a:xfrm>
            <a:off x="415583" y="2896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b="1" lang="en-US" sz="2400">
                <a:solidFill>
                  <a:srgbClr val="0092D8"/>
                </a:solidFill>
              </a:rPr>
              <a:t>Comparing Durability Techniques: WAL, Asynchronous Snapshots, and AOF</a:t>
            </a:r>
            <a:endParaRPr b="1" sz="2500">
              <a:solidFill>
                <a:srgbClr val="0092D8"/>
              </a:solidFill>
            </a:endParaRPr>
          </a:p>
        </p:txBody>
      </p:sp>
      <p:sp>
        <p:nvSpPr>
          <p:cNvPr id="1232" name="Google Shape;1232;p149"/>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900"/>
              <a:t>‹#›</a:t>
            </a:fld>
            <a:endParaRPr sz="1900"/>
          </a:p>
        </p:txBody>
      </p:sp>
      <p:graphicFrame>
        <p:nvGraphicFramePr>
          <p:cNvPr id="1233" name="Google Shape;1233;p149"/>
          <p:cNvGraphicFramePr/>
          <p:nvPr/>
        </p:nvGraphicFramePr>
        <p:xfrm>
          <a:off x="675733" y="1537633"/>
          <a:ext cx="3000000" cy="3000000"/>
        </p:xfrm>
        <a:graphic>
          <a:graphicData uri="http://schemas.openxmlformats.org/drawingml/2006/table">
            <a:tbl>
              <a:tblPr>
                <a:noFill/>
                <a:tableStyleId>{D70AEA84-F1D6-4E6C-873A-95592376EB88}</a:tableStyleId>
              </a:tblPr>
              <a:tblGrid>
                <a:gridCol w="1682400"/>
                <a:gridCol w="2990100"/>
                <a:gridCol w="3084000"/>
                <a:gridCol w="3084000"/>
              </a:tblGrid>
              <a:tr h="506800">
                <a:tc>
                  <a:txBody>
                    <a:bodyPr/>
                    <a:lstStyle/>
                    <a:p>
                      <a:pPr indent="0" lvl="0" marL="0" rtl="0" algn="l">
                        <a:spcBef>
                          <a:spcPts val="0"/>
                        </a:spcBef>
                        <a:spcAft>
                          <a:spcPts val="0"/>
                        </a:spcAft>
                        <a:buNone/>
                      </a:pPr>
                      <a:r>
                        <a:rPr b="1" lang="en-US" sz="1600">
                          <a:solidFill>
                            <a:schemeClr val="lt1"/>
                          </a:solidFill>
                        </a:rPr>
                        <a:t>Aspect</a:t>
                      </a:r>
                      <a:endParaRPr b="1" sz="16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c>
                  <a:txBody>
                    <a:bodyPr/>
                    <a:lstStyle/>
                    <a:p>
                      <a:pPr indent="0" lvl="0" marL="0" rtl="0" algn="l">
                        <a:spcBef>
                          <a:spcPts val="0"/>
                        </a:spcBef>
                        <a:spcAft>
                          <a:spcPts val="0"/>
                        </a:spcAft>
                        <a:buNone/>
                      </a:pPr>
                      <a:r>
                        <a:rPr b="1" lang="en-US" sz="1600">
                          <a:solidFill>
                            <a:schemeClr val="lt1"/>
                          </a:solidFill>
                        </a:rPr>
                        <a:t>WAL</a:t>
                      </a:r>
                      <a:endParaRPr b="1" sz="16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c>
                  <a:txBody>
                    <a:bodyPr/>
                    <a:lstStyle/>
                    <a:p>
                      <a:pPr indent="0" lvl="0" marL="0" rtl="0" algn="l">
                        <a:spcBef>
                          <a:spcPts val="0"/>
                        </a:spcBef>
                        <a:spcAft>
                          <a:spcPts val="0"/>
                        </a:spcAft>
                        <a:buNone/>
                      </a:pPr>
                      <a:r>
                        <a:rPr b="1" lang="en-US" sz="1600">
                          <a:solidFill>
                            <a:schemeClr val="lt1"/>
                          </a:solidFill>
                        </a:rPr>
                        <a:t>Asynchronous Snapshot</a:t>
                      </a:r>
                      <a:endParaRPr b="1" sz="16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c>
                  <a:txBody>
                    <a:bodyPr/>
                    <a:lstStyle/>
                    <a:p>
                      <a:pPr indent="0" lvl="0" marL="0" rtl="0" algn="l">
                        <a:spcBef>
                          <a:spcPts val="0"/>
                        </a:spcBef>
                        <a:spcAft>
                          <a:spcPts val="0"/>
                        </a:spcAft>
                        <a:buNone/>
                      </a:pPr>
                      <a:r>
                        <a:rPr b="1" lang="en-US" sz="1600">
                          <a:solidFill>
                            <a:schemeClr val="lt1"/>
                          </a:solidFill>
                        </a:rPr>
                        <a:t>AOF</a:t>
                      </a:r>
                      <a:endParaRPr b="1" sz="1600">
                        <a:solidFill>
                          <a:schemeClr val="lt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76A5AF"/>
                    </a:solidFill>
                  </a:tcPr>
                </a:tc>
              </a:tr>
              <a:tr h="737775">
                <a:tc>
                  <a:txBody>
                    <a:bodyPr/>
                    <a:lstStyle/>
                    <a:p>
                      <a:pPr indent="0" lvl="0" marL="0" rtl="0" algn="l">
                        <a:spcBef>
                          <a:spcPts val="0"/>
                        </a:spcBef>
                        <a:spcAft>
                          <a:spcPts val="0"/>
                        </a:spcAft>
                        <a:buNone/>
                      </a:pPr>
                      <a:r>
                        <a:rPr b="1" lang="en-US" sz="1600">
                          <a:solidFill>
                            <a:srgbClr val="3C78D8"/>
                          </a:solidFill>
                        </a:rPr>
                        <a:t>Durability</a:t>
                      </a:r>
                      <a:endParaRPr b="1" sz="16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Logs changes before applying them.</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Periodically captures the system’s state.</a:t>
                      </a:r>
                      <a:endParaRPr sz="1600">
                        <a:solidFill>
                          <a:schemeClr val="dk1"/>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Logs every write operation sequentially.</a:t>
                      </a:r>
                      <a:endParaRPr b="1" sz="1200">
                        <a:solidFill>
                          <a:srgbClr val="38761D"/>
                        </a:solidFill>
                        <a:highlight>
                          <a:schemeClr val="lt1"/>
                        </a:highlight>
                        <a:latin typeface="Roboto Mono"/>
                        <a:ea typeface="Roboto Mono"/>
                        <a:cs typeface="Roboto Mono"/>
                        <a:sym typeface="Roboto Mono"/>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234" name="Google Shape;1234;p149"/>
          <p:cNvGraphicFramePr/>
          <p:nvPr/>
        </p:nvGraphicFramePr>
        <p:xfrm>
          <a:off x="675733" y="2782200"/>
          <a:ext cx="3000000" cy="3000000"/>
        </p:xfrm>
        <a:graphic>
          <a:graphicData uri="http://schemas.openxmlformats.org/drawingml/2006/table">
            <a:tbl>
              <a:tblPr>
                <a:noFill/>
                <a:tableStyleId>{D70AEA84-F1D6-4E6C-873A-95592376EB88}</a:tableStyleId>
              </a:tblPr>
              <a:tblGrid>
                <a:gridCol w="1682400"/>
                <a:gridCol w="2990100"/>
                <a:gridCol w="3084000"/>
                <a:gridCol w="3084000"/>
              </a:tblGrid>
              <a:tr h="737775">
                <a:tc>
                  <a:txBody>
                    <a:bodyPr/>
                    <a:lstStyle/>
                    <a:p>
                      <a:pPr indent="0" lvl="0" marL="0" rtl="0" algn="l">
                        <a:spcBef>
                          <a:spcPts val="0"/>
                        </a:spcBef>
                        <a:spcAft>
                          <a:spcPts val="0"/>
                        </a:spcAft>
                        <a:buNone/>
                      </a:pPr>
                      <a:r>
                        <a:rPr b="1" lang="en-US" sz="1600">
                          <a:solidFill>
                            <a:srgbClr val="3C78D8"/>
                          </a:solidFill>
                        </a:rPr>
                        <a:t>Recovery</a:t>
                      </a:r>
                      <a:endParaRPr b="1" sz="16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Replays recent, uncommitted changes.</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Restores snapshot and replays logs.</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Replays all write operations from the log file.</a:t>
                      </a:r>
                      <a:endParaRPr b="1" sz="1200">
                        <a:solidFill>
                          <a:srgbClr val="188038"/>
                        </a:solidFill>
                        <a:latin typeface="Roboto Mono"/>
                        <a:ea typeface="Roboto Mono"/>
                        <a:cs typeface="Roboto Mono"/>
                        <a:sym typeface="Roboto Mono"/>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235" name="Google Shape;1235;p149"/>
          <p:cNvGraphicFramePr/>
          <p:nvPr/>
        </p:nvGraphicFramePr>
        <p:xfrm>
          <a:off x="675733" y="3519967"/>
          <a:ext cx="3000000" cy="3000000"/>
        </p:xfrm>
        <a:graphic>
          <a:graphicData uri="http://schemas.openxmlformats.org/drawingml/2006/table">
            <a:tbl>
              <a:tblPr>
                <a:noFill/>
                <a:tableStyleId>{D70AEA84-F1D6-4E6C-873A-95592376EB88}</a:tableStyleId>
              </a:tblPr>
              <a:tblGrid>
                <a:gridCol w="1682400"/>
                <a:gridCol w="2990100"/>
                <a:gridCol w="3084000"/>
                <a:gridCol w="3084000"/>
              </a:tblGrid>
              <a:tr h="737775">
                <a:tc>
                  <a:txBody>
                    <a:bodyPr/>
                    <a:lstStyle/>
                    <a:p>
                      <a:pPr indent="0" lvl="0" marL="0" rtl="0" algn="l">
                        <a:spcBef>
                          <a:spcPts val="0"/>
                        </a:spcBef>
                        <a:spcAft>
                          <a:spcPts val="0"/>
                        </a:spcAft>
                        <a:buNone/>
                      </a:pPr>
                      <a:r>
                        <a:rPr b="1" lang="en-US" sz="1600">
                          <a:solidFill>
                            <a:srgbClr val="3C78D8"/>
                          </a:solidFill>
                        </a:rPr>
                        <a:t>Performance</a:t>
                      </a:r>
                      <a:endParaRPr b="1" sz="16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Fast recovery; only recent changes replayed.</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Moderate; restores snapshot and replays logs.</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Slower; replays all log entries.</a:t>
                      </a:r>
                      <a:endParaRPr b="1" sz="1200">
                        <a:solidFill>
                          <a:srgbClr val="188038"/>
                        </a:solidFill>
                        <a:latin typeface="Roboto Mono"/>
                        <a:ea typeface="Roboto Mono"/>
                        <a:cs typeface="Roboto Mono"/>
                        <a:sym typeface="Roboto Mono"/>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236" name="Google Shape;1236;p149"/>
          <p:cNvGraphicFramePr/>
          <p:nvPr/>
        </p:nvGraphicFramePr>
        <p:xfrm>
          <a:off x="675733" y="4257733"/>
          <a:ext cx="3000000" cy="3000000"/>
        </p:xfrm>
        <a:graphic>
          <a:graphicData uri="http://schemas.openxmlformats.org/drawingml/2006/table">
            <a:tbl>
              <a:tblPr>
                <a:noFill/>
                <a:tableStyleId>{D70AEA84-F1D6-4E6C-873A-95592376EB88}</a:tableStyleId>
              </a:tblPr>
              <a:tblGrid>
                <a:gridCol w="1682400"/>
                <a:gridCol w="2990100"/>
                <a:gridCol w="3084000"/>
                <a:gridCol w="3084000"/>
              </a:tblGrid>
              <a:tr h="737775">
                <a:tc>
                  <a:txBody>
                    <a:bodyPr/>
                    <a:lstStyle/>
                    <a:p>
                      <a:pPr indent="0" lvl="0" marL="0" rtl="0" algn="l">
                        <a:spcBef>
                          <a:spcPts val="0"/>
                        </a:spcBef>
                        <a:spcAft>
                          <a:spcPts val="0"/>
                        </a:spcAft>
                        <a:buNone/>
                      </a:pPr>
                      <a:r>
                        <a:rPr b="1" lang="en-US" sz="1600">
                          <a:solidFill>
                            <a:srgbClr val="3C78D8"/>
                          </a:solidFill>
                        </a:rPr>
                        <a:t>Consistency</a:t>
                      </a:r>
                      <a:endParaRPr b="1" sz="16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High; every change logged in order.</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Consistent at snapshot time, may miss recent changes.</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High; every write is logged in order.</a:t>
                      </a:r>
                      <a:endParaRPr b="1" sz="1200">
                        <a:solidFill>
                          <a:srgbClr val="188038"/>
                        </a:solidFill>
                        <a:latin typeface="Roboto Mono"/>
                        <a:ea typeface="Roboto Mono"/>
                        <a:cs typeface="Roboto Mono"/>
                        <a:sym typeface="Roboto Mono"/>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237" name="Google Shape;1237;p149"/>
          <p:cNvGraphicFramePr/>
          <p:nvPr/>
        </p:nvGraphicFramePr>
        <p:xfrm>
          <a:off x="675733" y="4995500"/>
          <a:ext cx="3000000" cy="3000000"/>
        </p:xfrm>
        <a:graphic>
          <a:graphicData uri="http://schemas.openxmlformats.org/drawingml/2006/table">
            <a:tbl>
              <a:tblPr>
                <a:noFill/>
                <a:tableStyleId>{D70AEA84-F1D6-4E6C-873A-95592376EB88}</a:tableStyleId>
              </a:tblPr>
              <a:tblGrid>
                <a:gridCol w="1682400"/>
                <a:gridCol w="2990100"/>
                <a:gridCol w="3084000"/>
                <a:gridCol w="3084000"/>
              </a:tblGrid>
              <a:tr h="737775">
                <a:tc>
                  <a:txBody>
                    <a:bodyPr/>
                    <a:lstStyle/>
                    <a:p>
                      <a:pPr indent="0" lvl="0" marL="0" rtl="0" algn="l">
                        <a:spcBef>
                          <a:spcPts val="0"/>
                        </a:spcBef>
                        <a:spcAft>
                          <a:spcPts val="0"/>
                        </a:spcAft>
                        <a:buNone/>
                      </a:pPr>
                      <a:r>
                        <a:rPr b="1" lang="en-US" sz="1600">
                          <a:solidFill>
                            <a:srgbClr val="3C78D8"/>
                          </a:solidFill>
                        </a:rPr>
                        <a:t>Crash Recovery</a:t>
                      </a:r>
                      <a:endParaRPr b="1" sz="1600">
                        <a:solidFill>
                          <a:srgbClr val="3C78D8"/>
                        </a:solidFill>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Fast; only recent changes replayed.</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Slower; combines snapshot with logs.</a:t>
                      </a:r>
                      <a:endParaRPr sz="1600"/>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rPr>
                        <a:t>Slower; replays all log entries.</a:t>
                      </a:r>
                      <a:endParaRPr b="1" sz="1200">
                        <a:solidFill>
                          <a:srgbClr val="188038"/>
                        </a:solidFill>
                        <a:latin typeface="Roboto Mono"/>
                        <a:ea typeface="Roboto Mono"/>
                        <a:cs typeface="Roboto Mono"/>
                        <a:sym typeface="Roboto Mono"/>
                      </a:endParaRPr>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1000"/>
                                        <p:tgtEl>
                                          <p:spTgt spid="1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1000"/>
                                        <p:tgtEl>
                                          <p:spTgt spid="1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1000"/>
                                        <p:tgtEl>
                                          <p:spTgt spid="1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1000"/>
                                        <p:tgtEl>
                                          <p:spTgt spid="1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gtEl>
                                        <p:attrNameLst>
                                          <p:attrName>style.visibility</p:attrName>
                                        </p:attrNameLst>
                                      </p:cBhvr>
                                      <p:to>
                                        <p:strVal val="visible"/>
                                      </p:to>
                                    </p:set>
                                    <p:animEffect filter="fade" transition="in">
                                      <p:cBhvr>
                                        <p:cTn dur="1000"/>
                                        <p:tgtEl>
                                          <p:spTgt spid="1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50"/>
          <p:cNvSpPr/>
          <p:nvPr/>
        </p:nvSpPr>
        <p:spPr>
          <a:xfrm flipH="1" rot="-2700000">
            <a:off x="-2610315" y="100842"/>
            <a:ext cx="7208799" cy="5328613"/>
          </a:xfrm>
          <a:custGeom>
            <a:rect b="b" l="l" r="r" t="t"/>
            <a:pathLst>
              <a:path extrusionOk="0" h="7424430" w="10044119">
                <a:moveTo>
                  <a:pt x="3280831" y="0"/>
                </a:moveTo>
                <a:lnTo>
                  <a:pt x="10044119" y="6765245"/>
                </a:lnTo>
                <a:lnTo>
                  <a:pt x="9368117" y="7424429"/>
                </a:lnTo>
                <a:lnTo>
                  <a:pt x="0" y="3279587"/>
                </a:lnTo>
              </a:path>
            </a:pathLst>
          </a:custGeom>
          <a:solidFill>
            <a:srgbClr val="0080C9"/>
          </a:solidFill>
          <a:ln>
            <a:noFill/>
          </a:ln>
          <a:effectLst>
            <a:outerShdw blurRad="50800" rotWithShape="0" algn="t" dir="5400000" dist="254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43" name="Google Shape;1243;p150"/>
          <p:cNvSpPr/>
          <p:nvPr/>
        </p:nvSpPr>
        <p:spPr>
          <a:xfrm rot="-2700000">
            <a:off x="3342605" y="2215208"/>
            <a:ext cx="10039793" cy="7023248"/>
          </a:xfrm>
          <a:custGeom>
            <a:rect b="b" l="l" r="r" t="t"/>
            <a:pathLst>
              <a:path extrusionOk="0" h="7019345" w="10034213">
                <a:moveTo>
                  <a:pt x="9624712" y="0"/>
                </a:moveTo>
                <a:lnTo>
                  <a:pt x="10034213" y="3945367"/>
                </a:lnTo>
                <a:lnTo>
                  <a:pt x="6927905" y="7019345"/>
                </a:lnTo>
                <a:lnTo>
                  <a:pt x="0" y="112992"/>
                </a:lnTo>
              </a:path>
            </a:pathLst>
          </a:custGeom>
          <a:solidFill>
            <a:srgbClr val="0080C9"/>
          </a:solidFill>
          <a:ln>
            <a:noFill/>
          </a:ln>
          <a:effectLst>
            <a:outerShdw blurRad="38100" rotWithShape="0" algn="t" dir="12480000" dist="25400">
              <a:srgbClr val="000000">
                <a:alpha val="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44" name="Google Shape;1244;p150"/>
          <p:cNvSpPr/>
          <p:nvPr/>
        </p:nvSpPr>
        <p:spPr>
          <a:xfrm rot="-2700000">
            <a:off x="3510445" y="-5040833"/>
            <a:ext cx="8659200" cy="13515798"/>
          </a:xfrm>
          <a:custGeom>
            <a:rect b="b" l="l" r="r" t="t"/>
            <a:pathLst>
              <a:path extrusionOk="0" h="8099248" w="5188965">
                <a:moveTo>
                  <a:pt x="0" y="0"/>
                </a:moveTo>
                <a:lnTo>
                  <a:pt x="5188965" y="5176041"/>
                </a:lnTo>
                <a:lnTo>
                  <a:pt x="2264088" y="8099248"/>
                </a:lnTo>
                <a:lnTo>
                  <a:pt x="1269683" y="7095152"/>
                </a:lnTo>
              </a:path>
            </a:pathLst>
          </a:custGeom>
          <a:solidFill>
            <a:srgbClr val="0092D8"/>
          </a:solidFill>
          <a:ln>
            <a:noFill/>
          </a:ln>
          <a:effectLst>
            <a:outerShdw blurRad="127000" rotWithShape="0" algn="t" dir="5400000" dist="508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45" name="Google Shape;1245;p150"/>
          <p:cNvSpPr/>
          <p:nvPr/>
        </p:nvSpPr>
        <p:spPr>
          <a:xfrm flipH="1" rot="-2700000">
            <a:off x="-2510761" y="479212"/>
            <a:ext cx="6197329" cy="5194100"/>
          </a:xfrm>
          <a:custGeom>
            <a:rect b="b" l="l" r="r" t="t"/>
            <a:pathLst>
              <a:path extrusionOk="0" h="7237011" w="8634824">
                <a:moveTo>
                  <a:pt x="1871536" y="0"/>
                </a:moveTo>
                <a:lnTo>
                  <a:pt x="8634824" y="6765245"/>
                </a:lnTo>
                <a:lnTo>
                  <a:pt x="8146228" y="7237011"/>
                </a:lnTo>
                <a:lnTo>
                  <a:pt x="0" y="1885187"/>
                </a:lnTo>
              </a:path>
            </a:pathLst>
          </a:custGeom>
          <a:solidFill>
            <a:srgbClr val="0287D1"/>
          </a:solidFill>
          <a:ln>
            <a:noFill/>
          </a:ln>
          <a:effectLst>
            <a:outerShdw blurRad="50800" rotWithShape="0" algn="t" dir="5400000" dist="25400">
              <a:srgbClr val="000000">
                <a:alpha val="294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Lato"/>
              <a:ea typeface="Lato"/>
              <a:cs typeface="Lato"/>
              <a:sym typeface="Lato"/>
            </a:endParaRPr>
          </a:p>
        </p:txBody>
      </p:sp>
      <p:sp>
        <p:nvSpPr>
          <p:cNvPr id="1246" name="Google Shape;1246;p150"/>
          <p:cNvSpPr/>
          <p:nvPr/>
        </p:nvSpPr>
        <p:spPr>
          <a:xfrm>
            <a:off x="2329798" y="1703007"/>
            <a:ext cx="9629100" cy="2137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Roboto Medium"/>
                <a:ea typeface="Roboto Medium"/>
                <a:cs typeface="Roboto Medium"/>
                <a:sym typeface="Roboto Medium"/>
              </a:rPr>
              <a:t>Any Questions?</a:t>
            </a:r>
            <a:endParaRPr b="0" i="0" sz="8000" u="none" cap="none" strike="noStrike">
              <a:solidFill>
                <a:schemeClr val="lt1"/>
              </a:solidFill>
              <a:latin typeface="Roboto Medium"/>
              <a:ea typeface="Roboto Medium"/>
              <a:cs typeface="Roboto Medium"/>
              <a:sym typeface="Roboto Medium"/>
            </a:endParaRPr>
          </a:p>
          <a:p>
            <a:pPr indent="0" lvl="0" marL="0" marR="0" rtl="0" algn="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Roboto Medium"/>
              <a:ea typeface="Roboto Medium"/>
              <a:cs typeface="Roboto Medium"/>
              <a:sym typeface="Roboto Medium"/>
            </a:endParaRPr>
          </a:p>
        </p:txBody>
      </p:sp>
      <p:pic>
        <p:nvPicPr>
          <p:cNvPr id="1247" name="Google Shape;1247;p150"/>
          <p:cNvPicPr preferRelativeResize="0"/>
          <p:nvPr/>
        </p:nvPicPr>
        <p:blipFill rotWithShape="1">
          <a:blip r:embed="rId3">
            <a:alphaModFix/>
          </a:blip>
          <a:srcRect b="0" l="0" r="0" t="0"/>
          <a:stretch/>
        </p:blipFill>
        <p:spPr>
          <a:xfrm>
            <a:off x="2329805" y="3268070"/>
            <a:ext cx="1531981" cy="1531981"/>
          </a:xfrm>
          <a:prstGeom prst="rect">
            <a:avLst/>
          </a:prstGeom>
          <a:noFill/>
          <a:ln>
            <a:noFill/>
          </a:ln>
        </p:spPr>
      </p:pic>
      <p:sp>
        <p:nvSpPr>
          <p:cNvPr id="1248" name="Google Shape;1248;p15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