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9"/>
  </p:notesMasterIdLst>
  <p:sldIdLst>
    <p:sldId id="256" r:id="rId2"/>
    <p:sldId id="257" r:id="rId3"/>
    <p:sldId id="339" r:id="rId4"/>
    <p:sldId id="355" r:id="rId5"/>
    <p:sldId id="356" r:id="rId6"/>
    <p:sldId id="338" r:id="rId7"/>
    <p:sldId id="354" r:id="rId8"/>
    <p:sldId id="34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40" r:id="rId19"/>
    <p:sldId id="366" r:id="rId20"/>
    <p:sldId id="367" r:id="rId21"/>
    <p:sldId id="368" r:id="rId22"/>
    <p:sldId id="369" r:id="rId23"/>
    <p:sldId id="370" r:id="rId24"/>
    <p:sldId id="372" r:id="rId25"/>
    <p:sldId id="373" r:id="rId26"/>
    <p:sldId id="376" r:id="rId27"/>
    <p:sldId id="375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0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69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9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4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7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670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65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06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1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4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04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651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576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86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5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6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1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9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5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0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Conjuntos Numéricos e funções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E4F19D83-82EC-1E10-710A-C15C0A0EEF63}"/>
              </a:ext>
            </a:extLst>
          </p:cNvPr>
          <p:cNvSpPr txBox="1"/>
          <p:nvPr/>
        </p:nvSpPr>
        <p:spPr>
          <a:xfrm>
            <a:off x="381017" y="1054042"/>
            <a:ext cx="3597301" cy="110796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Os elementos do domínio só tem um correspondente no contradomínio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97A6A0-383A-2B81-0E23-FED77937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318" y="975121"/>
            <a:ext cx="4991678" cy="32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E4F19D83-82EC-1E10-710A-C15C0A0EEF63}"/>
              </a:ext>
            </a:extLst>
          </p:cNvPr>
          <p:cNvSpPr txBox="1"/>
          <p:nvPr/>
        </p:nvSpPr>
        <p:spPr>
          <a:xfrm>
            <a:off x="0" y="2572828"/>
            <a:ext cx="9109494" cy="23390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Uma função f de S em T, simbolizada por f: S -&gt; T é um subconjunto de S x T, onde cada elemento de S aparece exatamente uma única vez como primeiro elemento de um par ordenado.</a:t>
            </a:r>
          </a:p>
          <a:p>
            <a:pPr lvl="0" algn="ctr"/>
            <a:endParaRPr lang="pt-BR"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0" algn="ctr"/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 é o domínio e T é o contradomínio da função f.</a:t>
            </a:r>
          </a:p>
          <a:p>
            <a:pPr lvl="0" algn="ctr"/>
            <a:endParaRPr lang="pt-BR"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0" algn="ctr"/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Uma função é uma relação do tipo um-para-um ou muitos para um.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F9CEC-2474-63D4-B023-D67CB29D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98" y="685329"/>
            <a:ext cx="4752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2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/>
              <p:nvPr/>
            </p:nvSpPr>
            <p:spPr>
              <a:xfrm>
                <a:off x="0" y="2572828"/>
                <a:ext cx="9109494" cy="20312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A função f, portanto, representa a associação entre elementos de S e de T.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Ou seja, f é um conjunto de pares ordenados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s,t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), onde:</a:t>
                </a:r>
              </a:p>
              <a:p>
                <a:pPr lvl="0" algn="ctr"/>
                <a:r>
                  <a:rPr lang="pt-BR" sz="1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S</a:t>
                </a:r>
              </a:p>
              <a:p>
                <a:pPr lvl="0" algn="ctr"/>
                <a:r>
                  <a:rPr lang="pt-BR" sz="20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b="1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T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t = f(s)</a:t>
                </a:r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2828"/>
                <a:ext cx="9109494" cy="2031295"/>
              </a:xfrm>
              <a:prstGeom prst="rect">
                <a:avLst/>
              </a:prstGeom>
              <a:blipFill>
                <a:blip r:embed="rId3"/>
                <a:stretch>
                  <a:fillRect r="-268"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F3F9CEC-2474-63D4-B023-D67CB29DC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398" y="685329"/>
            <a:ext cx="4752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/>
              <p:nvPr/>
            </p:nvSpPr>
            <p:spPr>
              <a:xfrm>
                <a:off x="1769394" y="774872"/>
                <a:ext cx="4930679" cy="141574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Se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s,t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 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f, então: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t é a imagem de s por f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 é a 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pré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-imagem de t por f</a:t>
                </a:r>
              </a:p>
              <a:p>
                <a:pPr lvl="0" algn="ctr"/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94" y="774872"/>
                <a:ext cx="4930679" cy="1415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774;p46">
                <a:extLst>
                  <a:ext uri="{FF2B5EF4-FFF2-40B4-BE49-F238E27FC236}">
                    <a16:creationId xmlns:a16="http://schemas.microsoft.com/office/drawing/2014/main" id="{2767B719-2342-57C0-D1A7-F81EE541AC56}"/>
                  </a:ext>
                </a:extLst>
              </p:cNvPr>
              <p:cNvSpPr txBox="1"/>
              <p:nvPr/>
            </p:nvSpPr>
            <p:spPr>
              <a:xfrm>
                <a:off x="467833" y="2598974"/>
                <a:ext cx="7793665" cy="17235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Logo, f  é um subconjunto de S x T onde cada valor de S tem apenas um valor associado em T. Ou seja, os elementos de S aparecem somente uma vez nos pares ordenados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s,t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f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f = {(s1,t1),(s2,t2),(s3,t2),(s4,t3),...}</a:t>
                </a:r>
              </a:p>
              <a:p>
                <a:pPr lvl="0" algn="ctr"/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3" name="Google Shape;1774;p46">
                <a:extLst>
                  <a:ext uri="{FF2B5EF4-FFF2-40B4-BE49-F238E27FC236}">
                    <a16:creationId xmlns:a16="http://schemas.microsoft.com/office/drawing/2014/main" id="{2767B719-2342-57C0-D1A7-F81EE541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3" y="2598974"/>
                <a:ext cx="7793665" cy="1723518"/>
              </a:xfrm>
              <a:prstGeom prst="rect">
                <a:avLst/>
              </a:prstGeom>
              <a:blipFill>
                <a:blip r:embed="rId4"/>
                <a:stretch>
                  <a:fillRect r="-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3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8970FB-98C6-286F-643B-F67F4DE6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1" y="672722"/>
            <a:ext cx="8003769" cy="44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763672-EF19-1643-F269-93C93BCA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3" y="955625"/>
            <a:ext cx="8600101" cy="23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D4EA2E-2DBE-CBD1-1AAA-8A3A0FB3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6" y="938952"/>
            <a:ext cx="7974472" cy="29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4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9A9325-F74B-5255-040D-888297F2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29" y="672722"/>
            <a:ext cx="5986130" cy="33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</a:t>
            </a:r>
            <a:r>
              <a:rPr lang="pt-BR" sz="2400" dirty="0" err="1"/>
              <a:t>sobrejetora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492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É aquela em que o contradomínio é igual a imagem.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E17785-6894-87E3-5A1E-71215489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1" y="1572944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</a:t>
            </a:r>
            <a:r>
              <a:rPr lang="pt-BR" sz="2400" dirty="0" err="1"/>
              <a:t>sobrejetora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492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É aquela em que o contradomínio é igual a imagem.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E17785-6894-87E3-5A1E-71215489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1" y="1572944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Um conjunto é uma coleção de objetos. Cada item dentro do conjunto é um elemento com </a:t>
            </a:r>
            <a:r>
              <a:rPr lang="pt-BR" sz="1800" b="1" dirty="0">
                <a:solidFill>
                  <a:schemeClr val="bg1"/>
                </a:solidFill>
              </a:rPr>
              <a:t>representação única </a:t>
            </a:r>
            <a:r>
              <a:rPr lang="pt-BR" sz="1800" dirty="0">
                <a:solidFill>
                  <a:schemeClr val="bg1"/>
                </a:solidFill>
              </a:rPr>
              <a:t>– não temos itens repetidos.</a:t>
            </a:r>
            <a:endParaRPr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</a:t>
            </a:r>
            <a:r>
              <a:rPr lang="pt-BR" sz="2400" dirty="0" err="1"/>
              <a:t>sobrejetora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1723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Exercício: </a:t>
            </a:r>
          </a:p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Seja S = {1,2,3,4,5,6} e T = {7,8,9,10}</a:t>
            </a:r>
          </a:p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Represente uma função f  (por pares ordenados) que seja </a:t>
            </a:r>
            <a:r>
              <a:rPr lang="pt-BR" sz="2000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sobrejetora</a:t>
            </a:r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.</a:t>
            </a:r>
          </a:p>
          <a:p>
            <a:pPr lvl="0" algn="ctr"/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46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injetora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54230" y="673267"/>
            <a:ext cx="7753721" cy="8001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Cada elemento da imagem só tem um correspondente do domínio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DA06EA-029E-92F8-4AEA-092C7056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85" y="1533412"/>
            <a:ext cx="5409210" cy="35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87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bijetora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54230" y="673267"/>
            <a:ext cx="7753721" cy="492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Injetora e 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sobrejetora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CFD384-7783-8C17-0F9A-94E8A7AD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39" y="1237983"/>
            <a:ext cx="6019800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2EEC3A-AA75-74E1-F923-865BC221C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69" y="2846679"/>
            <a:ext cx="2076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7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composta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454230" y="673267"/>
                <a:ext cx="7753721" cy="110796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Sejam as funções f: S-&gt;T e g: T-&gt;U. Então para qualquer s </a:t>
                </a:r>
                <a14:m>
                  <m:oMath xmlns:m="http://schemas.openxmlformats.org/officeDocument/2006/math">
                    <m:r>
                      <a:rPr lang="pt-BR" sz="18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</a:rPr>
                  <a:t>S, f(s) é um elemento de T, que também é um domínio de g. O resultado de g(f(s)) é um elemento de U.</a:t>
                </a:r>
                <a:endParaRPr sz="2000" b="1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30" y="673267"/>
                <a:ext cx="7753721" cy="1107965"/>
              </a:xfrm>
              <a:prstGeom prst="rect">
                <a:avLst/>
              </a:prstGeom>
              <a:blipFill>
                <a:blip r:embed="rId3"/>
                <a:stretch>
                  <a:fillRect l="-629" r="-1495" b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9839097-9EE5-D087-0756-6DD9F1E6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9" y="1866292"/>
            <a:ext cx="7899187" cy="20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composta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2FF08F-16C7-4AF1-617B-A624FF2F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7" y="1228196"/>
            <a:ext cx="7954445" cy="27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7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98CF-15BB-88AF-FA3E-02A65160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FCCDB-A37E-42BD-1C5E-73D7435B3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DFA2A5-D90E-1357-878E-082045B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073"/>
            <a:ext cx="8986391" cy="2591354"/>
          </a:xfrm>
          <a:prstGeom prst="rect">
            <a:avLst/>
          </a:prstGeom>
        </p:spPr>
      </p:pic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2C22B569-72DE-1FA1-4671-B7D02CF36860}"/>
              </a:ext>
            </a:extLst>
          </p:cNvPr>
          <p:cNvSpPr txBox="1">
            <a:spLocks/>
          </p:cNvSpPr>
          <p:nvPr/>
        </p:nvSpPr>
        <p:spPr>
          <a:xfrm>
            <a:off x="1769394" y="215822"/>
            <a:ext cx="56052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r>
              <a:rPr lang="pt-BR" sz="24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90736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2C22B569-72DE-1FA1-4671-B7D02CF36860}"/>
              </a:ext>
            </a:extLst>
          </p:cNvPr>
          <p:cNvSpPr txBox="1">
            <a:spLocks/>
          </p:cNvSpPr>
          <p:nvPr/>
        </p:nvSpPr>
        <p:spPr>
          <a:xfrm>
            <a:off x="1769394" y="215822"/>
            <a:ext cx="56052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r>
              <a:rPr lang="pt-BR" sz="2400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6336C4-5514-F6B5-65E9-4F5BFB8E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0" y="536653"/>
            <a:ext cx="4188010" cy="46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2C22B569-72DE-1FA1-4671-B7D02CF36860}"/>
              </a:ext>
            </a:extLst>
          </p:cNvPr>
          <p:cNvSpPr txBox="1">
            <a:spLocks/>
          </p:cNvSpPr>
          <p:nvPr/>
        </p:nvSpPr>
        <p:spPr>
          <a:xfrm>
            <a:off x="1769394" y="215822"/>
            <a:ext cx="56052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r>
              <a:rPr lang="pt-BR" sz="2400" dirty="0"/>
              <a:t>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CCD98C-ECE2-E534-9D1F-7E5EB53B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" y="972214"/>
            <a:ext cx="8700710" cy="37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3F052EA0-DBBA-6039-B742-60D5D0BAEF01}"/>
                  </a:ext>
                </a:extLst>
              </p:cNvPr>
              <p:cNvSpPr txBox="1"/>
              <p:nvPr/>
            </p:nvSpPr>
            <p:spPr>
              <a:xfrm>
                <a:off x="701749" y="1368603"/>
                <a:ext cx="8133907" cy="87713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)[(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(∃ 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3F052EA0-DBBA-6039-B742-60D5D0BA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1368603"/>
                <a:ext cx="8133907" cy="877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071F762-C331-FB81-FEA6-D8CDAE34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23" y="2665129"/>
            <a:ext cx="8748777" cy="3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2250F2-14D7-B584-5518-A12DAA24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59" y="672722"/>
            <a:ext cx="5939738" cy="22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EE2325-6315-0AA7-E07E-F85EE5B1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49" y="724832"/>
            <a:ext cx="6245359" cy="36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Relacionando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984627"/>
                <a:ext cx="5605200" cy="100024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A</a:t>
                </a:r>
                <a:r>
                  <a:rPr lang="pt-BR" sz="32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|(∃ 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 {0,1,2,3} 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³}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984627"/>
                <a:ext cx="5605200" cy="100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Relacionando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736EB5E3-D399-B072-CC3C-3E2FFCD29786}"/>
                  </a:ext>
                </a:extLst>
              </p:cNvPr>
              <p:cNvSpPr txBox="1"/>
              <p:nvPr/>
            </p:nvSpPr>
            <p:spPr>
              <a:xfrm>
                <a:off x="1084521" y="672722"/>
                <a:ext cx="7368362" cy="100024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B</a:t>
                </a:r>
                <a:r>
                  <a:rPr lang="pt-BR" sz="32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 {1,2} 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736EB5E3-D399-B072-CC3C-3E2FFCD2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672722"/>
                <a:ext cx="7368362" cy="100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76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2773342" y="1064675"/>
            <a:ext cx="3597301" cy="110796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O aumento do salário decorre de acordo com a área de especialização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3B27A5-DBC1-E4EF-6287-A83539EB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25" y="2265018"/>
            <a:ext cx="5402337" cy="25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30496-3A3D-BE2A-2ECE-573C008F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32" y="672722"/>
            <a:ext cx="6430372" cy="41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1695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478</Words>
  <Application>Microsoft Office PowerPoint</Application>
  <PresentationFormat>Apresentação na tela (16:9)</PresentationFormat>
  <Paragraphs>57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Montserrat</vt:lpstr>
      <vt:lpstr>Poppins</vt:lpstr>
      <vt:lpstr>Calibri</vt:lpstr>
      <vt:lpstr>Cambria Math</vt:lpstr>
      <vt:lpstr>Lato</vt:lpstr>
      <vt:lpstr>Competency Based Learning Center by Slidesgo</vt:lpstr>
      <vt:lpstr>Conjuntos Numéricos e funções</vt:lpstr>
      <vt:lpstr>Definição</vt:lpstr>
      <vt:lpstr>Subconjunto próprio</vt:lpstr>
      <vt:lpstr>Subconjunto próprio</vt:lpstr>
      <vt:lpstr>Subconjunto próprio</vt:lpstr>
      <vt:lpstr>Relacionando</vt:lpstr>
      <vt:lpstr>Relacionando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Função sobrejetora</vt:lpstr>
      <vt:lpstr>Função sobrejetora</vt:lpstr>
      <vt:lpstr>Função sobrejetora</vt:lpstr>
      <vt:lpstr>Função injetora</vt:lpstr>
      <vt:lpstr>Função bijetora</vt:lpstr>
      <vt:lpstr>Função composta</vt:lpstr>
      <vt:lpstr>Função composta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22</cp:revision>
  <dcterms:modified xsi:type="dcterms:W3CDTF">2024-08-05T00:53:27Z</dcterms:modified>
</cp:coreProperties>
</file>