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4"/>
    <p:sldMasterId id="2147484771" r:id="rId5"/>
    <p:sldMasterId id="2147484773" r:id="rId6"/>
    <p:sldMasterId id="2147484775" r:id="rId7"/>
  </p:sldMasterIdLst>
  <p:notesMasterIdLst>
    <p:notesMasterId r:id="rId14"/>
  </p:notesMasterIdLst>
  <p:handoutMasterIdLst>
    <p:handoutMasterId r:id="rId15"/>
  </p:handoutMasterIdLst>
  <p:sldIdLst>
    <p:sldId id="256" r:id="rId8"/>
    <p:sldId id="450" r:id="rId9"/>
    <p:sldId id="466" r:id="rId10"/>
    <p:sldId id="467" r:id="rId11"/>
    <p:sldId id="462" r:id="rId12"/>
    <p:sldId id="461" r:id="rId13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7">
          <p15:clr>
            <a:srgbClr val="A4A3A4"/>
          </p15:clr>
        </p15:guide>
        <p15:guide id="2" orient="horz" pos="3070">
          <p15:clr>
            <a:srgbClr val="A4A3A4"/>
          </p15:clr>
        </p15:guide>
        <p15:guide id="3" pos="295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EFC002"/>
    <a:srgbClr val="FFCDB8"/>
    <a:srgbClr val="EF3340"/>
    <a:srgbClr val="FFCD00"/>
    <a:srgbClr val="005EB8"/>
    <a:srgbClr val="FFCF06"/>
    <a:srgbClr val="F8C704"/>
    <a:srgbClr val="00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79E79-024C-4A36-8715-C3CA4CBC22CB}" v="14" dt="2021-03-14T19:19:44.235"/>
    <p1510:client id="{29BEA337-2C6C-7060-186C-38304A57BDE8}" v="15" dt="2020-07-24T13:58:35.562"/>
    <p1510:client id="{79175A39-19F4-484E-B62D-C1E3FEC66B4D}" v="6" dt="2021-03-14T19:18:16.997"/>
    <p1510:client id="{85151AAD-799E-4E7A-98C6-E8F42D6E0DAF}" v="2" dt="2020-06-26T08:25:37.556"/>
    <p1510:client id="{863CCF71-472D-523F-D03D-4EDA71224ED7}" v="575" dt="2020-06-26T08:46:54.408"/>
    <p1510:client id="{CFFE0193-C9A1-180B-394B-19805BF96840}" v="6" dt="2020-07-27T09:52:36.501"/>
    <p1510:client id="{E5881343-9AB5-EFFA-55E5-477A7FE02F5E}" v="448" dt="2020-06-26T11:44:30.459"/>
    <p1510:client id="{FCBC45EB-B4B9-4330-9CCD-6707B12EBA0C}" v="15" dt="2020-05-28T14:41:55.5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3" autoAdjust="0"/>
    <p:restoredTop sz="82561" autoAdjust="0"/>
  </p:normalViewPr>
  <p:slideViewPr>
    <p:cSldViewPr snapToObjects="1">
      <p:cViewPr>
        <p:scale>
          <a:sx n="161" d="100"/>
          <a:sy n="161" d="100"/>
        </p:scale>
        <p:origin x="672" y="160"/>
      </p:cViewPr>
      <p:guideLst>
        <p:guide orient="horz" pos="167"/>
        <p:guide orient="horz" pos="3070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39D04D9-2D90-E741-8C77-A958108973E5}" type="datetimeFigureOut">
              <a:rPr lang="en-US"/>
              <a:pPr>
                <a:defRPr/>
              </a:pPr>
              <a:t>8/23/23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81337A6-C487-9645-B543-6BBD05A1D1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4539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E7B0BA-8FA8-3A4A-9820-CF1299A8B616}" type="datetime1">
              <a:rPr lang="fi-FI"/>
              <a:pPr>
                <a:defRPr/>
              </a:pPr>
              <a:t>23.8.2023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Click to edit Master text styles</a:t>
            </a:r>
          </a:p>
          <a:p>
            <a:pPr lvl="1"/>
            <a:r>
              <a:rPr lang="fi-FI" noProof="0"/>
              <a:t>Second level</a:t>
            </a:r>
          </a:p>
          <a:p>
            <a:pPr lvl="2"/>
            <a:r>
              <a:rPr lang="fi-FI" noProof="0"/>
              <a:t>Third level</a:t>
            </a:r>
          </a:p>
          <a:p>
            <a:pPr lvl="3"/>
            <a:r>
              <a:rPr lang="fi-FI" noProof="0"/>
              <a:t>Fourth level</a:t>
            </a:r>
          </a:p>
          <a:p>
            <a:pPr lvl="4"/>
            <a:r>
              <a:rPr lang="fi-FI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6A5FF2-0573-2649-A39A-26FA52E0537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7291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976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1761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79511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6776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1864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 you and now is time for question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995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3" y="1417341"/>
            <a:ext cx="8207375" cy="295232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CS-E4640 Big Data Platforms, @CSAalto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89B1FAB-94F8-4578-A51B-9448B349C5C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1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 sz="1167"/>
            </a:lvl1pPr>
          </a:lstStyle>
          <a:p>
            <a:r>
              <a:rPr lang="en-US"/>
              <a:t>CS-E4640 Big Data Platforms, @CSAalto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7D93516-DACD-4C44-B094-1C895F2C0DB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34C32-DAF9-4F9B-89EC-AD504584D771}" type="datetime1">
              <a:rPr lang="en-US" smtClean="0"/>
              <a:t>8/23/23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AA966-23C0-4543-B02A-3BC2DCE1A7C4}" type="datetime1">
              <a:rPr lang="en-US" smtClean="0"/>
              <a:t>8/23/23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3A348-3745-46E7-9734-195CDC99C451}" type="datetime1">
              <a:rPr lang="en-US" smtClean="0"/>
              <a:t>8/23/23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3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418400"/>
            <a:ext cx="8208000" cy="295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388448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993404"/>
            <a:ext cx="8208000" cy="122413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4000" b="1" spc="-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3" y="1657740"/>
            <a:ext cx="3319477" cy="26940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3" y="4531740"/>
            <a:ext cx="3319477" cy="486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50000"/>
            <a:ext cx="4629692" cy="5415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3" y="1593555"/>
            <a:ext cx="8207375" cy="219666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468313" y="4873625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11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94516-9B97-4DDB-9418-13D3C2BA0863}" type="datetime1">
              <a:rPr lang="en-US" smtClean="0"/>
              <a:t>8/23/23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19C9A-C61B-41E2-A55A-B7BA2C7366A5}" type="datetime1">
              <a:rPr lang="en-US" smtClean="0"/>
              <a:t>8/23/23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4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3308" y="265113"/>
            <a:ext cx="8212380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3308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87609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3E220-2DFF-462B-AA40-6963E41F382F}" type="datetime1">
              <a:rPr lang="en-US" smtClean="0"/>
              <a:t>8/23/23</a:t>
            </a:fld>
            <a:endParaRPr lang="fi-FI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3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FABDBD-C308-45C6-BA80-2C1F70CDBACE}" type="datetime1">
              <a:rPr lang="en-US" smtClean="0"/>
              <a:t>8/23/23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51" r:id="rId2"/>
    <p:sldLayoutId id="2147484753" r:id="rId3"/>
    <p:sldLayoutId id="2147484768" r:id="rId4"/>
    <p:sldLayoutId id="2147484756" r:id="rId5"/>
    <p:sldLayoutId id="2147484759" r:id="rId6"/>
    <p:sldLayoutId id="2147484762" r:id="rId7"/>
    <p:sldLayoutId id="2147484767" r:id="rId8"/>
    <p:sldLayoutId id="2147484765" r:id="rId9"/>
    <p:sldLayoutId id="2147484769" r:id="rId10"/>
    <p:sldLayoutId id="2147484770" r:id="rId1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EB0D1-7F1A-42AD-B212-076E82F7F2A9}" type="datetime1">
              <a:rPr lang="en-US" smtClean="0"/>
              <a:t>8/23/23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2" r:id="rId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A10C62-98A4-490F-AED8-C6BC545836D7}" type="datetime1">
              <a:rPr lang="en-US" smtClean="0"/>
              <a:t>8/23/23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BDD2A1-315A-43A2-8A82-89A67F0B35A4}" type="datetime1">
              <a:rPr lang="en-US" smtClean="0"/>
              <a:t>8/23/23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sz="4400" dirty="0" err="1">
                <a:latin typeface="Georgia" panose="02040502050405020303" pitchFamily="18" charset="0"/>
                <a:ea typeface="ＭＳ Ｐゴシック"/>
              </a:rPr>
              <a:t>Explainable</a:t>
            </a:r>
            <a:r>
              <a:rPr lang="fi-FI" sz="4400" dirty="0">
                <a:latin typeface="Georgia" panose="02040502050405020303" pitchFamily="18" charset="0"/>
                <a:ea typeface="ＭＳ Ｐゴシック"/>
              </a:rPr>
              <a:t> </a:t>
            </a:r>
            <a:r>
              <a:rPr lang="fi-FI" sz="4400" dirty="0" err="1">
                <a:latin typeface="Georgia" panose="02040502050405020303" pitchFamily="18" charset="0"/>
                <a:ea typeface="ＭＳ Ｐゴシック"/>
              </a:rPr>
              <a:t>Model</a:t>
            </a:r>
            <a:r>
              <a:rPr lang="fi-FI" sz="4400" dirty="0">
                <a:latin typeface="Georgia" panose="02040502050405020303" pitchFamily="18" charset="0"/>
                <a:ea typeface="ＭＳ Ｐゴシック"/>
              </a:rPr>
              <a:t> </a:t>
            </a:r>
            <a:br>
              <a:rPr lang="fi-FI" sz="4400" dirty="0">
                <a:latin typeface="Georgia" panose="02040502050405020303" pitchFamily="18" charset="0"/>
                <a:ea typeface="ＭＳ Ｐゴシック"/>
              </a:rPr>
            </a:br>
            <a:r>
              <a:rPr lang="fi-FI" sz="4400" dirty="0">
                <a:latin typeface="Georgia" panose="02040502050405020303" pitchFamily="18" charset="0"/>
                <a:ea typeface="ＭＳ Ｐゴシック"/>
              </a:rPr>
              <a:t>for  </a:t>
            </a:r>
            <a:r>
              <a:rPr lang="fi-FI" sz="4400" dirty="0" err="1">
                <a:latin typeface="Georgia" panose="02040502050405020303" pitchFamily="18" charset="0"/>
                <a:ea typeface="ＭＳ Ｐゴシック"/>
              </a:rPr>
              <a:t>Orchestrating</a:t>
            </a:r>
            <a:r>
              <a:rPr lang="fi-FI" sz="4400" dirty="0">
                <a:latin typeface="Georgia" panose="02040502050405020303" pitchFamily="18" charset="0"/>
                <a:ea typeface="ＭＳ Ｐゴシック"/>
              </a:rPr>
              <a:t> </a:t>
            </a:r>
            <a:br>
              <a:rPr lang="fi-FI" sz="4400" dirty="0">
                <a:latin typeface="Georgia" panose="02040502050405020303" pitchFamily="18" charset="0"/>
                <a:ea typeface="ＭＳ Ｐゴシック"/>
              </a:rPr>
            </a:br>
            <a:r>
              <a:rPr lang="fi-FI" sz="4400" dirty="0">
                <a:latin typeface="Georgia" panose="02040502050405020303" pitchFamily="18" charset="0"/>
                <a:ea typeface="ＭＳ Ｐゴシック"/>
              </a:rPr>
              <a:t>ML-</a:t>
            </a:r>
            <a:r>
              <a:rPr lang="fi-FI" sz="4400" dirty="0" err="1">
                <a:latin typeface="Georgia" panose="02040502050405020303" pitchFamily="18" charset="0"/>
                <a:ea typeface="ＭＳ Ｐゴシック"/>
              </a:rPr>
              <a:t>based</a:t>
            </a:r>
            <a:r>
              <a:rPr lang="fi-FI" sz="4400" dirty="0">
                <a:latin typeface="Georgia" panose="02040502050405020303" pitchFamily="18" charset="0"/>
                <a:ea typeface="ＭＳ Ｐゴシック"/>
              </a:rPr>
              <a:t> Security Services </a:t>
            </a:r>
            <a:br>
              <a:rPr lang="fi-FI" sz="4400" dirty="0">
                <a:latin typeface="Georgia" panose="02040502050405020303" pitchFamily="18" charset="0"/>
                <a:ea typeface="ＭＳ Ｐゴシック"/>
              </a:rPr>
            </a:br>
            <a:r>
              <a:rPr lang="fi-FI" sz="4400" dirty="0">
                <a:latin typeface="Georgia" panose="02040502050405020303" pitchFamily="18" charset="0"/>
                <a:ea typeface="ＭＳ Ｐゴシック"/>
              </a:rPr>
              <a:t>in Digital </a:t>
            </a:r>
            <a:r>
              <a:rPr lang="fi-FI" sz="4400" dirty="0" err="1">
                <a:latin typeface="Georgia" panose="02040502050405020303" pitchFamily="18" charset="0"/>
                <a:ea typeface="ＭＳ Ｐゴシック"/>
              </a:rPr>
              <a:t>Twin</a:t>
            </a:r>
            <a:endParaRPr lang="fi-FI" dirty="0">
              <a:latin typeface="Georgia" panose="02040502050405020303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448E007-B0A3-6741-A0CE-D5E6C631250A}"/>
              </a:ext>
            </a:extLst>
          </p:cNvPr>
          <p:cNvSpPr txBox="1">
            <a:spLocks/>
          </p:cNvSpPr>
          <p:nvPr/>
        </p:nvSpPr>
        <p:spPr>
          <a:xfrm>
            <a:off x="620714" y="4582148"/>
            <a:ext cx="6183534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457200" rtl="0" eaLnBrk="1" fontAlgn="base" hangingPunct="1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1600" i="1" kern="1200">
                <a:solidFill>
                  <a:schemeClr val="bg1"/>
                </a:solidFill>
                <a:latin typeface="Georgia"/>
                <a:ea typeface="ＭＳ Ｐゴシック" charset="0"/>
                <a:cs typeface="Georgia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MS PGothic" pitchFamily="34" charset="-128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Minh Tri </a:t>
            </a:r>
            <a:r>
              <a:rPr lang="fi-FI" dirty="0" err="1"/>
              <a:t>Nguyen</a:t>
            </a:r>
            <a:endParaRPr lang="fi-FI" dirty="0"/>
          </a:p>
          <a:p>
            <a:r>
              <a:rPr lang="fi-FI" dirty="0" err="1"/>
              <a:t>PhD</a:t>
            </a:r>
            <a:r>
              <a:rPr lang="fi-FI" dirty="0"/>
              <a:t> </a:t>
            </a:r>
            <a:r>
              <a:rPr lang="fi-FI" dirty="0" err="1"/>
              <a:t>student</a:t>
            </a:r>
            <a:r>
              <a:rPr lang="fi-FI" dirty="0"/>
              <a:t> at Department of Computer Science, Aalto </a:t>
            </a:r>
            <a:r>
              <a:rPr lang="fi-FI" dirty="0" err="1"/>
              <a:t>University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pic>
        <p:nvPicPr>
          <p:cNvPr id="4" name="Picture 3" descr="A logo with blue text&#10;&#10;Description automatically generated">
            <a:extLst>
              <a:ext uri="{FF2B5EF4-FFF2-40B4-BE49-F238E27FC236}">
                <a16:creationId xmlns:a16="http://schemas.microsoft.com/office/drawing/2014/main" id="{8C28F906-AC20-8A48-B51B-EEC9725C8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926" b="33792"/>
          <a:stretch/>
        </p:blipFill>
        <p:spPr>
          <a:xfrm>
            <a:off x="6804248" y="481236"/>
            <a:ext cx="1953501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3EA07-F7CA-40AB-8D0A-FD1120628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latin typeface="Georgia" panose="02040502050405020303" pitchFamily="18" charset="0"/>
                <a:ea typeface="ＭＳ Ｐゴシック"/>
              </a:rPr>
              <a:t>Security in Digital Twin</a:t>
            </a:r>
            <a:endParaRPr lang="en-US" dirty="0">
              <a:latin typeface="Georgia" panose="02040502050405020303" pitchFamily="18" charset="0"/>
              <a:ea typeface="ＭＳ Ｐゴシック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EC1ED-20F3-4F3E-8099-86F15B5766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4310" y="944048"/>
            <a:ext cx="4819101" cy="3585407"/>
          </a:xfrm>
        </p:spPr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0" dirty="0">
                <a:latin typeface="Georgia"/>
                <a:ea typeface="ＭＳ Ｐゴシック"/>
              </a:rPr>
              <a:t>The emergence of Digital Twin for monitoring and optimizing systems in the Industrial IoT environment (</a:t>
            </a:r>
            <a:r>
              <a:rPr lang="en-US" sz="1800" b="0" dirty="0" err="1">
                <a:latin typeface="Georgia"/>
                <a:ea typeface="ＭＳ Ｐゴシック"/>
              </a:rPr>
              <a:t>IIoT</a:t>
            </a:r>
            <a:r>
              <a:rPr lang="en-US" sz="1800" b="0" dirty="0">
                <a:latin typeface="Georgia"/>
                <a:ea typeface="ＭＳ Ｐゴシック"/>
              </a:rPr>
              <a:t>) raise enormous security concerns.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800" dirty="0">
                <a:latin typeface="Georgia"/>
                <a:ea typeface="ＭＳ Ｐゴシック"/>
              </a:rPr>
              <a:t>Challenges:</a:t>
            </a:r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Georgia" panose="02040502050405020303" pitchFamily="18" charset="0"/>
              </a:rPr>
              <a:t>Security Orchestration Automation &amp; Response (SOAR):</a:t>
            </a:r>
          </a:p>
          <a:p>
            <a:pPr marL="803590" lvl="2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Complex Physical systems</a:t>
            </a:r>
          </a:p>
          <a:p>
            <a:pPr marL="803590" lvl="2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Trust issue in adopting ML-based solutions to reduce human effort</a:t>
            </a:r>
          </a:p>
          <a:p>
            <a:pPr marL="803590" lvl="2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Multi-vendor security tools/frameworks: </a:t>
            </a:r>
          </a:p>
          <a:p>
            <a:pPr marL="1134790" lvl="3" indent="-34290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Data formats/structures</a:t>
            </a:r>
          </a:p>
          <a:p>
            <a:pPr marL="1134790" lvl="3" indent="-34290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Configuration</a:t>
            </a:r>
          </a:p>
          <a:p>
            <a:pPr marL="580390" lvl="1" indent="-342900">
              <a:buFont typeface="Wingdings" panose="05000000000000000000" pitchFamily="2" charset="2"/>
              <a:buChar char="§"/>
            </a:pPr>
            <a:endParaRPr lang="en-US" sz="1600" dirty="0">
              <a:latin typeface="Georgia" panose="02040502050405020303" pitchFamily="18" charset="0"/>
            </a:endParaRPr>
          </a:p>
          <a:p>
            <a:pPr marL="580390" lvl="1" indent="-342900">
              <a:buFont typeface="Wingdings" panose="05000000000000000000" pitchFamily="2" charset="2"/>
              <a:buChar char="§"/>
            </a:pPr>
            <a:endParaRPr lang="en-US" sz="1600" dirty="0">
              <a:latin typeface="Georgia" panose="02040502050405020303" pitchFamily="18" charset="0"/>
            </a:endParaRPr>
          </a:p>
          <a:p>
            <a:pPr marL="580390" lvl="1" indent="-342900">
              <a:buFont typeface="Wingdings" panose="05000000000000000000" pitchFamily="2" charset="2"/>
              <a:buChar char="§"/>
            </a:pP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C3E73-B9A5-413B-B003-7B63281E0B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C4C6E3F-5E3C-4FBD-BF9E-3C26CFB1E59A}" type="datetime1">
              <a:rPr lang="en-US" smtClean="0"/>
              <a:t>8/23/23</a:t>
            </a:fld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83F1-8274-4F18-B6C5-CDB369C14C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  <p:sp>
        <p:nvSpPr>
          <p:cNvPr id="7" name="Shape 767">
            <a:extLst>
              <a:ext uri="{FF2B5EF4-FFF2-40B4-BE49-F238E27FC236}">
                <a16:creationId xmlns:a16="http://schemas.microsoft.com/office/drawing/2014/main" id="{F2A60FF3-FAA2-AC47-B170-27E166DAC224}"/>
              </a:ext>
            </a:extLst>
          </p:cNvPr>
          <p:cNvSpPr/>
          <p:nvPr/>
        </p:nvSpPr>
        <p:spPr>
          <a:xfrm>
            <a:off x="5185281" y="995351"/>
            <a:ext cx="3490406" cy="1589226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raphic 9" descr="Factory">
            <a:extLst>
              <a:ext uri="{FF2B5EF4-FFF2-40B4-BE49-F238E27FC236}">
                <a16:creationId xmlns:a16="http://schemas.microsoft.com/office/drawing/2014/main" id="{338E6E29-F877-BC40-8935-C5CAB37BE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2504" y="3204236"/>
            <a:ext cx="1485409" cy="1485409"/>
          </a:xfrm>
          <a:prstGeom prst="rect">
            <a:avLst/>
          </a:prstGeom>
        </p:spPr>
      </p:pic>
      <p:pic>
        <p:nvPicPr>
          <p:cNvPr id="14" name="Graphic 13" descr="Crane">
            <a:extLst>
              <a:ext uri="{FF2B5EF4-FFF2-40B4-BE49-F238E27FC236}">
                <a16:creationId xmlns:a16="http://schemas.microsoft.com/office/drawing/2014/main" id="{EF3EFF08-52FC-0744-ACB1-BC2931E6E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2684" y="3594548"/>
            <a:ext cx="914400" cy="914400"/>
          </a:xfrm>
          <a:prstGeom prst="rect">
            <a:avLst/>
          </a:prstGeom>
        </p:spPr>
      </p:pic>
      <p:pic>
        <p:nvPicPr>
          <p:cNvPr id="16" name="Graphic 15" descr="Car">
            <a:extLst>
              <a:ext uri="{FF2B5EF4-FFF2-40B4-BE49-F238E27FC236}">
                <a16:creationId xmlns:a16="http://schemas.microsoft.com/office/drawing/2014/main" id="{7E945A41-281D-0F42-81F2-994497A398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61287" y="3881315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D3D6B1-6B1A-2747-8C35-580119298DF3}"/>
              </a:ext>
            </a:extLst>
          </p:cNvPr>
          <p:cNvSpPr txBox="1"/>
          <p:nvPr/>
        </p:nvSpPr>
        <p:spPr>
          <a:xfrm>
            <a:off x="6398857" y="4560594"/>
            <a:ext cx="11621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FI" sz="1200" dirty="0">
                <a:latin typeface="Georgia" panose="02040502050405020303" pitchFamily="18" charset="0"/>
              </a:rPr>
              <a:t>Physical Entities </a:t>
            </a:r>
          </a:p>
        </p:txBody>
      </p:sp>
      <p:pic>
        <p:nvPicPr>
          <p:cNvPr id="24" name="Graphic 23" descr="Lightning bolt">
            <a:extLst>
              <a:ext uri="{FF2B5EF4-FFF2-40B4-BE49-F238E27FC236}">
                <a16:creationId xmlns:a16="http://schemas.microsoft.com/office/drawing/2014/main" id="{8D85A8A5-4742-284C-BD31-6601817F36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82526" y="2661968"/>
            <a:ext cx="914400" cy="914400"/>
          </a:xfrm>
          <a:prstGeom prst="rect">
            <a:avLst/>
          </a:prstGeom>
        </p:spPr>
      </p:pic>
      <p:pic>
        <p:nvPicPr>
          <p:cNvPr id="25" name="Graphic 24" descr="Lightning bolt">
            <a:extLst>
              <a:ext uri="{FF2B5EF4-FFF2-40B4-BE49-F238E27FC236}">
                <a16:creationId xmlns:a16="http://schemas.microsoft.com/office/drawing/2014/main" id="{719DA420-17B5-0C4B-9EE9-28E86E54AF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51989" y="2811234"/>
            <a:ext cx="656776" cy="656776"/>
          </a:xfrm>
          <a:prstGeom prst="rect">
            <a:avLst/>
          </a:prstGeom>
        </p:spPr>
      </p:pic>
      <p:pic>
        <p:nvPicPr>
          <p:cNvPr id="26" name="Graphic 25" descr="Lightning bolt">
            <a:extLst>
              <a:ext uri="{FF2B5EF4-FFF2-40B4-BE49-F238E27FC236}">
                <a16:creationId xmlns:a16="http://schemas.microsoft.com/office/drawing/2014/main" id="{56883281-28C2-7649-9BE0-F67604C7C8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59389" y="2675484"/>
            <a:ext cx="744423" cy="7444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8F818C-E8CC-4849-B961-A3AAA7977E75}"/>
              </a:ext>
            </a:extLst>
          </p:cNvPr>
          <p:cNvSpPr txBox="1"/>
          <p:nvPr/>
        </p:nvSpPr>
        <p:spPr>
          <a:xfrm>
            <a:off x="6338262" y="2300699"/>
            <a:ext cx="11621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FI" sz="1400" dirty="0">
                <a:latin typeface="Georgia" panose="02040502050405020303" pitchFamily="18" charset="0"/>
              </a:rPr>
              <a:t>Digital Twin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F4A976C-D4E2-734A-A286-894074DB75CB}"/>
              </a:ext>
            </a:extLst>
          </p:cNvPr>
          <p:cNvGrpSpPr/>
          <p:nvPr/>
        </p:nvGrpSpPr>
        <p:grpSpPr>
          <a:xfrm>
            <a:off x="5459624" y="1810483"/>
            <a:ext cx="536879" cy="433182"/>
            <a:chOff x="5801304" y="1873274"/>
            <a:chExt cx="536879" cy="433182"/>
          </a:xfrm>
        </p:grpSpPr>
        <p:pic>
          <p:nvPicPr>
            <p:cNvPr id="29" name="Graphic 28" descr="Head with gears">
              <a:extLst>
                <a:ext uri="{FF2B5EF4-FFF2-40B4-BE49-F238E27FC236}">
                  <a16:creationId xmlns:a16="http://schemas.microsoft.com/office/drawing/2014/main" id="{C2DBF5D8-EA3B-744E-838B-670950941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899061" y="1991902"/>
              <a:ext cx="306631" cy="306631"/>
            </a:xfrm>
            <a:prstGeom prst="rect">
              <a:avLst/>
            </a:prstGeom>
          </p:spPr>
        </p:pic>
        <p:sp>
          <p:nvSpPr>
            <p:cNvPr id="30" name="Shape 767">
              <a:extLst>
                <a:ext uri="{FF2B5EF4-FFF2-40B4-BE49-F238E27FC236}">
                  <a16:creationId xmlns:a16="http://schemas.microsoft.com/office/drawing/2014/main" id="{DB875D33-9E48-A349-8F51-48A14857A1A5}"/>
                </a:ext>
              </a:extLst>
            </p:cNvPr>
            <p:cNvSpPr/>
            <p:nvPr/>
          </p:nvSpPr>
          <p:spPr>
            <a:xfrm>
              <a:off x="5801304" y="1873274"/>
              <a:ext cx="536879" cy="433182"/>
            </a:xfrm>
            <a:custGeom>
              <a:avLst/>
              <a:gdLst/>
              <a:ahLst/>
              <a:cxnLst/>
              <a:rect l="0" t="0" r="0" b="0"/>
              <a:pathLst>
                <a:path w="19144" h="10814" fill="none" extrusionOk="0">
                  <a:moveTo>
                    <a:pt x="16124" y="4774"/>
                  </a:moveTo>
                  <a:lnTo>
                    <a:pt x="15369" y="4774"/>
                  </a:lnTo>
                  <a:lnTo>
                    <a:pt x="15369" y="4774"/>
                  </a:lnTo>
                  <a:lnTo>
                    <a:pt x="15393" y="4482"/>
                  </a:lnTo>
                  <a:lnTo>
                    <a:pt x="15393" y="4482"/>
                  </a:lnTo>
                  <a:lnTo>
                    <a:pt x="15369" y="4189"/>
                  </a:lnTo>
                  <a:lnTo>
                    <a:pt x="15344" y="3921"/>
                  </a:lnTo>
                  <a:lnTo>
                    <a:pt x="15271" y="3654"/>
                  </a:lnTo>
                  <a:lnTo>
                    <a:pt x="15174" y="3410"/>
                  </a:lnTo>
                  <a:lnTo>
                    <a:pt x="15052" y="3166"/>
                  </a:lnTo>
                  <a:lnTo>
                    <a:pt x="14930" y="2947"/>
                  </a:lnTo>
                  <a:lnTo>
                    <a:pt x="14760" y="2728"/>
                  </a:lnTo>
                  <a:lnTo>
                    <a:pt x="14589" y="2533"/>
                  </a:lnTo>
                  <a:lnTo>
                    <a:pt x="14394" y="2363"/>
                  </a:lnTo>
                  <a:lnTo>
                    <a:pt x="14175" y="2192"/>
                  </a:lnTo>
                  <a:lnTo>
                    <a:pt x="13956" y="2070"/>
                  </a:lnTo>
                  <a:lnTo>
                    <a:pt x="13712" y="1949"/>
                  </a:lnTo>
                  <a:lnTo>
                    <a:pt x="13469" y="1851"/>
                  </a:lnTo>
                  <a:lnTo>
                    <a:pt x="13201" y="1778"/>
                  </a:lnTo>
                  <a:lnTo>
                    <a:pt x="12933" y="1754"/>
                  </a:lnTo>
                  <a:lnTo>
                    <a:pt x="12641" y="1729"/>
                  </a:lnTo>
                  <a:lnTo>
                    <a:pt x="12641" y="1729"/>
                  </a:lnTo>
                  <a:lnTo>
                    <a:pt x="12300" y="1754"/>
                  </a:lnTo>
                  <a:lnTo>
                    <a:pt x="11959" y="1827"/>
                  </a:lnTo>
                  <a:lnTo>
                    <a:pt x="11618" y="1924"/>
                  </a:lnTo>
                  <a:lnTo>
                    <a:pt x="11326" y="2070"/>
                  </a:lnTo>
                  <a:lnTo>
                    <a:pt x="11326" y="2070"/>
                  </a:lnTo>
                  <a:lnTo>
                    <a:pt x="11155" y="1851"/>
                  </a:lnTo>
                  <a:lnTo>
                    <a:pt x="10985" y="1632"/>
                  </a:lnTo>
                  <a:lnTo>
                    <a:pt x="10814" y="1413"/>
                  </a:lnTo>
                  <a:lnTo>
                    <a:pt x="10619" y="1218"/>
                  </a:lnTo>
                  <a:lnTo>
                    <a:pt x="10425" y="1048"/>
                  </a:lnTo>
                  <a:lnTo>
                    <a:pt x="10205" y="877"/>
                  </a:lnTo>
                  <a:lnTo>
                    <a:pt x="9962" y="707"/>
                  </a:lnTo>
                  <a:lnTo>
                    <a:pt x="9718" y="560"/>
                  </a:lnTo>
                  <a:lnTo>
                    <a:pt x="9475" y="439"/>
                  </a:lnTo>
                  <a:lnTo>
                    <a:pt x="9231" y="317"/>
                  </a:lnTo>
                  <a:lnTo>
                    <a:pt x="8963" y="219"/>
                  </a:lnTo>
                  <a:lnTo>
                    <a:pt x="8695" y="146"/>
                  </a:lnTo>
                  <a:lnTo>
                    <a:pt x="8403" y="73"/>
                  </a:lnTo>
                  <a:lnTo>
                    <a:pt x="8135" y="25"/>
                  </a:lnTo>
                  <a:lnTo>
                    <a:pt x="7843" y="0"/>
                  </a:lnTo>
                  <a:lnTo>
                    <a:pt x="7551" y="0"/>
                  </a:lnTo>
                  <a:lnTo>
                    <a:pt x="7551" y="0"/>
                  </a:lnTo>
                  <a:lnTo>
                    <a:pt x="7088" y="25"/>
                  </a:lnTo>
                  <a:lnTo>
                    <a:pt x="6650" y="98"/>
                  </a:lnTo>
                  <a:lnTo>
                    <a:pt x="6211" y="195"/>
                  </a:lnTo>
                  <a:lnTo>
                    <a:pt x="5797" y="341"/>
                  </a:lnTo>
                  <a:lnTo>
                    <a:pt x="5407" y="536"/>
                  </a:lnTo>
                  <a:lnTo>
                    <a:pt x="5042" y="755"/>
                  </a:lnTo>
                  <a:lnTo>
                    <a:pt x="4701" y="1023"/>
                  </a:lnTo>
                  <a:lnTo>
                    <a:pt x="4385" y="1315"/>
                  </a:lnTo>
                  <a:lnTo>
                    <a:pt x="4092" y="1632"/>
                  </a:lnTo>
                  <a:lnTo>
                    <a:pt x="3824" y="1973"/>
                  </a:lnTo>
                  <a:lnTo>
                    <a:pt x="3605" y="2338"/>
                  </a:lnTo>
                  <a:lnTo>
                    <a:pt x="3410" y="2728"/>
                  </a:lnTo>
                  <a:lnTo>
                    <a:pt x="3264" y="3142"/>
                  </a:lnTo>
                  <a:lnTo>
                    <a:pt x="3142" y="3580"/>
                  </a:lnTo>
                  <a:lnTo>
                    <a:pt x="3094" y="4019"/>
                  </a:lnTo>
                  <a:lnTo>
                    <a:pt x="3069" y="4482"/>
                  </a:lnTo>
                  <a:lnTo>
                    <a:pt x="3069" y="4482"/>
                  </a:lnTo>
                  <a:lnTo>
                    <a:pt x="3069" y="4774"/>
                  </a:lnTo>
                  <a:lnTo>
                    <a:pt x="3021" y="4774"/>
                  </a:lnTo>
                  <a:lnTo>
                    <a:pt x="3021" y="4774"/>
                  </a:lnTo>
                  <a:lnTo>
                    <a:pt x="2704" y="4774"/>
                  </a:lnTo>
                  <a:lnTo>
                    <a:pt x="2412" y="4823"/>
                  </a:lnTo>
                  <a:lnTo>
                    <a:pt x="2120" y="4896"/>
                  </a:lnTo>
                  <a:lnTo>
                    <a:pt x="1827" y="5017"/>
                  </a:lnTo>
                  <a:lnTo>
                    <a:pt x="1584" y="5139"/>
                  </a:lnTo>
                  <a:lnTo>
                    <a:pt x="1316" y="5285"/>
                  </a:lnTo>
                  <a:lnTo>
                    <a:pt x="1097" y="5456"/>
                  </a:lnTo>
                  <a:lnTo>
                    <a:pt x="877" y="5651"/>
                  </a:lnTo>
                  <a:lnTo>
                    <a:pt x="683" y="5870"/>
                  </a:lnTo>
                  <a:lnTo>
                    <a:pt x="512" y="6113"/>
                  </a:lnTo>
                  <a:lnTo>
                    <a:pt x="366" y="6357"/>
                  </a:lnTo>
                  <a:lnTo>
                    <a:pt x="220" y="6625"/>
                  </a:lnTo>
                  <a:lnTo>
                    <a:pt x="122" y="6893"/>
                  </a:lnTo>
                  <a:lnTo>
                    <a:pt x="49" y="7185"/>
                  </a:lnTo>
                  <a:lnTo>
                    <a:pt x="1" y="7477"/>
                  </a:lnTo>
                  <a:lnTo>
                    <a:pt x="1" y="7794"/>
                  </a:lnTo>
                  <a:lnTo>
                    <a:pt x="1" y="7794"/>
                  </a:lnTo>
                  <a:lnTo>
                    <a:pt x="1" y="8110"/>
                  </a:lnTo>
                  <a:lnTo>
                    <a:pt x="49" y="8403"/>
                  </a:lnTo>
                  <a:lnTo>
                    <a:pt x="122" y="8695"/>
                  </a:lnTo>
                  <a:lnTo>
                    <a:pt x="220" y="8963"/>
                  </a:lnTo>
                  <a:lnTo>
                    <a:pt x="366" y="9231"/>
                  </a:lnTo>
                  <a:lnTo>
                    <a:pt x="512" y="9474"/>
                  </a:lnTo>
                  <a:lnTo>
                    <a:pt x="683" y="9718"/>
                  </a:lnTo>
                  <a:lnTo>
                    <a:pt x="877" y="9937"/>
                  </a:lnTo>
                  <a:lnTo>
                    <a:pt x="1097" y="10132"/>
                  </a:lnTo>
                  <a:lnTo>
                    <a:pt x="1316" y="10302"/>
                  </a:lnTo>
                  <a:lnTo>
                    <a:pt x="1584" y="10449"/>
                  </a:lnTo>
                  <a:lnTo>
                    <a:pt x="1827" y="10570"/>
                  </a:lnTo>
                  <a:lnTo>
                    <a:pt x="2120" y="10692"/>
                  </a:lnTo>
                  <a:lnTo>
                    <a:pt x="2412" y="10765"/>
                  </a:lnTo>
                  <a:lnTo>
                    <a:pt x="2704" y="10814"/>
                  </a:lnTo>
                  <a:lnTo>
                    <a:pt x="3021" y="10814"/>
                  </a:lnTo>
                  <a:lnTo>
                    <a:pt x="16124" y="10814"/>
                  </a:lnTo>
                  <a:lnTo>
                    <a:pt x="16124" y="10814"/>
                  </a:lnTo>
                  <a:lnTo>
                    <a:pt x="16440" y="10814"/>
                  </a:lnTo>
                  <a:lnTo>
                    <a:pt x="16732" y="10765"/>
                  </a:lnTo>
                  <a:lnTo>
                    <a:pt x="17025" y="10692"/>
                  </a:lnTo>
                  <a:lnTo>
                    <a:pt x="17317" y="10570"/>
                  </a:lnTo>
                  <a:lnTo>
                    <a:pt x="17561" y="10449"/>
                  </a:lnTo>
                  <a:lnTo>
                    <a:pt x="17828" y="10302"/>
                  </a:lnTo>
                  <a:lnTo>
                    <a:pt x="18048" y="10132"/>
                  </a:lnTo>
                  <a:lnTo>
                    <a:pt x="18267" y="9937"/>
                  </a:lnTo>
                  <a:lnTo>
                    <a:pt x="18462" y="9718"/>
                  </a:lnTo>
                  <a:lnTo>
                    <a:pt x="18632" y="9474"/>
                  </a:lnTo>
                  <a:lnTo>
                    <a:pt x="18778" y="9231"/>
                  </a:lnTo>
                  <a:lnTo>
                    <a:pt x="18924" y="8963"/>
                  </a:lnTo>
                  <a:lnTo>
                    <a:pt x="19022" y="8695"/>
                  </a:lnTo>
                  <a:lnTo>
                    <a:pt x="19095" y="8403"/>
                  </a:lnTo>
                  <a:lnTo>
                    <a:pt x="19144" y="8110"/>
                  </a:lnTo>
                  <a:lnTo>
                    <a:pt x="19144" y="7794"/>
                  </a:lnTo>
                  <a:lnTo>
                    <a:pt x="19144" y="7794"/>
                  </a:lnTo>
                  <a:lnTo>
                    <a:pt x="19144" y="7477"/>
                  </a:lnTo>
                  <a:lnTo>
                    <a:pt x="19095" y="7185"/>
                  </a:lnTo>
                  <a:lnTo>
                    <a:pt x="19022" y="6893"/>
                  </a:lnTo>
                  <a:lnTo>
                    <a:pt x="18924" y="6625"/>
                  </a:lnTo>
                  <a:lnTo>
                    <a:pt x="18778" y="6357"/>
                  </a:lnTo>
                  <a:lnTo>
                    <a:pt x="18632" y="6113"/>
                  </a:lnTo>
                  <a:lnTo>
                    <a:pt x="18462" y="5870"/>
                  </a:lnTo>
                  <a:lnTo>
                    <a:pt x="18267" y="5651"/>
                  </a:lnTo>
                  <a:lnTo>
                    <a:pt x="18048" y="5456"/>
                  </a:lnTo>
                  <a:lnTo>
                    <a:pt x="17828" y="5285"/>
                  </a:lnTo>
                  <a:lnTo>
                    <a:pt x="17561" y="5139"/>
                  </a:lnTo>
                  <a:lnTo>
                    <a:pt x="17317" y="5017"/>
                  </a:lnTo>
                  <a:lnTo>
                    <a:pt x="17025" y="4896"/>
                  </a:lnTo>
                  <a:lnTo>
                    <a:pt x="16732" y="4823"/>
                  </a:lnTo>
                  <a:lnTo>
                    <a:pt x="16440" y="4774"/>
                  </a:lnTo>
                  <a:lnTo>
                    <a:pt x="16124" y="4774"/>
                  </a:lnTo>
                  <a:lnTo>
                    <a:pt x="16124" y="47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CE18EC8-51DB-7A42-9786-D9E66741843C}"/>
              </a:ext>
            </a:extLst>
          </p:cNvPr>
          <p:cNvGrpSpPr/>
          <p:nvPr/>
        </p:nvGrpSpPr>
        <p:grpSpPr>
          <a:xfrm>
            <a:off x="6952397" y="1319301"/>
            <a:ext cx="473678" cy="359690"/>
            <a:chOff x="6598266" y="1413981"/>
            <a:chExt cx="710038" cy="502255"/>
          </a:xfrm>
        </p:grpSpPr>
        <p:pic>
          <p:nvPicPr>
            <p:cNvPr id="20" name="Graphic 19" descr="Server">
              <a:extLst>
                <a:ext uri="{FF2B5EF4-FFF2-40B4-BE49-F238E27FC236}">
                  <a16:creationId xmlns:a16="http://schemas.microsoft.com/office/drawing/2014/main" id="{2DAE3384-69D7-084A-B641-D99AB2094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753825" y="1516243"/>
              <a:ext cx="392393" cy="392393"/>
            </a:xfrm>
            <a:prstGeom prst="rect">
              <a:avLst/>
            </a:prstGeom>
          </p:spPr>
        </p:pic>
        <p:sp>
          <p:nvSpPr>
            <p:cNvPr id="31" name="Shape 767">
              <a:extLst>
                <a:ext uri="{FF2B5EF4-FFF2-40B4-BE49-F238E27FC236}">
                  <a16:creationId xmlns:a16="http://schemas.microsoft.com/office/drawing/2014/main" id="{85F99B09-26E1-9D4B-A7A1-2B9562C641D0}"/>
                </a:ext>
              </a:extLst>
            </p:cNvPr>
            <p:cNvSpPr/>
            <p:nvPr/>
          </p:nvSpPr>
          <p:spPr>
            <a:xfrm>
              <a:off x="6598266" y="1413981"/>
              <a:ext cx="710038" cy="502255"/>
            </a:xfrm>
            <a:custGeom>
              <a:avLst/>
              <a:gdLst/>
              <a:ahLst/>
              <a:cxnLst/>
              <a:rect l="0" t="0" r="0" b="0"/>
              <a:pathLst>
                <a:path w="19144" h="10814" fill="none" extrusionOk="0">
                  <a:moveTo>
                    <a:pt x="16124" y="4774"/>
                  </a:moveTo>
                  <a:lnTo>
                    <a:pt x="15369" y="4774"/>
                  </a:lnTo>
                  <a:lnTo>
                    <a:pt x="15369" y="4774"/>
                  </a:lnTo>
                  <a:lnTo>
                    <a:pt x="15393" y="4482"/>
                  </a:lnTo>
                  <a:lnTo>
                    <a:pt x="15393" y="4482"/>
                  </a:lnTo>
                  <a:lnTo>
                    <a:pt x="15369" y="4189"/>
                  </a:lnTo>
                  <a:lnTo>
                    <a:pt x="15344" y="3921"/>
                  </a:lnTo>
                  <a:lnTo>
                    <a:pt x="15271" y="3654"/>
                  </a:lnTo>
                  <a:lnTo>
                    <a:pt x="15174" y="3410"/>
                  </a:lnTo>
                  <a:lnTo>
                    <a:pt x="15052" y="3166"/>
                  </a:lnTo>
                  <a:lnTo>
                    <a:pt x="14930" y="2947"/>
                  </a:lnTo>
                  <a:lnTo>
                    <a:pt x="14760" y="2728"/>
                  </a:lnTo>
                  <a:lnTo>
                    <a:pt x="14589" y="2533"/>
                  </a:lnTo>
                  <a:lnTo>
                    <a:pt x="14394" y="2363"/>
                  </a:lnTo>
                  <a:lnTo>
                    <a:pt x="14175" y="2192"/>
                  </a:lnTo>
                  <a:lnTo>
                    <a:pt x="13956" y="2070"/>
                  </a:lnTo>
                  <a:lnTo>
                    <a:pt x="13712" y="1949"/>
                  </a:lnTo>
                  <a:lnTo>
                    <a:pt x="13469" y="1851"/>
                  </a:lnTo>
                  <a:lnTo>
                    <a:pt x="13201" y="1778"/>
                  </a:lnTo>
                  <a:lnTo>
                    <a:pt x="12933" y="1754"/>
                  </a:lnTo>
                  <a:lnTo>
                    <a:pt x="12641" y="1729"/>
                  </a:lnTo>
                  <a:lnTo>
                    <a:pt x="12641" y="1729"/>
                  </a:lnTo>
                  <a:lnTo>
                    <a:pt x="12300" y="1754"/>
                  </a:lnTo>
                  <a:lnTo>
                    <a:pt x="11959" y="1827"/>
                  </a:lnTo>
                  <a:lnTo>
                    <a:pt x="11618" y="1924"/>
                  </a:lnTo>
                  <a:lnTo>
                    <a:pt x="11326" y="2070"/>
                  </a:lnTo>
                  <a:lnTo>
                    <a:pt x="11326" y="2070"/>
                  </a:lnTo>
                  <a:lnTo>
                    <a:pt x="11155" y="1851"/>
                  </a:lnTo>
                  <a:lnTo>
                    <a:pt x="10985" y="1632"/>
                  </a:lnTo>
                  <a:lnTo>
                    <a:pt x="10814" y="1413"/>
                  </a:lnTo>
                  <a:lnTo>
                    <a:pt x="10619" y="1218"/>
                  </a:lnTo>
                  <a:lnTo>
                    <a:pt x="10425" y="1048"/>
                  </a:lnTo>
                  <a:lnTo>
                    <a:pt x="10205" y="877"/>
                  </a:lnTo>
                  <a:lnTo>
                    <a:pt x="9962" y="707"/>
                  </a:lnTo>
                  <a:lnTo>
                    <a:pt x="9718" y="560"/>
                  </a:lnTo>
                  <a:lnTo>
                    <a:pt x="9475" y="439"/>
                  </a:lnTo>
                  <a:lnTo>
                    <a:pt x="9231" y="317"/>
                  </a:lnTo>
                  <a:lnTo>
                    <a:pt x="8963" y="219"/>
                  </a:lnTo>
                  <a:lnTo>
                    <a:pt x="8695" y="146"/>
                  </a:lnTo>
                  <a:lnTo>
                    <a:pt x="8403" y="73"/>
                  </a:lnTo>
                  <a:lnTo>
                    <a:pt x="8135" y="25"/>
                  </a:lnTo>
                  <a:lnTo>
                    <a:pt x="7843" y="0"/>
                  </a:lnTo>
                  <a:lnTo>
                    <a:pt x="7551" y="0"/>
                  </a:lnTo>
                  <a:lnTo>
                    <a:pt x="7551" y="0"/>
                  </a:lnTo>
                  <a:lnTo>
                    <a:pt x="7088" y="25"/>
                  </a:lnTo>
                  <a:lnTo>
                    <a:pt x="6650" y="98"/>
                  </a:lnTo>
                  <a:lnTo>
                    <a:pt x="6211" y="195"/>
                  </a:lnTo>
                  <a:lnTo>
                    <a:pt x="5797" y="341"/>
                  </a:lnTo>
                  <a:lnTo>
                    <a:pt x="5407" y="536"/>
                  </a:lnTo>
                  <a:lnTo>
                    <a:pt x="5042" y="755"/>
                  </a:lnTo>
                  <a:lnTo>
                    <a:pt x="4701" y="1023"/>
                  </a:lnTo>
                  <a:lnTo>
                    <a:pt x="4385" y="1315"/>
                  </a:lnTo>
                  <a:lnTo>
                    <a:pt x="4092" y="1632"/>
                  </a:lnTo>
                  <a:lnTo>
                    <a:pt x="3824" y="1973"/>
                  </a:lnTo>
                  <a:lnTo>
                    <a:pt x="3605" y="2338"/>
                  </a:lnTo>
                  <a:lnTo>
                    <a:pt x="3410" y="2728"/>
                  </a:lnTo>
                  <a:lnTo>
                    <a:pt x="3264" y="3142"/>
                  </a:lnTo>
                  <a:lnTo>
                    <a:pt x="3142" y="3580"/>
                  </a:lnTo>
                  <a:lnTo>
                    <a:pt x="3094" y="4019"/>
                  </a:lnTo>
                  <a:lnTo>
                    <a:pt x="3069" y="4482"/>
                  </a:lnTo>
                  <a:lnTo>
                    <a:pt x="3069" y="4482"/>
                  </a:lnTo>
                  <a:lnTo>
                    <a:pt x="3069" y="4774"/>
                  </a:lnTo>
                  <a:lnTo>
                    <a:pt x="3021" y="4774"/>
                  </a:lnTo>
                  <a:lnTo>
                    <a:pt x="3021" y="4774"/>
                  </a:lnTo>
                  <a:lnTo>
                    <a:pt x="2704" y="4774"/>
                  </a:lnTo>
                  <a:lnTo>
                    <a:pt x="2412" y="4823"/>
                  </a:lnTo>
                  <a:lnTo>
                    <a:pt x="2120" y="4896"/>
                  </a:lnTo>
                  <a:lnTo>
                    <a:pt x="1827" y="5017"/>
                  </a:lnTo>
                  <a:lnTo>
                    <a:pt x="1584" y="5139"/>
                  </a:lnTo>
                  <a:lnTo>
                    <a:pt x="1316" y="5285"/>
                  </a:lnTo>
                  <a:lnTo>
                    <a:pt x="1097" y="5456"/>
                  </a:lnTo>
                  <a:lnTo>
                    <a:pt x="877" y="5651"/>
                  </a:lnTo>
                  <a:lnTo>
                    <a:pt x="683" y="5870"/>
                  </a:lnTo>
                  <a:lnTo>
                    <a:pt x="512" y="6113"/>
                  </a:lnTo>
                  <a:lnTo>
                    <a:pt x="366" y="6357"/>
                  </a:lnTo>
                  <a:lnTo>
                    <a:pt x="220" y="6625"/>
                  </a:lnTo>
                  <a:lnTo>
                    <a:pt x="122" y="6893"/>
                  </a:lnTo>
                  <a:lnTo>
                    <a:pt x="49" y="7185"/>
                  </a:lnTo>
                  <a:lnTo>
                    <a:pt x="1" y="7477"/>
                  </a:lnTo>
                  <a:lnTo>
                    <a:pt x="1" y="7794"/>
                  </a:lnTo>
                  <a:lnTo>
                    <a:pt x="1" y="7794"/>
                  </a:lnTo>
                  <a:lnTo>
                    <a:pt x="1" y="8110"/>
                  </a:lnTo>
                  <a:lnTo>
                    <a:pt x="49" y="8403"/>
                  </a:lnTo>
                  <a:lnTo>
                    <a:pt x="122" y="8695"/>
                  </a:lnTo>
                  <a:lnTo>
                    <a:pt x="220" y="8963"/>
                  </a:lnTo>
                  <a:lnTo>
                    <a:pt x="366" y="9231"/>
                  </a:lnTo>
                  <a:lnTo>
                    <a:pt x="512" y="9474"/>
                  </a:lnTo>
                  <a:lnTo>
                    <a:pt x="683" y="9718"/>
                  </a:lnTo>
                  <a:lnTo>
                    <a:pt x="877" y="9937"/>
                  </a:lnTo>
                  <a:lnTo>
                    <a:pt x="1097" y="10132"/>
                  </a:lnTo>
                  <a:lnTo>
                    <a:pt x="1316" y="10302"/>
                  </a:lnTo>
                  <a:lnTo>
                    <a:pt x="1584" y="10449"/>
                  </a:lnTo>
                  <a:lnTo>
                    <a:pt x="1827" y="10570"/>
                  </a:lnTo>
                  <a:lnTo>
                    <a:pt x="2120" y="10692"/>
                  </a:lnTo>
                  <a:lnTo>
                    <a:pt x="2412" y="10765"/>
                  </a:lnTo>
                  <a:lnTo>
                    <a:pt x="2704" y="10814"/>
                  </a:lnTo>
                  <a:lnTo>
                    <a:pt x="3021" y="10814"/>
                  </a:lnTo>
                  <a:lnTo>
                    <a:pt x="16124" y="10814"/>
                  </a:lnTo>
                  <a:lnTo>
                    <a:pt x="16124" y="10814"/>
                  </a:lnTo>
                  <a:lnTo>
                    <a:pt x="16440" y="10814"/>
                  </a:lnTo>
                  <a:lnTo>
                    <a:pt x="16732" y="10765"/>
                  </a:lnTo>
                  <a:lnTo>
                    <a:pt x="17025" y="10692"/>
                  </a:lnTo>
                  <a:lnTo>
                    <a:pt x="17317" y="10570"/>
                  </a:lnTo>
                  <a:lnTo>
                    <a:pt x="17561" y="10449"/>
                  </a:lnTo>
                  <a:lnTo>
                    <a:pt x="17828" y="10302"/>
                  </a:lnTo>
                  <a:lnTo>
                    <a:pt x="18048" y="10132"/>
                  </a:lnTo>
                  <a:lnTo>
                    <a:pt x="18267" y="9937"/>
                  </a:lnTo>
                  <a:lnTo>
                    <a:pt x="18462" y="9718"/>
                  </a:lnTo>
                  <a:lnTo>
                    <a:pt x="18632" y="9474"/>
                  </a:lnTo>
                  <a:lnTo>
                    <a:pt x="18778" y="9231"/>
                  </a:lnTo>
                  <a:lnTo>
                    <a:pt x="18924" y="8963"/>
                  </a:lnTo>
                  <a:lnTo>
                    <a:pt x="19022" y="8695"/>
                  </a:lnTo>
                  <a:lnTo>
                    <a:pt x="19095" y="8403"/>
                  </a:lnTo>
                  <a:lnTo>
                    <a:pt x="19144" y="8110"/>
                  </a:lnTo>
                  <a:lnTo>
                    <a:pt x="19144" y="7794"/>
                  </a:lnTo>
                  <a:lnTo>
                    <a:pt x="19144" y="7794"/>
                  </a:lnTo>
                  <a:lnTo>
                    <a:pt x="19144" y="7477"/>
                  </a:lnTo>
                  <a:lnTo>
                    <a:pt x="19095" y="7185"/>
                  </a:lnTo>
                  <a:lnTo>
                    <a:pt x="19022" y="6893"/>
                  </a:lnTo>
                  <a:lnTo>
                    <a:pt x="18924" y="6625"/>
                  </a:lnTo>
                  <a:lnTo>
                    <a:pt x="18778" y="6357"/>
                  </a:lnTo>
                  <a:lnTo>
                    <a:pt x="18632" y="6113"/>
                  </a:lnTo>
                  <a:lnTo>
                    <a:pt x="18462" y="5870"/>
                  </a:lnTo>
                  <a:lnTo>
                    <a:pt x="18267" y="5651"/>
                  </a:lnTo>
                  <a:lnTo>
                    <a:pt x="18048" y="5456"/>
                  </a:lnTo>
                  <a:lnTo>
                    <a:pt x="17828" y="5285"/>
                  </a:lnTo>
                  <a:lnTo>
                    <a:pt x="17561" y="5139"/>
                  </a:lnTo>
                  <a:lnTo>
                    <a:pt x="17317" y="5017"/>
                  </a:lnTo>
                  <a:lnTo>
                    <a:pt x="17025" y="4896"/>
                  </a:lnTo>
                  <a:lnTo>
                    <a:pt x="16732" y="4823"/>
                  </a:lnTo>
                  <a:lnTo>
                    <a:pt x="16440" y="4774"/>
                  </a:lnTo>
                  <a:lnTo>
                    <a:pt x="16124" y="4774"/>
                  </a:lnTo>
                  <a:lnTo>
                    <a:pt x="16124" y="47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55C307A-6278-E94F-B5D4-F25B4162DBCE}"/>
              </a:ext>
            </a:extLst>
          </p:cNvPr>
          <p:cNvGrpSpPr/>
          <p:nvPr/>
        </p:nvGrpSpPr>
        <p:grpSpPr>
          <a:xfrm>
            <a:off x="5986006" y="1222586"/>
            <a:ext cx="499896" cy="400932"/>
            <a:chOff x="7627266" y="1809109"/>
            <a:chExt cx="575623" cy="536192"/>
          </a:xfrm>
        </p:grpSpPr>
        <p:pic>
          <p:nvPicPr>
            <p:cNvPr id="36" name="Graphic 35" descr="Database">
              <a:extLst>
                <a:ext uri="{FF2B5EF4-FFF2-40B4-BE49-F238E27FC236}">
                  <a16:creationId xmlns:a16="http://schemas.microsoft.com/office/drawing/2014/main" id="{9F849D06-BFC6-9741-8857-5C6569C59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703939" y="1944369"/>
              <a:ext cx="400932" cy="400932"/>
            </a:xfrm>
            <a:prstGeom prst="rect">
              <a:avLst/>
            </a:prstGeom>
          </p:spPr>
        </p:pic>
        <p:sp>
          <p:nvSpPr>
            <p:cNvPr id="37" name="Shape 767">
              <a:extLst>
                <a:ext uri="{FF2B5EF4-FFF2-40B4-BE49-F238E27FC236}">
                  <a16:creationId xmlns:a16="http://schemas.microsoft.com/office/drawing/2014/main" id="{12F1D76F-AB00-C24A-94DC-15AA93FA64E3}"/>
                </a:ext>
              </a:extLst>
            </p:cNvPr>
            <p:cNvSpPr/>
            <p:nvPr/>
          </p:nvSpPr>
          <p:spPr>
            <a:xfrm>
              <a:off x="7627266" y="1809109"/>
              <a:ext cx="575623" cy="536192"/>
            </a:xfrm>
            <a:custGeom>
              <a:avLst/>
              <a:gdLst/>
              <a:ahLst/>
              <a:cxnLst/>
              <a:rect l="0" t="0" r="0" b="0"/>
              <a:pathLst>
                <a:path w="19144" h="10814" fill="none" extrusionOk="0">
                  <a:moveTo>
                    <a:pt x="16124" y="4774"/>
                  </a:moveTo>
                  <a:lnTo>
                    <a:pt x="15369" y="4774"/>
                  </a:lnTo>
                  <a:lnTo>
                    <a:pt x="15369" y="4774"/>
                  </a:lnTo>
                  <a:lnTo>
                    <a:pt x="15393" y="4482"/>
                  </a:lnTo>
                  <a:lnTo>
                    <a:pt x="15393" y="4482"/>
                  </a:lnTo>
                  <a:lnTo>
                    <a:pt x="15369" y="4189"/>
                  </a:lnTo>
                  <a:lnTo>
                    <a:pt x="15344" y="3921"/>
                  </a:lnTo>
                  <a:lnTo>
                    <a:pt x="15271" y="3654"/>
                  </a:lnTo>
                  <a:lnTo>
                    <a:pt x="15174" y="3410"/>
                  </a:lnTo>
                  <a:lnTo>
                    <a:pt x="15052" y="3166"/>
                  </a:lnTo>
                  <a:lnTo>
                    <a:pt x="14930" y="2947"/>
                  </a:lnTo>
                  <a:lnTo>
                    <a:pt x="14760" y="2728"/>
                  </a:lnTo>
                  <a:lnTo>
                    <a:pt x="14589" y="2533"/>
                  </a:lnTo>
                  <a:lnTo>
                    <a:pt x="14394" y="2363"/>
                  </a:lnTo>
                  <a:lnTo>
                    <a:pt x="14175" y="2192"/>
                  </a:lnTo>
                  <a:lnTo>
                    <a:pt x="13956" y="2070"/>
                  </a:lnTo>
                  <a:lnTo>
                    <a:pt x="13712" y="1949"/>
                  </a:lnTo>
                  <a:lnTo>
                    <a:pt x="13469" y="1851"/>
                  </a:lnTo>
                  <a:lnTo>
                    <a:pt x="13201" y="1778"/>
                  </a:lnTo>
                  <a:lnTo>
                    <a:pt x="12933" y="1754"/>
                  </a:lnTo>
                  <a:lnTo>
                    <a:pt x="12641" y="1729"/>
                  </a:lnTo>
                  <a:lnTo>
                    <a:pt x="12641" y="1729"/>
                  </a:lnTo>
                  <a:lnTo>
                    <a:pt x="12300" y="1754"/>
                  </a:lnTo>
                  <a:lnTo>
                    <a:pt x="11959" y="1827"/>
                  </a:lnTo>
                  <a:lnTo>
                    <a:pt x="11618" y="1924"/>
                  </a:lnTo>
                  <a:lnTo>
                    <a:pt x="11326" y="2070"/>
                  </a:lnTo>
                  <a:lnTo>
                    <a:pt x="11326" y="2070"/>
                  </a:lnTo>
                  <a:lnTo>
                    <a:pt x="11155" y="1851"/>
                  </a:lnTo>
                  <a:lnTo>
                    <a:pt x="10985" y="1632"/>
                  </a:lnTo>
                  <a:lnTo>
                    <a:pt x="10814" y="1413"/>
                  </a:lnTo>
                  <a:lnTo>
                    <a:pt x="10619" y="1218"/>
                  </a:lnTo>
                  <a:lnTo>
                    <a:pt x="10425" y="1048"/>
                  </a:lnTo>
                  <a:lnTo>
                    <a:pt x="10205" y="877"/>
                  </a:lnTo>
                  <a:lnTo>
                    <a:pt x="9962" y="707"/>
                  </a:lnTo>
                  <a:lnTo>
                    <a:pt x="9718" y="560"/>
                  </a:lnTo>
                  <a:lnTo>
                    <a:pt x="9475" y="439"/>
                  </a:lnTo>
                  <a:lnTo>
                    <a:pt x="9231" y="317"/>
                  </a:lnTo>
                  <a:lnTo>
                    <a:pt x="8963" y="219"/>
                  </a:lnTo>
                  <a:lnTo>
                    <a:pt x="8695" y="146"/>
                  </a:lnTo>
                  <a:lnTo>
                    <a:pt x="8403" y="73"/>
                  </a:lnTo>
                  <a:lnTo>
                    <a:pt x="8135" y="25"/>
                  </a:lnTo>
                  <a:lnTo>
                    <a:pt x="7843" y="0"/>
                  </a:lnTo>
                  <a:lnTo>
                    <a:pt x="7551" y="0"/>
                  </a:lnTo>
                  <a:lnTo>
                    <a:pt x="7551" y="0"/>
                  </a:lnTo>
                  <a:lnTo>
                    <a:pt x="7088" y="25"/>
                  </a:lnTo>
                  <a:lnTo>
                    <a:pt x="6650" y="98"/>
                  </a:lnTo>
                  <a:lnTo>
                    <a:pt x="6211" y="195"/>
                  </a:lnTo>
                  <a:lnTo>
                    <a:pt x="5797" y="341"/>
                  </a:lnTo>
                  <a:lnTo>
                    <a:pt x="5407" y="536"/>
                  </a:lnTo>
                  <a:lnTo>
                    <a:pt x="5042" y="755"/>
                  </a:lnTo>
                  <a:lnTo>
                    <a:pt x="4701" y="1023"/>
                  </a:lnTo>
                  <a:lnTo>
                    <a:pt x="4385" y="1315"/>
                  </a:lnTo>
                  <a:lnTo>
                    <a:pt x="4092" y="1632"/>
                  </a:lnTo>
                  <a:lnTo>
                    <a:pt x="3824" y="1973"/>
                  </a:lnTo>
                  <a:lnTo>
                    <a:pt x="3605" y="2338"/>
                  </a:lnTo>
                  <a:lnTo>
                    <a:pt x="3410" y="2728"/>
                  </a:lnTo>
                  <a:lnTo>
                    <a:pt x="3264" y="3142"/>
                  </a:lnTo>
                  <a:lnTo>
                    <a:pt x="3142" y="3580"/>
                  </a:lnTo>
                  <a:lnTo>
                    <a:pt x="3094" y="4019"/>
                  </a:lnTo>
                  <a:lnTo>
                    <a:pt x="3069" y="4482"/>
                  </a:lnTo>
                  <a:lnTo>
                    <a:pt x="3069" y="4482"/>
                  </a:lnTo>
                  <a:lnTo>
                    <a:pt x="3069" y="4774"/>
                  </a:lnTo>
                  <a:lnTo>
                    <a:pt x="3021" y="4774"/>
                  </a:lnTo>
                  <a:lnTo>
                    <a:pt x="3021" y="4774"/>
                  </a:lnTo>
                  <a:lnTo>
                    <a:pt x="2704" y="4774"/>
                  </a:lnTo>
                  <a:lnTo>
                    <a:pt x="2412" y="4823"/>
                  </a:lnTo>
                  <a:lnTo>
                    <a:pt x="2120" y="4896"/>
                  </a:lnTo>
                  <a:lnTo>
                    <a:pt x="1827" y="5017"/>
                  </a:lnTo>
                  <a:lnTo>
                    <a:pt x="1584" y="5139"/>
                  </a:lnTo>
                  <a:lnTo>
                    <a:pt x="1316" y="5285"/>
                  </a:lnTo>
                  <a:lnTo>
                    <a:pt x="1097" y="5456"/>
                  </a:lnTo>
                  <a:lnTo>
                    <a:pt x="877" y="5651"/>
                  </a:lnTo>
                  <a:lnTo>
                    <a:pt x="683" y="5870"/>
                  </a:lnTo>
                  <a:lnTo>
                    <a:pt x="512" y="6113"/>
                  </a:lnTo>
                  <a:lnTo>
                    <a:pt x="366" y="6357"/>
                  </a:lnTo>
                  <a:lnTo>
                    <a:pt x="220" y="6625"/>
                  </a:lnTo>
                  <a:lnTo>
                    <a:pt x="122" y="6893"/>
                  </a:lnTo>
                  <a:lnTo>
                    <a:pt x="49" y="7185"/>
                  </a:lnTo>
                  <a:lnTo>
                    <a:pt x="1" y="7477"/>
                  </a:lnTo>
                  <a:lnTo>
                    <a:pt x="1" y="7794"/>
                  </a:lnTo>
                  <a:lnTo>
                    <a:pt x="1" y="7794"/>
                  </a:lnTo>
                  <a:lnTo>
                    <a:pt x="1" y="8110"/>
                  </a:lnTo>
                  <a:lnTo>
                    <a:pt x="49" y="8403"/>
                  </a:lnTo>
                  <a:lnTo>
                    <a:pt x="122" y="8695"/>
                  </a:lnTo>
                  <a:lnTo>
                    <a:pt x="220" y="8963"/>
                  </a:lnTo>
                  <a:lnTo>
                    <a:pt x="366" y="9231"/>
                  </a:lnTo>
                  <a:lnTo>
                    <a:pt x="512" y="9474"/>
                  </a:lnTo>
                  <a:lnTo>
                    <a:pt x="683" y="9718"/>
                  </a:lnTo>
                  <a:lnTo>
                    <a:pt x="877" y="9937"/>
                  </a:lnTo>
                  <a:lnTo>
                    <a:pt x="1097" y="10132"/>
                  </a:lnTo>
                  <a:lnTo>
                    <a:pt x="1316" y="10302"/>
                  </a:lnTo>
                  <a:lnTo>
                    <a:pt x="1584" y="10449"/>
                  </a:lnTo>
                  <a:lnTo>
                    <a:pt x="1827" y="10570"/>
                  </a:lnTo>
                  <a:lnTo>
                    <a:pt x="2120" y="10692"/>
                  </a:lnTo>
                  <a:lnTo>
                    <a:pt x="2412" y="10765"/>
                  </a:lnTo>
                  <a:lnTo>
                    <a:pt x="2704" y="10814"/>
                  </a:lnTo>
                  <a:lnTo>
                    <a:pt x="3021" y="10814"/>
                  </a:lnTo>
                  <a:lnTo>
                    <a:pt x="16124" y="10814"/>
                  </a:lnTo>
                  <a:lnTo>
                    <a:pt x="16124" y="10814"/>
                  </a:lnTo>
                  <a:lnTo>
                    <a:pt x="16440" y="10814"/>
                  </a:lnTo>
                  <a:lnTo>
                    <a:pt x="16732" y="10765"/>
                  </a:lnTo>
                  <a:lnTo>
                    <a:pt x="17025" y="10692"/>
                  </a:lnTo>
                  <a:lnTo>
                    <a:pt x="17317" y="10570"/>
                  </a:lnTo>
                  <a:lnTo>
                    <a:pt x="17561" y="10449"/>
                  </a:lnTo>
                  <a:lnTo>
                    <a:pt x="17828" y="10302"/>
                  </a:lnTo>
                  <a:lnTo>
                    <a:pt x="18048" y="10132"/>
                  </a:lnTo>
                  <a:lnTo>
                    <a:pt x="18267" y="9937"/>
                  </a:lnTo>
                  <a:lnTo>
                    <a:pt x="18462" y="9718"/>
                  </a:lnTo>
                  <a:lnTo>
                    <a:pt x="18632" y="9474"/>
                  </a:lnTo>
                  <a:lnTo>
                    <a:pt x="18778" y="9231"/>
                  </a:lnTo>
                  <a:lnTo>
                    <a:pt x="18924" y="8963"/>
                  </a:lnTo>
                  <a:lnTo>
                    <a:pt x="19022" y="8695"/>
                  </a:lnTo>
                  <a:lnTo>
                    <a:pt x="19095" y="8403"/>
                  </a:lnTo>
                  <a:lnTo>
                    <a:pt x="19144" y="8110"/>
                  </a:lnTo>
                  <a:lnTo>
                    <a:pt x="19144" y="7794"/>
                  </a:lnTo>
                  <a:lnTo>
                    <a:pt x="19144" y="7794"/>
                  </a:lnTo>
                  <a:lnTo>
                    <a:pt x="19144" y="7477"/>
                  </a:lnTo>
                  <a:lnTo>
                    <a:pt x="19095" y="7185"/>
                  </a:lnTo>
                  <a:lnTo>
                    <a:pt x="19022" y="6893"/>
                  </a:lnTo>
                  <a:lnTo>
                    <a:pt x="18924" y="6625"/>
                  </a:lnTo>
                  <a:lnTo>
                    <a:pt x="18778" y="6357"/>
                  </a:lnTo>
                  <a:lnTo>
                    <a:pt x="18632" y="6113"/>
                  </a:lnTo>
                  <a:lnTo>
                    <a:pt x="18462" y="5870"/>
                  </a:lnTo>
                  <a:lnTo>
                    <a:pt x="18267" y="5651"/>
                  </a:lnTo>
                  <a:lnTo>
                    <a:pt x="18048" y="5456"/>
                  </a:lnTo>
                  <a:lnTo>
                    <a:pt x="17828" y="5285"/>
                  </a:lnTo>
                  <a:lnTo>
                    <a:pt x="17561" y="5139"/>
                  </a:lnTo>
                  <a:lnTo>
                    <a:pt x="17317" y="5017"/>
                  </a:lnTo>
                  <a:lnTo>
                    <a:pt x="17025" y="4896"/>
                  </a:lnTo>
                  <a:lnTo>
                    <a:pt x="16732" y="4823"/>
                  </a:lnTo>
                  <a:lnTo>
                    <a:pt x="16440" y="4774"/>
                  </a:lnTo>
                  <a:lnTo>
                    <a:pt x="16124" y="4774"/>
                  </a:lnTo>
                  <a:lnTo>
                    <a:pt x="16124" y="47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B398D5-7AAA-0E46-850B-F9F7F7AED460}"/>
              </a:ext>
            </a:extLst>
          </p:cNvPr>
          <p:cNvGrpSpPr/>
          <p:nvPr/>
        </p:nvGrpSpPr>
        <p:grpSpPr>
          <a:xfrm>
            <a:off x="6651989" y="1896843"/>
            <a:ext cx="372689" cy="295958"/>
            <a:chOff x="6598266" y="1413981"/>
            <a:chExt cx="710038" cy="502255"/>
          </a:xfrm>
        </p:grpSpPr>
        <p:pic>
          <p:nvPicPr>
            <p:cNvPr id="40" name="Graphic 39" descr="Server">
              <a:extLst>
                <a:ext uri="{FF2B5EF4-FFF2-40B4-BE49-F238E27FC236}">
                  <a16:creationId xmlns:a16="http://schemas.microsoft.com/office/drawing/2014/main" id="{F9942C54-9F57-EB42-AD93-A320333E1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753825" y="1516243"/>
              <a:ext cx="392393" cy="392393"/>
            </a:xfrm>
            <a:prstGeom prst="rect">
              <a:avLst/>
            </a:prstGeom>
          </p:spPr>
        </p:pic>
        <p:sp>
          <p:nvSpPr>
            <p:cNvPr id="41" name="Shape 767">
              <a:extLst>
                <a:ext uri="{FF2B5EF4-FFF2-40B4-BE49-F238E27FC236}">
                  <a16:creationId xmlns:a16="http://schemas.microsoft.com/office/drawing/2014/main" id="{CEC20AE0-5C16-0D48-9EED-7E6865C08B21}"/>
                </a:ext>
              </a:extLst>
            </p:cNvPr>
            <p:cNvSpPr/>
            <p:nvPr/>
          </p:nvSpPr>
          <p:spPr>
            <a:xfrm>
              <a:off x="6598266" y="1413981"/>
              <a:ext cx="710038" cy="502255"/>
            </a:xfrm>
            <a:custGeom>
              <a:avLst/>
              <a:gdLst/>
              <a:ahLst/>
              <a:cxnLst/>
              <a:rect l="0" t="0" r="0" b="0"/>
              <a:pathLst>
                <a:path w="19144" h="10814" fill="none" extrusionOk="0">
                  <a:moveTo>
                    <a:pt x="16124" y="4774"/>
                  </a:moveTo>
                  <a:lnTo>
                    <a:pt x="15369" y="4774"/>
                  </a:lnTo>
                  <a:lnTo>
                    <a:pt x="15369" y="4774"/>
                  </a:lnTo>
                  <a:lnTo>
                    <a:pt x="15393" y="4482"/>
                  </a:lnTo>
                  <a:lnTo>
                    <a:pt x="15393" y="4482"/>
                  </a:lnTo>
                  <a:lnTo>
                    <a:pt x="15369" y="4189"/>
                  </a:lnTo>
                  <a:lnTo>
                    <a:pt x="15344" y="3921"/>
                  </a:lnTo>
                  <a:lnTo>
                    <a:pt x="15271" y="3654"/>
                  </a:lnTo>
                  <a:lnTo>
                    <a:pt x="15174" y="3410"/>
                  </a:lnTo>
                  <a:lnTo>
                    <a:pt x="15052" y="3166"/>
                  </a:lnTo>
                  <a:lnTo>
                    <a:pt x="14930" y="2947"/>
                  </a:lnTo>
                  <a:lnTo>
                    <a:pt x="14760" y="2728"/>
                  </a:lnTo>
                  <a:lnTo>
                    <a:pt x="14589" y="2533"/>
                  </a:lnTo>
                  <a:lnTo>
                    <a:pt x="14394" y="2363"/>
                  </a:lnTo>
                  <a:lnTo>
                    <a:pt x="14175" y="2192"/>
                  </a:lnTo>
                  <a:lnTo>
                    <a:pt x="13956" y="2070"/>
                  </a:lnTo>
                  <a:lnTo>
                    <a:pt x="13712" y="1949"/>
                  </a:lnTo>
                  <a:lnTo>
                    <a:pt x="13469" y="1851"/>
                  </a:lnTo>
                  <a:lnTo>
                    <a:pt x="13201" y="1778"/>
                  </a:lnTo>
                  <a:lnTo>
                    <a:pt x="12933" y="1754"/>
                  </a:lnTo>
                  <a:lnTo>
                    <a:pt x="12641" y="1729"/>
                  </a:lnTo>
                  <a:lnTo>
                    <a:pt x="12641" y="1729"/>
                  </a:lnTo>
                  <a:lnTo>
                    <a:pt x="12300" y="1754"/>
                  </a:lnTo>
                  <a:lnTo>
                    <a:pt x="11959" y="1827"/>
                  </a:lnTo>
                  <a:lnTo>
                    <a:pt x="11618" y="1924"/>
                  </a:lnTo>
                  <a:lnTo>
                    <a:pt x="11326" y="2070"/>
                  </a:lnTo>
                  <a:lnTo>
                    <a:pt x="11326" y="2070"/>
                  </a:lnTo>
                  <a:lnTo>
                    <a:pt x="11155" y="1851"/>
                  </a:lnTo>
                  <a:lnTo>
                    <a:pt x="10985" y="1632"/>
                  </a:lnTo>
                  <a:lnTo>
                    <a:pt x="10814" y="1413"/>
                  </a:lnTo>
                  <a:lnTo>
                    <a:pt x="10619" y="1218"/>
                  </a:lnTo>
                  <a:lnTo>
                    <a:pt x="10425" y="1048"/>
                  </a:lnTo>
                  <a:lnTo>
                    <a:pt x="10205" y="877"/>
                  </a:lnTo>
                  <a:lnTo>
                    <a:pt x="9962" y="707"/>
                  </a:lnTo>
                  <a:lnTo>
                    <a:pt x="9718" y="560"/>
                  </a:lnTo>
                  <a:lnTo>
                    <a:pt x="9475" y="439"/>
                  </a:lnTo>
                  <a:lnTo>
                    <a:pt x="9231" y="317"/>
                  </a:lnTo>
                  <a:lnTo>
                    <a:pt x="8963" y="219"/>
                  </a:lnTo>
                  <a:lnTo>
                    <a:pt x="8695" y="146"/>
                  </a:lnTo>
                  <a:lnTo>
                    <a:pt x="8403" y="73"/>
                  </a:lnTo>
                  <a:lnTo>
                    <a:pt x="8135" y="25"/>
                  </a:lnTo>
                  <a:lnTo>
                    <a:pt x="7843" y="0"/>
                  </a:lnTo>
                  <a:lnTo>
                    <a:pt x="7551" y="0"/>
                  </a:lnTo>
                  <a:lnTo>
                    <a:pt x="7551" y="0"/>
                  </a:lnTo>
                  <a:lnTo>
                    <a:pt x="7088" y="25"/>
                  </a:lnTo>
                  <a:lnTo>
                    <a:pt x="6650" y="98"/>
                  </a:lnTo>
                  <a:lnTo>
                    <a:pt x="6211" y="195"/>
                  </a:lnTo>
                  <a:lnTo>
                    <a:pt x="5797" y="341"/>
                  </a:lnTo>
                  <a:lnTo>
                    <a:pt x="5407" y="536"/>
                  </a:lnTo>
                  <a:lnTo>
                    <a:pt x="5042" y="755"/>
                  </a:lnTo>
                  <a:lnTo>
                    <a:pt x="4701" y="1023"/>
                  </a:lnTo>
                  <a:lnTo>
                    <a:pt x="4385" y="1315"/>
                  </a:lnTo>
                  <a:lnTo>
                    <a:pt x="4092" y="1632"/>
                  </a:lnTo>
                  <a:lnTo>
                    <a:pt x="3824" y="1973"/>
                  </a:lnTo>
                  <a:lnTo>
                    <a:pt x="3605" y="2338"/>
                  </a:lnTo>
                  <a:lnTo>
                    <a:pt x="3410" y="2728"/>
                  </a:lnTo>
                  <a:lnTo>
                    <a:pt x="3264" y="3142"/>
                  </a:lnTo>
                  <a:lnTo>
                    <a:pt x="3142" y="3580"/>
                  </a:lnTo>
                  <a:lnTo>
                    <a:pt x="3094" y="4019"/>
                  </a:lnTo>
                  <a:lnTo>
                    <a:pt x="3069" y="4482"/>
                  </a:lnTo>
                  <a:lnTo>
                    <a:pt x="3069" y="4482"/>
                  </a:lnTo>
                  <a:lnTo>
                    <a:pt x="3069" y="4774"/>
                  </a:lnTo>
                  <a:lnTo>
                    <a:pt x="3021" y="4774"/>
                  </a:lnTo>
                  <a:lnTo>
                    <a:pt x="3021" y="4774"/>
                  </a:lnTo>
                  <a:lnTo>
                    <a:pt x="2704" y="4774"/>
                  </a:lnTo>
                  <a:lnTo>
                    <a:pt x="2412" y="4823"/>
                  </a:lnTo>
                  <a:lnTo>
                    <a:pt x="2120" y="4896"/>
                  </a:lnTo>
                  <a:lnTo>
                    <a:pt x="1827" y="5017"/>
                  </a:lnTo>
                  <a:lnTo>
                    <a:pt x="1584" y="5139"/>
                  </a:lnTo>
                  <a:lnTo>
                    <a:pt x="1316" y="5285"/>
                  </a:lnTo>
                  <a:lnTo>
                    <a:pt x="1097" y="5456"/>
                  </a:lnTo>
                  <a:lnTo>
                    <a:pt x="877" y="5651"/>
                  </a:lnTo>
                  <a:lnTo>
                    <a:pt x="683" y="5870"/>
                  </a:lnTo>
                  <a:lnTo>
                    <a:pt x="512" y="6113"/>
                  </a:lnTo>
                  <a:lnTo>
                    <a:pt x="366" y="6357"/>
                  </a:lnTo>
                  <a:lnTo>
                    <a:pt x="220" y="6625"/>
                  </a:lnTo>
                  <a:lnTo>
                    <a:pt x="122" y="6893"/>
                  </a:lnTo>
                  <a:lnTo>
                    <a:pt x="49" y="7185"/>
                  </a:lnTo>
                  <a:lnTo>
                    <a:pt x="1" y="7477"/>
                  </a:lnTo>
                  <a:lnTo>
                    <a:pt x="1" y="7794"/>
                  </a:lnTo>
                  <a:lnTo>
                    <a:pt x="1" y="7794"/>
                  </a:lnTo>
                  <a:lnTo>
                    <a:pt x="1" y="8110"/>
                  </a:lnTo>
                  <a:lnTo>
                    <a:pt x="49" y="8403"/>
                  </a:lnTo>
                  <a:lnTo>
                    <a:pt x="122" y="8695"/>
                  </a:lnTo>
                  <a:lnTo>
                    <a:pt x="220" y="8963"/>
                  </a:lnTo>
                  <a:lnTo>
                    <a:pt x="366" y="9231"/>
                  </a:lnTo>
                  <a:lnTo>
                    <a:pt x="512" y="9474"/>
                  </a:lnTo>
                  <a:lnTo>
                    <a:pt x="683" y="9718"/>
                  </a:lnTo>
                  <a:lnTo>
                    <a:pt x="877" y="9937"/>
                  </a:lnTo>
                  <a:lnTo>
                    <a:pt x="1097" y="10132"/>
                  </a:lnTo>
                  <a:lnTo>
                    <a:pt x="1316" y="10302"/>
                  </a:lnTo>
                  <a:lnTo>
                    <a:pt x="1584" y="10449"/>
                  </a:lnTo>
                  <a:lnTo>
                    <a:pt x="1827" y="10570"/>
                  </a:lnTo>
                  <a:lnTo>
                    <a:pt x="2120" y="10692"/>
                  </a:lnTo>
                  <a:lnTo>
                    <a:pt x="2412" y="10765"/>
                  </a:lnTo>
                  <a:lnTo>
                    <a:pt x="2704" y="10814"/>
                  </a:lnTo>
                  <a:lnTo>
                    <a:pt x="3021" y="10814"/>
                  </a:lnTo>
                  <a:lnTo>
                    <a:pt x="16124" y="10814"/>
                  </a:lnTo>
                  <a:lnTo>
                    <a:pt x="16124" y="10814"/>
                  </a:lnTo>
                  <a:lnTo>
                    <a:pt x="16440" y="10814"/>
                  </a:lnTo>
                  <a:lnTo>
                    <a:pt x="16732" y="10765"/>
                  </a:lnTo>
                  <a:lnTo>
                    <a:pt x="17025" y="10692"/>
                  </a:lnTo>
                  <a:lnTo>
                    <a:pt x="17317" y="10570"/>
                  </a:lnTo>
                  <a:lnTo>
                    <a:pt x="17561" y="10449"/>
                  </a:lnTo>
                  <a:lnTo>
                    <a:pt x="17828" y="10302"/>
                  </a:lnTo>
                  <a:lnTo>
                    <a:pt x="18048" y="10132"/>
                  </a:lnTo>
                  <a:lnTo>
                    <a:pt x="18267" y="9937"/>
                  </a:lnTo>
                  <a:lnTo>
                    <a:pt x="18462" y="9718"/>
                  </a:lnTo>
                  <a:lnTo>
                    <a:pt x="18632" y="9474"/>
                  </a:lnTo>
                  <a:lnTo>
                    <a:pt x="18778" y="9231"/>
                  </a:lnTo>
                  <a:lnTo>
                    <a:pt x="18924" y="8963"/>
                  </a:lnTo>
                  <a:lnTo>
                    <a:pt x="19022" y="8695"/>
                  </a:lnTo>
                  <a:lnTo>
                    <a:pt x="19095" y="8403"/>
                  </a:lnTo>
                  <a:lnTo>
                    <a:pt x="19144" y="8110"/>
                  </a:lnTo>
                  <a:lnTo>
                    <a:pt x="19144" y="7794"/>
                  </a:lnTo>
                  <a:lnTo>
                    <a:pt x="19144" y="7794"/>
                  </a:lnTo>
                  <a:lnTo>
                    <a:pt x="19144" y="7477"/>
                  </a:lnTo>
                  <a:lnTo>
                    <a:pt x="19095" y="7185"/>
                  </a:lnTo>
                  <a:lnTo>
                    <a:pt x="19022" y="6893"/>
                  </a:lnTo>
                  <a:lnTo>
                    <a:pt x="18924" y="6625"/>
                  </a:lnTo>
                  <a:lnTo>
                    <a:pt x="18778" y="6357"/>
                  </a:lnTo>
                  <a:lnTo>
                    <a:pt x="18632" y="6113"/>
                  </a:lnTo>
                  <a:lnTo>
                    <a:pt x="18462" y="5870"/>
                  </a:lnTo>
                  <a:lnTo>
                    <a:pt x="18267" y="5651"/>
                  </a:lnTo>
                  <a:lnTo>
                    <a:pt x="18048" y="5456"/>
                  </a:lnTo>
                  <a:lnTo>
                    <a:pt x="17828" y="5285"/>
                  </a:lnTo>
                  <a:lnTo>
                    <a:pt x="17561" y="5139"/>
                  </a:lnTo>
                  <a:lnTo>
                    <a:pt x="17317" y="5017"/>
                  </a:lnTo>
                  <a:lnTo>
                    <a:pt x="17025" y="4896"/>
                  </a:lnTo>
                  <a:lnTo>
                    <a:pt x="16732" y="4823"/>
                  </a:lnTo>
                  <a:lnTo>
                    <a:pt x="16440" y="4774"/>
                  </a:lnTo>
                  <a:lnTo>
                    <a:pt x="16124" y="4774"/>
                  </a:lnTo>
                  <a:lnTo>
                    <a:pt x="16124" y="47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7A9AF8E-6188-D747-AFD6-7E6DCC5EC298}"/>
              </a:ext>
            </a:extLst>
          </p:cNvPr>
          <p:cNvGrpSpPr/>
          <p:nvPr/>
        </p:nvGrpSpPr>
        <p:grpSpPr>
          <a:xfrm>
            <a:off x="7600156" y="1818870"/>
            <a:ext cx="536879" cy="433182"/>
            <a:chOff x="5801304" y="1873274"/>
            <a:chExt cx="536879" cy="433182"/>
          </a:xfrm>
        </p:grpSpPr>
        <p:pic>
          <p:nvPicPr>
            <p:cNvPr id="44" name="Graphic 43" descr="Head with gears">
              <a:extLst>
                <a:ext uri="{FF2B5EF4-FFF2-40B4-BE49-F238E27FC236}">
                  <a16:creationId xmlns:a16="http://schemas.microsoft.com/office/drawing/2014/main" id="{4EC7FA86-1A8A-314F-BEE6-1137F5DF1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899061" y="1991902"/>
              <a:ext cx="306631" cy="306631"/>
            </a:xfrm>
            <a:prstGeom prst="rect">
              <a:avLst/>
            </a:prstGeom>
          </p:spPr>
        </p:pic>
        <p:sp>
          <p:nvSpPr>
            <p:cNvPr id="45" name="Shape 767">
              <a:extLst>
                <a:ext uri="{FF2B5EF4-FFF2-40B4-BE49-F238E27FC236}">
                  <a16:creationId xmlns:a16="http://schemas.microsoft.com/office/drawing/2014/main" id="{51C64E34-8350-1744-A125-A9AF5FC54D34}"/>
                </a:ext>
              </a:extLst>
            </p:cNvPr>
            <p:cNvSpPr/>
            <p:nvPr/>
          </p:nvSpPr>
          <p:spPr>
            <a:xfrm>
              <a:off x="5801304" y="1873274"/>
              <a:ext cx="536879" cy="433182"/>
            </a:xfrm>
            <a:custGeom>
              <a:avLst/>
              <a:gdLst/>
              <a:ahLst/>
              <a:cxnLst/>
              <a:rect l="0" t="0" r="0" b="0"/>
              <a:pathLst>
                <a:path w="19144" h="10814" fill="none" extrusionOk="0">
                  <a:moveTo>
                    <a:pt x="16124" y="4774"/>
                  </a:moveTo>
                  <a:lnTo>
                    <a:pt x="15369" y="4774"/>
                  </a:lnTo>
                  <a:lnTo>
                    <a:pt x="15369" y="4774"/>
                  </a:lnTo>
                  <a:lnTo>
                    <a:pt x="15393" y="4482"/>
                  </a:lnTo>
                  <a:lnTo>
                    <a:pt x="15393" y="4482"/>
                  </a:lnTo>
                  <a:lnTo>
                    <a:pt x="15369" y="4189"/>
                  </a:lnTo>
                  <a:lnTo>
                    <a:pt x="15344" y="3921"/>
                  </a:lnTo>
                  <a:lnTo>
                    <a:pt x="15271" y="3654"/>
                  </a:lnTo>
                  <a:lnTo>
                    <a:pt x="15174" y="3410"/>
                  </a:lnTo>
                  <a:lnTo>
                    <a:pt x="15052" y="3166"/>
                  </a:lnTo>
                  <a:lnTo>
                    <a:pt x="14930" y="2947"/>
                  </a:lnTo>
                  <a:lnTo>
                    <a:pt x="14760" y="2728"/>
                  </a:lnTo>
                  <a:lnTo>
                    <a:pt x="14589" y="2533"/>
                  </a:lnTo>
                  <a:lnTo>
                    <a:pt x="14394" y="2363"/>
                  </a:lnTo>
                  <a:lnTo>
                    <a:pt x="14175" y="2192"/>
                  </a:lnTo>
                  <a:lnTo>
                    <a:pt x="13956" y="2070"/>
                  </a:lnTo>
                  <a:lnTo>
                    <a:pt x="13712" y="1949"/>
                  </a:lnTo>
                  <a:lnTo>
                    <a:pt x="13469" y="1851"/>
                  </a:lnTo>
                  <a:lnTo>
                    <a:pt x="13201" y="1778"/>
                  </a:lnTo>
                  <a:lnTo>
                    <a:pt x="12933" y="1754"/>
                  </a:lnTo>
                  <a:lnTo>
                    <a:pt x="12641" y="1729"/>
                  </a:lnTo>
                  <a:lnTo>
                    <a:pt x="12641" y="1729"/>
                  </a:lnTo>
                  <a:lnTo>
                    <a:pt x="12300" y="1754"/>
                  </a:lnTo>
                  <a:lnTo>
                    <a:pt x="11959" y="1827"/>
                  </a:lnTo>
                  <a:lnTo>
                    <a:pt x="11618" y="1924"/>
                  </a:lnTo>
                  <a:lnTo>
                    <a:pt x="11326" y="2070"/>
                  </a:lnTo>
                  <a:lnTo>
                    <a:pt x="11326" y="2070"/>
                  </a:lnTo>
                  <a:lnTo>
                    <a:pt x="11155" y="1851"/>
                  </a:lnTo>
                  <a:lnTo>
                    <a:pt x="10985" y="1632"/>
                  </a:lnTo>
                  <a:lnTo>
                    <a:pt x="10814" y="1413"/>
                  </a:lnTo>
                  <a:lnTo>
                    <a:pt x="10619" y="1218"/>
                  </a:lnTo>
                  <a:lnTo>
                    <a:pt x="10425" y="1048"/>
                  </a:lnTo>
                  <a:lnTo>
                    <a:pt x="10205" y="877"/>
                  </a:lnTo>
                  <a:lnTo>
                    <a:pt x="9962" y="707"/>
                  </a:lnTo>
                  <a:lnTo>
                    <a:pt x="9718" y="560"/>
                  </a:lnTo>
                  <a:lnTo>
                    <a:pt x="9475" y="439"/>
                  </a:lnTo>
                  <a:lnTo>
                    <a:pt x="9231" y="317"/>
                  </a:lnTo>
                  <a:lnTo>
                    <a:pt x="8963" y="219"/>
                  </a:lnTo>
                  <a:lnTo>
                    <a:pt x="8695" y="146"/>
                  </a:lnTo>
                  <a:lnTo>
                    <a:pt x="8403" y="73"/>
                  </a:lnTo>
                  <a:lnTo>
                    <a:pt x="8135" y="25"/>
                  </a:lnTo>
                  <a:lnTo>
                    <a:pt x="7843" y="0"/>
                  </a:lnTo>
                  <a:lnTo>
                    <a:pt x="7551" y="0"/>
                  </a:lnTo>
                  <a:lnTo>
                    <a:pt x="7551" y="0"/>
                  </a:lnTo>
                  <a:lnTo>
                    <a:pt x="7088" y="25"/>
                  </a:lnTo>
                  <a:lnTo>
                    <a:pt x="6650" y="98"/>
                  </a:lnTo>
                  <a:lnTo>
                    <a:pt x="6211" y="195"/>
                  </a:lnTo>
                  <a:lnTo>
                    <a:pt x="5797" y="341"/>
                  </a:lnTo>
                  <a:lnTo>
                    <a:pt x="5407" y="536"/>
                  </a:lnTo>
                  <a:lnTo>
                    <a:pt x="5042" y="755"/>
                  </a:lnTo>
                  <a:lnTo>
                    <a:pt x="4701" y="1023"/>
                  </a:lnTo>
                  <a:lnTo>
                    <a:pt x="4385" y="1315"/>
                  </a:lnTo>
                  <a:lnTo>
                    <a:pt x="4092" y="1632"/>
                  </a:lnTo>
                  <a:lnTo>
                    <a:pt x="3824" y="1973"/>
                  </a:lnTo>
                  <a:lnTo>
                    <a:pt x="3605" y="2338"/>
                  </a:lnTo>
                  <a:lnTo>
                    <a:pt x="3410" y="2728"/>
                  </a:lnTo>
                  <a:lnTo>
                    <a:pt x="3264" y="3142"/>
                  </a:lnTo>
                  <a:lnTo>
                    <a:pt x="3142" y="3580"/>
                  </a:lnTo>
                  <a:lnTo>
                    <a:pt x="3094" y="4019"/>
                  </a:lnTo>
                  <a:lnTo>
                    <a:pt x="3069" y="4482"/>
                  </a:lnTo>
                  <a:lnTo>
                    <a:pt x="3069" y="4482"/>
                  </a:lnTo>
                  <a:lnTo>
                    <a:pt x="3069" y="4774"/>
                  </a:lnTo>
                  <a:lnTo>
                    <a:pt x="3021" y="4774"/>
                  </a:lnTo>
                  <a:lnTo>
                    <a:pt x="3021" y="4774"/>
                  </a:lnTo>
                  <a:lnTo>
                    <a:pt x="2704" y="4774"/>
                  </a:lnTo>
                  <a:lnTo>
                    <a:pt x="2412" y="4823"/>
                  </a:lnTo>
                  <a:lnTo>
                    <a:pt x="2120" y="4896"/>
                  </a:lnTo>
                  <a:lnTo>
                    <a:pt x="1827" y="5017"/>
                  </a:lnTo>
                  <a:lnTo>
                    <a:pt x="1584" y="5139"/>
                  </a:lnTo>
                  <a:lnTo>
                    <a:pt x="1316" y="5285"/>
                  </a:lnTo>
                  <a:lnTo>
                    <a:pt x="1097" y="5456"/>
                  </a:lnTo>
                  <a:lnTo>
                    <a:pt x="877" y="5651"/>
                  </a:lnTo>
                  <a:lnTo>
                    <a:pt x="683" y="5870"/>
                  </a:lnTo>
                  <a:lnTo>
                    <a:pt x="512" y="6113"/>
                  </a:lnTo>
                  <a:lnTo>
                    <a:pt x="366" y="6357"/>
                  </a:lnTo>
                  <a:lnTo>
                    <a:pt x="220" y="6625"/>
                  </a:lnTo>
                  <a:lnTo>
                    <a:pt x="122" y="6893"/>
                  </a:lnTo>
                  <a:lnTo>
                    <a:pt x="49" y="7185"/>
                  </a:lnTo>
                  <a:lnTo>
                    <a:pt x="1" y="7477"/>
                  </a:lnTo>
                  <a:lnTo>
                    <a:pt x="1" y="7794"/>
                  </a:lnTo>
                  <a:lnTo>
                    <a:pt x="1" y="7794"/>
                  </a:lnTo>
                  <a:lnTo>
                    <a:pt x="1" y="8110"/>
                  </a:lnTo>
                  <a:lnTo>
                    <a:pt x="49" y="8403"/>
                  </a:lnTo>
                  <a:lnTo>
                    <a:pt x="122" y="8695"/>
                  </a:lnTo>
                  <a:lnTo>
                    <a:pt x="220" y="8963"/>
                  </a:lnTo>
                  <a:lnTo>
                    <a:pt x="366" y="9231"/>
                  </a:lnTo>
                  <a:lnTo>
                    <a:pt x="512" y="9474"/>
                  </a:lnTo>
                  <a:lnTo>
                    <a:pt x="683" y="9718"/>
                  </a:lnTo>
                  <a:lnTo>
                    <a:pt x="877" y="9937"/>
                  </a:lnTo>
                  <a:lnTo>
                    <a:pt x="1097" y="10132"/>
                  </a:lnTo>
                  <a:lnTo>
                    <a:pt x="1316" y="10302"/>
                  </a:lnTo>
                  <a:lnTo>
                    <a:pt x="1584" y="10449"/>
                  </a:lnTo>
                  <a:lnTo>
                    <a:pt x="1827" y="10570"/>
                  </a:lnTo>
                  <a:lnTo>
                    <a:pt x="2120" y="10692"/>
                  </a:lnTo>
                  <a:lnTo>
                    <a:pt x="2412" y="10765"/>
                  </a:lnTo>
                  <a:lnTo>
                    <a:pt x="2704" y="10814"/>
                  </a:lnTo>
                  <a:lnTo>
                    <a:pt x="3021" y="10814"/>
                  </a:lnTo>
                  <a:lnTo>
                    <a:pt x="16124" y="10814"/>
                  </a:lnTo>
                  <a:lnTo>
                    <a:pt x="16124" y="10814"/>
                  </a:lnTo>
                  <a:lnTo>
                    <a:pt x="16440" y="10814"/>
                  </a:lnTo>
                  <a:lnTo>
                    <a:pt x="16732" y="10765"/>
                  </a:lnTo>
                  <a:lnTo>
                    <a:pt x="17025" y="10692"/>
                  </a:lnTo>
                  <a:lnTo>
                    <a:pt x="17317" y="10570"/>
                  </a:lnTo>
                  <a:lnTo>
                    <a:pt x="17561" y="10449"/>
                  </a:lnTo>
                  <a:lnTo>
                    <a:pt x="17828" y="10302"/>
                  </a:lnTo>
                  <a:lnTo>
                    <a:pt x="18048" y="10132"/>
                  </a:lnTo>
                  <a:lnTo>
                    <a:pt x="18267" y="9937"/>
                  </a:lnTo>
                  <a:lnTo>
                    <a:pt x="18462" y="9718"/>
                  </a:lnTo>
                  <a:lnTo>
                    <a:pt x="18632" y="9474"/>
                  </a:lnTo>
                  <a:lnTo>
                    <a:pt x="18778" y="9231"/>
                  </a:lnTo>
                  <a:lnTo>
                    <a:pt x="18924" y="8963"/>
                  </a:lnTo>
                  <a:lnTo>
                    <a:pt x="19022" y="8695"/>
                  </a:lnTo>
                  <a:lnTo>
                    <a:pt x="19095" y="8403"/>
                  </a:lnTo>
                  <a:lnTo>
                    <a:pt x="19144" y="8110"/>
                  </a:lnTo>
                  <a:lnTo>
                    <a:pt x="19144" y="7794"/>
                  </a:lnTo>
                  <a:lnTo>
                    <a:pt x="19144" y="7794"/>
                  </a:lnTo>
                  <a:lnTo>
                    <a:pt x="19144" y="7477"/>
                  </a:lnTo>
                  <a:lnTo>
                    <a:pt x="19095" y="7185"/>
                  </a:lnTo>
                  <a:lnTo>
                    <a:pt x="19022" y="6893"/>
                  </a:lnTo>
                  <a:lnTo>
                    <a:pt x="18924" y="6625"/>
                  </a:lnTo>
                  <a:lnTo>
                    <a:pt x="18778" y="6357"/>
                  </a:lnTo>
                  <a:lnTo>
                    <a:pt x="18632" y="6113"/>
                  </a:lnTo>
                  <a:lnTo>
                    <a:pt x="18462" y="5870"/>
                  </a:lnTo>
                  <a:lnTo>
                    <a:pt x="18267" y="5651"/>
                  </a:lnTo>
                  <a:lnTo>
                    <a:pt x="18048" y="5456"/>
                  </a:lnTo>
                  <a:lnTo>
                    <a:pt x="17828" y="5285"/>
                  </a:lnTo>
                  <a:lnTo>
                    <a:pt x="17561" y="5139"/>
                  </a:lnTo>
                  <a:lnTo>
                    <a:pt x="17317" y="5017"/>
                  </a:lnTo>
                  <a:lnTo>
                    <a:pt x="17025" y="4896"/>
                  </a:lnTo>
                  <a:lnTo>
                    <a:pt x="16732" y="4823"/>
                  </a:lnTo>
                  <a:lnTo>
                    <a:pt x="16440" y="4774"/>
                  </a:lnTo>
                  <a:lnTo>
                    <a:pt x="16124" y="4774"/>
                  </a:lnTo>
                  <a:lnTo>
                    <a:pt x="16124" y="47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F8AF30-9271-2D47-A546-F84E0718232D}"/>
              </a:ext>
            </a:extLst>
          </p:cNvPr>
          <p:cNvCxnSpPr>
            <a:cxnSpLocks/>
          </p:cNvCxnSpPr>
          <p:nvPr/>
        </p:nvCxnSpPr>
        <p:spPr>
          <a:xfrm flipH="1">
            <a:off x="5938205" y="1673548"/>
            <a:ext cx="146386" cy="27419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1A28EBE-332C-004B-9E50-23EAE2287E26}"/>
              </a:ext>
            </a:extLst>
          </p:cNvPr>
          <p:cNvCxnSpPr>
            <a:cxnSpLocks/>
          </p:cNvCxnSpPr>
          <p:nvPr/>
        </p:nvCxnSpPr>
        <p:spPr>
          <a:xfrm>
            <a:off x="6410841" y="1678991"/>
            <a:ext cx="254441" cy="28137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BF6AA3-2606-8849-9576-2E8DE1829837}"/>
              </a:ext>
            </a:extLst>
          </p:cNvPr>
          <p:cNvCxnSpPr>
            <a:cxnSpLocks/>
          </p:cNvCxnSpPr>
          <p:nvPr/>
        </p:nvCxnSpPr>
        <p:spPr>
          <a:xfrm>
            <a:off x="6026445" y="2086705"/>
            <a:ext cx="62554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8DA468E-9B12-914C-B743-8083501269FA}"/>
              </a:ext>
            </a:extLst>
          </p:cNvPr>
          <p:cNvCxnSpPr>
            <a:cxnSpLocks/>
          </p:cNvCxnSpPr>
          <p:nvPr/>
        </p:nvCxnSpPr>
        <p:spPr>
          <a:xfrm flipV="1">
            <a:off x="6952397" y="1739251"/>
            <a:ext cx="127223" cy="1575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E442AFA-DD48-5E47-BA6C-EB7D4C73B738}"/>
              </a:ext>
            </a:extLst>
          </p:cNvPr>
          <p:cNvCxnSpPr>
            <a:cxnSpLocks/>
          </p:cNvCxnSpPr>
          <p:nvPr/>
        </p:nvCxnSpPr>
        <p:spPr>
          <a:xfrm flipH="1">
            <a:off x="6504556" y="1518186"/>
            <a:ext cx="435046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CA2DA1-70E9-EE47-8285-B7937F39D786}"/>
              </a:ext>
            </a:extLst>
          </p:cNvPr>
          <p:cNvCxnSpPr>
            <a:cxnSpLocks/>
          </p:cNvCxnSpPr>
          <p:nvPr/>
        </p:nvCxnSpPr>
        <p:spPr>
          <a:xfrm flipH="1">
            <a:off x="7056173" y="2086705"/>
            <a:ext cx="543983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0C804F-115D-5245-8169-D72D59B73A10}"/>
              </a:ext>
            </a:extLst>
          </p:cNvPr>
          <p:cNvCxnSpPr>
            <a:cxnSpLocks/>
          </p:cNvCxnSpPr>
          <p:nvPr/>
        </p:nvCxnSpPr>
        <p:spPr>
          <a:xfrm flipH="1" flipV="1">
            <a:off x="7426075" y="1681000"/>
            <a:ext cx="239471" cy="21268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Wireless router">
            <a:extLst>
              <a:ext uri="{FF2B5EF4-FFF2-40B4-BE49-F238E27FC236}">
                <a16:creationId xmlns:a16="http://schemas.microsoft.com/office/drawing/2014/main" id="{8D9B03A7-4DC5-C240-890A-F6DCA78EA5B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18033" y="3631923"/>
            <a:ext cx="516763" cy="516763"/>
          </a:xfrm>
          <a:prstGeom prst="rect">
            <a:avLst/>
          </a:prstGeom>
        </p:spPr>
      </p:pic>
      <p:pic>
        <p:nvPicPr>
          <p:cNvPr id="80" name="Graphic 79" descr="Wi Fi">
            <a:extLst>
              <a:ext uri="{FF2B5EF4-FFF2-40B4-BE49-F238E27FC236}">
                <a16:creationId xmlns:a16="http://schemas.microsoft.com/office/drawing/2014/main" id="{7017406A-1100-6F4D-A28D-500C472FC7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55661" y="3277197"/>
            <a:ext cx="557901" cy="557901"/>
          </a:xfrm>
          <a:prstGeom prst="rect">
            <a:avLst/>
          </a:prstGeom>
        </p:spPr>
      </p:pic>
      <p:pic>
        <p:nvPicPr>
          <p:cNvPr id="82" name="Graphic 81" descr="Computer">
            <a:extLst>
              <a:ext uri="{FF2B5EF4-FFF2-40B4-BE49-F238E27FC236}">
                <a16:creationId xmlns:a16="http://schemas.microsoft.com/office/drawing/2014/main" id="{19AC7F6A-F04B-454C-BFD3-5CF53E8743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59352" y="3500369"/>
            <a:ext cx="366171" cy="366171"/>
          </a:xfrm>
          <a:prstGeom prst="rect">
            <a:avLst/>
          </a:prstGeom>
        </p:spPr>
      </p:pic>
      <p:pic>
        <p:nvPicPr>
          <p:cNvPr id="84" name="Graphic 83" descr="Smart Phone">
            <a:extLst>
              <a:ext uri="{FF2B5EF4-FFF2-40B4-BE49-F238E27FC236}">
                <a16:creationId xmlns:a16="http://schemas.microsoft.com/office/drawing/2014/main" id="{F36B46EF-6727-504E-A273-6BF634E0285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295693" y="3795140"/>
            <a:ext cx="344467" cy="3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4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223FC9-F925-F949-A7FF-6A8BC8237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1" y="1225758"/>
            <a:ext cx="4170493" cy="31439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6C3EA07-F7CA-40AB-8D0A-FD1120628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latin typeface="Georgia" panose="02040502050405020303" pitchFamily="18" charset="0"/>
                <a:ea typeface="ＭＳ Ｐゴシック"/>
              </a:rPr>
              <a:t>Security in Digital Twin</a:t>
            </a:r>
            <a:endParaRPr lang="en-US" dirty="0">
              <a:latin typeface="Georgia" panose="02040502050405020303" pitchFamily="18" charset="0"/>
              <a:ea typeface="ＭＳ Ｐゴシック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EC1ED-20F3-4F3E-8099-86F15B5766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6" y="1290806"/>
            <a:ext cx="4306087" cy="3546435"/>
          </a:xfrm>
        </p:spPr>
        <p:txBody>
          <a:bodyPr vert="horz" lIns="0" tIns="0" rIns="0" bIns="0" anchor="t"/>
          <a:lstStyle/>
          <a:p>
            <a:pPr marL="237490" lvl="1" indent="0">
              <a:buNone/>
            </a:pPr>
            <a:r>
              <a:rPr lang="en-US" b="1" dirty="0">
                <a:latin typeface="Georgia" panose="02040502050405020303" pitchFamily="18" charset="0"/>
              </a:rPr>
              <a:t>Research Goals:</a:t>
            </a:r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Georgia" panose="02040502050405020303" pitchFamily="18" charset="0"/>
              </a:rPr>
              <a:t>Building an Explainable Model for Orchestrating Security Services:</a:t>
            </a:r>
          </a:p>
          <a:p>
            <a:pPr marL="803590" lvl="2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Georgia" panose="02040502050405020303" pitchFamily="18" charset="0"/>
              </a:rPr>
              <a:t>Supporting Security Tool Unification</a:t>
            </a:r>
          </a:p>
          <a:p>
            <a:pPr marL="803590" lvl="2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Georgia" panose="02040502050405020303" pitchFamily="18" charset="0"/>
              </a:rPr>
              <a:t>Facilitating Security Playbook Development</a:t>
            </a:r>
          </a:p>
          <a:p>
            <a:pPr marL="803590" lvl="2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Georgia" panose="02040502050405020303" pitchFamily="18" charset="0"/>
              </a:rPr>
              <a:t>Improving </a:t>
            </a:r>
            <a:r>
              <a:rPr lang="en-US" dirty="0" err="1">
                <a:latin typeface="Georgia" panose="02040502050405020303" pitchFamily="18" charset="0"/>
              </a:rPr>
              <a:t>Explainablity</a:t>
            </a:r>
            <a:r>
              <a:rPr lang="en-US" dirty="0">
                <a:latin typeface="Georgia" panose="02040502050405020303" pitchFamily="18" charset="0"/>
              </a:rPr>
              <a:t> in SOAR for ML-base Security Services</a:t>
            </a:r>
          </a:p>
          <a:p>
            <a:pPr marL="803590" lvl="2" indent="-342900">
              <a:buFont typeface="Wingdings" panose="05000000000000000000" pitchFamily="2" charset="2"/>
              <a:buChar char="§"/>
            </a:pPr>
            <a:endParaRPr lang="en-US" dirty="0">
              <a:latin typeface="Georgia" panose="02040502050405020303" pitchFamily="18" charset="0"/>
            </a:endParaRPr>
          </a:p>
          <a:p>
            <a:pPr marL="580390" lvl="1" indent="-342900">
              <a:buFont typeface="Wingdings" panose="05000000000000000000" pitchFamily="2" charset="2"/>
              <a:buChar char="§"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C3E73-B9A5-413B-B003-7B63281E0B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C4C6E3F-5E3C-4FBD-BF9E-3C26CFB1E59A}" type="datetime1">
              <a:rPr lang="en-US" smtClean="0"/>
              <a:t>8/23/23</a:t>
            </a:fld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83F1-8274-4F18-B6C5-CDB369C14C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546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3EA07-F7CA-40AB-8D0A-FD1120628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latin typeface="Georgia" panose="02040502050405020303" pitchFamily="18" charset="0"/>
                <a:ea typeface="ＭＳ Ｐゴシック"/>
              </a:rPr>
              <a:t>Security in Digital Twin</a:t>
            </a:r>
            <a:endParaRPr lang="en-US" dirty="0">
              <a:latin typeface="Georgia" panose="02040502050405020303" pitchFamily="18" charset="0"/>
              <a:ea typeface="ＭＳ Ｐゴシック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EC1ED-20F3-4F3E-8099-86F15B5766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9929" y="985292"/>
            <a:ext cx="7906487" cy="3546435"/>
          </a:xfrm>
        </p:spPr>
        <p:txBody>
          <a:bodyPr vert="horz" lIns="0" tIns="0" rIns="0" bIns="0" anchor="t"/>
          <a:lstStyle/>
          <a:p>
            <a:pPr marL="237490" lvl="1" indent="0">
              <a:buNone/>
            </a:pPr>
            <a:r>
              <a:rPr lang="en-US" b="1" dirty="0">
                <a:latin typeface="Georgia" panose="02040502050405020303" pitchFamily="18" charset="0"/>
              </a:rPr>
              <a:t>Approach:</a:t>
            </a:r>
            <a:endParaRPr lang="en-US" dirty="0">
              <a:latin typeface="Georgia" panose="02040502050405020303" pitchFamily="18" charset="0"/>
            </a:endParaRPr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Georgia" panose="02040502050405020303" pitchFamily="18" charset="0"/>
              </a:rPr>
              <a:t>Modeling Security System:</a:t>
            </a:r>
          </a:p>
          <a:p>
            <a:pPr marL="803590" lvl="2" indent="-342900">
              <a:buFont typeface="Wingdings" panose="05000000000000000000" pitchFamily="2" charset="2"/>
              <a:buChar char="§"/>
            </a:pPr>
            <a:r>
              <a:rPr lang="en-US" i="0" dirty="0">
                <a:latin typeface="Georgia" panose="02040502050405020303" pitchFamily="18" charset="0"/>
              </a:rPr>
              <a:t>Security Report &amp; Security Plan:</a:t>
            </a:r>
          </a:p>
          <a:p>
            <a:pPr marL="1134790" lvl="3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Georgia" panose="02040502050405020303" pitchFamily="18" charset="0"/>
              </a:rPr>
              <a:t>Abstracting the security report/plan for different security tools in understandable format with sufficient information</a:t>
            </a:r>
          </a:p>
          <a:p>
            <a:pPr marL="1134790" lvl="3" indent="-342900">
              <a:buFont typeface="Wingdings" pitchFamily="2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Improve end-to-end </a:t>
            </a:r>
            <a:r>
              <a:rPr lang="en-US" sz="1600" dirty="0" err="1">
                <a:latin typeface="Georgia" panose="02040502050405020303" pitchFamily="18" charset="0"/>
              </a:rPr>
              <a:t>explainability</a:t>
            </a:r>
            <a:r>
              <a:rPr lang="en-US" sz="1600" dirty="0">
                <a:latin typeface="Georgia" panose="02040502050405020303" pitchFamily="18" charset="0"/>
              </a:rPr>
              <a:t> and performance evaluation</a:t>
            </a:r>
          </a:p>
          <a:p>
            <a:pPr marL="803590" lvl="2" indent="-342900">
              <a:buFont typeface="Wingdings" panose="05000000000000000000" pitchFamily="2" charset="2"/>
              <a:buChar char="§"/>
            </a:pPr>
            <a:r>
              <a:rPr lang="en-US" i="0" dirty="0">
                <a:latin typeface="Georgia" panose="02040502050405020303" pitchFamily="18" charset="0"/>
              </a:rPr>
              <a:t>Cyber Threat Intelligence:</a:t>
            </a:r>
          </a:p>
          <a:p>
            <a:pPr marL="1134790" lvl="3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Georgia" panose="02040502050405020303" pitchFamily="18" charset="0"/>
              </a:rPr>
              <a:t>Storing security events, security plan as knowledge graph</a:t>
            </a:r>
          </a:p>
          <a:p>
            <a:pPr marL="1134790" lvl="3" indent="-342900">
              <a:buFont typeface="Wingdings" pitchFamily="2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Supporting SOAR in reasoning security plan and applying ML for continuous learning</a:t>
            </a:r>
          </a:p>
          <a:p>
            <a:pPr marL="803590" lvl="2" indent="-342900">
              <a:buFont typeface="Wingdings" panose="05000000000000000000" pitchFamily="2" charset="2"/>
              <a:buChar char="§"/>
            </a:pPr>
            <a:r>
              <a:rPr lang="en-US" i="0" dirty="0">
                <a:latin typeface="Georgia" panose="02040502050405020303" pitchFamily="18" charset="0"/>
              </a:rPr>
              <a:t>Integrating with Digital Twin’s knowledge graph</a:t>
            </a:r>
          </a:p>
          <a:p>
            <a:pPr marL="1134790" lvl="3" indent="-342900">
              <a:buFont typeface="Wingdings" pitchFamily="2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Applying security plan to complex physical system</a:t>
            </a:r>
          </a:p>
          <a:p>
            <a:pPr marL="580390" lvl="1" indent="-342900">
              <a:buFont typeface="Wingdings" panose="05000000000000000000" pitchFamily="2" charset="2"/>
              <a:buChar char="§"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C3E73-B9A5-413B-B003-7B63281E0B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C4C6E3F-5E3C-4FBD-BF9E-3C26CFB1E59A}" type="datetime1">
              <a:rPr lang="en-US" smtClean="0"/>
              <a:t>8/23/23</a:t>
            </a:fld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83F1-8274-4F18-B6C5-CDB369C14C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749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0B3023-EB8F-8F4C-8769-E096B9B2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129" y="553244"/>
            <a:ext cx="5007010" cy="424507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6C3EA07-F7CA-40AB-8D0A-FD112062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720179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ＭＳ Ｐゴシック"/>
              </a:rPr>
              <a:t>Application Scenario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C3E73-B9A5-413B-B003-7B63281E0B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C4C6E3F-5E3C-4FBD-BF9E-3C26CFB1E59A}" type="datetime1">
              <a:rPr lang="en-US" smtClean="0"/>
              <a:t>8/23/23</a:t>
            </a:fld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83F1-8274-4F18-B6C5-CDB369C14C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B76D0FD3-785A-8A47-A1D2-41C4B33CE3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0727" y="1055122"/>
            <a:ext cx="4111273" cy="1370330"/>
          </a:xfrm>
        </p:spPr>
        <p:txBody>
          <a:bodyPr vert="horz" lIns="0" tIns="0" rIns="0" bIns="0" anchor="t"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1600" b="0" dirty="0">
                <a:latin typeface="Georgia" panose="02040502050405020303" pitchFamily="18" charset="0"/>
              </a:rPr>
              <a:t>Monitoring Toy Factory with SINDIT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b="0" dirty="0">
                <a:latin typeface="Georgia" panose="02040502050405020303" pitchFamily="18" charset="0"/>
              </a:rPr>
              <a:t>Simulating data transferring among components within an SDN networks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b="0" dirty="0">
                <a:latin typeface="Georgia" panose="02040502050405020303" pitchFamily="18" charset="0"/>
              </a:rPr>
              <a:t>Simulating DDoS attacks and data tampering 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1600" b="0" dirty="0">
              <a:latin typeface="Georgia" panose="02040502050405020303" pitchFamily="18" charset="0"/>
            </a:endParaRP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146C9E9C-8243-9C4B-AD59-0AF151357E9D}"/>
              </a:ext>
            </a:extLst>
          </p:cNvPr>
          <p:cNvSpPr txBox="1">
            <a:spLocks/>
          </p:cNvSpPr>
          <p:nvPr/>
        </p:nvSpPr>
        <p:spPr>
          <a:xfrm>
            <a:off x="468314" y="2457100"/>
            <a:ext cx="3227816" cy="1480520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00" b="1" kern="1200">
                <a:solidFill>
                  <a:schemeClr val="tx1"/>
                </a:solidFill>
                <a:latin typeface="+mj-lt"/>
                <a:ea typeface="ＭＳ Ｐゴシック" charset="0"/>
                <a:cs typeface="MS PGothic" pitchFamily="34" charset="-128"/>
              </a:defRPr>
            </a:lvl1pPr>
            <a:lvl2pPr marL="237600" indent="-212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MS PGothic" pitchFamily="34" charset="-128"/>
                <a:cs typeface="MS PGothic" charset="0"/>
              </a:defRPr>
            </a:lvl2pPr>
            <a:lvl3pPr marL="460800" indent="-230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defRPr sz="1600" i="1" kern="1200">
                <a:solidFill>
                  <a:schemeClr val="tx1"/>
                </a:solidFill>
                <a:latin typeface="Georgia"/>
                <a:ea typeface="ヒラギノ角ゴ Pro W3" charset="-128"/>
                <a:cs typeface="Georgia"/>
              </a:defRPr>
            </a:lvl3pPr>
            <a:lvl4pPr marL="792000" indent="-19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 kern="1200" baseline="0">
                <a:solidFill>
                  <a:schemeClr val="tx1"/>
                </a:solidFill>
                <a:latin typeface="Georgia"/>
                <a:ea typeface="ヒラギノ角ゴ Pro W3" charset="-128"/>
                <a:cs typeface="ヒラギノ角ゴ Pro W3" charset="0"/>
              </a:defRPr>
            </a:lvl4pPr>
            <a:lvl5pPr marL="1087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/>
              <a:buChar char="o"/>
              <a:defRPr sz="13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MS PGothic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§"/>
            </a:pPr>
            <a:r>
              <a:rPr lang="en-US" sz="1600" b="0" dirty="0">
                <a:latin typeface="Georgia" panose="02040502050405020303" pitchFamily="18" charset="0"/>
              </a:rPr>
              <a:t>Deploying 2 ML-based Security services for detecting attacks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b="0" dirty="0">
                <a:latin typeface="Georgia" panose="02040502050405020303" pitchFamily="18" charset="0"/>
              </a:rPr>
              <a:t>Reasoning security plan and attacked locations (affected components)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b="0" dirty="0">
                <a:latin typeface="Georgia" panose="02040502050405020303" pitchFamily="18" charset="0"/>
              </a:rPr>
              <a:t>Automating network Firewall configuration to prevent the attacks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1600" b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7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F764-D297-4EDC-BF5B-A90CF7432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2000" y="1705372"/>
            <a:ext cx="4060000" cy="1320591"/>
          </a:xfrm>
        </p:spPr>
        <p:txBody>
          <a:bodyPr/>
          <a:lstStyle/>
          <a:p>
            <a:pPr algn="ctr"/>
            <a:r>
              <a:rPr lang="en-US" sz="5400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3B39-467E-4D30-9D57-951E6E3BA9C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AA94516-9B97-4DDB-9418-13D3C2BA0863}" type="datetime1">
              <a:rPr lang="en-US" smtClean="0"/>
              <a:t>8/23/23</a:t>
            </a:fld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E0D67-F97F-440D-B672-D1DCB77CF00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7A82410-77F2-BE41-971A-4C7A0EA8B511}"/>
              </a:ext>
            </a:extLst>
          </p:cNvPr>
          <p:cNvSpPr txBox="1">
            <a:spLocks/>
          </p:cNvSpPr>
          <p:nvPr/>
        </p:nvSpPr>
        <p:spPr>
          <a:xfrm>
            <a:off x="468314" y="913285"/>
            <a:ext cx="8207374" cy="368441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00" b="1" kern="1200">
                <a:solidFill>
                  <a:schemeClr val="tx1"/>
                </a:solidFill>
                <a:latin typeface="+mj-lt"/>
                <a:ea typeface="ＭＳ Ｐゴシック" charset="0"/>
                <a:cs typeface="MS PGothic" pitchFamily="34" charset="-128"/>
              </a:defRPr>
            </a:lvl1pPr>
            <a:lvl2pPr marL="237600" indent="-212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MS PGothic" pitchFamily="34" charset="-128"/>
                <a:cs typeface="MS PGothic" charset="0"/>
              </a:defRPr>
            </a:lvl2pPr>
            <a:lvl3pPr marL="460800" indent="-230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defRPr sz="1600" i="1" kern="1200">
                <a:solidFill>
                  <a:schemeClr val="tx1"/>
                </a:solidFill>
                <a:latin typeface="Georgia"/>
                <a:ea typeface="ヒラギノ角ゴ Pro W3" charset="-128"/>
                <a:cs typeface="Georgia"/>
              </a:defRPr>
            </a:lvl3pPr>
            <a:lvl4pPr marL="792000" indent="-19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 kern="1200" baseline="0">
                <a:solidFill>
                  <a:schemeClr val="tx1"/>
                </a:solidFill>
                <a:latin typeface="Georgia"/>
                <a:ea typeface="ヒラギノ角ゴ Pro W3" charset="-128"/>
                <a:cs typeface="ヒラギノ角ゴ Pro W3" charset="0"/>
              </a:defRPr>
            </a:lvl4pPr>
            <a:lvl5pPr marL="1087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/>
              <a:buChar char="o"/>
              <a:defRPr sz="13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MS PGothic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0500" lvl="1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C834A8-7678-844D-AA11-673F81DE0FEF}"/>
              </a:ext>
            </a:extLst>
          </p:cNvPr>
          <p:cNvSpPr txBox="1">
            <a:spLocks/>
          </p:cNvSpPr>
          <p:nvPr/>
        </p:nvSpPr>
        <p:spPr>
          <a:xfrm>
            <a:off x="1428956" y="2822554"/>
            <a:ext cx="6286088" cy="118408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00" b="1" kern="1200">
                <a:solidFill>
                  <a:schemeClr val="tx1"/>
                </a:solidFill>
                <a:latin typeface="+mj-lt"/>
                <a:ea typeface="ＭＳ Ｐゴシック" charset="0"/>
                <a:cs typeface="MS PGothic" pitchFamily="34" charset="-128"/>
              </a:defRPr>
            </a:lvl1pPr>
            <a:lvl2pPr marL="237600" indent="-212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MS PGothic" pitchFamily="34" charset="-128"/>
                <a:cs typeface="MS PGothic" charset="0"/>
              </a:defRPr>
            </a:lvl2pPr>
            <a:lvl3pPr marL="460800" indent="-230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defRPr sz="1600" i="1" kern="1200">
                <a:solidFill>
                  <a:schemeClr val="tx1"/>
                </a:solidFill>
                <a:latin typeface="Georgia"/>
                <a:ea typeface="ヒラギノ角ゴ Pro W3" charset="-128"/>
                <a:cs typeface="Georgia"/>
              </a:defRPr>
            </a:lvl3pPr>
            <a:lvl4pPr marL="792000" indent="-19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 kern="1200" baseline="0">
                <a:solidFill>
                  <a:schemeClr val="tx1"/>
                </a:solidFill>
                <a:latin typeface="Georgia"/>
                <a:ea typeface="ヒラギノ角ゴ Pro W3" charset="-128"/>
                <a:cs typeface="ヒラギノ角ゴ Pro W3" charset="0"/>
              </a:defRPr>
            </a:lvl4pPr>
            <a:lvl5pPr marL="1087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/>
              <a:buChar char="o"/>
              <a:defRPr sz="13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MS PGothic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None/>
            </a:pPr>
            <a:r>
              <a:rPr lang="en-US" sz="2400" i="0" dirty="0"/>
              <a:t>Any Question?</a:t>
            </a:r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3015910969"/>
      </p:ext>
    </p:extLst>
  </p:cSld>
  <p:clrMapOvr>
    <a:masterClrMapping/>
  </p:clrMapOvr>
</p:sld>
</file>

<file path=ppt/theme/theme1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2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3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4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A10034A7E432419E146619481D147D" ma:contentTypeVersion="6" ma:contentTypeDescription="Create a new document." ma:contentTypeScope="" ma:versionID="9c4d5df1780d782f5a6e9ec7eb8fba84">
  <xsd:schema xmlns:xsd="http://www.w3.org/2001/XMLSchema" xmlns:xs="http://www.w3.org/2001/XMLSchema" xmlns:p="http://schemas.microsoft.com/office/2006/metadata/properties" xmlns:ns2="119012ce-a113-4822-82de-edc1aa49a2f1" targetNamespace="http://schemas.microsoft.com/office/2006/metadata/properties" ma:root="true" ma:fieldsID="44f40ffded1027140c99581fe7698df4" ns2:_="">
    <xsd:import namespace="119012ce-a113-4822-82de-edc1aa49a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9012ce-a113-4822-82de-edc1aa49a2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09E613-7AD3-4CB7-A630-AA4F967E3F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9012ce-a113-4822-82de-edc1aa49a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B8BF4E-C35F-433F-8F93-F61C77CFB1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1B0E4F9-295B-4605-93E8-C7FB73FC60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AaltoSCI_en</Template>
  <TotalTime>0</TotalTime>
  <Words>277</Words>
  <Application>Microsoft Macintosh PowerPoint</Application>
  <PresentationFormat>On-screen Show (16:10)</PresentationFormat>
  <Paragraphs>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Courier New</vt:lpstr>
      <vt:lpstr>Georgia</vt:lpstr>
      <vt:lpstr>Lucida Grande</vt:lpstr>
      <vt:lpstr>Wingdings</vt:lpstr>
      <vt:lpstr>Aalto University</vt:lpstr>
      <vt:lpstr>Aalto University</vt:lpstr>
      <vt:lpstr>Aalto University</vt:lpstr>
      <vt:lpstr>Aalto University</vt:lpstr>
      <vt:lpstr>Explainable Model  for  Orchestrating  ML-based Security Services  in Digital Twin</vt:lpstr>
      <vt:lpstr>Security in Digital Twin</vt:lpstr>
      <vt:lpstr>Security in Digital Twin</vt:lpstr>
      <vt:lpstr>Security in Digital Twin</vt:lpstr>
      <vt:lpstr>Application Scenario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CS-E4640 Big Data Plaforms Hands-on tutorial: XYZ</dc:title>
  <dc:creator/>
  <cp:lastModifiedBy/>
  <cp:revision>257</cp:revision>
  <dcterms:created xsi:type="dcterms:W3CDTF">2019-02-27T10:23:05Z</dcterms:created>
  <dcterms:modified xsi:type="dcterms:W3CDTF">2023-08-23T21:34:45Z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0x010100A1A10034A7E432419E146619481D147D</vt:lpwstr>
  </property>
</Properties>
</file>