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3" r:id="rId3"/>
    <p:sldId id="274" r:id="rId4"/>
    <p:sldId id="264" r:id="rId5"/>
    <p:sldId id="294" r:id="rId6"/>
    <p:sldId id="277" r:id="rId7"/>
    <p:sldId id="268" r:id="rId8"/>
    <p:sldId id="269" r:id="rId9"/>
    <p:sldId id="270" r:id="rId10"/>
    <p:sldId id="275" r:id="rId11"/>
    <p:sldId id="272" r:id="rId12"/>
    <p:sldId id="258" r:id="rId13"/>
    <p:sldId id="259" r:id="rId14"/>
    <p:sldId id="260" r:id="rId15"/>
    <p:sldId id="263" r:id="rId16"/>
    <p:sldId id="290" r:id="rId17"/>
    <p:sldId id="261" r:id="rId18"/>
    <p:sldId id="262" r:id="rId19"/>
    <p:sldId id="26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027903503"/>
        <c:axId val="2027908495"/>
      </c:barChart>
      <c:catAx>
        <c:axId val="2027903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27908495"/>
        <c:crosses val="autoZero"/>
        <c:auto val="1"/>
        <c:lblAlgn val="ctr"/>
        <c:lblOffset val="100"/>
        <c:noMultiLvlLbl val="0"/>
      </c:catAx>
      <c:valAx>
        <c:axId val="202790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27903503"/>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ICPC2021</a:t>
            </a:r>
            <a:r>
              <a:rPr lang="zh-CN" altLang="en-US"/>
              <a:t>沈阳站题解</a:t>
            </a:r>
          </a:p>
        </p:txBody>
      </p:sp>
      <p:sp>
        <p:nvSpPr>
          <p:cNvPr id="3" name="副标题 2"/>
          <p:cNvSpPr>
            <a:spLocks noGrp="1"/>
          </p:cNvSpPr>
          <p:nvPr>
            <p:ph type="subTitle" idx="1"/>
          </p:nvPr>
        </p:nvSpPr>
        <p:spPr/>
        <p:txBody>
          <a:bodyPr/>
          <a:lstStyle/>
          <a:p>
            <a:r>
              <a:rPr lang="en-US" altLang="zh-CN"/>
              <a:t>					                 -------</a:t>
            </a:r>
            <a:r>
              <a:rPr lang="zh-CN" altLang="en-US"/>
              <a:t>沈阳站命题组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sym typeface="+mn-ea"/>
              </a:rPr>
              <a:t>G Encoded Strings II</a:t>
            </a:r>
            <a:endParaRPr lang="zh-CN" altLang="en-US">
              <a:latin typeface="Consolas" panose="020B0609020204030204" charset="0"/>
              <a:cs typeface="Consolas" panose="020B0609020204030204"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200"/>
                  <a:t>答案串一定是非递增的，并且所有前</a:t>
                </a:r>
                <a:r>
                  <a:rPr lang="en-US" altLang="zh-CN" sz="2200"/>
                  <a:t> </a:t>
                </a:r>
                <a:r>
                  <a:rPr lang="zh-CN" altLang="en-US" sz="2200"/>
                  <a:t>出现的字符种类数</a:t>
                </a:r>
                <a:r>
                  <a:rPr lang="en-US" altLang="zh-CN" sz="2200"/>
                  <a:t> </a:t>
                </a:r>
                <a:r>
                  <a:rPr lang="zh-CN" altLang="en-US" sz="2200"/>
                  <a:t>个小写字母都有至少一个</a:t>
                </a:r>
              </a:p>
              <a:p>
                <a:r>
                  <a:rPr lang="zh-CN" altLang="en-US" sz="2200"/>
                  <a:t>在这个前提下，答案串字典序最大等价于从前往后每次选择一种字符，并且每步都要选到最多的字符</a:t>
                </a:r>
              </a:p>
              <a:p>
                <a:r>
                  <a:rPr lang="zh-CN" altLang="en-US" sz="2200"/>
                  <a:t>记</a:t>
                </a:r>
                <a:r>
                  <a:rPr lang="en-US" altLang="zh-CN" sz="2200"/>
                  <a:t>f[S]</a:t>
                </a:r>
                <a:r>
                  <a:rPr lang="zh-CN" altLang="en-US" sz="2200"/>
                  <a:t>表示从后往前选</a:t>
                </a:r>
                <a:r>
                  <a:rPr lang="en-US" altLang="zh-CN" sz="2200"/>
                  <a:t>S</a:t>
                </a:r>
                <a:r>
                  <a:rPr lang="zh-CN" altLang="en-US" sz="2200"/>
                  <a:t>集合里的字符，至少要多长的后缀才能保证</a:t>
                </a:r>
                <a:r>
                  <a:rPr lang="en-US" altLang="zh-CN" sz="2200"/>
                  <a:t>S</a:t>
                </a:r>
                <a:r>
                  <a:rPr lang="zh-CN" altLang="en-US" sz="2200"/>
                  <a:t>里的字符都能选出来</a:t>
                </a:r>
              </a:p>
              <a:p>
                <a:r>
                  <a:rPr lang="zh-CN" altLang="en-US" sz="2200"/>
                  <a:t>这样从前往后贪心的时候，就需要从除去</a:t>
                </a:r>
                <a:r>
                  <a:rPr lang="en-US" altLang="zh-CN" sz="2200"/>
                  <a:t>f[S]</a:t>
                </a:r>
                <a:r>
                  <a:rPr lang="zh-CN" altLang="en-US" sz="2200"/>
                  <a:t>长度的后缀的部分里选</a:t>
                </a:r>
                <a:r>
                  <a:rPr lang="en-US" altLang="zh-CN" sz="2200"/>
                  <a:t>S</a:t>
                </a:r>
                <a:r>
                  <a:rPr lang="zh-CN" altLang="en-US" sz="2200"/>
                  <a:t>集合外的字符</a:t>
                </a:r>
              </a:p>
              <a:p>
                <a:r>
                  <a:rPr lang="zh-CN" altLang="en-US" sz="2200"/>
                  <a:t>于是</a:t>
                </a:r>
                <a:r>
                  <a:rPr lang="en-US" altLang="zh-CN" sz="2200"/>
                  <a:t>dp[S]</a:t>
                </a:r>
                <a:r>
                  <a:rPr lang="zh-CN" altLang="en-US" sz="2200"/>
                  <a:t>表示从前往后贪心选了</a:t>
                </a:r>
                <a:r>
                  <a:rPr lang="en-US" altLang="zh-CN" sz="2200"/>
                  <a:t>S</a:t>
                </a:r>
                <a:r>
                  <a:rPr lang="zh-CN" altLang="en-US" sz="2200"/>
                  <a:t>集合里的字符，最后一个字符位置的最小值</a:t>
                </a:r>
              </a:p>
              <a:p>
                <a:r>
                  <a:rPr lang="zh-CN" altLang="en-US" sz="2200"/>
                  <a:t>按照</a:t>
                </a:r>
                <a:r>
                  <a:rPr lang="en-US" altLang="zh-CN" sz="2200"/>
                  <a:t>|S|</a:t>
                </a:r>
                <a:r>
                  <a:rPr lang="zh-CN" altLang="en-US" sz="2200"/>
                  <a:t>从小到大转移，相当于从前往后确定每种字符的出现次数，每一种都需要选到当前最大的次数，选不到最大的转移丢弃即可</a:t>
                </a:r>
              </a:p>
              <a:p>
                <a:r>
                  <a:rPr lang="zh-CN" altLang="en-US" sz="2200"/>
                  <a:t>复杂度</a:t>
                </a:r>
                <a14:m>
                  <m:oMath xmlns:m="http://schemas.openxmlformats.org/officeDocument/2006/math">
                    <m:r>
                      <a:rPr lang="en-US" altLang="zh-CN" sz="2200" i="1">
                        <a:latin typeface="Cambria Math" panose="02040503050406030204" charset="0"/>
                        <a:cs typeface="Cambria Math" panose="02040503050406030204" charset="0"/>
                      </a:rPr>
                      <m:t>𝑂</m:t>
                    </m:r>
                    <m:r>
                      <a:rPr lang="en-US" altLang="zh-CN" sz="2200" i="1">
                        <a:latin typeface="Cambria Math" panose="02040503050406030204" charset="0"/>
                        <a:cs typeface="Cambria Math" panose="02040503050406030204" charset="0"/>
                      </a:rPr>
                      <m:t>(|</m:t>
                    </m:r>
                    <m:r>
                      <a:rPr lang="en-US" altLang="zh-CN" sz="2200" i="1">
                        <a:latin typeface="Cambria Math" panose="02040503050406030204" charset="0"/>
                        <a:cs typeface="Cambria Math" panose="02040503050406030204" charset="0"/>
                      </a:rPr>
                      <m:t>𝛴</m:t>
                    </m:r>
                    <m:r>
                      <a:rPr lang="en-US" altLang="zh-CN" sz="2200" i="1">
                        <a:latin typeface="Cambria Math" panose="02040503050406030204" charset="0"/>
                        <a:cs typeface="Cambria Math" panose="02040503050406030204" charset="0"/>
                      </a:rPr>
                      <m:t>|</m:t>
                    </m:r>
                    <m:sSup>
                      <m:sSupPr>
                        <m:ctrlPr>
                          <a:rPr lang="en-US" altLang="zh-CN" sz="2200" i="1">
                            <a:latin typeface="Cambria Math" panose="02040503050406030204" pitchFamily="18" charset="0"/>
                            <a:cs typeface="Cambria Math" panose="02040503050406030204" charset="0"/>
                          </a:rPr>
                        </m:ctrlPr>
                      </m:sSupPr>
                      <m:e>
                        <m:r>
                          <a:rPr lang="en-US" altLang="zh-CN" sz="2200" i="1">
                            <a:latin typeface="Cambria Math" panose="02040503050406030204" charset="0"/>
                            <a:cs typeface="Cambria Math" panose="02040503050406030204" charset="0"/>
                          </a:rPr>
                          <m:t>2</m:t>
                        </m:r>
                      </m:e>
                      <m:sup>
                        <m:r>
                          <a:rPr lang="en-US" altLang="zh-CN" sz="2200" i="1">
                            <a:latin typeface="Cambria Math" panose="02040503050406030204" charset="0"/>
                            <a:cs typeface="Cambria Math" panose="02040503050406030204" charset="0"/>
                          </a:rPr>
                          <m:t>|</m:t>
                        </m:r>
                        <m:r>
                          <a:rPr lang="en-US" altLang="zh-CN" sz="2200" i="1">
                            <a:latin typeface="Cambria Math" panose="02040503050406030204" charset="0"/>
                            <a:cs typeface="Cambria Math" panose="02040503050406030204" charset="0"/>
                          </a:rPr>
                          <m:t>𝛴</m:t>
                        </m:r>
                        <m:r>
                          <a:rPr lang="en-US" altLang="zh-CN" sz="2200" i="1">
                            <a:latin typeface="Cambria Math" panose="02040503050406030204" charset="0"/>
                            <a:cs typeface="Cambria Math" panose="02040503050406030204" charset="0"/>
                          </a:rPr>
                          <m:t>|</m:t>
                        </m:r>
                      </m:sup>
                    </m:sSup>
                    <m:r>
                      <a:rPr lang="en-US" altLang="zh-CN" sz="2200" i="1">
                        <a:latin typeface="Cambria Math" panose="02040503050406030204" charset="0"/>
                        <a:cs typeface="Cambria Math" panose="02040503050406030204" charset="0"/>
                        <a:sym typeface="+mn-ea"/>
                      </a:rPr>
                      <m:t>)</m:t>
                    </m:r>
                  </m:oMath>
                </a14:m>
                <a:endParaRPr lang="zh-CN" altLang="en-US" sz="2200" i="1"/>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4"/>
                <a:stretch>
                  <a:fillRect t="-131" b="7"/>
                </a:stretch>
              </a:blipFill>
            </p:spPr>
            <p:txBody>
              <a:bodyPr/>
              <a:lstStyle/>
              <a:p>
                <a:r>
                  <a:rPr lang="zh-CN" altLang="en-US">
                    <a:noFill/>
                  </a:rPr>
                  <a:t> </a:t>
                </a:r>
              </a:p>
            </p:txBody>
          </p:sp>
        </mc:Fallback>
      </mc:AlternateContent>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H</a:t>
            </a:r>
            <a:r>
              <a:rPr lang="zh-CN" altLang="en-US">
                <a:latin typeface="Consolas" panose="020B0609020204030204" charset="0"/>
                <a:cs typeface="Consolas" panose="020B0609020204030204" charset="0"/>
              </a:rPr>
              <a:t> Line Graph Matching</a:t>
            </a:r>
          </a:p>
        </p:txBody>
      </p:sp>
      <p:sp>
        <p:nvSpPr>
          <p:cNvPr id="3" name="内容占位符 2"/>
          <p:cNvSpPr>
            <a:spLocks noGrp="1"/>
          </p:cNvSpPr>
          <p:nvPr>
            <p:ph idx="1"/>
          </p:nvPr>
        </p:nvSpPr>
        <p:spPr/>
        <p:txBody>
          <a:bodyPr/>
          <a:lstStyle/>
          <a:p>
            <a:r>
              <a:rPr lang="zh-CN" altLang="en-US" sz="2800">
                <a:sym typeface="+mn-ea"/>
              </a:rPr>
              <a:t>线图的最大权匹配就是原图的最大权边匹配</a:t>
            </a:r>
            <a:endParaRPr lang="zh-CN" altLang="en-US" sz="2800"/>
          </a:p>
          <a:p>
            <a:pPr lvl="1"/>
            <a:r>
              <a:rPr lang="zh-CN" altLang="en-US" sz="2800">
                <a:sym typeface="+mn-ea"/>
              </a:rPr>
              <a:t>边匹配：两条边有公共端点则可以匹配</a:t>
            </a:r>
            <a:endParaRPr lang="zh-CN" altLang="en-US" sz="2800"/>
          </a:p>
          <a:p>
            <a:r>
              <a:rPr lang="zh-CN" altLang="en-US" sz="2800">
                <a:sym typeface="+mn-ea"/>
              </a:rPr>
              <a:t>保证原图是连通图，只有一个连通块</a:t>
            </a:r>
            <a:endParaRPr lang="zh-CN" altLang="en-US" sz="2800"/>
          </a:p>
          <a:p>
            <a:r>
              <a:rPr lang="zh-CN" altLang="en-US" sz="2800">
                <a:sym typeface="+mn-ea"/>
              </a:rPr>
              <a:t>当边数是偶数时，所有边都可以被匹配完</a:t>
            </a:r>
            <a:endParaRPr lang="zh-CN" altLang="en-US" sz="2800"/>
          </a:p>
          <a:p>
            <a:pPr lvl="1"/>
            <a:r>
              <a:rPr lang="zh-CN" altLang="en-US" sz="2800">
                <a:sym typeface="+mn-ea"/>
              </a:rPr>
              <a:t>原图用</a:t>
            </a:r>
            <a:r>
              <a:rPr lang="en-US" altLang="zh-CN" sz="2800">
                <a:sym typeface="+mn-ea"/>
              </a:rPr>
              <a:t>DFS</a:t>
            </a:r>
            <a:r>
              <a:rPr lang="zh-CN" altLang="en-US" sz="2800">
                <a:sym typeface="+mn-ea"/>
              </a:rPr>
              <a:t>展开成一棵树，在树上自底向上贪心匹配即可</a:t>
            </a:r>
            <a:endParaRPr lang="zh-CN" altLang="en-US" sz="2800"/>
          </a:p>
          <a:p>
            <a:r>
              <a:rPr lang="zh-CN" altLang="en-US" sz="2800">
                <a:sym typeface="+mn-ea"/>
              </a:rPr>
              <a:t>当边数是奇数时，恰好有一条边不会被匹配</a:t>
            </a:r>
            <a:endParaRPr lang="zh-CN" altLang="en-US" sz="2800"/>
          </a:p>
          <a:p>
            <a:pPr lvl="1"/>
            <a:r>
              <a:rPr lang="zh-CN" altLang="en-US" sz="2800">
                <a:sym typeface="+mn-ea"/>
              </a:rPr>
              <a:t>如果是非割边，这条边可以不被匹配</a:t>
            </a:r>
            <a:endParaRPr lang="zh-CN" altLang="en-US" sz="2800"/>
          </a:p>
          <a:p>
            <a:pPr lvl="1"/>
            <a:r>
              <a:rPr lang="zh-CN" altLang="en-US" sz="2800">
                <a:sym typeface="+mn-ea"/>
              </a:rPr>
              <a:t>如果是割边，且割去这条边之后两侧边数均为偶数，则这条边也可以不被匹配</a:t>
            </a:r>
            <a:endParaRPr lang="zh-CN" altLang="en-US" sz="2800"/>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Consolas" panose="020B0609020204030204" charset="0"/>
                <a:cs typeface="Consolas" panose="020B0609020204030204" charset="0"/>
              </a:rPr>
              <a:t>I Linear Fractional Transformation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a:sym typeface="+mn-ea"/>
                  </a:rPr>
                  <a:t>做法一：分两种情况解方程</a:t>
                </a:r>
                <a:endParaRPr lang="zh-CN" altLang="en-US" sz="2400"/>
              </a:p>
              <a:p>
                <a:r>
                  <a:rPr lang="en-US" altLang="en-US" sz="2400">
                    <a:sym typeface="+mn-ea"/>
                  </a:rPr>
                  <a:t>c=0</a:t>
                </a:r>
                <a:endParaRPr lang="en-US" altLang="en-US" sz="2400"/>
              </a:p>
              <a:p>
                <a:pPr lvl="1"/>
                <a:r>
                  <a:rPr lang="zh-CN" altLang="en-US">
                    <a:sym typeface="+mn-ea"/>
                  </a:rPr>
                  <a:t>此时</a:t>
                </a:r>
                <a:r>
                  <a:rPr lang="en-US" altLang="zh-CN">
                    <a:sym typeface="+mn-ea"/>
                  </a:rPr>
                  <a:t>f(z)=(az+b)/d</a:t>
                </a:r>
                <a:r>
                  <a:rPr lang="zh-CN" altLang="en-US">
                    <a:sym typeface="+mn-ea"/>
                  </a:rPr>
                  <a:t>是线性变换，不妨设</a:t>
                </a:r>
                <a:r>
                  <a:rPr lang="en-US" altLang="zh-CN">
                    <a:sym typeface="+mn-ea"/>
                  </a:rPr>
                  <a:t>d=1</a:t>
                </a:r>
                <a:r>
                  <a:rPr lang="zh-CN" altLang="en-US">
                    <a:sym typeface="+mn-ea"/>
                  </a:rPr>
                  <a:t>，只有两个变量</a:t>
                </a:r>
                <a:endParaRPr lang="zh-CN" altLang="en-US"/>
              </a:p>
              <a:p>
                <a:pPr lvl="1"/>
                <a:r>
                  <a:rPr lang="zh-CN" altLang="en-US">
                    <a:sym typeface="+mn-ea"/>
                  </a:rPr>
                  <a:t>选两个点解出</a:t>
                </a:r>
                <a:r>
                  <a:rPr lang="en-US" altLang="zh-CN">
                    <a:sym typeface="+mn-ea"/>
                  </a:rPr>
                  <a:t>a,b</a:t>
                </a:r>
                <a:r>
                  <a:rPr lang="zh-CN" altLang="en-US">
                    <a:sym typeface="+mn-ea"/>
                  </a:rPr>
                  <a:t>之后代入第三个点检查是否满足即可</a:t>
                </a:r>
                <a:endParaRPr lang="zh-CN" altLang="en-US"/>
              </a:p>
              <a:p>
                <a:pPr lvl="0"/>
                <a:r>
                  <a:rPr lang="en-US" altLang="en-US" sz="2400">
                    <a:sym typeface="+mn-ea"/>
                  </a:rPr>
                  <a:t>c≠0</a:t>
                </a:r>
              </a:p>
              <a:p>
                <a:pPr lvl="1"/>
                <a:r>
                  <a:rPr lang="zh-CN" altLang="en-US">
                    <a:sym typeface="+mn-ea"/>
                  </a:rPr>
                  <a:t>由齐次性不妨设</a:t>
                </a:r>
                <a:r>
                  <a:rPr lang="en-US" altLang="zh-CN">
                    <a:sym typeface="+mn-ea"/>
                  </a:rPr>
                  <a:t>c=1</a:t>
                </a:r>
                <a:r>
                  <a:rPr lang="zh-CN" altLang="en-US">
                    <a:sym typeface="+mn-ea"/>
                  </a:rPr>
                  <a:t>，此时有三个变量，解出</a:t>
                </a:r>
                <a:r>
                  <a:rPr lang="en-US" altLang="zh-CN">
                    <a:sym typeface="+mn-ea"/>
                  </a:rPr>
                  <a:t>a,b,d</a:t>
                </a:r>
                <a:r>
                  <a:rPr lang="zh-CN" altLang="en-US">
                    <a:sym typeface="+mn-ea"/>
                  </a:rPr>
                  <a:t>即可</a:t>
                </a:r>
                <a:endParaRPr lang="zh-CN" altLang="en-US"/>
              </a:p>
              <a:p>
                <a:pPr lvl="1"/>
                <a:endParaRPr lang="zh-CN" altLang="en-US"/>
              </a:p>
              <a:p>
                <a:pPr lvl="0"/>
                <a:r>
                  <a:rPr lang="zh-CN" altLang="en-US" sz="2400">
                    <a:sym typeface="+mn-ea"/>
                  </a:rPr>
                  <a:t>做法二：分式线性变换保交比</a:t>
                </a:r>
                <a:endParaRPr lang="en-US" altLang="zh-CN" sz="2400" i="1">
                  <a:latin typeface="Cambria Math" panose="02040503050406030204" charset="0"/>
                  <a:cs typeface="Cambria Math" panose="02040503050406030204" charset="0"/>
                </a:endParaRPr>
              </a:p>
              <a:p>
                <a:pPr lvl="1"/>
                <a14:m>
                  <m:oMath xmlns:m="http://schemas.openxmlformats.org/officeDocument/2006/math">
                    <m:f>
                      <m:fPr>
                        <m:type m:val="lin"/>
                        <m:ctrlPr>
                          <a:rPr lang="en-US" altLang="zh-CN" i="1">
                            <a:latin typeface="Cambria Math" panose="02040503050406030204" pitchFamily="18" charset="0"/>
                            <a:cs typeface="Cambria Math" panose="02040503050406030204" charset="0"/>
                          </a:rPr>
                        </m:ctrlPr>
                      </m:fPr>
                      <m:num>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2</m:t>
                                </m:r>
                              </m:sub>
                            </m:sSub>
                          </m:den>
                        </m:f>
                      </m:num>
                      <m:den>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2</m:t>
                                </m:r>
                              </m:sub>
                            </m:sSub>
                          </m:den>
                        </m:f>
                      </m:den>
                    </m:f>
                    <m:r>
                      <a:rPr lang="en-US" altLang="zh-CN" i="1">
                        <a:latin typeface="Cambria Math" panose="02040503050406030204" charset="0"/>
                        <a:cs typeface="Cambria Math" panose="02040503050406030204" charset="0"/>
                      </a:rPr>
                      <m:t>=</m:t>
                    </m:r>
                    <m:f>
                      <m:fPr>
                        <m:type m:val="lin"/>
                        <m:ctrlPr>
                          <a:rPr lang="en-US" altLang="zh-CN" i="1">
                            <a:latin typeface="Cambria Math" panose="02040503050406030204" pitchFamily="18" charset="0"/>
                            <a:cs typeface="Cambria Math" panose="02040503050406030204" charset="0"/>
                          </a:rPr>
                        </m:ctrlPr>
                      </m:fPr>
                      <m:num>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2</m:t>
                                </m:r>
                              </m:sub>
                            </m:sSub>
                          </m:den>
                        </m:f>
                      </m:num>
                      <m:den>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2</m:t>
                                </m:r>
                              </m:sub>
                            </m:sSub>
                          </m:den>
                        </m:f>
                      </m:den>
                    </m:f>
                  </m:oMath>
                </a14:m>
                <a:r>
                  <a:rPr lang="zh-CN" altLang="en-US">
                    <a:latin typeface="Cambria Math" panose="02040503050406030204" charset="0"/>
                    <a:cs typeface="Cambria Math" panose="02040503050406030204" charset="0"/>
                    <a:sym typeface="+mn-ea"/>
                  </a:rPr>
                  <a:t>，其中</a:t>
                </a:r>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oMath>
                </a14:m>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248" b="7"/>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J Luggage Lock</a:t>
            </a:r>
          </a:p>
        </p:txBody>
      </p:sp>
      <p:sp>
        <p:nvSpPr>
          <p:cNvPr id="3" name="内容占位符 2"/>
          <p:cNvSpPr>
            <a:spLocks noGrp="1"/>
          </p:cNvSpPr>
          <p:nvPr>
            <p:ph idx="1"/>
          </p:nvPr>
        </p:nvSpPr>
        <p:spPr/>
        <p:txBody>
          <a:bodyPr/>
          <a:lstStyle/>
          <a:p>
            <a:r>
              <a:rPr lang="zh-CN" altLang="en-US" dirty="0">
                <a:sym typeface="+mn-ea"/>
              </a:rPr>
              <a:t>从状态 </a:t>
            </a:r>
            <a:r>
              <a:rPr lang="en-US" altLang="zh-CN" dirty="0" err="1">
                <a:sym typeface="+mn-ea"/>
              </a:rPr>
              <a:t>abcd</a:t>
            </a:r>
            <a:r>
              <a:rPr lang="en-US" altLang="zh-CN" dirty="0">
                <a:sym typeface="+mn-ea"/>
              </a:rPr>
              <a:t> -&gt; </a:t>
            </a:r>
            <a:r>
              <a:rPr lang="en-US" altLang="zh-CN" dirty="0" err="1">
                <a:sym typeface="+mn-ea"/>
              </a:rPr>
              <a:t>efgh</a:t>
            </a:r>
            <a:r>
              <a:rPr lang="en-US" altLang="zh-CN" dirty="0">
                <a:sym typeface="+mn-ea"/>
              </a:rPr>
              <a:t> </a:t>
            </a:r>
            <a:r>
              <a:rPr lang="zh-CN" altLang="en-US" dirty="0">
                <a:sym typeface="+mn-ea"/>
              </a:rPr>
              <a:t>可以规约成从 </a:t>
            </a:r>
            <a:r>
              <a:rPr lang="en-US" altLang="zh-CN" dirty="0">
                <a:sym typeface="+mn-ea"/>
              </a:rPr>
              <a:t>0000 </a:t>
            </a:r>
            <a:r>
              <a:rPr lang="zh-CN" altLang="en-US" dirty="0">
                <a:sym typeface="+mn-ea"/>
              </a:rPr>
              <a:t>开始变换</a:t>
            </a:r>
            <a:endParaRPr lang="en-US" altLang="zh-CN" dirty="0"/>
          </a:p>
          <a:p>
            <a:r>
              <a:rPr lang="zh-CN" altLang="en-US" dirty="0">
                <a:sym typeface="+mn-ea"/>
              </a:rPr>
              <a:t>只需要从 </a:t>
            </a:r>
            <a:r>
              <a:rPr lang="en-US" altLang="zh-CN" dirty="0">
                <a:sym typeface="+mn-ea"/>
              </a:rPr>
              <a:t>0000 </a:t>
            </a:r>
            <a:r>
              <a:rPr lang="zh-CN" altLang="en-US" dirty="0">
                <a:sym typeface="+mn-ea"/>
              </a:rPr>
              <a:t>这个状态 </a:t>
            </a:r>
            <a:r>
              <a:rPr lang="en-US" altLang="zh-CN" dirty="0">
                <a:sym typeface="+mn-ea"/>
              </a:rPr>
              <a:t>BFS </a:t>
            </a:r>
            <a:r>
              <a:rPr lang="zh-CN" altLang="en-US" dirty="0">
                <a:sym typeface="+mn-ea"/>
              </a:rPr>
              <a:t>一下所有 </a:t>
            </a:r>
            <a:r>
              <a:rPr lang="en-US" altLang="zh-CN" dirty="0">
                <a:sym typeface="+mn-ea"/>
              </a:rPr>
              <a:t>10</a:t>
            </a:r>
            <a:r>
              <a:rPr lang="en-US" altLang="zh-CN" baseline="30000" dirty="0">
                <a:sym typeface="+mn-ea"/>
              </a:rPr>
              <a:t>4</a:t>
            </a:r>
            <a:r>
              <a:rPr lang="en-US" altLang="zh-CN" dirty="0">
                <a:sym typeface="+mn-ea"/>
              </a:rPr>
              <a:t> </a:t>
            </a:r>
            <a:r>
              <a:rPr lang="zh-CN" altLang="en-US" dirty="0">
                <a:sym typeface="+mn-ea"/>
              </a:rPr>
              <a:t>种方案</a:t>
            </a:r>
            <a:endParaRPr lang="zh-CN" altLang="en-US" dirty="0"/>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K Matrix Operations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a:t>本题等价于矩形加，查矩形最大值，允许离线</a:t>
                </a:r>
              </a:p>
              <a:p>
                <a:r>
                  <a:rPr lang="zh-CN" altLang="en-US"/>
                  <a:t>离线处理后，可将长度 </a:t>
                </a:r>
                <a:r>
                  <a:rPr lang="en-US" altLang="zh-CN"/>
                  <a:t>m</a:t>
                </a:r>
                <a:r>
                  <a:rPr lang="zh-CN" altLang="en-US"/>
                  <a:t> 的操作序列按块大小 </a:t>
                </a:r>
                <a:r>
                  <a:rPr lang="en-US" altLang="zh-CN"/>
                  <a:t>B</a:t>
                </a:r>
                <a:r>
                  <a:rPr lang="zh-CN" altLang="en-US"/>
                  <a:t> 分块</a:t>
                </a:r>
              </a:p>
              <a:p>
                <a:r>
                  <a:rPr lang="zh-CN" altLang="en-US"/>
                  <a:t>对每个块，首先按块内的矩形将平面划分为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的网格，然后用算法 1 求出在这个块之前的操作完成后，每个格子的最大值，将块内的问题转化为</a:t>
                </a:r>
                <a:r>
                  <a:rPr lang="en-US" altLang="zh-CN"/>
                  <a:t>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网格上的 B</a:t>
                </a:r>
                <a:r>
                  <a:rPr lang="en-US" altLang="zh-CN"/>
                  <a:t> </a:t>
                </a:r>
                <a:r>
                  <a:rPr lang="zh-CN" altLang="en-US"/>
                  <a:t>矩形加，查矩形最大值，使用算法 2 求解</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67" b="7"/>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K Matrix Operations (Cont’d)</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a:t>算法</a:t>
                </a:r>
                <a:r>
                  <a:rPr lang="en-US" altLang="zh-CN"/>
                  <a:t>1</a:t>
                </a:r>
                <a:endParaRPr lang="zh-CN" altLang="en-US"/>
              </a:p>
              <a:p>
                <a:r>
                  <a:rPr lang="zh-CN" altLang="en-US"/>
                  <a:t>问题转化为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oMath>
                </a14:m>
                <a:r>
                  <a:rPr lang="zh-CN" altLang="en-US"/>
                  <a:t> 次矩形加，然后查 </a:t>
                </a:r>
                <a14:m>
                  <m:oMath xmlns:m="http://schemas.openxmlformats.org/officeDocument/2006/math">
                    <m:sSup>
                      <m:sSupPr>
                        <m:ctrlPr>
                          <a:rPr lang="zh-CN" altLang="en-US"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oMath>
                </a14:m>
                <a:r>
                  <a:rPr lang="zh-CN" altLang="en-US"/>
                  <a:t> 次矩形最大值，查询构成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网格</a:t>
                </a:r>
              </a:p>
              <a:p>
                <a:endParaRPr lang="zh-CN" altLang="en-US"/>
              </a:p>
              <a:p>
                <a:r>
                  <a:rPr lang="zh-CN" altLang="en-US"/>
                  <a:t>使用扫描线扫平面的一维，线段树支持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oMath>
                </a14:m>
                <a:r>
                  <a:rPr lang="zh-CN" altLang="en-US"/>
                  <a:t> 次区间加，维护另一维的前缀历史最大值，每扫完一格进行 </a:t>
                </a:r>
                <a14:m>
                  <m:oMath xmlns:m="http://schemas.openxmlformats.org/officeDocument/2006/math">
                    <m:r>
                      <a:rPr lang="en-US" altLang="zh-CN" i="1">
                        <a:latin typeface="Cambria Math" panose="02040503050406030204" charset="0"/>
                        <a:cs typeface="Cambria Math" panose="02040503050406030204" charset="0"/>
                      </a:rPr>
                      <m:t>𝐵</m:t>
                    </m:r>
                  </m:oMath>
                </a14:m>
                <a:r>
                  <a:rPr lang="zh-CN" altLang="en-US"/>
                  <a:t> 次查询并清空历史最值。线段树建树时使得每个查询对应于一个节点，则批量 </a:t>
                </a:r>
                <a14:m>
                  <m:oMath xmlns:m="http://schemas.openxmlformats.org/officeDocument/2006/math">
                    <m:r>
                      <a:rPr lang="en-US" altLang="zh-CN" i="1">
                        <a:latin typeface="Cambria Math" panose="02040503050406030204" charset="0"/>
                        <a:cs typeface="Cambria Math" panose="02040503050406030204" charset="0"/>
                      </a:rPr>
                      <m:t>𝐵</m:t>
                    </m:r>
                  </m:oMath>
                </a14:m>
                <a:r>
                  <a:rPr lang="zh-CN" altLang="en-US"/>
                  <a:t> 次查询只需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oMath>
                </a14:m>
                <a:r>
                  <a:rPr lang="zh-CN" altLang="en-US"/>
                  <a:t> 时间，而单次修改是正常的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𝑙𝑜𝑔𝑚</m:t>
                    </m:r>
                    <m:r>
                      <a:rPr lang="en-US" altLang="zh-CN" i="1">
                        <a:latin typeface="Cambria Math" panose="02040503050406030204" charset="0"/>
                        <a:cs typeface="Cambria Math" panose="02040503050406030204" charset="0"/>
                      </a:rPr>
                      <m:t>)</m:t>
                    </m:r>
                  </m:oMath>
                </a14:m>
                <a:r>
                  <a:rPr lang="zh-CN" altLang="en-US"/>
                  <a:t>。于是可以在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𝑚𝑙𝑜𝑔𝑚</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oMath>
                </a14:m>
                <a:r>
                  <a:rPr lang="zh-CN" altLang="en-US"/>
                  <a:t> 时间内完成</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67" b="7"/>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sym typeface="+mn-ea"/>
              </a:rPr>
              <a:t>K Matrix Operations (Cont’d)</a:t>
            </a:r>
            <a:endParaRPr lang="en-US" altLang="zh-CN"/>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t>算法</a:t>
                </a:r>
                <a:r>
                  <a:rPr lang="en-US" altLang="zh-CN"/>
                  <a:t>2</a:t>
                </a:r>
              </a:p>
              <a:p>
                <a:r>
                  <a:t>使用 k-d 树或者其它离线分治方法可以做到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oMath>
                </a14:m>
                <a:r>
                  <a:rPr lang="en-US"/>
                  <a:t> </a:t>
                </a:r>
                <a:r>
                  <a:t>时间</a:t>
                </a:r>
              </a:p>
              <a:p>
                <a:r>
                  <a:t>总时间 </a:t>
                </a:r>
                <a14:m>
                  <m:oMath xmlns:m="http://schemas.openxmlformats.org/officeDocument/2006/math">
                    <m:r>
                      <a:rPr lang="en-US" i="1">
                        <a:latin typeface="Cambria Math" panose="02040503050406030204" charset="0"/>
                        <a:cs typeface="Cambria Math" panose="02040503050406030204" charset="0"/>
                      </a:rPr>
                      <m:t>𝑇</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𝑂</m:t>
                    </m:r>
                    <m:r>
                      <a:rPr lang="en-US" i="1">
                        <a:latin typeface="Cambria Math" panose="02040503050406030204" charset="0"/>
                        <a:cs typeface="Cambria Math" panose="02040503050406030204" charset="0"/>
                      </a:rPr>
                      <m:t>(</m:t>
                    </m:r>
                    <m:f>
                      <m:fPr>
                        <m:ctrlPr>
                          <a:rPr lang="en-US" i="1">
                            <a:latin typeface="Cambria Math" panose="02040503050406030204" pitchFamily="18" charset="0"/>
                            <a:cs typeface="Cambria Math" panose="02040503050406030204" charset="0"/>
                          </a:rPr>
                        </m:ctrlPr>
                      </m:fPr>
                      <m:num>
                        <m:r>
                          <a:rPr lang="en-US" i="1">
                            <a:latin typeface="Cambria Math" panose="02040503050406030204" charset="0"/>
                            <a:cs typeface="Cambria Math" panose="02040503050406030204" charset="0"/>
                          </a:rPr>
                          <m:t>𝑚</m:t>
                        </m:r>
                      </m:num>
                      <m:den>
                        <m:r>
                          <a:rPr lang="en-US" i="1">
                            <a:latin typeface="Cambria Math" panose="02040503050406030204" charset="0"/>
                            <a:cs typeface="Cambria Math" panose="02040503050406030204" charset="0"/>
                          </a:rPr>
                          <m:t>𝐵</m:t>
                        </m:r>
                      </m:den>
                    </m:f>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𝑚𝑙𝑜𝑔𝑚</m:t>
                    </m:r>
                    <m:r>
                      <a:rPr lang="en-US" i="1">
                        <a:latin typeface="Cambria Math" panose="02040503050406030204" charset="0"/>
                        <a:cs typeface="Cambria Math" panose="02040503050406030204" charset="0"/>
                      </a:rPr>
                      <m:t>+</m:t>
                    </m:r>
                    <m:sSup>
                      <m:sSupPr>
                        <m:ctrlPr>
                          <a:rPr lang="en-US" i="1">
                            <a:latin typeface="Cambria Math" panose="02040503050406030204" pitchFamily="18" charset="0"/>
                            <a:cs typeface="Cambria Math" panose="02040503050406030204" charset="0"/>
                          </a:rPr>
                        </m:ctrlPr>
                      </m:sSupPr>
                      <m:e>
                        <m:r>
                          <a:rPr lang="en-US" i="1">
                            <a:latin typeface="Cambria Math" panose="02040503050406030204" charset="0"/>
                            <a:cs typeface="Cambria Math" panose="02040503050406030204" charset="0"/>
                          </a:rPr>
                          <m:t>𝐵</m:t>
                        </m:r>
                      </m:e>
                      <m:sup>
                        <m:r>
                          <a:rPr lang="en-US" i="1">
                            <a:latin typeface="Cambria Math" panose="02040503050406030204" charset="0"/>
                            <a:cs typeface="Cambria Math" panose="02040503050406030204" charset="0"/>
                          </a:rPr>
                          <m:t>2</m:t>
                        </m:r>
                      </m:sup>
                    </m:s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𝑂</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m:t>
                    </m:r>
                    <m:rad>
                      <m:radPr>
                        <m:degHide m:val="on"/>
                        <m:ctrlPr>
                          <a:rPr lang="en-US" i="1">
                            <a:latin typeface="Cambria Math" panose="02040503050406030204" pitchFamily="18" charset="0"/>
                            <a:cs typeface="Cambria Math" panose="02040503050406030204" charset="0"/>
                          </a:rPr>
                        </m:ctrlPr>
                      </m:radPr>
                      <m:deg/>
                      <m:e>
                        <m:r>
                          <a:rPr lang="en-US" i="1">
                            <a:latin typeface="Cambria Math" panose="02040503050406030204" charset="0"/>
                            <a:cs typeface="Cambria Math" panose="02040503050406030204" charset="0"/>
                          </a:rPr>
                          <m:t>𝑚𝑙𝑜𝑔𝑚</m:t>
                        </m:r>
                      </m:e>
                    </m:rad>
                    <m:r>
                      <a:rPr lang="en-US" i="1">
                        <a:latin typeface="Cambria Math" panose="02040503050406030204" charset="0"/>
                        <a:cs typeface="Cambria Math" panose="02040503050406030204" charset="0"/>
                      </a:rPr>
                      <m:t>)</m:t>
                    </m:r>
                  </m:oMath>
                </a14:m>
                <a:endParaRPr lang="en-US" i="1">
                  <a:latin typeface="Cambria Math" panose="02040503050406030204" charset="0"/>
                  <a:cs typeface="Cambria Math" panose="02040503050406030204" charset="0"/>
                </a:endParaRPr>
              </a:p>
              <a:p>
                <a:endParaRPr lang="en-US" i="1">
                  <a:latin typeface="Cambria Math" panose="02040503050406030204" charset="0"/>
                  <a:cs typeface="Cambria Math" panose="02040503050406030204" charset="0"/>
                </a:endParaRPr>
              </a:p>
              <a:p>
                <a:endParaRPr lang="en-US" i="1">
                  <a:latin typeface="Cambria Math" panose="02040503050406030204" charset="0"/>
                  <a:cs typeface="Cambria Math" panose="02040503050406030204" charset="0"/>
                </a:endParaRPr>
              </a:p>
              <a:p>
                <a:r>
                  <a:t>Timothy Chan 关于 Klee's measure 的论文里提到的 Klee's measure on depth 和这个问题差不多，他使用的做法应该和我们实现的也差不多</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67" b="7"/>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L Perfect Matchings </a:t>
            </a:r>
          </a:p>
        </p:txBody>
      </p:sp>
      <p:sp>
        <p:nvSpPr>
          <p:cNvPr id="3" name="内容占位符 2"/>
          <p:cNvSpPr>
            <a:spLocks noGrp="1"/>
          </p:cNvSpPr>
          <p:nvPr>
            <p:ph idx="1"/>
          </p:nvPr>
        </p:nvSpPr>
        <p:spPr/>
        <p:txBody>
          <a:bodyPr/>
          <a:lstStyle/>
          <a:p>
            <a:r>
              <a:rPr lang="zh-CN" altLang="en-US" dirty="0"/>
              <a:t>考虑有</a:t>
            </a:r>
            <a:r>
              <a:rPr lang="en-US" altLang="zh-CN" dirty="0"/>
              <a:t>n</a:t>
            </a:r>
            <a:r>
              <a:rPr lang="zh-CN" altLang="en-US" dirty="0"/>
              <a:t>个条件，每个条件为第</a:t>
            </a:r>
            <a:r>
              <a:rPr lang="en-US" altLang="zh-CN" dirty="0" err="1"/>
              <a:t>i</a:t>
            </a:r>
            <a:r>
              <a:rPr lang="zh-CN" altLang="en-US" dirty="0"/>
              <a:t>条边不能选</a:t>
            </a:r>
          </a:p>
          <a:p>
            <a:r>
              <a:rPr lang="zh-CN" altLang="en-US" dirty="0"/>
              <a:t>考虑</a:t>
            </a:r>
            <a:r>
              <a:rPr lang="en-US" altLang="zh-CN" dirty="0"/>
              <a:t>k</a:t>
            </a:r>
            <a:r>
              <a:rPr lang="zh-CN" altLang="en-US" dirty="0"/>
              <a:t>条边一定选，考虑容斥</a:t>
            </a:r>
          </a:p>
          <a:p>
            <a:r>
              <a:rPr lang="zh-CN" altLang="en-US" dirty="0"/>
              <a:t>求任何</a:t>
            </a:r>
            <a:r>
              <a:rPr lang="en-US" altLang="zh-CN" dirty="0"/>
              <a:t>k</a:t>
            </a:r>
            <a:r>
              <a:rPr lang="zh-CN" altLang="en-US" dirty="0"/>
              <a:t>个条件</a:t>
            </a:r>
            <a:r>
              <a:rPr lang="en-US" altLang="zh-CN" dirty="0"/>
              <a:t> </a:t>
            </a:r>
            <a:r>
              <a:rPr lang="zh-CN" altLang="en-US" dirty="0"/>
              <a:t>即</a:t>
            </a:r>
            <a:r>
              <a:rPr lang="en-US" altLang="zh-CN" dirty="0"/>
              <a:t>k</a:t>
            </a:r>
            <a:r>
              <a:rPr lang="zh-CN" altLang="en-US" dirty="0"/>
              <a:t>条边一定选 其他边任选的方案数</a:t>
            </a:r>
          </a:p>
          <a:p>
            <a:r>
              <a:rPr lang="zh-CN" altLang="en-US" dirty="0"/>
              <a:t>这些条件构成了一棵树</a:t>
            </a:r>
          </a:p>
          <a:p>
            <a:r>
              <a:rPr lang="zh-CN" altLang="en-US" dirty="0"/>
              <a:t>考虑树形</a:t>
            </a:r>
            <a:r>
              <a:rPr lang="en-US" altLang="zh-CN" dirty="0" err="1"/>
              <a:t>dp</a:t>
            </a:r>
            <a:r>
              <a:rPr lang="zh-CN" altLang="en-US" dirty="0"/>
              <a:t>，</a:t>
            </a:r>
            <a:r>
              <a:rPr lang="en-US" altLang="zh-CN" dirty="0" err="1"/>
              <a:t>dp</a:t>
            </a:r>
            <a:r>
              <a:rPr lang="en-US" altLang="zh-CN" dirty="0"/>
              <a:t>[</a:t>
            </a:r>
            <a:r>
              <a:rPr lang="en-US" altLang="zh-CN" dirty="0" err="1"/>
              <a:t>i</a:t>
            </a:r>
            <a:r>
              <a:rPr lang="en-US" altLang="zh-CN" dirty="0"/>
              <a:t>][j][0/1]</a:t>
            </a:r>
            <a:r>
              <a:rPr lang="zh-CN" altLang="en-US" dirty="0"/>
              <a:t>表示</a:t>
            </a:r>
            <a:r>
              <a:rPr lang="en-US" altLang="zh-CN" dirty="0"/>
              <a:t> </a:t>
            </a:r>
            <a:r>
              <a:rPr lang="zh-CN" altLang="en-US" dirty="0"/>
              <a:t>以</a:t>
            </a:r>
            <a:r>
              <a:rPr lang="en-US" altLang="zh-CN" dirty="0" err="1"/>
              <a:t>i</a:t>
            </a:r>
            <a:r>
              <a:rPr lang="zh-CN" altLang="en-US" dirty="0"/>
              <a:t>为根的子树，有</a:t>
            </a:r>
            <a:r>
              <a:rPr lang="en-US" altLang="zh-CN" dirty="0"/>
              <a:t>j</a:t>
            </a:r>
            <a:r>
              <a:rPr lang="zh-CN" altLang="en-US" dirty="0"/>
              <a:t>个匹配，根节点</a:t>
            </a:r>
            <a:r>
              <a:rPr lang="en-US" altLang="zh-CN" dirty="0" err="1"/>
              <a:t>i</a:t>
            </a:r>
            <a:r>
              <a:rPr lang="en-US" altLang="zh-CN" dirty="0"/>
              <a:t>,</a:t>
            </a:r>
            <a:r>
              <a:rPr lang="zh-CN" altLang="en-US" dirty="0"/>
              <a:t>选或不选的方案数，转移就是背包转移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M String Problem</a:t>
            </a:r>
          </a:p>
        </p:txBody>
      </p:sp>
      <p:sp>
        <p:nvSpPr>
          <p:cNvPr id="3" name="内容占位符 2"/>
          <p:cNvSpPr>
            <a:spLocks noGrp="1"/>
          </p:cNvSpPr>
          <p:nvPr>
            <p:ph idx="1"/>
          </p:nvPr>
        </p:nvSpPr>
        <p:spPr/>
        <p:txBody>
          <a:bodyPr/>
          <a:lstStyle/>
          <a:p>
            <a:r>
              <a:rPr lang="zh-CN" altLang="en-US"/>
              <a:t>考虑在线处理每加入一个字符之后的最大子串，显然最大的子串一定是一个后缀</a:t>
            </a:r>
          </a:p>
          <a:p>
            <a:r>
              <a:rPr lang="zh-CN" altLang="en-US"/>
              <a:t>考虑新加入一个字符c，一定是上一步最大子串的路径退回到某个节点之后走出一步c，这个节点显然是路径上最早的能够使字典序变大的节点，也就是所有当前出边比c小的节点中，离起点最近的一个点</a:t>
            </a:r>
          </a:p>
          <a:p>
            <a:r>
              <a:rPr lang="zh-CN" altLang="en-US"/>
              <a:t>所以在动态构建sam的过程中，维护最大子串路径和路径上的点的深度和出边即可。由于每次最多往外走一条边，所以往回走的总边数也不会超过n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M String Problem (</a:t>
            </a:r>
            <a:r>
              <a:rPr lang="zh-CN" altLang="en-US">
                <a:latin typeface="Consolas" panose="020B0609020204030204" charset="0"/>
                <a:cs typeface="Consolas" panose="020B0609020204030204" charset="0"/>
              </a:rPr>
              <a:t>Alternate</a:t>
            </a:r>
            <a:r>
              <a:rPr lang="en-US" altLang="zh-CN">
                <a:latin typeface="Consolas" panose="020B0609020204030204" charset="0"/>
                <a:cs typeface="Consolas" panose="020B0609020204030204" charset="0"/>
              </a:rPr>
              <a:t>)</a:t>
            </a:r>
          </a:p>
        </p:txBody>
      </p:sp>
      <p:sp>
        <p:nvSpPr>
          <p:cNvPr id="3" name="内容占位符 2"/>
          <p:cNvSpPr>
            <a:spLocks noGrp="1"/>
          </p:cNvSpPr>
          <p:nvPr>
            <p:ph idx="1"/>
          </p:nvPr>
        </p:nvSpPr>
        <p:spPr/>
        <p:txBody>
          <a:bodyPr>
            <a:noAutofit/>
          </a:bodyPr>
          <a:lstStyle/>
          <a:p>
            <a:r>
              <a:rPr lang="zh-CN" altLang="en-US"/>
              <a:t>字典序最大的子串一定是某个后缀，记</a:t>
            </a:r>
            <a:r>
              <a:rPr lang="zh-CN" altLang="en-US">
                <a:sym typeface="+mn-ea"/>
              </a:rPr>
              <a:t>长为</a:t>
            </a:r>
            <a:r>
              <a:rPr lang="en-US" altLang="zh-CN">
                <a:sym typeface="+mn-ea"/>
              </a:rPr>
              <a:t>r</a:t>
            </a:r>
            <a:r>
              <a:rPr lang="zh-CN" altLang="en-US">
                <a:sym typeface="+mn-ea"/>
              </a:rPr>
              <a:t>的前缀里字典序最大的后缀为</a:t>
            </a:r>
            <a:r>
              <a:rPr lang="en-US" altLang="zh-CN">
                <a:sym typeface="+mn-ea"/>
              </a:rPr>
              <a:t>ans[r]</a:t>
            </a:r>
            <a:endParaRPr lang="zh-CN" altLang="en-US"/>
          </a:p>
          <a:p>
            <a:r>
              <a:rPr lang="en-US" altLang="zh-CN"/>
              <a:t>ans[r+1]</a:t>
            </a:r>
            <a:r>
              <a:rPr lang="zh-CN" altLang="en-US"/>
              <a:t>一定是</a:t>
            </a:r>
            <a:r>
              <a:rPr lang="en-US"/>
              <a:t>ans[r]</a:t>
            </a:r>
            <a:r>
              <a:rPr lang="zh-CN"/>
              <a:t>的</a:t>
            </a:r>
            <a:r>
              <a:rPr lang="zh-CN" altLang="en-US">
                <a:sym typeface="+mn-ea"/>
              </a:rPr>
              <a:t>某个</a:t>
            </a:r>
            <a:r>
              <a:rPr lang="en-US" altLang="zh-CN">
                <a:sym typeface="+mn-ea"/>
              </a:rPr>
              <a:t>border</a:t>
            </a:r>
            <a:r>
              <a:rPr lang="zh-CN" altLang="en-US">
                <a:sym typeface="+mn-ea"/>
              </a:rPr>
              <a:t>结尾添加第</a:t>
            </a:r>
            <a:r>
              <a:rPr lang="en-US" altLang="zh-CN">
                <a:sym typeface="+mn-ea"/>
              </a:rPr>
              <a:t>r+1</a:t>
            </a:r>
            <a:r>
              <a:rPr lang="zh-CN" altLang="en-US">
                <a:sym typeface="+mn-ea"/>
              </a:rPr>
              <a:t>个字符</a:t>
            </a:r>
          </a:p>
          <a:p>
            <a:pPr lvl="1"/>
            <a:r>
              <a:rPr lang="zh-CN" altLang="en-US" sz="2000">
                <a:sym typeface="+mn-ea"/>
              </a:rPr>
              <a:t>一个串的</a:t>
            </a:r>
            <a:r>
              <a:rPr lang="en-US" altLang="zh-CN" sz="2000">
                <a:sym typeface="+mn-ea"/>
              </a:rPr>
              <a:t>border</a:t>
            </a:r>
            <a:r>
              <a:rPr lang="zh-CN" altLang="en-US" sz="2000">
                <a:sym typeface="+mn-ea"/>
              </a:rPr>
              <a:t>是指既是某个前缀又是某个后缀的串</a:t>
            </a:r>
            <a:endParaRPr lang="zh-CN" altLang="en-US" sz="3200">
              <a:sym typeface="+mn-ea"/>
            </a:endParaRPr>
          </a:p>
          <a:p>
            <a:r>
              <a:rPr lang="zh-CN">
                <a:sym typeface="+mn-ea"/>
              </a:rPr>
              <a:t>找出最短的</a:t>
            </a:r>
            <a:r>
              <a:rPr lang="en-US" altLang="zh-CN">
                <a:sym typeface="+mn-ea"/>
              </a:rPr>
              <a:t>border</a:t>
            </a:r>
            <a:r>
              <a:rPr lang="zh-CN" altLang="en-US">
                <a:sym typeface="+mn-ea"/>
              </a:rPr>
              <a:t>，在这个</a:t>
            </a:r>
            <a:r>
              <a:rPr lang="en-US" altLang="zh-CN">
                <a:sym typeface="+mn-ea"/>
              </a:rPr>
              <a:t>border</a:t>
            </a:r>
            <a:r>
              <a:rPr lang="zh-CN" altLang="en-US">
                <a:sym typeface="+mn-ea"/>
              </a:rPr>
              <a:t>结尾加上第</a:t>
            </a:r>
            <a:r>
              <a:rPr lang="en-US" altLang="zh-CN">
                <a:sym typeface="+mn-ea"/>
              </a:rPr>
              <a:t>r+1</a:t>
            </a:r>
            <a:r>
              <a:rPr lang="zh-CN" altLang="en-US">
                <a:sym typeface="+mn-ea"/>
              </a:rPr>
              <a:t>个字符之后比</a:t>
            </a:r>
            <a:r>
              <a:rPr lang="en-US" altLang="zh-CN">
                <a:sym typeface="+mn-ea"/>
              </a:rPr>
              <a:t>ans[r]</a:t>
            </a:r>
            <a:r>
              <a:rPr lang="zh-CN" altLang="en-US">
                <a:sym typeface="+mn-ea"/>
              </a:rPr>
              <a:t>大，那么这个</a:t>
            </a:r>
            <a:r>
              <a:rPr lang="en-US" altLang="zh-CN">
                <a:sym typeface="+mn-ea"/>
              </a:rPr>
              <a:t>border</a:t>
            </a:r>
            <a:r>
              <a:rPr lang="zh-CN" altLang="en-US">
                <a:sym typeface="+mn-ea"/>
              </a:rPr>
              <a:t>结尾添加第</a:t>
            </a:r>
            <a:r>
              <a:rPr lang="en-US" altLang="zh-CN">
                <a:sym typeface="+mn-ea"/>
              </a:rPr>
              <a:t>r+1</a:t>
            </a:r>
            <a:r>
              <a:rPr lang="zh-CN" altLang="en-US">
                <a:sym typeface="+mn-ea"/>
              </a:rPr>
              <a:t>个字符之后就是长为</a:t>
            </a:r>
            <a:r>
              <a:rPr lang="en-US" altLang="zh-CN">
                <a:sym typeface="+mn-ea"/>
              </a:rPr>
              <a:t>r+1</a:t>
            </a:r>
            <a:r>
              <a:rPr lang="zh-CN" altLang="en-US">
                <a:sym typeface="+mn-ea"/>
              </a:rPr>
              <a:t>的前缀的答案</a:t>
            </a:r>
          </a:p>
          <a:p>
            <a:r>
              <a:rPr lang="zh-CN" altLang="en-US">
                <a:sym typeface="+mn-ea"/>
              </a:rPr>
              <a:t>长为</a:t>
            </a:r>
            <a:r>
              <a:rPr lang="en-US" altLang="zh-CN">
                <a:sym typeface="+mn-ea"/>
              </a:rPr>
              <a:t>n</a:t>
            </a:r>
            <a:r>
              <a:rPr lang="zh-CN" altLang="en-US">
                <a:sym typeface="+mn-ea"/>
              </a:rPr>
              <a:t>的字符串里所有</a:t>
            </a:r>
            <a:r>
              <a:rPr lang="en-US" altLang="zh-CN">
                <a:sym typeface="+mn-ea"/>
              </a:rPr>
              <a:t>border</a:t>
            </a:r>
            <a:r>
              <a:rPr lang="zh-CN" altLang="en-US">
                <a:sym typeface="+mn-ea"/>
              </a:rPr>
              <a:t>的长度可以划分为</a:t>
            </a:r>
            <a:r>
              <a:rPr lang="en-US" altLang="zh-CN">
                <a:sym typeface="+mn-ea"/>
              </a:rPr>
              <a:t>O(logn)</a:t>
            </a:r>
            <a:r>
              <a:rPr lang="zh-CN" altLang="en-US">
                <a:sym typeface="+mn-ea"/>
              </a:rPr>
              <a:t>个的等差数列，这些等差数列里只有首项和末项是有用的</a:t>
            </a:r>
          </a:p>
          <a:p>
            <a:r>
              <a:rPr lang="zh-CN" altLang="en-US">
                <a:sym typeface="+mn-ea"/>
              </a:rPr>
              <a:t>使用</a:t>
            </a:r>
            <a:r>
              <a:rPr lang="en-US" altLang="zh-CN">
                <a:sym typeface="+mn-ea"/>
              </a:rPr>
              <a:t>kmp</a:t>
            </a:r>
            <a:r>
              <a:rPr lang="zh-CN" altLang="en-US">
                <a:sym typeface="+mn-ea"/>
              </a:rPr>
              <a:t>算法快速枚举这</a:t>
            </a:r>
            <a:r>
              <a:rPr lang="en-US" altLang="zh-CN">
                <a:sym typeface="+mn-ea"/>
              </a:rPr>
              <a:t>O(logn)</a:t>
            </a:r>
            <a:r>
              <a:rPr lang="zh-CN" altLang="en-US">
                <a:sym typeface="+mn-ea"/>
              </a:rPr>
              <a:t>个有用的</a:t>
            </a:r>
            <a:r>
              <a:rPr lang="en-US" altLang="zh-CN">
                <a:sym typeface="+mn-ea"/>
              </a:rPr>
              <a:t>border</a:t>
            </a:r>
            <a:r>
              <a:rPr lang="zh-CN" altLang="en-US">
                <a:sym typeface="+mn-ea"/>
              </a:rPr>
              <a:t>即可</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1868170" y="662940"/>
          <a:ext cx="7804150" cy="523176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图片 4"/>
          <p:cNvPicPr>
            <a:picLocks noChangeAspect="1"/>
          </p:cNvPicPr>
          <p:nvPr>
            <p:custDataLst>
              <p:tags r:id="rId1"/>
            </p:custDataLst>
          </p:nvPr>
        </p:nvPicPr>
        <p:blipFill>
          <a:blip r:embed="rId4"/>
          <a:stretch>
            <a:fillRect/>
          </a:stretch>
        </p:blipFill>
        <p:spPr>
          <a:xfrm>
            <a:off x="1748790" y="1426845"/>
            <a:ext cx="8206105" cy="4267835"/>
          </a:xfrm>
          <a:prstGeom prst="rect">
            <a:avLst/>
          </a:prstGeom>
        </p:spPr>
      </p:pic>
      <p:sp>
        <p:nvSpPr>
          <p:cNvPr id="6" name="文本框 5"/>
          <p:cNvSpPr txBox="1"/>
          <p:nvPr/>
        </p:nvSpPr>
        <p:spPr>
          <a:xfrm>
            <a:off x="1605915" y="1151255"/>
            <a:ext cx="792480" cy="275590"/>
          </a:xfrm>
          <a:prstGeom prst="rect">
            <a:avLst/>
          </a:prstGeom>
          <a:noFill/>
        </p:spPr>
        <p:txBody>
          <a:bodyPr wrap="none" rtlCol="0">
            <a:spAutoFit/>
          </a:bodyPr>
          <a:lstStyle/>
          <a:p>
            <a:r>
              <a:rPr lang="zh-CN" altLang="en-US" sz="1200"/>
              <a:t>通过人数</a:t>
            </a:r>
          </a:p>
        </p:txBody>
      </p:sp>
      <p:sp>
        <p:nvSpPr>
          <p:cNvPr id="7" name="文本框 6"/>
          <p:cNvSpPr txBox="1"/>
          <p:nvPr/>
        </p:nvSpPr>
        <p:spPr>
          <a:xfrm>
            <a:off x="9744710" y="5280025"/>
            <a:ext cx="487680" cy="275590"/>
          </a:xfrm>
          <a:prstGeom prst="rect">
            <a:avLst/>
          </a:prstGeom>
          <a:noFill/>
        </p:spPr>
        <p:txBody>
          <a:bodyPr wrap="none" rtlCol="0">
            <a:spAutoFit/>
          </a:bodyPr>
          <a:lstStyle/>
          <a:p>
            <a:r>
              <a:rPr lang="zh-CN" altLang="en-US" sz="1200"/>
              <a:t>题号</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A A Bite of Teyvet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a:t>考虑维护每个圆能提供贡献的区间</a:t>
                </a:r>
              </a:p>
              <a:p>
                <a:r>
                  <a:rPr lang="zh-CN" altLang="en-US" sz="2400"/>
                  <a:t>也就是对每个</a:t>
                </a:r>
                <a14:m>
                  <m:oMath xmlns:m="http://schemas.openxmlformats.org/officeDocument/2006/math">
                    <m:r>
                      <a:rPr lang="en-US" altLang="zh-CN" sz="2400" i="1">
                        <a:latin typeface="Cambria Math" panose="02040503050406030204" charset="0"/>
                        <a:cs typeface="Cambria Math" panose="02040503050406030204" charset="0"/>
                      </a:rPr>
                      <m:t>𝑥</m:t>
                    </m:r>
                  </m:oMath>
                </a14:m>
                <a:r>
                  <a:rPr lang="zh-CN" altLang="en-US" sz="2400"/>
                  <a:t>计算</a:t>
                </a:r>
                <a14:m>
                  <m:oMath xmlns:m="http://schemas.openxmlformats.org/officeDocument/2006/math">
                    <m:func>
                      <m:funcPr>
                        <m:ctrlPr>
                          <a:rPr lang="zh-CN" altLang="en-US" sz="2400" i="1">
                            <a:latin typeface="Cambria Math" panose="02040503050406030204" pitchFamily="18" charset="0"/>
                            <a:cs typeface="Cambria Math" panose="02040503050406030204" charset="0"/>
                          </a:rPr>
                        </m:ctrlPr>
                      </m:funcPr>
                      <m:fName>
                        <m:limLow>
                          <m:limLowPr>
                            <m:ctrlPr>
                              <a:rPr lang="zh-CN" altLang="en-US" sz="2400" i="1">
                                <a:latin typeface="Cambria Math" panose="02040503050406030204" pitchFamily="18" charset="0"/>
                                <a:cs typeface="Cambria Math" panose="02040503050406030204" charset="0"/>
                              </a:rPr>
                            </m:ctrlPr>
                          </m:limLowPr>
                          <m:e>
                            <m:r>
                              <m:rPr>
                                <m:sty m:val="p"/>
                              </m:rPr>
                              <a:rPr lang="en-US" altLang="zh-CN" sz="2400">
                                <a:latin typeface="Cambria Math" panose="02040503050406030204" charset="0"/>
                                <a:cs typeface="Cambria Math" panose="02040503050406030204" charset="0"/>
                              </a:rPr>
                              <m:t>argmax</m:t>
                            </m:r>
                          </m:e>
                          <m:lim>
                            <m:r>
                              <a:rPr lang="en-US" altLang="zh-CN" sz="2400" i="1">
                                <a:latin typeface="Cambria Math" panose="02040503050406030204" charset="0"/>
                                <a:cs typeface="Cambria Math" panose="02040503050406030204" charset="0"/>
                              </a:rPr>
                              <m:t>1≤</m:t>
                            </m:r>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𝑛</m:t>
                            </m:r>
                          </m:lim>
                        </m:limLow>
                      </m:fName>
                      <m:e>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e>
                    </m:func>
                  </m:oMath>
                </a14:m>
                <a:endParaRPr lang="zh-CN" altLang="en-US" sz="2400">
                  <a:latin typeface="Cambria Math" panose="02040503050406030204" charset="0"/>
                  <a:cs typeface="Cambria Math" panose="02040503050406030204" charset="0"/>
                </a:endParaRPr>
              </a:p>
              <a:p>
                <a:r>
                  <a:rPr lang="zh-CN" altLang="en-US" sz="2400">
                    <a:latin typeface="Cambria Math" panose="02040503050406030204" charset="0"/>
                    <a:cs typeface="Cambria Math" panose="02040503050406030204" charset="0"/>
                  </a:rPr>
                  <a:t>此时</a:t>
                </a:r>
                <a:r>
                  <a:rPr lang="en-US" altLang="zh-CN" sz="2400">
                    <a:sym typeface="+mn-ea"/>
                  </a:rPr>
                  <a:t>x</a:t>
                </a:r>
                <a:r>
                  <a:rPr lang="zh-CN" altLang="en-US" sz="2400">
                    <a:sym typeface="+mn-ea"/>
                  </a:rPr>
                  <a:t>可以看做常数，也就是计算</a:t>
                </a:r>
                <a14:m>
                  <m:oMath xmlns:m="http://schemas.openxmlformats.org/officeDocument/2006/math">
                    <m:func>
                      <m:funcPr>
                        <m:ctrlPr>
                          <a:rPr lang="zh-CN" altLang="en-US" sz="2400" i="1">
                            <a:latin typeface="Cambria Math" panose="02040503050406030204" pitchFamily="18" charset="0"/>
                            <a:cs typeface="Cambria Math" panose="02040503050406030204" charset="0"/>
                          </a:rPr>
                        </m:ctrlPr>
                      </m:funcPr>
                      <m:fName>
                        <m:limLow>
                          <m:limLowPr>
                            <m:ctrlPr>
                              <a:rPr lang="zh-CN" altLang="en-US" sz="2400" i="1">
                                <a:latin typeface="Cambria Math" panose="02040503050406030204" pitchFamily="18" charset="0"/>
                                <a:cs typeface="Cambria Math" panose="02040503050406030204" charset="0"/>
                              </a:rPr>
                            </m:ctrlPr>
                          </m:limLowPr>
                          <m:e>
                            <m:r>
                              <m:rPr>
                                <m:sty m:val="p"/>
                              </m:rPr>
                              <a:rPr lang="en-US" altLang="zh-CN" sz="2400">
                                <a:latin typeface="Cambria Math" panose="02040503050406030204" charset="0"/>
                                <a:cs typeface="Cambria Math" panose="02040503050406030204" charset="0"/>
                              </a:rPr>
                              <m:t>argmax</m:t>
                            </m:r>
                          </m:e>
                          <m:lim>
                            <m:r>
                              <a:rPr lang="en-US" altLang="zh-CN" sz="2400" i="1">
                                <a:latin typeface="Cambria Math" panose="02040503050406030204" charset="0"/>
                                <a:cs typeface="Cambria Math" panose="02040503050406030204" charset="0"/>
                              </a:rPr>
                              <m:t>1≤</m:t>
                            </m:r>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𝑛</m:t>
                            </m:r>
                          </m:lim>
                        </m:limLow>
                      </m:fName>
                      <m:e>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2</m:t>
                            </m:r>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bSup>
                          <m:sSubSupPr>
                            <m:ctrlPr>
                              <a:rPr lang="en-US" altLang="zh-CN" sz="2400" i="1">
                                <a:latin typeface="Cambria Math" panose="02040503050406030204" pitchFamily="18" charset="0"/>
                                <a:cs typeface="Cambria Math" panose="02040503050406030204" charset="0"/>
                              </a:rPr>
                            </m:ctrlPr>
                          </m:sSubSup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up>
                            <m:r>
                              <a:rPr lang="en-US" altLang="zh-CN" sz="2400" i="1">
                                <a:latin typeface="Cambria Math" panose="02040503050406030204" charset="0"/>
                                <a:cs typeface="Cambria Math" panose="02040503050406030204" charset="0"/>
                              </a:rPr>
                              <m:t>2</m:t>
                            </m:r>
                          </m:sup>
                        </m:sSubSup>
                        <m:r>
                          <a:rPr lang="en-US" altLang="zh-CN" sz="2400" i="1">
                            <a:latin typeface="Cambria Math" panose="02040503050406030204" charset="0"/>
                            <a:cs typeface="Cambria Math" panose="02040503050406030204" charset="0"/>
                          </a:rPr>
                          <m:t>))</m:t>
                        </m:r>
                      </m:e>
                    </m:func>
                  </m:oMath>
                </a14:m>
                <a:endParaRPr lang="en-US" altLang="zh-CN" sz="2400" i="1">
                  <a:latin typeface="Cambria Math" panose="02040503050406030204" charset="0"/>
                  <a:cs typeface="Cambria Math" panose="02040503050406030204" charset="0"/>
                  <a:sym typeface="+mn-ea"/>
                </a:endParaRPr>
              </a:p>
              <a:p>
                <a:r>
                  <a:rPr lang="zh-CN" altLang="en-US" sz="2400">
                    <a:sym typeface="+mn-ea"/>
                  </a:rPr>
                  <a:t>使用动态半平面交维护直线</a:t>
                </a:r>
                <a14:m>
                  <m:oMath xmlns:m="http://schemas.openxmlformats.org/officeDocument/2006/math">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2</m:t>
                        </m:r>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bSup>
                      <m:sSubSupPr>
                        <m:ctrlPr>
                          <a:rPr lang="en-US" altLang="zh-CN" sz="2400" i="1">
                            <a:latin typeface="Cambria Math" panose="02040503050406030204" pitchFamily="18" charset="0"/>
                            <a:cs typeface="Cambria Math" panose="02040503050406030204" charset="0"/>
                          </a:rPr>
                        </m:ctrlPr>
                      </m:sSubSup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up>
                        <m:r>
                          <a:rPr lang="en-US" altLang="zh-CN" sz="2400" i="1">
                            <a:latin typeface="Cambria Math" panose="02040503050406030204" charset="0"/>
                            <a:cs typeface="Cambria Math" panose="02040503050406030204" charset="0"/>
                          </a:rPr>
                          <m:t>2</m:t>
                        </m:r>
                      </m:sup>
                    </m:sSubSup>
                    <m:r>
                      <a:rPr lang="en-US" altLang="zh-CN" sz="2400" i="1">
                        <a:latin typeface="Cambria Math" panose="02040503050406030204" charset="0"/>
                        <a:cs typeface="Cambria Math" panose="02040503050406030204" charset="0"/>
                      </a:rPr>
                      <m:t>)</m:t>
                    </m:r>
                  </m:oMath>
                </a14:m>
                <a:r>
                  <a:rPr lang="zh-CN" altLang="en-US" sz="2400">
                    <a:sym typeface="+mn-ea"/>
                  </a:rPr>
                  <a:t>的上包络</a:t>
                </a:r>
              </a:p>
              <a:p>
                <a:r>
                  <a:rPr lang="zh-CN" altLang="en-US" sz="2400">
                    <a:sym typeface="+mn-ea"/>
                  </a:rPr>
                  <a:t>在每条直线作为上包络的一部分出现时，用直线对应圆在对应</a:t>
                </a:r>
                <a14:m>
                  <m:oMath xmlns:m="http://schemas.openxmlformats.org/officeDocument/2006/math">
                    <m:r>
                      <a:rPr lang="en-US" altLang="zh-CN" sz="2400" i="1">
                        <a:latin typeface="Cambria Math" panose="02040503050406030204" charset="0"/>
                        <a:cs typeface="Cambria Math" panose="02040503050406030204" charset="0"/>
                      </a:rPr>
                      <m:t>𝑥</m:t>
                    </m:r>
                  </m:oMath>
                </a14:m>
                <a:r>
                  <a:rPr lang="zh-CN" altLang="en-US" sz="2400">
                    <a:sym typeface="+mn-ea"/>
                  </a:rPr>
                  <a:t>区间内的面积更新答案</a:t>
                </a:r>
              </a:p>
              <a:p>
                <a:r>
                  <a:rPr lang="zh-CN" altLang="en-US" sz="2400">
                    <a:sym typeface="+mn-ea"/>
                  </a:rPr>
                  <a:t>复杂度</a:t>
                </a:r>
                <a14:m>
                  <m:oMath xmlns:m="http://schemas.openxmlformats.org/officeDocument/2006/math">
                    <m:r>
                      <a:rPr lang="en-US" altLang="zh-CN" sz="2400" i="1">
                        <a:latin typeface="Cambria Math" panose="02040503050406030204" charset="0"/>
                        <a:cs typeface="Cambria Math" panose="02040503050406030204" charset="0"/>
                        <a:sym typeface="+mn-ea"/>
                      </a:rPr>
                      <m:t>𝑂</m:t>
                    </m:r>
                    <m:r>
                      <a:rPr lang="en-US" altLang="zh-CN" sz="2400" i="1">
                        <a:latin typeface="Cambria Math" panose="02040503050406030204" charset="0"/>
                        <a:cs typeface="Cambria Math" panose="02040503050406030204" charset="0"/>
                        <a:sym typeface="+mn-ea"/>
                      </a:rPr>
                      <m:t>(</m:t>
                    </m:r>
                    <m:r>
                      <a:rPr lang="en-US" altLang="zh-CN" sz="2400" i="1">
                        <a:latin typeface="Cambria Math" panose="02040503050406030204" charset="0"/>
                        <a:cs typeface="Cambria Math" panose="02040503050406030204" charset="0"/>
                        <a:sym typeface="+mn-ea"/>
                      </a:rPr>
                      <m:t>𝑛𝑙𝑜𝑔𝑛</m:t>
                    </m:r>
                    <m:r>
                      <a:rPr lang="en-US" altLang="zh-CN" sz="2400" i="1">
                        <a:latin typeface="Cambria Math" panose="02040503050406030204" charset="0"/>
                        <a:cs typeface="Cambria Math" panose="02040503050406030204" charset="0"/>
                        <a:sym typeface="+mn-ea"/>
                      </a:rPr>
                      <m:t>)</m:t>
                    </m:r>
                  </m:oMath>
                </a14:m>
                <a:endParaRPr lang="zh-CN" altLang="en-US" sz="2400">
                  <a:sym typeface="+mn-ea"/>
                </a:endParaRPr>
              </a:p>
              <a:p>
                <a:endParaRPr lang="zh-CN" altLang="en-US" sz="2400">
                  <a:latin typeface="Cambria Math" panose="02040503050406030204" charset="0"/>
                  <a:cs typeface="Cambria Math" panose="02040503050406030204" charset="0"/>
                  <a:sym typeface="+mn-ea"/>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248" b="7"/>
                </a:stretch>
              </a:blipFill>
            </p:spPr>
            <p:txBody>
              <a:bodyPr/>
              <a:lstStyle/>
              <a:p>
                <a:r>
                  <a:rPr lang="zh-CN" altLang="en-US">
                    <a:noFill/>
                  </a:rPr>
                  <a:t> </a:t>
                </a:r>
              </a:p>
            </p:txBody>
          </p:sp>
        </mc:Fallback>
      </mc:AlternateContent>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B Bitwise Exclusive-OR Sequence</a:t>
            </a:r>
          </a:p>
        </p:txBody>
      </p:sp>
      <p:sp>
        <p:nvSpPr>
          <p:cNvPr id="3" name="内容占位符 2"/>
          <p:cNvSpPr>
            <a:spLocks noGrp="1"/>
          </p:cNvSpPr>
          <p:nvPr>
            <p:ph idx="1"/>
          </p:nvPr>
        </p:nvSpPr>
        <p:spPr/>
        <p:txBody>
          <a:bodyPr/>
          <a:lstStyle/>
          <a:p>
            <a:r>
              <a:rPr lang="zh-CN" altLang="en-US" sz="2400"/>
              <a:t>考虑逐位确定序列，则若干个限制可以看成一条(u,v,w)的边，其中w为0或1</a:t>
            </a:r>
          </a:p>
          <a:p>
            <a:r>
              <a:rPr lang="zh-CN" altLang="en-US" sz="2400"/>
              <a:t>序列合法等价于存在一种集合划分方案，其中w为1的边跨越集合，而w为0的边不跨越集合，这与二分图定义等价</a:t>
            </a:r>
          </a:p>
          <a:p>
            <a:r>
              <a:rPr lang="zh-CN" altLang="en-US" sz="2400"/>
              <a:t>因此只需要按给出的限制二分图染色即可</a:t>
            </a:r>
          </a:p>
          <a:p>
            <a:r>
              <a:rPr lang="zh-CN" altLang="en-US" sz="2400"/>
              <a:t>此种方法需要30次dfs，常数比较大，需要注意常数</a:t>
            </a:r>
          </a:p>
          <a:p>
            <a:endParaRPr lang="zh-CN" altLang="en-US" sz="2400"/>
          </a:p>
          <a:p>
            <a:r>
              <a:rPr lang="zh-CN" altLang="en-US" sz="2400"/>
              <a:t>注意到二分图染色的过程并不需要逐位考虑，可以钦定一个点为0然后按照限制确定其余位置，由刚才的分析可知这样是等价的。此种方法只需要1次dfs，能轻松通过此题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C Cards of Magic</a:t>
            </a:r>
          </a:p>
        </p:txBody>
      </p:sp>
      <p:sp>
        <p:nvSpPr>
          <p:cNvPr id="3" name="内容占位符 2"/>
          <p:cNvSpPr>
            <a:spLocks noGrp="1"/>
          </p:cNvSpPr>
          <p:nvPr>
            <p:ph idx="1"/>
          </p:nvPr>
        </p:nvSpPr>
        <p:spPr/>
        <p:txBody>
          <a:bodyPr>
            <a:normAutofit/>
          </a:bodyPr>
          <a:lstStyle/>
          <a:p>
            <a:r>
              <a:rPr lang="zh-CN" altLang="en-US" sz="2400"/>
              <a:t>复制卡可以复制复制卡，</a:t>
            </a:r>
            <a:r>
              <a:rPr lang="en-US" altLang="zh-CN" sz="2400"/>
              <a:t>n=5</a:t>
            </a:r>
            <a:r>
              <a:rPr lang="zh-CN" altLang="en-US" sz="2400"/>
              <a:t>的样例需要使用这个策略来在手里有一张水人卡和两张复制卡时打出</a:t>
            </a:r>
            <a:r>
              <a:rPr lang="en-US" altLang="zh-CN" sz="2400"/>
              <a:t>5</a:t>
            </a:r>
            <a:r>
              <a:rPr lang="zh-CN" altLang="en-US" sz="2400"/>
              <a:t>的伤害而不是</a:t>
            </a:r>
            <a:r>
              <a:rPr lang="en-US" altLang="zh-CN" sz="2400"/>
              <a:t>4</a:t>
            </a:r>
            <a:r>
              <a:rPr lang="zh-CN" altLang="en-US" sz="2400"/>
              <a:t>的伤害</a:t>
            </a:r>
          </a:p>
          <a:p>
            <a:r>
              <a:rPr lang="zh-CN" altLang="en-US" sz="2400"/>
              <a:t>最优策略是固定的</a:t>
            </a:r>
          </a:p>
          <a:p>
            <a:pPr lvl="1"/>
            <a:r>
              <a:rPr lang="zh-CN" altLang="en-US" sz="2000"/>
              <a:t>在没有水人的情况下</a:t>
            </a:r>
          </a:p>
          <a:p>
            <a:pPr lvl="2"/>
            <a:r>
              <a:rPr lang="zh-CN" altLang="en-US" sz="1800"/>
              <a:t>摸到复制卡和摸到火球卡都先存着</a:t>
            </a:r>
          </a:p>
          <a:p>
            <a:pPr lvl="2"/>
            <a:r>
              <a:rPr lang="zh-CN" altLang="en-US" sz="1800"/>
              <a:t>除非手里有火球卡且复制卡复制火球卡之后和现有火球卡一起打出去可以打败怪物</a:t>
            </a:r>
          </a:p>
          <a:p>
            <a:pPr lvl="1"/>
            <a:r>
              <a:rPr lang="zh-CN" altLang="en-US" sz="2000"/>
              <a:t>在有水人的情况下</a:t>
            </a:r>
          </a:p>
          <a:p>
            <a:pPr lvl="2"/>
            <a:r>
              <a:rPr lang="zh-CN" altLang="en-US" sz="1800">
                <a:sym typeface="+mn-ea"/>
              </a:rPr>
              <a:t>水人卡可以直接打出造成1伤害，</a:t>
            </a:r>
            <a:r>
              <a:rPr lang="zh-CN" altLang="en-US" sz="1800"/>
              <a:t>火球卡可以直接打出造成</a:t>
            </a:r>
            <a:r>
              <a:rPr lang="en-US" altLang="zh-CN" sz="1800"/>
              <a:t>3</a:t>
            </a:r>
            <a:r>
              <a:rPr lang="zh-CN" altLang="en-US" sz="1800"/>
              <a:t>伤害</a:t>
            </a:r>
          </a:p>
          <a:p>
            <a:pPr lvl="2"/>
            <a:r>
              <a:rPr lang="zh-CN" altLang="en-US" sz="1800"/>
              <a:t>对于第一张复制卡，如果没有打出过火球卡就先存着，除非怪物血量</a:t>
            </a:r>
            <a:r>
              <a:rPr lang="en-US" altLang="zh-CN" sz="1800"/>
              <a:t>≤2</a:t>
            </a:r>
            <a:r>
              <a:rPr lang="zh-CN" altLang="en-US" sz="1800"/>
              <a:t>，则可以复制水人卡直接打出</a:t>
            </a:r>
            <a:r>
              <a:rPr lang="en-US" altLang="zh-CN" sz="1800"/>
              <a:t>2</a:t>
            </a:r>
            <a:r>
              <a:rPr lang="zh-CN" altLang="en-US" sz="1800"/>
              <a:t>伤害打败怪物，如果已经打出过火球卡，则可以复制火球卡并打出</a:t>
            </a:r>
            <a:r>
              <a:rPr lang="en-US" altLang="zh-CN" sz="1800"/>
              <a:t>4</a:t>
            </a:r>
            <a:r>
              <a:rPr lang="zh-CN" altLang="en-US" sz="1800"/>
              <a:t>伤害</a:t>
            </a:r>
          </a:p>
          <a:p>
            <a:pPr lvl="2"/>
            <a:r>
              <a:rPr lang="zh-CN" altLang="en-US" sz="1800"/>
              <a:t>如果再摸到第二张复制卡，就可以两张复制卡相互复制打出无限伤害</a:t>
            </a:r>
            <a:endParaRPr lang="zh-CN" altLang="en-US" sz="1800">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C Cards of Magic (Cont’d)</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2000"/>
                  <a:t>考虑将过程分为两阶段，摸到水人卡之前和摸到水人卡之后，然后枚举哪一回合摸到第一张水人卡</a:t>
                </a:r>
              </a:p>
              <a:p>
                <a:r>
                  <a:rPr lang="zh-CN" altLang="en-US" sz="2000"/>
                  <a:t>对于摸到水人卡之前，</a:t>
                </a:r>
                <a:r>
                  <a:rPr lang="en-US" altLang="zh-CN" sz="2000"/>
                  <a:t>f[k][0/1][0/1/2]</a:t>
                </a:r>
                <a:r>
                  <a:rPr lang="zh-CN" altLang="en-US" sz="2000"/>
                  <a:t>表示摸了</a:t>
                </a:r>
                <a:r>
                  <a:rPr lang="en-US" altLang="zh-CN" sz="2000"/>
                  <a:t>k</a:t>
                </a:r>
                <a:r>
                  <a:rPr lang="zh-CN" altLang="en-US" sz="2000"/>
                  <a:t>张牌，其中有</a:t>
                </a:r>
                <a:r>
                  <a:rPr lang="en-US" altLang="zh-CN" sz="2000"/>
                  <a:t>0/≥1</a:t>
                </a:r>
                <a:r>
                  <a:rPr lang="zh-CN" altLang="en-US" sz="2000"/>
                  <a:t>张火球卡，有</a:t>
                </a:r>
                <a:r>
                  <a:rPr lang="en-US" altLang="zh-CN" sz="2000"/>
                  <a:t>0/1/≥2</a:t>
                </a:r>
                <a:r>
                  <a:rPr lang="zh-CN" altLang="en-US" sz="2000"/>
                  <a:t>张复制卡的概率</a:t>
                </a:r>
                <a:endParaRPr lang="en-US" altLang="zh-CN" sz="2000"/>
              </a:p>
              <a:p>
                <a:r>
                  <a:rPr lang="zh-CN" altLang="en-US" sz="2000"/>
                  <a:t>对于摸到水人卡之后，</a:t>
                </a:r>
                <a:r>
                  <a:rPr lang="en-US" altLang="zh-CN" sz="2000"/>
                  <a:t>g[n][0/1][0/1/2]</a:t>
                </a:r>
                <a:r>
                  <a:rPr lang="zh-CN" altLang="en-US" sz="2000"/>
                  <a:t>表示怪物血量是</a:t>
                </a:r>
                <a:r>
                  <a:rPr lang="en-US" altLang="zh-CN" sz="2000"/>
                  <a:t>n</a:t>
                </a:r>
                <a:r>
                  <a:rPr lang="zh-CN" altLang="en-US" sz="2000"/>
                  <a:t>，已经用过</a:t>
                </a:r>
                <a:r>
                  <a:rPr lang="en-US" altLang="zh-CN" sz="2000"/>
                  <a:t>0/≥1</a:t>
                </a:r>
                <a:r>
                  <a:rPr lang="zh-CN" altLang="en-US" sz="2000"/>
                  <a:t>张火球卡，没有摸到复制卡</a:t>
                </a:r>
                <a:r>
                  <a:rPr lang="en-US" altLang="zh-CN" sz="2000"/>
                  <a:t>/</a:t>
                </a:r>
                <a:r>
                  <a:rPr lang="zh-CN" altLang="en-US" sz="2000"/>
                  <a:t>手里有一张没打出的复制卡</a:t>
                </a:r>
                <a:r>
                  <a:rPr lang="en-US" altLang="zh-CN" sz="2000"/>
                  <a:t>/</a:t>
                </a:r>
                <a:r>
                  <a:rPr lang="zh-CN" altLang="en-US" sz="2000"/>
                  <a:t>已经打出过复制卡时，打败怪物的期望回合数</a:t>
                </a:r>
                <a:endParaRPr lang="en-US" altLang="zh-CN" sz="2000"/>
              </a:p>
              <a:p>
                <a:r>
                  <a:rPr lang="zh-CN" altLang="en-US" sz="2000"/>
                  <a:t>那么就可以枚举第一次摸到水人卡的回合，使用上述两组信息进行贡献的计算，需要注意回合数较大只能是一直摸复制卡，在摸了很多张复制卡之后，任意摸到一张非复制卡就能打败怪物</a:t>
                </a:r>
              </a:p>
              <a:p>
                <a:endParaRPr lang="zh-CN" altLang="en-US" sz="2000"/>
              </a:p>
              <a:p>
                <a:r>
                  <a:rPr lang="zh-CN" altLang="en-US" sz="2000"/>
                  <a:t>另解，利用</a:t>
                </a:r>
                <a14:m>
                  <m:oMath xmlns:m="http://schemas.openxmlformats.org/officeDocument/2006/math">
                    <m:r>
                      <a:rPr lang="en-US" altLang="zh-CN" sz="2000" i="1">
                        <a:latin typeface="Cambria Math" panose="02040503050406030204" charset="0"/>
                        <a:cs typeface="Cambria Math" panose="02040503050406030204" charset="0"/>
                      </a:rPr>
                      <m:t>𝐸</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𝑋</m:t>
                    </m:r>
                    <m:r>
                      <a:rPr lang="en-US" altLang="zh-CN" sz="2000" i="1">
                        <a:latin typeface="Cambria Math" panose="02040503050406030204" charset="0"/>
                        <a:cs typeface="Cambria Math" panose="02040503050406030204" charset="0"/>
                      </a:rPr>
                      <m:t>)=</m:t>
                    </m:r>
                    <m:nary>
                      <m:naryPr>
                        <m:chr m:val="∑"/>
                        <m:limLoc m:val="undOvr"/>
                        <m:supHide m:val="on"/>
                        <m:ctrlPr>
                          <a:rPr lang="en-US" altLang="zh-CN" sz="2000" i="1">
                            <a:latin typeface="Cambria Math" panose="02040503050406030204" pitchFamily="18" charset="0"/>
                            <a:cs typeface="Cambria Math" panose="02040503050406030204" charset="0"/>
                          </a:rPr>
                        </m:ctrlPr>
                      </m:naryPr>
                      <m:sub>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&gt;0</m:t>
                        </m:r>
                      </m:sub>
                      <m:sup/>
                      <m:e>
                        <m:r>
                          <a:rPr lang="en-US" altLang="zh-CN" sz="2000" i="1">
                            <a:latin typeface="Cambria Math" panose="02040503050406030204" charset="0"/>
                            <a:cs typeface="Cambria Math" panose="02040503050406030204" charset="0"/>
                          </a:rPr>
                          <m:t>𝑃</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𝑋</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m:t>
                        </m:r>
                      </m:e>
                    </m:nary>
                  </m:oMath>
                </a14:m>
                <a:r>
                  <a:rPr lang="zh-CN" altLang="en-US" sz="2000">
                    <a:latin typeface="Cambria Math" panose="02040503050406030204" charset="0"/>
                    <a:cs typeface="Cambria Math" panose="02040503050406030204" charset="0"/>
                  </a:rPr>
                  <a:t>计算摸</a:t>
                </a:r>
                <a:r>
                  <a:rPr lang="en-US" altLang="zh-CN" sz="2000">
                    <a:sym typeface="+mn-ea"/>
                  </a:rPr>
                  <a:t>k-1</a:t>
                </a:r>
                <a:r>
                  <a:rPr lang="zh-CN" altLang="en-US" sz="2000">
                    <a:sym typeface="+mn-ea"/>
                  </a:rPr>
                  <a:t>张牌</a:t>
                </a:r>
                <a:r>
                  <a:rPr lang="zh-CN" altLang="en-US" sz="2000">
                    <a:latin typeface="Cambria Math" panose="02040503050406030204" charset="0"/>
                    <a:cs typeface="Cambria Math" panose="02040503050406030204" charset="0"/>
                  </a:rPr>
                  <a:t>还不能打败怪物的概率，当</a:t>
                </a:r>
                <a:r>
                  <a:rPr lang="en-US" altLang="zh-CN" sz="2000">
                    <a:sym typeface="+mn-ea"/>
                  </a:rPr>
                  <a:t>k</a:t>
                </a:r>
                <a:r>
                  <a:rPr lang="zh-CN" altLang="en-US" sz="2000">
                    <a:sym typeface="+mn-ea"/>
                  </a:rPr>
                  <a:t>较大时只有一直复制牌无法打败怪物，否则枚举</a:t>
                </a:r>
                <a:r>
                  <a:rPr lang="en-US" altLang="zh-CN" sz="2000">
                    <a:sym typeface="+mn-ea"/>
                  </a:rPr>
                  <a:t>k</a:t>
                </a:r>
                <a:r>
                  <a:rPr lang="zh-CN" altLang="en-US" sz="2000">
                    <a:sym typeface="+mn-ea"/>
                  </a:rPr>
                  <a:t>进行计算，可能需要维护一些组合数的后缀和，此处略去细节</a:t>
                </a:r>
                <a:endParaRPr lang="zh-CN" altLang="en-US" sz="2000">
                  <a:latin typeface="Cambria Math" panose="02040503050406030204" charset="0"/>
                  <a:cs typeface="Cambria Math" panose="02040503050406030204" charset="0"/>
                  <a:sym typeface="+mn-ea"/>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29" b="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D Cross the Maze</a:t>
            </a:r>
          </a:p>
        </p:txBody>
      </p:sp>
      <p:sp>
        <p:nvSpPr>
          <p:cNvPr id="3" name="内容占位符 2"/>
          <p:cNvSpPr>
            <a:spLocks noGrp="1"/>
          </p:cNvSpPr>
          <p:nvPr>
            <p:ph idx="1"/>
          </p:nvPr>
        </p:nvSpPr>
        <p:spPr/>
        <p:txBody>
          <a:bodyPr>
            <a:normAutofit/>
          </a:bodyPr>
          <a:lstStyle/>
          <a:p>
            <a:r>
              <a:rPr lang="zh-CN" altLang="en-US"/>
              <a:t>假设答案已知，则原问题变为判定性问题</a:t>
            </a:r>
          </a:p>
          <a:p>
            <a:r>
              <a:rPr lang="zh-CN" altLang="en-US"/>
              <a:t>对于该问题，考虑用网络流解决。对于每个位置(x,y)拆分成T个点以满足按时间序进行的条件；同时再拆成两个点以满足同时刻只能有一个人的条件。在新图上判断是否满流，即可判定T是否为解</a:t>
            </a:r>
          </a:p>
          <a:p>
            <a:r>
              <a:rPr lang="zh-CN" altLang="en-US"/>
              <a:t>回到原问题，寻求最少时间，只需要二分答案或者枚举答案并依次添加新边即可</a:t>
            </a:r>
          </a:p>
          <a:p>
            <a:r>
              <a:rPr lang="zh-CN" altLang="en-US"/>
              <a:t>对于方案的输出，只需要每个起点分别dfs寻找一条满流的合法路径即可。可以证明，此种方法一定能找到一个合法方案</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ea typeface="微软雅黑" panose="020B0503020204020204" charset="-122"/>
                <a:cs typeface="Consolas" panose="020B0609020204030204" charset="0"/>
              </a:rPr>
              <a:t>E Edward Gaming, the Champion</a:t>
            </a:r>
          </a:p>
        </p:txBody>
      </p:sp>
      <p:sp>
        <p:nvSpPr>
          <p:cNvPr id="3" name="内容占位符 2"/>
          <p:cNvSpPr>
            <a:spLocks noGrp="1"/>
          </p:cNvSpPr>
          <p:nvPr>
            <p:ph idx="1"/>
          </p:nvPr>
        </p:nvSpPr>
        <p:spPr/>
        <p:txBody>
          <a:bodyPr/>
          <a:lstStyle/>
          <a:p>
            <a:r>
              <a:rPr lang="zh-CN" altLang="en-US"/>
              <a:t>签到题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sym typeface="+mn-ea"/>
              </a:rPr>
              <a:t>F Encoded Strings I</a:t>
            </a:r>
            <a:endParaRPr lang="zh-CN" altLang="en-US">
              <a:latin typeface="Consolas" panose="020B0609020204030204" charset="0"/>
              <a:cs typeface="Consolas" panose="020B0609020204030204" charset="0"/>
            </a:endParaRPr>
          </a:p>
        </p:txBody>
      </p:sp>
      <p:sp>
        <p:nvSpPr>
          <p:cNvPr id="3" name="内容占位符 2"/>
          <p:cNvSpPr>
            <a:spLocks noGrp="1"/>
          </p:cNvSpPr>
          <p:nvPr>
            <p:ph idx="1"/>
          </p:nvPr>
        </p:nvSpPr>
        <p:spPr/>
        <p:txBody>
          <a:bodyPr/>
          <a:lstStyle/>
          <a:p>
            <a:r>
              <a:rPr lang="zh-CN" altLang="en-US"/>
              <a:t>根据题目描述把所有前缀编码得到</a:t>
            </a:r>
            <a:r>
              <a:rPr lang="en-US" altLang="zh-CN"/>
              <a:t>n</a:t>
            </a:r>
            <a:r>
              <a:rPr lang="zh-CN" altLang="en-US"/>
              <a:t>个字符串</a:t>
            </a:r>
          </a:p>
          <a:p>
            <a:r>
              <a:rPr lang="zh-CN" altLang="en-US"/>
              <a:t>对这</a:t>
            </a:r>
            <a:r>
              <a:rPr lang="en-US" altLang="zh-CN"/>
              <a:t>n</a:t>
            </a:r>
            <a:r>
              <a:rPr lang="zh-CN" altLang="en-US"/>
              <a:t>个字符串排序输出最大字典序的即可</a:t>
            </a:r>
            <a:endParaRPr lang="en-US" altLang="zh-CN"/>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32,&quot;width&quot;:7176}"/>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1965</Words>
  <Application>Microsoft Office PowerPoint</Application>
  <PresentationFormat>宽屏</PresentationFormat>
  <Paragraphs>108</Paragraphs>
  <Slides>19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宋体</vt:lpstr>
      <vt:lpstr>微软雅黑</vt:lpstr>
      <vt:lpstr>Arial</vt:lpstr>
      <vt:lpstr>Calibri</vt:lpstr>
      <vt:lpstr>Cambria Math</vt:lpstr>
      <vt:lpstr>Consolas</vt:lpstr>
      <vt:lpstr>Office 主题</vt:lpstr>
      <vt:lpstr>ICPC2021沈阳站题解</vt:lpstr>
      <vt:lpstr>PowerPoint 演示文稿</vt:lpstr>
      <vt:lpstr>A A Bite of Teyvet</vt:lpstr>
      <vt:lpstr>B Bitwise Exclusive-OR Sequence</vt:lpstr>
      <vt:lpstr>C Cards of Magic</vt:lpstr>
      <vt:lpstr>C Cards of Magic (Cont’d)</vt:lpstr>
      <vt:lpstr>D Cross the Maze</vt:lpstr>
      <vt:lpstr>E Edward Gaming, the Champion</vt:lpstr>
      <vt:lpstr>F Encoded Strings I</vt:lpstr>
      <vt:lpstr>G Encoded Strings II</vt:lpstr>
      <vt:lpstr>H Line Graph Matching</vt:lpstr>
      <vt:lpstr>I Linear Fractional Transformation</vt:lpstr>
      <vt:lpstr>J Luggage Lock</vt:lpstr>
      <vt:lpstr>K Matrix Operations</vt:lpstr>
      <vt:lpstr>K Matrix Operations (Cont’d)</vt:lpstr>
      <vt:lpstr>K Matrix Operations (Cont’d)</vt:lpstr>
      <vt:lpstr>L Perfect Matchings </vt:lpstr>
      <vt:lpstr>M String Problem</vt:lpstr>
      <vt:lpstr>M String Problem (Alternate)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ICPC2021沈阳站题解</dc:title>
  <dc:creator>Victor Lee</dc:creator>
  <cp:lastModifiedBy>Jiantao Zeng</cp:lastModifiedBy>
  <cp:revision>100</cp:revision>
  <dcterms:created xsi:type="dcterms:W3CDTF">2021-11-21T06:32:00Z</dcterms:created>
  <dcterms:modified xsi:type="dcterms:W3CDTF">2021-11-24T14:03:33Z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101BD90799A24BBBAB0A56256800008B</vt:lpwstr>
  </property>
  <property fmtid="{D5CDD505-2E9C-101B-9397-08002B2CF9AE}" pid="3" name="KSOProductBuildVer">
    <vt:lpwstr>2052-11.1.0.11045</vt:lpwstr>
  </property>
</Properties>
</file>