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8" r:id="rId2"/>
    <p:sldId id="257" r:id="rId3"/>
    <p:sldId id="259" r:id="rId4"/>
    <p:sldId id="260" r:id="rId5"/>
    <p:sldId id="263" r:id="rId6"/>
    <p:sldId id="279" r:id="rId7"/>
    <p:sldId id="258" r:id="rId8"/>
    <p:sldId id="264" r:id="rId9"/>
    <p:sldId id="280" r:id="rId10"/>
    <p:sldId id="265" r:id="rId11"/>
    <p:sldId id="281" r:id="rId12"/>
    <p:sldId id="282" r:id="rId13"/>
    <p:sldId id="266" r:id="rId14"/>
    <p:sldId id="267" r:id="rId15"/>
    <p:sldId id="269" r:id="rId16"/>
    <p:sldId id="262" r:id="rId17"/>
    <p:sldId id="272" r:id="rId18"/>
    <p:sldId id="261" r:id="rId19"/>
    <p:sldId id="268" r:id="rId20"/>
    <p:sldId id="273" r:id="rId21"/>
    <p:sldId id="274" r:id="rId22"/>
    <p:sldId id="276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0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3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0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6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9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6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A5EA64-944A-4011-807C-3774E3472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438588"/>
            <a:ext cx="10121152" cy="480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55B7A18-26AD-4473-B8D8-DAEB9A3ECDF3}"/>
              </a:ext>
            </a:extLst>
          </p:cNvPr>
          <p:cNvSpPr txBox="1">
            <a:spLocks/>
          </p:cNvSpPr>
          <p:nvPr/>
        </p:nvSpPr>
        <p:spPr>
          <a:xfrm>
            <a:off x="1828935" y="5533311"/>
            <a:ext cx="8283253" cy="886101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GB" sz="2900" b="1" dirty="0">
                <a:solidFill>
                  <a:srgbClr val="FF0000"/>
                </a:solidFill>
                <a:latin typeface="Arial Black" panose="020B0A04020102020204" pitchFamily="34" charset="0"/>
              </a:rPr>
              <a:t>Store Sales - Time Series Forecasting</a:t>
            </a:r>
          </a:p>
          <a:p>
            <a:pPr algn="ctr" fontAlgn="base"/>
            <a:r>
              <a:rPr lang="en-GB" sz="2900" b="1" dirty="0">
                <a:solidFill>
                  <a:srgbClr val="FF0000"/>
                </a:solidFill>
                <a:latin typeface="Arial Black" panose="020B0A04020102020204" pitchFamily="34" charset="0"/>
              </a:rPr>
              <a:t>Use machine learning to predict grocery sales</a:t>
            </a:r>
          </a:p>
          <a:p>
            <a:pPr algn="ctr"/>
            <a:r>
              <a:rPr lang="en-GB" sz="28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endParaRPr lang="en-I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DA515-491F-4799-B9F9-772B3F9D8B2D}"/>
              </a:ext>
            </a:extLst>
          </p:cNvPr>
          <p:cNvSpPr/>
          <p:nvPr/>
        </p:nvSpPr>
        <p:spPr>
          <a:xfrm>
            <a:off x="4720496" y="285981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Data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879B7D-3090-4BB0-975E-3F3019A3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0" y="1253900"/>
            <a:ext cx="6820491" cy="2240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05D10-860A-4DB0-B6A6-DDEF9177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0" y="4092961"/>
            <a:ext cx="4793395" cy="2293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485EE-DE60-4050-A574-BB631D4DC98B}"/>
              </a:ext>
            </a:extLst>
          </p:cNvPr>
          <p:cNvSpPr txBox="1"/>
          <p:nvPr/>
        </p:nvSpPr>
        <p:spPr>
          <a:xfrm>
            <a:off x="493059" y="655313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Holiday Events </a:t>
            </a:r>
            <a:r>
              <a:rPr lang="en-GB" dirty="0" err="1">
                <a:latin typeface="Arial Black" panose="020B0A04020102020204" pitchFamily="34" charset="0"/>
              </a:rPr>
              <a:t>DataFile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5DB73-7380-455F-BB07-6F0AEE179E97}"/>
              </a:ext>
            </a:extLst>
          </p:cNvPr>
          <p:cNvSpPr txBox="1"/>
          <p:nvPr/>
        </p:nvSpPr>
        <p:spPr>
          <a:xfrm>
            <a:off x="493059" y="3609001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Oil </a:t>
            </a:r>
            <a:r>
              <a:rPr lang="en-GB" dirty="0" err="1">
                <a:latin typeface="Arial Black" panose="020B0A04020102020204" pitchFamily="34" charset="0"/>
              </a:rPr>
              <a:t>DataFile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9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3B3EB-91D2-47FC-B9D6-413BEEB4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3" y="785206"/>
            <a:ext cx="6408975" cy="2347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35EAE-23EA-41CA-BF5A-62777026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3" y="4051949"/>
            <a:ext cx="5852667" cy="2286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4D4CC-8845-4BEC-AE5B-A30646AAF1E8}"/>
              </a:ext>
            </a:extLst>
          </p:cNvPr>
          <p:cNvSpPr txBox="1"/>
          <p:nvPr/>
        </p:nvSpPr>
        <p:spPr>
          <a:xfrm>
            <a:off x="569653" y="245544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Store List </a:t>
            </a:r>
            <a:r>
              <a:rPr lang="en-GB" dirty="0" err="1">
                <a:latin typeface="Arial Black" panose="020B0A04020102020204" pitchFamily="34" charset="0"/>
              </a:rPr>
              <a:t>DataFile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3DEF0-7799-4340-9912-2C208A9AB523}"/>
              </a:ext>
            </a:extLst>
          </p:cNvPr>
          <p:cNvSpPr txBox="1"/>
          <p:nvPr/>
        </p:nvSpPr>
        <p:spPr>
          <a:xfrm>
            <a:off x="569653" y="3540966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Train </a:t>
            </a:r>
            <a:r>
              <a:rPr lang="en-GB" dirty="0" err="1">
                <a:latin typeface="Arial Black" panose="020B0A04020102020204" pitchFamily="34" charset="0"/>
              </a:rPr>
              <a:t>DataFile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0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E8F102-B72F-479B-AD28-55BB5568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47" y="1013799"/>
            <a:ext cx="6157494" cy="2499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CF13EF-7F66-43D9-9F9E-C78798FBF268}"/>
              </a:ext>
            </a:extLst>
          </p:cNvPr>
          <p:cNvSpPr txBox="1"/>
          <p:nvPr/>
        </p:nvSpPr>
        <p:spPr>
          <a:xfrm>
            <a:off x="605747" y="493949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Test </a:t>
            </a:r>
            <a:r>
              <a:rPr lang="en-GB" dirty="0" err="1">
                <a:latin typeface="Arial Black" panose="020B0A04020102020204" pitchFamily="34" charset="0"/>
              </a:rPr>
              <a:t>DataFile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772FF-0275-4765-821D-0925BCE5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18" y="4261723"/>
            <a:ext cx="5646506" cy="2225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5C26B-F5E3-44FE-B0B0-B6F89667D776}"/>
              </a:ext>
            </a:extLst>
          </p:cNvPr>
          <p:cNvSpPr txBox="1"/>
          <p:nvPr/>
        </p:nvSpPr>
        <p:spPr>
          <a:xfrm>
            <a:off x="605747" y="3663894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Transaction </a:t>
            </a:r>
            <a:r>
              <a:rPr lang="en-GB" dirty="0" err="1">
                <a:latin typeface="Arial Black" panose="020B0A04020102020204" pitchFamily="34" charset="0"/>
              </a:rPr>
              <a:t>DataFile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7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EEA59A-94D3-46FC-B549-8DC2B3E4E15A}"/>
              </a:ext>
            </a:extLst>
          </p:cNvPr>
          <p:cNvSpPr/>
          <p:nvPr/>
        </p:nvSpPr>
        <p:spPr>
          <a:xfrm>
            <a:off x="3808912" y="483205"/>
            <a:ext cx="415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Statistical Information About Data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A20F2-3A72-43F9-839F-6C43427C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70" y="1202241"/>
            <a:ext cx="8699335" cy="5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27A595-E376-4A26-AE90-44F14C7FF5BF}"/>
              </a:ext>
            </a:extLst>
          </p:cNvPr>
          <p:cNvSpPr/>
          <p:nvPr/>
        </p:nvSpPr>
        <p:spPr>
          <a:xfrm>
            <a:off x="3808912" y="483205"/>
            <a:ext cx="385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Correlation of Training Set Data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6A2C8E-7B2B-4F7B-98DF-30E15968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91" y="1285455"/>
            <a:ext cx="8591716" cy="31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9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67E150-4EA0-4E5E-9177-2D3981245DFE}"/>
              </a:ext>
            </a:extLst>
          </p:cNvPr>
          <p:cNvSpPr/>
          <p:nvPr/>
        </p:nvSpPr>
        <p:spPr>
          <a:xfrm>
            <a:off x="3998409" y="442253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HeatMap</a:t>
            </a:r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Correlation 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F5180-AA1B-4584-A864-2E6D053D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2" y="1009519"/>
            <a:ext cx="7193903" cy="47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1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rain model on data">
            <a:extLst>
              <a:ext uri="{FF2B5EF4-FFF2-40B4-BE49-F238E27FC236}">
                <a16:creationId xmlns:a16="http://schemas.microsoft.com/office/drawing/2014/main" id="{EB1E5312-DA88-4D44-8AC4-C7300991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0"/>
            <a:ext cx="7753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9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6;p48">
            <a:extLst>
              <a:ext uri="{FF2B5EF4-FFF2-40B4-BE49-F238E27FC236}">
                <a16:creationId xmlns:a16="http://schemas.microsoft.com/office/drawing/2014/main" id="{A4B0D46F-FA79-4F40-9626-99C867ACC6C8}"/>
              </a:ext>
            </a:extLst>
          </p:cNvPr>
          <p:cNvSpPr/>
          <p:nvPr/>
        </p:nvSpPr>
        <p:spPr>
          <a:xfrm>
            <a:off x="286870" y="1274818"/>
            <a:ext cx="11089341" cy="903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Google Shape;1407;p48">
            <a:extLst>
              <a:ext uri="{FF2B5EF4-FFF2-40B4-BE49-F238E27FC236}">
                <a16:creationId xmlns:a16="http://schemas.microsoft.com/office/drawing/2014/main" id="{21CB9A2D-9B43-46A5-A34A-D14F75E185BC}"/>
              </a:ext>
            </a:extLst>
          </p:cNvPr>
          <p:cNvSpPr/>
          <p:nvPr/>
        </p:nvSpPr>
        <p:spPr>
          <a:xfrm>
            <a:off x="3203066" y="1397368"/>
            <a:ext cx="1471200" cy="65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IN" b="1" dirty="0" err="1">
                <a:solidFill>
                  <a:schemeClr val="bg1"/>
                </a:solidFill>
              </a:rPr>
              <a:t>ollecting</a:t>
            </a:r>
            <a:r>
              <a:rPr lang="en-IN" b="1" dirty="0">
                <a:solidFill>
                  <a:schemeClr val="bg1"/>
                </a:solidFill>
              </a:rPr>
              <a:t> Data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" name="Google Shape;1408;p48">
            <a:extLst>
              <a:ext uri="{FF2B5EF4-FFF2-40B4-BE49-F238E27FC236}">
                <a16:creationId xmlns:a16="http://schemas.microsoft.com/office/drawing/2014/main" id="{0E6BD7EE-B60D-4BFB-9E3A-60864AE105F7}"/>
              </a:ext>
            </a:extLst>
          </p:cNvPr>
          <p:cNvSpPr txBox="1"/>
          <p:nvPr/>
        </p:nvSpPr>
        <p:spPr>
          <a:xfrm>
            <a:off x="1592841" y="1418818"/>
            <a:ext cx="147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DATA 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PREPARATION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409;p48">
            <a:extLst>
              <a:ext uri="{FF2B5EF4-FFF2-40B4-BE49-F238E27FC236}">
                <a16:creationId xmlns:a16="http://schemas.microsoft.com/office/drawing/2014/main" id="{004FCD32-55C4-4BBA-8184-640194F3ADBF}"/>
              </a:ext>
            </a:extLst>
          </p:cNvPr>
          <p:cNvSpPr/>
          <p:nvPr/>
        </p:nvSpPr>
        <p:spPr>
          <a:xfrm>
            <a:off x="5122991" y="1397368"/>
            <a:ext cx="1608300" cy="65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VISUALIZATION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Google Shape;1410;p48">
            <a:extLst>
              <a:ext uri="{FF2B5EF4-FFF2-40B4-BE49-F238E27FC236}">
                <a16:creationId xmlns:a16="http://schemas.microsoft.com/office/drawing/2014/main" id="{E49A7DB5-C4DE-4038-810D-932FCFA9DD79}"/>
              </a:ext>
            </a:extLst>
          </p:cNvPr>
          <p:cNvSpPr/>
          <p:nvPr/>
        </p:nvSpPr>
        <p:spPr>
          <a:xfrm>
            <a:off x="7211341" y="1397368"/>
            <a:ext cx="1985100" cy="65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1"/>
                </a:solidFill>
              </a:rPr>
              <a:t>PREPROCESSING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7" name="Google Shape;1411;p48">
            <a:extLst>
              <a:ext uri="{FF2B5EF4-FFF2-40B4-BE49-F238E27FC236}">
                <a16:creationId xmlns:a16="http://schemas.microsoft.com/office/drawing/2014/main" id="{C0C394D5-C9B6-4A00-8E9D-E7738609A15A}"/>
              </a:ext>
            </a:extLst>
          </p:cNvPr>
          <p:cNvSpPr/>
          <p:nvPr/>
        </p:nvSpPr>
        <p:spPr>
          <a:xfrm>
            <a:off x="286870" y="2374468"/>
            <a:ext cx="11089341" cy="193572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" name="Google Shape;1413;p48">
            <a:extLst>
              <a:ext uri="{FF2B5EF4-FFF2-40B4-BE49-F238E27FC236}">
                <a16:creationId xmlns:a16="http://schemas.microsoft.com/office/drawing/2014/main" id="{500C00CA-21D3-4B3C-9B2B-E56357BC814B}"/>
              </a:ext>
            </a:extLst>
          </p:cNvPr>
          <p:cNvSpPr txBox="1"/>
          <p:nvPr/>
        </p:nvSpPr>
        <p:spPr>
          <a:xfrm>
            <a:off x="1592841" y="3194518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MODELING</a:t>
            </a:r>
            <a:endParaRPr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416;p48">
            <a:extLst>
              <a:ext uri="{FF2B5EF4-FFF2-40B4-BE49-F238E27FC236}">
                <a16:creationId xmlns:a16="http://schemas.microsoft.com/office/drawing/2014/main" id="{0E7829FD-5F37-4B67-AF83-B2D60E179A34}"/>
              </a:ext>
            </a:extLst>
          </p:cNvPr>
          <p:cNvSpPr/>
          <p:nvPr/>
        </p:nvSpPr>
        <p:spPr>
          <a:xfrm>
            <a:off x="3203066" y="2446905"/>
            <a:ext cx="5993400" cy="106778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Linear Regression using </a:t>
            </a:r>
            <a:r>
              <a:rPr lang="en-IN" dirty="0" err="1">
                <a:solidFill>
                  <a:schemeClr val="bg1"/>
                </a:solidFill>
              </a:rPr>
              <a:t>TimeFrame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1417;p48">
            <a:extLst>
              <a:ext uri="{FF2B5EF4-FFF2-40B4-BE49-F238E27FC236}">
                <a16:creationId xmlns:a16="http://schemas.microsoft.com/office/drawing/2014/main" id="{D914F91B-61B8-4A7C-BC49-4829A11F9ED5}"/>
              </a:ext>
            </a:extLst>
          </p:cNvPr>
          <p:cNvSpPr/>
          <p:nvPr/>
        </p:nvSpPr>
        <p:spPr>
          <a:xfrm>
            <a:off x="2218341" y="2034418"/>
            <a:ext cx="220200" cy="90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Google Shape;1418;p48">
            <a:extLst>
              <a:ext uri="{FF2B5EF4-FFF2-40B4-BE49-F238E27FC236}">
                <a16:creationId xmlns:a16="http://schemas.microsoft.com/office/drawing/2014/main" id="{80205E05-4743-4AE7-BB4B-33DFF4E87C0D}"/>
              </a:ext>
            </a:extLst>
          </p:cNvPr>
          <p:cNvSpPr/>
          <p:nvPr/>
        </p:nvSpPr>
        <p:spPr>
          <a:xfrm>
            <a:off x="3203066" y="3878243"/>
            <a:ext cx="5993400" cy="33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 IDENTIFICATION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Google Shape;1419;p48">
            <a:extLst>
              <a:ext uri="{FF2B5EF4-FFF2-40B4-BE49-F238E27FC236}">
                <a16:creationId xmlns:a16="http://schemas.microsoft.com/office/drawing/2014/main" id="{4BD1CFB6-E670-4170-AA01-51C7271BE13E}"/>
              </a:ext>
            </a:extLst>
          </p:cNvPr>
          <p:cNvSpPr/>
          <p:nvPr/>
        </p:nvSpPr>
        <p:spPr>
          <a:xfrm>
            <a:off x="4743379" y="1593418"/>
            <a:ext cx="310500" cy="26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" name="Google Shape;1420;p48">
            <a:extLst>
              <a:ext uri="{FF2B5EF4-FFF2-40B4-BE49-F238E27FC236}">
                <a16:creationId xmlns:a16="http://schemas.microsoft.com/office/drawing/2014/main" id="{DA483573-4855-4697-BCA2-3B68186150AE}"/>
              </a:ext>
            </a:extLst>
          </p:cNvPr>
          <p:cNvSpPr/>
          <p:nvPr/>
        </p:nvSpPr>
        <p:spPr>
          <a:xfrm>
            <a:off x="6816054" y="1593418"/>
            <a:ext cx="310500" cy="26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7" name="Google Shape;1421;p48">
            <a:extLst>
              <a:ext uri="{FF2B5EF4-FFF2-40B4-BE49-F238E27FC236}">
                <a16:creationId xmlns:a16="http://schemas.microsoft.com/office/drawing/2014/main" id="{55892729-5A1F-4203-AD08-2F8ABCD2A629}"/>
              </a:ext>
            </a:extLst>
          </p:cNvPr>
          <p:cNvSpPr/>
          <p:nvPr/>
        </p:nvSpPr>
        <p:spPr>
          <a:xfrm>
            <a:off x="4656529" y="3514456"/>
            <a:ext cx="173700" cy="33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1" name="Google Shape;1406;p48">
            <a:extLst>
              <a:ext uri="{FF2B5EF4-FFF2-40B4-BE49-F238E27FC236}">
                <a16:creationId xmlns:a16="http://schemas.microsoft.com/office/drawing/2014/main" id="{3CF5CC1A-F223-4381-B3D6-F28DD07D7F6B}"/>
              </a:ext>
            </a:extLst>
          </p:cNvPr>
          <p:cNvSpPr/>
          <p:nvPr/>
        </p:nvSpPr>
        <p:spPr>
          <a:xfrm>
            <a:off x="382470" y="4566693"/>
            <a:ext cx="11089341" cy="903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3" name="Google Shape;1413;p48">
            <a:extLst>
              <a:ext uri="{FF2B5EF4-FFF2-40B4-BE49-F238E27FC236}">
                <a16:creationId xmlns:a16="http://schemas.microsoft.com/office/drawing/2014/main" id="{95B53260-45A8-4091-83EC-D1C1085AD110}"/>
              </a:ext>
            </a:extLst>
          </p:cNvPr>
          <p:cNvSpPr txBox="1"/>
          <p:nvPr/>
        </p:nvSpPr>
        <p:spPr>
          <a:xfrm>
            <a:off x="1588220" y="4818393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0000"/>
                </a:solidFill>
              </a:rPr>
              <a:t>PREDICTION</a:t>
            </a:r>
            <a:endParaRPr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417;p48">
            <a:extLst>
              <a:ext uri="{FF2B5EF4-FFF2-40B4-BE49-F238E27FC236}">
                <a16:creationId xmlns:a16="http://schemas.microsoft.com/office/drawing/2014/main" id="{AC78285F-136B-4FE2-B826-3830BC928991}"/>
              </a:ext>
            </a:extLst>
          </p:cNvPr>
          <p:cNvSpPr/>
          <p:nvPr/>
        </p:nvSpPr>
        <p:spPr>
          <a:xfrm>
            <a:off x="2213720" y="3613752"/>
            <a:ext cx="220200" cy="90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" name="Google Shape;1418;p48">
            <a:extLst>
              <a:ext uri="{FF2B5EF4-FFF2-40B4-BE49-F238E27FC236}">
                <a16:creationId xmlns:a16="http://schemas.microsoft.com/office/drawing/2014/main" id="{93DE7536-D114-44AA-8BD8-4E1CD8F19337}"/>
              </a:ext>
            </a:extLst>
          </p:cNvPr>
          <p:cNvSpPr/>
          <p:nvPr/>
        </p:nvSpPr>
        <p:spPr>
          <a:xfrm>
            <a:off x="3099300" y="4723918"/>
            <a:ext cx="5993400" cy="33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 </a:t>
            </a:r>
            <a:r>
              <a:rPr lang="en-IN" dirty="0">
                <a:solidFill>
                  <a:schemeClr val="bg1"/>
                </a:solidFill>
              </a:rPr>
              <a:t>PREDICTION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" name="Google Shape;1421;p48">
            <a:extLst>
              <a:ext uri="{FF2B5EF4-FFF2-40B4-BE49-F238E27FC236}">
                <a16:creationId xmlns:a16="http://schemas.microsoft.com/office/drawing/2014/main" id="{E07E8024-B467-471D-8AF7-92B31B10CDE0}"/>
              </a:ext>
            </a:extLst>
          </p:cNvPr>
          <p:cNvSpPr/>
          <p:nvPr/>
        </p:nvSpPr>
        <p:spPr>
          <a:xfrm>
            <a:off x="4674266" y="4268618"/>
            <a:ext cx="173700" cy="33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BE5AE-458B-4222-A1E8-BE9449BAF92A}"/>
              </a:ext>
            </a:extLst>
          </p:cNvPr>
          <p:cNvSpPr/>
          <p:nvPr/>
        </p:nvSpPr>
        <p:spPr>
          <a:xfrm>
            <a:off x="1259540" y="4130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Our Proposed Model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9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B33FA-C934-40E1-80E0-544AAA7B5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06" y="180979"/>
            <a:ext cx="11523569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splitting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u="sng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Training set (usually 70-80% of data): Model learns on this.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 set (usually 10-15% of data): Models’ final performance is evaluated on this. If you have done it right, hopefully, the results on the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set give a good indication of how the model should perform in the real world. Do not use this dataset to tune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  </a:t>
            </a:r>
            <a:r>
              <a:rPr kumimoji="0" lang="en-US" altLang="en-US" sz="12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             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Data splitting Machine learning process">
            <a:extLst>
              <a:ext uri="{FF2B5EF4-FFF2-40B4-BE49-F238E27FC236}">
                <a16:creationId xmlns:a16="http://schemas.microsoft.com/office/drawing/2014/main" id="{822E6070-1A7D-447A-BC30-C40A40DFB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01" y="2469590"/>
            <a:ext cx="948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A4583C-86B4-45EA-83EA-C0A24B0A4DEF}"/>
              </a:ext>
            </a:extLst>
          </p:cNvPr>
          <p:cNvSpPr/>
          <p:nvPr/>
        </p:nvSpPr>
        <p:spPr>
          <a:xfrm>
            <a:off x="829793" y="5250214"/>
            <a:ext cx="10806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X_train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X_test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Y_train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Y_test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train_test_split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(X,Y, 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test_size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=0.2, 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random_state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=2)</a:t>
            </a:r>
          </a:p>
          <a:p>
            <a:b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GB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5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8641EF-3F44-4349-B939-CE69ED8FA9F7}"/>
              </a:ext>
            </a:extLst>
          </p:cNvPr>
          <p:cNvSpPr/>
          <p:nvPr/>
        </p:nvSpPr>
        <p:spPr>
          <a:xfrm>
            <a:off x="3065929" y="359281"/>
            <a:ext cx="6060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Linear Regression Model</a:t>
            </a:r>
          </a:p>
          <a:p>
            <a:pPr algn="ctr"/>
            <a:r>
              <a:rPr lang="en-GB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DateWise</a:t>
            </a:r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Store Sales Analysis 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BFB343-324A-4E2D-AA34-9F539CB9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8" y="1299090"/>
            <a:ext cx="11842422" cy="53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6A148-5891-4437-AD92-534F0A3F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158003"/>
            <a:ext cx="7496174" cy="5471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B1E2D1-3F06-4272-AADB-59A66E271F53}"/>
              </a:ext>
            </a:extLst>
          </p:cNvPr>
          <p:cNvSpPr/>
          <p:nvPr/>
        </p:nvSpPr>
        <p:spPr>
          <a:xfrm>
            <a:off x="866775" y="905559"/>
            <a:ext cx="52292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6600" dirty="0">
                <a:solidFill>
                  <a:srgbClr val="FF0000"/>
                </a:solidFill>
                <a:latin typeface="Arial Black" panose="020B0A04020102020204" pitchFamily="34" charset="0"/>
              </a:rPr>
              <a:t>PROJECT</a:t>
            </a:r>
          </a:p>
          <a:p>
            <a:pPr lvl="0"/>
            <a:r>
              <a:rPr lang="en-IN" sz="6600" dirty="0">
                <a:solidFill>
                  <a:srgbClr val="FF0000"/>
                </a:solidFill>
                <a:latin typeface="Arial Black" panose="020B0A04020102020204" pitchFamily="34" charset="0"/>
              </a:rPr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9FEC0-A89A-4DA3-8EFD-8EB0C93C57D6}"/>
              </a:ext>
            </a:extLst>
          </p:cNvPr>
          <p:cNvSpPr txBox="1"/>
          <p:nvPr/>
        </p:nvSpPr>
        <p:spPr>
          <a:xfrm>
            <a:off x="628650" y="40005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Predicting Sales of a Superstore dataset from Kaggle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154C18-3E96-4816-A7E4-CD2D13980715}"/>
              </a:ext>
            </a:extLst>
          </p:cNvPr>
          <p:cNvSpPr/>
          <p:nvPr/>
        </p:nvSpPr>
        <p:spPr>
          <a:xfrm>
            <a:off x="475129" y="430852"/>
            <a:ext cx="10614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 see what kind of trend a time series might have, we can use a moving average plot.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#The idea is to smooth out any short-term fluctuations in the series so that only long-term changes remain</a:t>
            </a:r>
          </a:p>
          <a:p>
            <a:endParaRPr lang="en-IN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BDF72-39E2-4B77-AEFA-5D9725F7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99" y="2182787"/>
            <a:ext cx="7620660" cy="44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F4054-AF0F-42F2-985D-268177C9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3" y="225048"/>
            <a:ext cx="6393734" cy="4381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17D01-8475-46A4-9880-31E0D647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65" y="973935"/>
            <a:ext cx="3688400" cy="1844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38872F5-74B0-41EC-9319-0A5DDBFAFD6A}"/>
              </a:ext>
            </a:extLst>
          </p:cNvPr>
          <p:cNvSpPr/>
          <p:nvPr/>
        </p:nvSpPr>
        <p:spPr>
          <a:xfrm>
            <a:off x="6795247" y="1757082"/>
            <a:ext cx="1102659" cy="6633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6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D04F79-8565-406A-8546-FFB399ADB224}"/>
              </a:ext>
            </a:extLst>
          </p:cNvPr>
          <p:cNvSpPr/>
          <p:nvPr/>
        </p:nvSpPr>
        <p:spPr>
          <a:xfrm>
            <a:off x="734838" y="984340"/>
            <a:ext cx="3421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Trend Analysis and Forecast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592AD-5913-4AE9-8AF1-D8B2CBED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1" y="1627418"/>
            <a:ext cx="11792458" cy="44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3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002007-E23C-4470-AF90-0C64D8C4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9" y="1208348"/>
            <a:ext cx="5052498" cy="640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865B35-4DA1-45D2-A038-A88D30F6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9" y="2099429"/>
            <a:ext cx="11092498" cy="39607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E3E503-6599-4959-AF7A-775E4023B736}"/>
              </a:ext>
            </a:extLst>
          </p:cNvPr>
          <p:cNvSpPr/>
          <p:nvPr/>
        </p:nvSpPr>
        <p:spPr>
          <a:xfrm>
            <a:off x="536084" y="311071"/>
            <a:ext cx="1061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Joining Sales with Holiday Data</a:t>
            </a:r>
          </a:p>
          <a:p>
            <a:endParaRPr lang="en-IN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3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2CC87-6814-4FEA-8C2E-11218063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4" y="1237682"/>
            <a:ext cx="10988479" cy="53872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0AD95-0AA0-4728-80C3-DC6DE593F058}"/>
              </a:ext>
            </a:extLst>
          </p:cNvPr>
          <p:cNvSpPr/>
          <p:nvPr/>
        </p:nvSpPr>
        <p:spPr>
          <a:xfrm>
            <a:off x="672085" y="527140"/>
            <a:ext cx="514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and Seasonal Sales Analysis Chart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6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442E16-B2F3-458E-A29C-D1E8EF2E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07" y="1318977"/>
            <a:ext cx="9702622" cy="50420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70975-1F7B-4FAB-9949-1DB9D1E12E83}"/>
              </a:ext>
            </a:extLst>
          </p:cNvPr>
          <p:cNvSpPr/>
          <p:nvPr/>
        </p:nvSpPr>
        <p:spPr>
          <a:xfrm>
            <a:off x="672085" y="527140"/>
            <a:ext cx="30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StoreWise</a:t>
            </a:r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Sales Analysis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93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D7BCB3-9B6C-4A93-B4F8-EC2A7B41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5" y="1481321"/>
            <a:ext cx="10856056" cy="41754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54B047-A86F-4291-B9CB-9BC72BD62C05}"/>
              </a:ext>
            </a:extLst>
          </p:cNvPr>
          <p:cNvSpPr/>
          <p:nvPr/>
        </p:nvSpPr>
        <p:spPr>
          <a:xfrm>
            <a:off x="672085" y="527140"/>
            <a:ext cx="418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Sales  Prediction Familywise Score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3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Learning Process">
            <a:extLst>
              <a:ext uri="{FF2B5EF4-FFF2-40B4-BE49-F238E27FC236}">
                <a16:creationId xmlns:a16="http://schemas.microsoft.com/office/drawing/2014/main" id="{FDD20E17-511C-4FC8-8BC3-33A74FE6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3" y="760319"/>
            <a:ext cx="11485212" cy="60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D616EB-452F-4D5F-B211-387F3B1D97D4}"/>
              </a:ext>
            </a:extLst>
          </p:cNvPr>
          <p:cNvSpPr txBox="1"/>
          <p:nvPr/>
        </p:nvSpPr>
        <p:spPr>
          <a:xfrm>
            <a:off x="3304242" y="268941"/>
            <a:ext cx="558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Steps for Machine Learning Algorithm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chine learning process">
            <a:extLst>
              <a:ext uri="{FF2B5EF4-FFF2-40B4-BE49-F238E27FC236}">
                <a16:creationId xmlns:a16="http://schemas.microsoft.com/office/drawing/2014/main" id="{B61061A0-C632-425A-8795-75E3C854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1449"/>
            <a:ext cx="12192000" cy="55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34A9B9-C589-41CC-8725-4DEBA7BB1612}"/>
              </a:ext>
            </a:extLst>
          </p:cNvPr>
          <p:cNvSpPr/>
          <p:nvPr/>
        </p:nvSpPr>
        <p:spPr>
          <a:xfrm>
            <a:off x="3133912" y="268051"/>
            <a:ext cx="505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 Handling for Attributes in Dataset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7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708FAD-96ED-4AC2-95E8-3E86E571B1F9}"/>
              </a:ext>
            </a:extLst>
          </p:cNvPr>
          <p:cNvSpPr/>
          <p:nvPr/>
        </p:nvSpPr>
        <p:spPr>
          <a:xfrm>
            <a:off x="3725246" y="330804"/>
            <a:ext cx="3238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sz="4800" b="1" i="0" dirty="0">
                <a:solidFill>
                  <a:srgbClr val="FF0000"/>
                </a:solidFill>
                <a:effectLst/>
                <a:latin typeface="zeitung"/>
              </a:rPr>
              <a:t>Project Idea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5F771-9311-4DB2-948C-A3491F03AEAA}"/>
              </a:ext>
            </a:extLst>
          </p:cNvPr>
          <p:cNvSpPr/>
          <p:nvPr/>
        </p:nvSpPr>
        <p:spPr>
          <a:xfrm>
            <a:off x="152400" y="1356880"/>
            <a:ext cx="5943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b="1" dirty="0" err="1">
                <a:solidFill>
                  <a:srgbClr val="FF0000"/>
                </a:solidFill>
                <a:latin typeface="zeitung"/>
              </a:rPr>
              <a:t>TimeSeries</a:t>
            </a:r>
            <a:r>
              <a:rPr lang="en-GB" sz="2400" b="1" dirty="0">
                <a:solidFill>
                  <a:srgbClr val="FF0000"/>
                </a:solidFill>
                <a:latin typeface="zeitung"/>
              </a:rPr>
              <a:t> Sales Analysis</a:t>
            </a:r>
            <a:endParaRPr lang="en-GB" sz="2400" b="1" i="0" dirty="0">
              <a:solidFill>
                <a:srgbClr val="FF0000"/>
              </a:solidFill>
              <a:effectLst/>
              <a:latin typeface="zeitung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B0836-3A05-410B-B6F9-3A6C80B48329}"/>
              </a:ext>
            </a:extLst>
          </p:cNvPr>
          <p:cNvSpPr/>
          <p:nvPr/>
        </p:nvSpPr>
        <p:spPr>
          <a:xfrm>
            <a:off x="152400" y="1920279"/>
            <a:ext cx="50560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Sales Forecasting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is the process of predicting how much revenue a company, team, or person can generate within a certain timeframe. </a:t>
            </a:r>
          </a:p>
          <a:p>
            <a:pPr algn="just" fontAlgn="base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Accurate sales forecasts allow business leaders to make smarter decisions about setting goals, budgeting, hiring, prospecting, and determining how to fuel companies’ growth.</a:t>
            </a:r>
          </a:p>
          <a:p>
            <a:pPr algn="just" fontAlgn="base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So, in many ways, sales forecasting affects everyone in the organization. </a:t>
            </a:r>
          </a:p>
          <a:p>
            <a:pPr algn="just" fontAlgn="base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According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Mckinsey’s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report, a global manufacturer’s demand forecasts were regularly off by 30% or more.</a:t>
            </a:r>
          </a:p>
          <a:p>
            <a:pPr algn="just" fontAlgn="base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As a result, teams rely on gut instincts to generate sales goals</a:t>
            </a:r>
            <a:endParaRPr lang="en-GB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C75C185-8F9B-4895-8076-343CAFC21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30" y="1093695"/>
            <a:ext cx="6706330" cy="534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3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EB6CB5-C5AC-40F5-9B5C-D37544B24668}"/>
              </a:ext>
            </a:extLst>
          </p:cNvPr>
          <p:cNvSpPr/>
          <p:nvPr/>
        </p:nvSpPr>
        <p:spPr>
          <a:xfrm>
            <a:off x="412376" y="305068"/>
            <a:ext cx="1083833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Open Sans"/>
              </a:rPr>
              <a:t>When building a forecasting model, the data is evaluated according to the following parameters:</a:t>
            </a:r>
            <a:br>
              <a:rPr lang="en-GB" dirty="0">
                <a:solidFill>
                  <a:srgbClr val="000000"/>
                </a:solidFill>
                <a:latin typeface="Open Sans"/>
              </a:rPr>
            </a:br>
            <a:endParaRPr lang="en-GB" dirty="0">
              <a:solidFill>
                <a:srgbClr val="000000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rgbClr val="FF0000"/>
                </a:solidFill>
                <a:latin typeface="Open Sans"/>
              </a:rPr>
              <a:t>Consistency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>
              <a:solidFill>
                <a:srgbClr val="FF0000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rgbClr val="FF0000"/>
                </a:solidFill>
                <a:latin typeface="Open Sans"/>
              </a:rPr>
              <a:t>Accuracy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>
              <a:solidFill>
                <a:srgbClr val="FF0000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rgbClr val="FF0000"/>
                </a:solidFill>
                <a:latin typeface="Open Sans"/>
              </a:rPr>
              <a:t>Validity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>
              <a:solidFill>
                <a:srgbClr val="FF0000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rgbClr val="FF0000"/>
                </a:solidFill>
                <a:latin typeface="Open Sans"/>
              </a:rPr>
              <a:t>Relevance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>
              <a:solidFill>
                <a:srgbClr val="FF0000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rgbClr val="FF0000"/>
                </a:solidFill>
                <a:latin typeface="Open Sans"/>
              </a:rPr>
              <a:t>Accessibility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>
              <a:solidFill>
                <a:srgbClr val="FF0000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rgbClr val="FF0000"/>
                </a:solidFill>
                <a:latin typeface="Open Sans"/>
              </a:rPr>
              <a:t>Completeness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>
              <a:solidFill>
                <a:srgbClr val="FF0000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b="1" dirty="0" err="1">
                <a:solidFill>
                  <a:srgbClr val="FF0000"/>
                </a:solidFill>
                <a:latin typeface="Open Sans"/>
              </a:rPr>
              <a:t>Detalization</a:t>
            </a:r>
            <a:endParaRPr lang="en-GB" sz="28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94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636608-9649-4506-936F-7071CE5A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813880"/>
            <a:ext cx="7677150" cy="56784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2215B9-C2F6-49E5-AD7B-A0B332A1A64F}"/>
              </a:ext>
            </a:extLst>
          </p:cNvPr>
          <p:cNvSpPr/>
          <p:nvPr/>
        </p:nvSpPr>
        <p:spPr>
          <a:xfrm>
            <a:off x="2443630" y="220431"/>
            <a:ext cx="517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Steps Performed By us on Training Dataset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2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82640B-C979-4F45-AD25-BE3BB114BC10}"/>
              </a:ext>
            </a:extLst>
          </p:cNvPr>
          <p:cNvSpPr/>
          <p:nvPr/>
        </p:nvSpPr>
        <p:spPr>
          <a:xfrm>
            <a:off x="573741" y="8028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GB" dirty="0">
                <a:latin typeface="Inter"/>
              </a:rPr>
              <a:t>The data has been split into five groups:</a:t>
            </a:r>
          </a:p>
          <a:p>
            <a:pPr fontAlgn="base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Diamensions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train data : (3000888, 6) </a:t>
            </a:r>
          </a:p>
          <a:p>
            <a:pPr fontAlgn="base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Diamensions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test data : (28512, 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A2D6B-71E4-45C3-9882-3F9F672C4156}"/>
              </a:ext>
            </a:extLst>
          </p:cNvPr>
          <p:cNvSpPr/>
          <p:nvPr/>
        </p:nvSpPr>
        <p:spPr>
          <a:xfrm>
            <a:off x="4290359" y="330804"/>
            <a:ext cx="25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 of Dataset</a:t>
            </a:r>
            <a:endParaRPr lang="en-IN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49DEF-9265-4D95-85DA-7F0E4DDE365C}"/>
              </a:ext>
            </a:extLst>
          </p:cNvPr>
          <p:cNvSpPr/>
          <p:nvPr/>
        </p:nvSpPr>
        <p:spPr>
          <a:xfrm>
            <a:off x="394446" y="1828818"/>
            <a:ext cx="112865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>
                <a:solidFill>
                  <a:srgbClr val="202124"/>
                </a:solidFill>
                <a:latin typeface="Inter"/>
              </a:rPr>
              <a:t>File Descriptions and Data Field Information</a:t>
            </a:r>
          </a:p>
          <a:p>
            <a:pPr fontAlgn="base"/>
            <a:r>
              <a:rPr lang="en-GB" b="1" dirty="0">
                <a:solidFill>
                  <a:srgbClr val="202124"/>
                </a:solidFill>
                <a:latin typeface="Inter"/>
              </a:rPr>
              <a:t>1) train.csv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4043"/>
                </a:solidFill>
                <a:latin typeface="inherit"/>
              </a:rPr>
              <a:t>The training data, comprising time series of features </a:t>
            </a:r>
            <a:r>
              <a:rPr lang="en-GB" b="1" dirty="0" err="1">
                <a:solidFill>
                  <a:srgbClr val="3C4043"/>
                </a:solidFill>
                <a:latin typeface="inherit"/>
              </a:rPr>
              <a:t>store_nbr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, </a:t>
            </a:r>
            <a:r>
              <a:rPr lang="en-GB" b="1" dirty="0">
                <a:solidFill>
                  <a:srgbClr val="3C4043"/>
                </a:solidFill>
                <a:latin typeface="inherit"/>
              </a:rPr>
              <a:t>family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, and </a:t>
            </a:r>
            <a:r>
              <a:rPr lang="en-GB" b="1" dirty="0" err="1">
                <a:solidFill>
                  <a:srgbClr val="3C4043"/>
                </a:solidFill>
                <a:latin typeface="inherit"/>
              </a:rPr>
              <a:t>onpromotion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 as well as the target </a:t>
            </a:r>
            <a:r>
              <a:rPr lang="en-GB" b="1" dirty="0">
                <a:solidFill>
                  <a:srgbClr val="3C4043"/>
                </a:solidFill>
                <a:latin typeface="inherit"/>
              </a:rPr>
              <a:t>sales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3C4043"/>
                </a:solidFill>
                <a:latin typeface="inherit"/>
              </a:rPr>
              <a:t>store_nbr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 identifies the store at which the products are sold.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C4043"/>
                </a:solidFill>
                <a:latin typeface="inherit"/>
              </a:rPr>
              <a:t>family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 identifies the type of product sold.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C4043"/>
                </a:solidFill>
                <a:latin typeface="inherit"/>
              </a:rPr>
              <a:t>sales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 gives the total sales for a product family at a particular store at a given date. Fractional values are possible since products can be sold in fractional units (1.5 kg of cheese, for instance, as opposed to 1 bag of chips).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3C4043"/>
                </a:solidFill>
                <a:latin typeface="inherit"/>
              </a:rPr>
              <a:t>onpromotion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 gives the total number of items in a product family that were being promoted at a store at a given date.</a:t>
            </a:r>
          </a:p>
          <a:p>
            <a:pPr fontAlgn="base"/>
            <a:endParaRPr lang="en-GB" b="1" dirty="0">
              <a:solidFill>
                <a:srgbClr val="202124"/>
              </a:solidFill>
              <a:latin typeface="Inter"/>
            </a:endParaRPr>
          </a:p>
          <a:p>
            <a:pPr fontAlgn="base"/>
            <a:endParaRPr lang="en-GB" b="1" dirty="0">
              <a:solidFill>
                <a:srgbClr val="202124"/>
              </a:solidFill>
              <a:latin typeface="Inter"/>
            </a:endParaRPr>
          </a:p>
          <a:p>
            <a:pPr fontAlgn="base"/>
            <a:r>
              <a:rPr lang="en-GB" b="1" dirty="0">
                <a:solidFill>
                  <a:srgbClr val="202124"/>
                </a:solidFill>
                <a:latin typeface="Inter"/>
              </a:rPr>
              <a:t>2)test.csv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4043"/>
                </a:solidFill>
                <a:latin typeface="inherit"/>
              </a:rPr>
              <a:t>The test data, having the same features as the training data. You will predict the target </a:t>
            </a:r>
            <a:r>
              <a:rPr lang="en-GB" b="1" dirty="0">
                <a:solidFill>
                  <a:srgbClr val="3C4043"/>
                </a:solidFill>
                <a:latin typeface="inherit"/>
              </a:rPr>
              <a:t>sales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 for the dates in this file.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4043"/>
                </a:solidFill>
                <a:latin typeface="inherit"/>
              </a:rPr>
              <a:t>The dates in the test data are for the 15 days after the last date in the training data.</a:t>
            </a:r>
            <a:endParaRPr lang="en-GB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80040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BF0EE-2FCF-4A7F-8C5C-58EE66C69EC0}"/>
              </a:ext>
            </a:extLst>
          </p:cNvPr>
          <p:cNvSpPr/>
          <p:nvPr/>
        </p:nvSpPr>
        <p:spPr>
          <a:xfrm>
            <a:off x="367553" y="565806"/>
            <a:ext cx="112238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>
                <a:solidFill>
                  <a:srgbClr val="202124"/>
                </a:solidFill>
                <a:latin typeface="Inter"/>
              </a:rPr>
              <a:t>3) stores.csv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4043"/>
                </a:solidFill>
                <a:latin typeface="inherit"/>
              </a:rPr>
              <a:t>Store metadata, including </a:t>
            </a:r>
            <a:r>
              <a:rPr lang="en-GB" b="1" dirty="0">
                <a:solidFill>
                  <a:srgbClr val="3C4043"/>
                </a:solidFill>
                <a:latin typeface="inherit"/>
              </a:rPr>
              <a:t>city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, </a:t>
            </a:r>
            <a:r>
              <a:rPr lang="en-GB" b="1" dirty="0">
                <a:solidFill>
                  <a:srgbClr val="3C4043"/>
                </a:solidFill>
                <a:latin typeface="inherit"/>
              </a:rPr>
              <a:t>state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, </a:t>
            </a:r>
            <a:r>
              <a:rPr lang="en-GB" b="1" dirty="0">
                <a:solidFill>
                  <a:srgbClr val="3C4043"/>
                </a:solidFill>
                <a:latin typeface="inherit"/>
              </a:rPr>
              <a:t>type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, and </a:t>
            </a:r>
            <a:r>
              <a:rPr lang="en-GB" b="1" dirty="0">
                <a:solidFill>
                  <a:srgbClr val="3C4043"/>
                </a:solidFill>
                <a:latin typeface="inherit"/>
              </a:rPr>
              <a:t>cluster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C4043"/>
                </a:solidFill>
                <a:latin typeface="inherit"/>
              </a:rPr>
              <a:t>cluster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 is a grouping of similar stores.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>
              <a:solidFill>
                <a:srgbClr val="3C4043"/>
              </a:solidFill>
              <a:latin typeface="inherit"/>
            </a:endParaRPr>
          </a:p>
          <a:p>
            <a:pPr fontAlgn="base"/>
            <a:r>
              <a:rPr lang="en-GB" b="1" dirty="0">
                <a:solidFill>
                  <a:srgbClr val="202124"/>
                </a:solidFill>
                <a:latin typeface="Inter"/>
              </a:rPr>
              <a:t>4)oil.csv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4043"/>
                </a:solidFill>
                <a:latin typeface="inherit"/>
              </a:rPr>
              <a:t>Daily oil price. Includes values during both the train and test data timeframes. (Ecuador is an oil-dependent country and it's economical health is highly vulnerable to shocks in oil prices.)</a:t>
            </a:r>
          </a:p>
          <a:p>
            <a:pPr fontAlgn="base"/>
            <a:endParaRPr lang="en-GB" b="1" dirty="0">
              <a:solidFill>
                <a:srgbClr val="202124"/>
              </a:solidFill>
              <a:latin typeface="Inter"/>
            </a:endParaRPr>
          </a:p>
          <a:p>
            <a:pPr fontAlgn="base"/>
            <a:r>
              <a:rPr lang="en-GB" b="1" dirty="0">
                <a:solidFill>
                  <a:srgbClr val="202124"/>
                </a:solidFill>
                <a:latin typeface="Inter"/>
              </a:rPr>
              <a:t>5)holidays_events.csv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4043"/>
                </a:solidFill>
                <a:latin typeface="inherit"/>
              </a:rPr>
              <a:t>Holidays and Events, with metadata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>
              <a:solidFill>
                <a:srgbClr val="3C404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>
              <a:solidFill>
                <a:srgbClr val="3C404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4043"/>
                </a:solidFill>
                <a:latin typeface="inherit"/>
              </a:rPr>
              <a:t>NOTE: Pay special attention to the </a:t>
            </a:r>
            <a:r>
              <a:rPr lang="en-GB" b="1" dirty="0">
                <a:solidFill>
                  <a:srgbClr val="3C4043"/>
                </a:solidFill>
                <a:latin typeface="inherit"/>
              </a:rPr>
              <a:t>transferred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 column. A holiday that is transferred officially falls on that calendar day, but was moved to another date by the government. A transferred day is more like a normal day than a holiday. To find the day that it was actually celebrated, look for the corresponding row where type is Transfer. For example, the holiday </a:t>
            </a:r>
            <a:r>
              <a:rPr lang="en-GB" dirty="0" err="1">
                <a:solidFill>
                  <a:srgbClr val="3C4043"/>
                </a:solidFill>
                <a:latin typeface="inherit"/>
              </a:rPr>
              <a:t>Independencia</a:t>
            </a:r>
            <a:r>
              <a:rPr lang="en-GB" dirty="0">
                <a:solidFill>
                  <a:srgbClr val="3C4043"/>
                </a:solidFill>
                <a:latin typeface="inherit"/>
              </a:rPr>
              <a:t> de Guayaquil was transferred from 2012-10-09 to 2012-10-12, which means it was celebrated on 2012-10-12. Days that are type Bridge are extra days that are added to a holiday (e.g., to extend the break across a long weekend). These are frequently made up by the type Work Day which is a day not normally scheduled for work (e.g., Saturday) that is meant to payback the Bridge.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4043"/>
                </a:solidFill>
                <a:latin typeface="inherit"/>
              </a:rPr>
              <a:t>Additional holidays are days added a regular calendar holiday, for example, as typically happens around Christmas (making Christmas Eve a holiday).</a:t>
            </a:r>
            <a:endParaRPr lang="en-GB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3616976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334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inherit</vt:lpstr>
      <vt:lpstr>Inter</vt:lpstr>
      <vt:lpstr>Lato</vt:lpstr>
      <vt:lpstr>Modern Love</vt:lpstr>
      <vt:lpstr>Open Sans</vt:lpstr>
      <vt:lpstr>Roboto</vt:lpstr>
      <vt:lpstr>The Hand</vt:lpstr>
      <vt:lpstr>Verdana</vt:lpstr>
      <vt:lpstr>zeitung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Dataset</dc:title>
  <dc:creator>Admin</dc:creator>
  <cp:lastModifiedBy>radhika saraiya</cp:lastModifiedBy>
  <cp:revision>14</cp:revision>
  <dcterms:created xsi:type="dcterms:W3CDTF">2022-05-03T14:05:08Z</dcterms:created>
  <dcterms:modified xsi:type="dcterms:W3CDTF">2023-03-21T12:58:18Z</dcterms:modified>
</cp:coreProperties>
</file>