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9" r:id="rId4"/>
    <p:sldId id="260" r:id="rId5"/>
    <p:sldId id="263" r:id="rId6"/>
    <p:sldId id="258" r:id="rId7"/>
    <p:sldId id="264" r:id="rId8"/>
    <p:sldId id="265" r:id="rId9"/>
    <p:sldId id="266" r:id="rId10"/>
    <p:sldId id="267" r:id="rId11"/>
    <p:sldId id="268" r:id="rId12"/>
    <p:sldId id="269" r:id="rId13"/>
    <p:sldId id="270" r:id="rId14"/>
    <p:sldId id="271" r:id="rId15"/>
    <p:sldId id="261" r:id="rId16"/>
    <p:sldId id="272" r:id="rId17"/>
    <p:sldId id="26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5/3/2022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77805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5/3/2022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28611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5/3/2022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83947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5/3/2022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4745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5/3/2022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97332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5/3/2022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665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5/3/2022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42508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5/3/2022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32563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5/3/2022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99340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5/3/2022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1798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5/3/2022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5690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5/3/2022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25246568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D4F87819-B70D-4927-B657-7D175613F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Freeform: Shape 72">
            <a:extLst>
              <a:ext uri="{FF2B5EF4-FFF2-40B4-BE49-F238E27FC236}">
                <a16:creationId xmlns:a16="http://schemas.microsoft.com/office/drawing/2014/main" id="{DCB3820D-C773-4632-9F79-C890E1B2B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177668"/>
          </a:xfrm>
          <a:custGeom>
            <a:avLst/>
            <a:gdLst>
              <a:gd name="connsiteX0" fmla="*/ 6861986 w 12191999"/>
              <a:gd name="connsiteY0" fmla="*/ 6107659 h 6177668"/>
              <a:gd name="connsiteX1" fmla="*/ 6860986 w 12191999"/>
              <a:gd name="connsiteY1" fmla="*/ 6107739 h 6177668"/>
              <a:gd name="connsiteX2" fmla="*/ 6860759 w 12191999"/>
              <a:gd name="connsiteY2" fmla="*/ 6108287 h 6177668"/>
              <a:gd name="connsiteX3" fmla="*/ 0 w 12191999"/>
              <a:gd name="connsiteY3" fmla="*/ 0 h 6177668"/>
              <a:gd name="connsiteX4" fmla="*/ 12191999 w 12191999"/>
              <a:gd name="connsiteY4" fmla="*/ 0 h 6177668"/>
              <a:gd name="connsiteX5" fmla="*/ 12191999 w 12191999"/>
              <a:gd name="connsiteY5" fmla="*/ 5215324 h 6177668"/>
              <a:gd name="connsiteX6" fmla="*/ 12144282 w 12191999"/>
              <a:gd name="connsiteY6" fmla="*/ 5229900 h 6177668"/>
              <a:gd name="connsiteX7" fmla="*/ 11759192 w 12191999"/>
              <a:gd name="connsiteY7" fmla="*/ 5336208 h 6177668"/>
              <a:gd name="connsiteX8" fmla="*/ 10505159 w 12191999"/>
              <a:gd name="connsiteY8" fmla="*/ 5627228 h 6177668"/>
              <a:gd name="connsiteX9" fmla="*/ 9501755 w 12191999"/>
              <a:gd name="connsiteY9" fmla="*/ 5807012 h 6177668"/>
              <a:gd name="connsiteX10" fmla="*/ 8534155 w 12191999"/>
              <a:gd name="connsiteY10" fmla="*/ 5944240 h 6177668"/>
              <a:gd name="connsiteX11" fmla="*/ 7790171 w 12191999"/>
              <a:gd name="connsiteY11" fmla="*/ 6026297 h 6177668"/>
              <a:gd name="connsiteX12" fmla="*/ 7024337 w 12191999"/>
              <a:gd name="connsiteY12" fmla="*/ 6093812 h 6177668"/>
              <a:gd name="connsiteX13" fmla="*/ 7008892 w 12191999"/>
              <a:gd name="connsiteY13" fmla="*/ 6095938 h 6177668"/>
              <a:gd name="connsiteX14" fmla="*/ 6862735 w 12191999"/>
              <a:gd name="connsiteY14" fmla="*/ 6107599 h 6177668"/>
              <a:gd name="connsiteX15" fmla="*/ 6872248 w 12191999"/>
              <a:gd name="connsiteY15" fmla="*/ 6109467 h 6177668"/>
              <a:gd name="connsiteX16" fmla="*/ 6907812 w 12191999"/>
              <a:gd name="connsiteY16" fmla="*/ 6107715 h 6177668"/>
              <a:gd name="connsiteX17" fmla="*/ 6956484 w 12191999"/>
              <a:gd name="connsiteY17" fmla="*/ 6104658 h 6177668"/>
              <a:gd name="connsiteX18" fmla="*/ 7652688 w 12191999"/>
              <a:gd name="connsiteY18" fmla="*/ 6071273 h 6177668"/>
              <a:gd name="connsiteX19" fmla="*/ 8699923 w 12191999"/>
              <a:gd name="connsiteY19" fmla="*/ 5982083 h 6177668"/>
              <a:gd name="connsiteX20" fmla="*/ 9557819 w 12191999"/>
              <a:gd name="connsiteY20" fmla="*/ 5875435 h 6177668"/>
              <a:gd name="connsiteX21" fmla="*/ 10709534 w 12191999"/>
              <a:gd name="connsiteY21" fmla="*/ 5676156 h 6177668"/>
              <a:gd name="connsiteX22" fmla="*/ 12081554 w 12191999"/>
              <a:gd name="connsiteY22" fmla="*/ 5341561 h 6177668"/>
              <a:gd name="connsiteX23" fmla="*/ 12191999 w 12191999"/>
              <a:gd name="connsiteY23" fmla="*/ 5308238 h 6177668"/>
              <a:gd name="connsiteX24" fmla="*/ 12191999 w 12191999"/>
              <a:gd name="connsiteY24" fmla="*/ 5364054 h 6177668"/>
              <a:gd name="connsiteX25" fmla="*/ 11911964 w 12191999"/>
              <a:gd name="connsiteY25" fmla="*/ 5447316 h 6177668"/>
              <a:gd name="connsiteX26" fmla="*/ 11020049 w 12191999"/>
              <a:gd name="connsiteY26" fmla="*/ 5667491 h 6177668"/>
              <a:gd name="connsiteX27" fmla="*/ 10064425 w 12191999"/>
              <a:gd name="connsiteY27" fmla="*/ 5852245 h 6177668"/>
              <a:gd name="connsiteX28" fmla="*/ 9264124 w 12191999"/>
              <a:gd name="connsiteY28" fmla="*/ 5971252 h 6177668"/>
              <a:gd name="connsiteX29" fmla="*/ 8654182 w 12191999"/>
              <a:gd name="connsiteY29" fmla="*/ 6042605 h 6177668"/>
              <a:gd name="connsiteX30" fmla="*/ 7938866 w 12191999"/>
              <a:gd name="connsiteY30" fmla="*/ 6105677 h 6177668"/>
              <a:gd name="connsiteX31" fmla="*/ 7008089 w 12191999"/>
              <a:gd name="connsiteY31" fmla="*/ 6158427 h 6177668"/>
              <a:gd name="connsiteX32" fmla="*/ 6549390 w 12191999"/>
              <a:gd name="connsiteY32" fmla="*/ 6172697 h 6177668"/>
              <a:gd name="connsiteX33" fmla="*/ 6433696 w 12191999"/>
              <a:gd name="connsiteY33" fmla="*/ 6177668 h 6177668"/>
              <a:gd name="connsiteX34" fmla="*/ 6127899 w 12191999"/>
              <a:gd name="connsiteY34" fmla="*/ 6177668 h 6177668"/>
              <a:gd name="connsiteX35" fmla="*/ 6048391 w 12191999"/>
              <a:gd name="connsiteY35" fmla="*/ 6172953 h 6177668"/>
              <a:gd name="connsiteX36" fmla="*/ 5334221 w 12191999"/>
              <a:gd name="connsiteY36" fmla="*/ 6135747 h 6177668"/>
              <a:gd name="connsiteX37" fmla="*/ 4413510 w 12191999"/>
              <a:gd name="connsiteY37" fmla="*/ 6072039 h 6177668"/>
              <a:gd name="connsiteX38" fmla="*/ 3438265 w 12191999"/>
              <a:gd name="connsiteY38" fmla="*/ 5970870 h 6177668"/>
              <a:gd name="connsiteX39" fmla="*/ 2425303 w 12191999"/>
              <a:gd name="connsiteY39" fmla="*/ 5848805 h 6177668"/>
              <a:gd name="connsiteX40" fmla="*/ 1293973 w 12191999"/>
              <a:gd name="connsiteY40" fmla="*/ 5671060 h 6177668"/>
              <a:gd name="connsiteX41" fmla="*/ 126888 w 12191999"/>
              <a:gd name="connsiteY41" fmla="*/ 5425029 h 6177668"/>
              <a:gd name="connsiteX42" fmla="*/ 0 w 12191999"/>
              <a:gd name="connsiteY42" fmla="*/ 5392100 h 6177668"/>
              <a:gd name="connsiteX43" fmla="*/ 0 w 12191999"/>
              <a:gd name="connsiteY43" fmla="*/ 5333771 h 6177668"/>
              <a:gd name="connsiteX44" fmla="*/ 130837 w 12191999"/>
              <a:gd name="connsiteY44" fmla="*/ 5368509 h 6177668"/>
              <a:gd name="connsiteX45" fmla="*/ 660204 w 12191999"/>
              <a:gd name="connsiteY45" fmla="*/ 5490001 h 6177668"/>
              <a:gd name="connsiteX46" fmla="*/ 1831416 w 12191999"/>
              <a:gd name="connsiteY46" fmla="*/ 5705715 h 6177668"/>
              <a:gd name="connsiteX47" fmla="*/ 2677204 w 12191999"/>
              <a:gd name="connsiteY47" fmla="*/ 5825742 h 6177668"/>
              <a:gd name="connsiteX48" fmla="*/ 2644716 w 12191999"/>
              <a:gd name="connsiteY48" fmla="*/ 5815549 h 6177668"/>
              <a:gd name="connsiteX49" fmla="*/ 1173182 w 12191999"/>
              <a:gd name="connsiteY49" fmla="*/ 5474074 h 6177668"/>
              <a:gd name="connsiteX50" fmla="*/ 479527 w 12191999"/>
              <a:gd name="connsiteY50" fmla="*/ 5269379 h 6177668"/>
              <a:gd name="connsiteX51" fmla="*/ 0 w 12191999"/>
              <a:gd name="connsiteY51" fmla="*/ 5107083 h 617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a:extLst>
              <a:ext uri="{FF2B5EF4-FFF2-40B4-BE49-F238E27FC236}">
                <a16:creationId xmlns:a16="http://schemas.microsoft.com/office/drawing/2014/main" id="{247C5753-2A8B-4A13-A5B0-347B50BC4089}"/>
              </a:ext>
            </a:extLst>
          </p:cNvPr>
          <p:cNvPicPr>
            <a:picLocks noChangeAspect="1" noChangeArrowheads="1"/>
          </p:cNvPicPr>
          <p:nvPr/>
        </p:nvPicPr>
        <p:blipFill rotWithShape="1">
          <a:blip r:embed="rId2">
            <a:alphaModFix amt="55000"/>
            <a:extLst>
              <a:ext uri="{28A0092B-C50C-407E-A947-70E740481C1C}">
                <a14:useLocalDpi xmlns:a14="http://schemas.microsoft.com/office/drawing/2010/main" val="0"/>
              </a:ext>
            </a:extLst>
          </a:blip>
          <a:srcRect l="8710" r="8894"/>
          <a:stretch/>
        </p:blipFill>
        <p:spPr bwMode="auto">
          <a:xfrm>
            <a:off x="20" y="-238115"/>
            <a:ext cx="12191979" cy="6177658"/>
          </a:xfrm>
          <a:custGeom>
            <a:avLst/>
            <a:gdLst/>
            <a:ahLst/>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3F68070-6107-496A-BCD3-671328F13420}"/>
              </a:ext>
            </a:extLst>
          </p:cNvPr>
          <p:cNvSpPr>
            <a:spLocks noGrp="1"/>
          </p:cNvSpPr>
          <p:nvPr>
            <p:ph type="ctrTitle"/>
          </p:nvPr>
        </p:nvSpPr>
        <p:spPr>
          <a:xfrm>
            <a:off x="1524000" y="1026747"/>
            <a:ext cx="9144000" cy="2387600"/>
          </a:xfrm>
        </p:spPr>
        <p:txBody>
          <a:bodyPr>
            <a:normAutofit/>
          </a:bodyPr>
          <a:lstStyle/>
          <a:p>
            <a:pPr algn="ctr"/>
            <a:r>
              <a:rPr lang="en-GB" sz="8000">
                <a:solidFill>
                  <a:schemeClr val="bg1"/>
                </a:solidFill>
              </a:rPr>
              <a:t>Titanic Dataset </a:t>
            </a:r>
            <a:endParaRPr lang="en-IN" sz="8000">
              <a:solidFill>
                <a:schemeClr val="bg1"/>
              </a:solidFill>
            </a:endParaRPr>
          </a:p>
        </p:txBody>
      </p:sp>
      <p:sp>
        <p:nvSpPr>
          <p:cNvPr id="75" name="Rectangle 6">
            <a:extLst>
              <a:ext uri="{FF2B5EF4-FFF2-40B4-BE49-F238E27FC236}">
                <a16:creationId xmlns:a16="http://schemas.microsoft.com/office/drawing/2014/main" id="{DCB8EB4B-AFE9-41E8-95B0-F246E574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65005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3384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2315F4C-A19D-4060-B834-5C385048B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907" y="1320811"/>
            <a:ext cx="7117976" cy="49321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427A595-E376-4A26-AE90-44F14C7FF5BF}"/>
              </a:ext>
            </a:extLst>
          </p:cNvPr>
          <p:cNvSpPr/>
          <p:nvPr/>
        </p:nvSpPr>
        <p:spPr>
          <a:xfrm>
            <a:off x="3808912" y="483205"/>
            <a:ext cx="3348161" cy="369332"/>
          </a:xfrm>
          <a:prstGeom prst="rect">
            <a:avLst/>
          </a:prstGeom>
        </p:spPr>
        <p:txBody>
          <a:bodyPr wrap="none">
            <a:spAutoFit/>
          </a:bodyPr>
          <a:lstStyle/>
          <a:p>
            <a:r>
              <a:rPr lang="en-GB" dirty="0">
                <a:solidFill>
                  <a:srgbClr val="FF0000"/>
                </a:solidFill>
                <a:latin typeface="Verdana" panose="020B0604030504040204" pitchFamily="34" charset="0"/>
                <a:ea typeface="Verdana" panose="020B0604030504040204" pitchFamily="34" charset="0"/>
              </a:rPr>
              <a:t>Histogram of Numeric Data</a:t>
            </a:r>
            <a:endParaRPr lang="en-IN"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18099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A46E873-A21C-4D92-B923-59D93D82C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317" y="728382"/>
            <a:ext cx="370522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CBDCC51-370E-40EF-8371-ACE25BB75C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542" y="728382"/>
            <a:ext cx="370522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1BF19C7-3698-4517-9BDC-207368A95E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4776" y="728382"/>
            <a:ext cx="370522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C12F94E5-C83D-4ADD-BC46-D357977C70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316" y="3724836"/>
            <a:ext cx="370522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31AD83E2-F62A-4B14-9B0E-A1DBCAC1BC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6541" y="3700184"/>
            <a:ext cx="413385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19E45289-8796-4970-826C-1636DA361E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5461" y="3648639"/>
            <a:ext cx="3810000" cy="2514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AB8641EF-3F44-4349-B939-CE69ED8FA9F7}"/>
              </a:ext>
            </a:extLst>
          </p:cNvPr>
          <p:cNvSpPr/>
          <p:nvPr/>
        </p:nvSpPr>
        <p:spPr>
          <a:xfrm>
            <a:off x="3014651" y="162058"/>
            <a:ext cx="5275740" cy="369332"/>
          </a:xfrm>
          <a:prstGeom prst="rect">
            <a:avLst/>
          </a:prstGeom>
        </p:spPr>
        <p:txBody>
          <a:bodyPr wrap="none">
            <a:spAutoFit/>
          </a:bodyPr>
          <a:lstStyle/>
          <a:p>
            <a:r>
              <a:rPr lang="en-GB" dirty="0">
                <a:solidFill>
                  <a:srgbClr val="FF0000"/>
                </a:solidFill>
                <a:latin typeface="Verdana" panose="020B0604030504040204" pitchFamily="34" charset="0"/>
                <a:ea typeface="Verdana" panose="020B0604030504040204" pitchFamily="34" charset="0"/>
              </a:rPr>
              <a:t>Value Count on certain attributes of dataset</a:t>
            </a:r>
            <a:endParaRPr lang="en-IN"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91380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9C5FA81-2780-4D5A-8B2A-29AC7B4E50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447" y="1274029"/>
            <a:ext cx="6606428" cy="48351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067E150-4EA0-4E5E-9177-2D3981245DFE}"/>
              </a:ext>
            </a:extLst>
          </p:cNvPr>
          <p:cNvSpPr/>
          <p:nvPr/>
        </p:nvSpPr>
        <p:spPr>
          <a:xfrm>
            <a:off x="3998409" y="442253"/>
            <a:ext cx="2945037" cy="369332"/>
          </a:xfrm>
          <a:prstGeom prst="rect">
            <a:avLst/>
          </a:prstGeom>
        </p:spPr>
        <p:txBody>
          <a:bodyPr wrap="none">
            <a:spAutoFit/>
          </a:bodyPr>
          <a:lstStyle/>
          <a:p>
            <a:r>
              <a:rPr lang="en-GB" dirty="0" err="1">
                <a:solidFill>
                  <a:srgbClr val="FF0000"/>
                </a:solidFill>
                <a:latin typeface="Verdana" panose="020B0604030504040204" pitchFamily="34" charset="0"/>
                <a:ea typeface="Verdana" panose="020B0604030504040204" pitchFamily="34" charset="0"/>
              </a:rPr>
              <a:t>HeatMap</a:t>
            </a:r>
            <a:r>
              <a:rPr lang="en-GB" dirty="0">
                <a:solidFill>
                  <a:srgbClr val="FF0000"/>
                </a:solidFill>
                <a:latin typeface="Verdana" panose="020B0604030504040204" pitchFamily="34" charset="0"/>
                <a:ea typeface="Verdana" panose="020B0604030504040204" pitchFamily="34" charset="0"/>
              </a:rPr>
              <a:t> of Correlation </a:t>
            </a:r>
            <a:endParaRPr lang="en-IN"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07116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EDF149-C330-4A04-A6D1-77E07DDB5DFE}"/>
              </a:ext>
            </a:extLst>
          </p:cNvPr>
          <p:cNvPicPr/>
          <p:nvPr/>
        </p:nvPicPr>
        <p:blipFill>
          <a:blip r:embed="rId2"/>
          <a:stretch>
            <a:fillRect/>
          </a:stretch>
        </p:blipFill>
        <p:spPr>
          <a:xfrm>
            <a:off x="1766047" y="2133600"/>
            <a:ext cx="8148917" cy="2904565"/>
          </a:xfrm>
          <a:prstGeom prst="rect">
            <a:avLst/>
          </a:prstGeom>
        </p:spPr>
      </p:pic>
      <p:sp>
        <p:nvSpPr>
          <p:cNvPr id="3" name="Rectangle 2">
            <a:extLst>
              <a:ext uri="{FF2B5EF4-FFF2-40B4-BE49-F238E27FC236}">
                <a16:creationId xmlns:a16="http://schemas.microsoft.com/office/drawing/2014/main" id="{6F8F58DA-8E3B-46B5-82C2-2299EC05CAC3}"/>
              </a:ext>
            </a:extLst>
          </p:cNvPr>
          <p:cNvSpPr/>
          <p:nvPr/>
        </p:nvSpPr>
        <p:spPr>
          <a:xfrm>
            <a:off x="2687021" y="836700"/>
            <a:ext cx="6817957" cy="369332"/>
          </a:xfrm>
          <a:prstGeom prst="rect">
            <a:avLst/>
          </a:prstGeom>
        </p:spPr>
        <p:txBody>
          <a:bodyPr wrap="none">
            <a:spAutoFit/>
          </a:bodyPr>
          <a:lstStyle/>
          <a:p>
            <a:r>
              <a:rPr lang="en-GB" dirty="0">
                <a:solidFill>
                  <a:srgbClr val="FF0000"/>
                </a:solidFill>
                <a:latin typeface="Verdana" panose="020B0604030504040204" pitchFamily="34" charset="0"/>
                <a:ea typeface="Verdana" panose="020B0604030504040204" pitchFamily="34" charset="0"/>
              </a:rPr>
              <a:t>Pivot Table of Survived People on the following attributes</a:t>
            </a:r>
            <a:endParaRPr lang="en-IN"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89328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4F2E4A-937C-4513-86A8-9BB542E6BADA}"/>
              </a:ext>
            </a:extLst>
          </p:cNvPr>
          <p:cNvPicPr>
            <a:picLocks noChangeAspect="1"/>
          </p:cNvPicPr>
          <p:nvPr/>
        </p:nvPicPr>
        <p:blipFill>
          <a:blip r:embed="rId2"/>
          <a:stretch>
            <a:fillRect/>
          </a:stretch>
        </p:blipFill>
        <p:spPr>
          <a:xfrm>
            <a:off x="239522" y="1185334"/>
            <a:ext cx="11712955" cy="1905165"/>
          </a:xfrm>
          <a:prstGeom prst="rect">
            <a:avLst/>
          </a:prstGeom>
        </p:spPr>
      </p:pic>
      <p:sp>
        <p:nvSpPr>
          <p:cNvPr id="3" name="Rectangle 2">
            <a:extLst>
              <a:ext uri="{FF2B5EF4-FFF2-40B4-BE49-F238E27FC236}">
                <a16:creationId xmlns:a16="http://schemas.microsoft.com/office/drawing/2014/main" id="{9664EA4B-DDFE-4D44-B391-6E1C78155341}"/>
              </a:ext>
            </a:extLst>
          </p:cNvPr>
          <p:cNvSpPr/>
          <p:nvPr/>
        </p:nvSpPr>
        <p:spPr>
          <a:xfrm>
            <a:off x="1461247" y="3398170"/>
            <a:ext cx="9144000" cy="369332"/>
          </a:xfrm>
          <a:prstGeom prst="rect">
            <a:avLst/>
          </a:prstGeom>
        </p:spPr>
        <p:txBody>
          <a:bodyPr wrap="square">
            <a:spAutoFit/>
          </a:bodyPr>
          <a:lstStyle/>
          <a:p>
            <a:r>
              <a:rPr lang="en-GB" dirty="0">
                <a:solidFill>
                  <a:srgbClr val="FF0000"/>
                </a:solidFill>
                <a:latin typeface="Verdana" panose="020B0604030504040204" pitchFamily="34" charset="0"/>
                <a:ea typeface="Verdana" panose="020B0604030504040204" pitchFamily="34" charset="0"/>
              </a:rPr>
              <a:t>Missing Value /Categorial/Drop Columns Data Handling on our attributes</a:t>
            </a:r>
            <a:endParaRPr lang="en-IN" dirty="0">
              <a:solidFill>
                <a:srgbClr val="FF0000"/>
              </a:solidFill>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D738E759-453A-4528-A27F-E2A174630DFE}"/>
              </a:ext>
            </a:extLst>
          </p:cNvPr>
          <p:cNvPicPr>
            <a:picLocks noChangeAspect="1"/>
          </p:cNvPicPr>
          <p:nvPr/>
        </p:nvPicPr>
        <p:blipFill>
          <a:blip r:embed="rId3"/>
          <a:stretch>
            <a:fillRect/>
          </a:stretch>
        </p:blipFill>
        <p:spPr>
          <a:xfrm>
            <a:off x="239522" y="4099251"/>
            <a:ext cx="11049958" cy="1958510"/>
          </a:xfrm>
          <a:prstGeom prst="rect">
            <a:avLst/>
          </a:prstGeom>
        </p:spPr>
      </p:pic>
      <p:sp>
        <p:nvSpPr>
          <p:cNvPr id="6" name="Rectangle 5">
            <a:extLst>
              <a:ext uri="{FF2B5EF4-FFF2-40B4-BE49-F238E27FC236}">
                <a16:creationId xmlns:a16="http://schemas.microsoft.com/office/drawing/2014/main" id="{080C5A81-613A-48BB-BB41-3FEA5135544F}"/>
              </a:ext>
            </a:extLst>
          </p:cNvPr>
          <p:cNvSpPr/>
          <p:nvPr/>
        </p:nvSpPr>
        <p:spPr>
          <a:xfrm>
            <a:off x="1192501" y="496292"/>
            <a:ext cx="9144000" cy="369332"/>
          </a:xfrm>
          <a:prstGeom prst="rect">
            <a:avLst/>
          </a:prstGeom>
        </p:spPr>
        <p:txBody>
          <a:bodyPr wrap="square">
            <a:spAutoFit/>
          </a:bodyPr>
          <a:lstStyle/>
          <a:p>
            <a:r>
              <a:rPr lang="en-GB" dirty="0">
                <a:solidFill>
                  <a:srgbClr val="FF0000"/>
                </a:solidFill>
                <a:latin typeface="Verdana" panose="020B0604030504040204" pitchFamily="34" charset="0"/>
                <a:ea typeface="Verdana" panose="020B0604030504040204" pitchFamily="34" charset="0"/>
              </a:rPr>
              <a:t>Original Data</a:t>
            </a:r>
            <a:endParaRPr lang="en-IN"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26882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3B33FA-C934-40E1-80E0-544AAA7B5DBE}"/>
              </a:ext>
            </a:extLst>
          </p:cNvPr>
          <p:cNvSpPr>
            <a:spLocks noChangeArrowheads="1"/>
          </p:cNvSpPr>
          <p:nvPr/>
        </p:nvSpPr>
        <p:spPr bwMode="auto">
          <a:xfrm>
            <a:off x="471206" y="73257"/>
            <a:ext cx="11523569" cy="42165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sng" strike="noStrike" cap="none" normalizeH="0" baseline="0" dirty="0">
                <a:ln>
                  <a:noFill/>
                </a:ln>
                <a:solidFill>
                  <a:srgbClr val="222222"/>
                </a:solidFill>
                <a:effectLst/>
                <a:latin typeface="Verdana" panose="020B0604030504040204" pitchFamily="34" charset="0"/>
                <a:ea typeface="Verdana" panose="020B0604030504040204" pitchFamily="34" charset="0"/>
              </a:rPr>
              <a:t>Data splitting</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b="1" u="sng" dirty="0">
              <a:solidFill>
                <a:srgbClr val="222222"/>
              </a:solidFill>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222222"/>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a:ln>
                  <a:noFill/>
                </a:ln>
                <a:solidFill>
                  <a:srgbClr val="222222"/>
                </a:solidFill>
                <a:effectLst/>
                <a:latin typeface="Verdana" panose="020B0604030504040204" pitchFamily="34" charset="0"/>
                <a:ea typeface="Verdana" panose="020B0604030504040204" pitchFamily="34" charset="0"/>
              </a:rPr>
              <a:t>Training set (usually 70-80% of data): Model learns on this.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0" i="0" u="none" strike="noStrike" cap="none" normalizeH="0" baseline="0" dirty="0">
                <a:ln>
                  <a:noFill/>
                </a:ln>
                <a:solidFill>
                  <a:srgbClr val="222222"/>
                </a:solidFill>
                <a:effectLst/>
                <a:latin typeface="Verdana" panose="020B0604030504040204" pitchFamily="34" charset="0"/>
                <a:ea typeface="Verdana" panose="020B0604030504040204" pitchFamily="34" charset="0"/>
              </a:rPr>
              <a:t> Validation set (usually 10-15% of data): Model hyperparameters are tuned on this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0" i="0" u="none" strike="noStrike" cap="none" normalizeH="0" baseline="0" dirty="0">
                <a:ln>
                  <a:noFill/>
                </a:ln>
                <a:solidFill>
                  <a:srgbClr val="222222"/>
                </a:solidFill>
                <a:effectLst/>
                <a:latin typeface="Verdana" panose="020B0604030504040204" pitchFamily="34" charset="0"/>
                <a:ea typeface="Verdana" panose="020B0604030504040204" pitchFamily="34" charset="0"/>
              </a:rPr>
              <a:t>Test set (usually 10-15% of data): Models’ final performance is evaluated on this. If you have done it right, hopefully, the results on the test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0" i="0" u="none" strike="noStrike" cap="none" normalizeH="0" baseline="0" dirty="0">
                <a:ln>
                  <a:noFill/>
                </a:ln>
                <a:solidFill>
                  <a:srgbClr val="222222"/>
                </a:solidFill>
                <a:effectLst/>
                <a:latin typeface="Verdana" panose="020B0604030504040204" pitchFamily="34" charset="0"/>
                <a:ea typeface="Verdana" panose="020B0604030504040204" pitchFamily="34" charset="0"/>
              </a:rPr>
              <a:t>set give a good indication of how the model should perform in the real world. Do not use this dataset to tune the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Lato"/>
              </a:rPr>
              <a:t>  </a:t>
            </a:r>
            <a:r>
              <a:rPr kumimoji="0" lang="en-US" altLang="en-US" sz="12900" b="0" i="0" u="none" strike="noStrike" cap="none" normalizeH="0" baseline="0" dirty="0">
                <a:ln>
                  <a:noFill/>
                </a:ln>
                <a:solidFill>
                  <a:srgbClr val="222222"/>
                </a:solidFill>
                <a:effectLst/>
                <a:latin typeface="Lato"/>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Lato"/>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2" name="Picture 2" descr="Data splitting Machine learning process">
            <a:extLst>
              <a:ext uri="{FF2B5EF4-FFF2-40B4-BE49-F238E27FC236}">
                <a16:creationId xmlns:a16="http://schemas.microsoft.com/office/drawing/2014/main" id="{822E6070-1A7D-447A-BC30-C40A40DFB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101" y="2469590"/>
            <a:ext cx="9486900" cy="2057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FA4583C-86B4-45EA-83EA-C0A24B0A4DEF}"/>
              </a:ext>
            </a:extLst>
          </p:cNvPr>
          <p:cNvSpPr/>
          <p:nvPr/>
        </p:nvSpPr>
        <p:spPr>
          <a:xfrm>
            <a:off x="829793" y="5250214"/>
            <a:ext cx="10806394" cy="1200329"/>
          </a:xfrm>
          <a:prstGeom prst="rect">
            <a:avLst/>
          </a:prstGeom>
        </p:spPr>
        <p:txBody>
          <a:bodyPr wrap="square">
            <a:spAutoFit/>
          </a:bodyPr>
          <a:lstStyle/>
          <a:p>
            <a:endParaRPr lang="en-GB" dirty="0">
              <a:latin typeface="Verdana" panose="020B0604030504040204" pitchFamily="34" charset="0"/>
              <a:ea typeface="Verdana" panose="020B0604030504040204" pitchFamily="34" charset="0"/>
            </a:endParaRPr>
          </a:p>
          <a:p>
            <a:r>
              <a:rPr lang="en-GB" dirty="0" err="1">
                <a:latin typeface="Verdana" panose="020B0604030504040204" pitchFamily="34" charset="0"/>
                <a:ea typeface="Verdana" panose="020B0604030504040204" pitchFamily="34" charset="0"/>
              </a:rPr>
              <a:t>X_train</a:t>
            </a:r>
            <a:r>
              <a:rPr lang="en-GB" dirty="0">
                <a:latin typeface="Verdana" panose="020B0604030504040204" pitchFamily="34" charset="0"/>
                <a:ea typeface="Verdana" panose="020B0604030504040204" pitchFamily="34" charset="0"/>
              </a:rPr>
              <a:t>, </a:t>
            </a:r>
            <a:r>
              <a:rPr lang="en-GB" dirty="0" err="1">
                <a:latin typeface="Verdana" panose="020B0604030504040204" pitchFamily="34" charset="0"/>
                <a:ea typeface="Verdana" panose="020B0604030504040204" pitchFamily="34" charset="0"/>
              </a:rPr>
              <a:t>X_test</a:t>
            </a:r>
            <a:r>
              <a:rPr lang="en-GB" dirty="0">
                <a:latin typeface="Verdana" panose="020B0604030504040204" pitchFamily="34" charset="0"/>
                <a:ea typeface="Verdana" panose="020B0604030504040204" pitchFamily="34" charset="0"/>
              </a:rPr>
              <a:t>, </a:t>
            </a:r>
            <a:r>
              <a:rPr lang="en-GB" dirty="0" err="1">
                <a:latin typeface="Verdana" panose="020B0604030504040204" pitchFamily="34" charset="0"/>
                <a:ea typeface="Verdana" panose="020B0604030504040204" pitchFamily="34" charset="0"/>
              </a:rPr>
              <a:t>Y_train</a:t>
            </a:r>
            <a:r>
              <a:rPr lang="en-GB" dirty="0">
                <a:latin typeface="Verdana" panose="020B0604030504040204" pitchFamily="34" charset="0"/>
                <a:ea typeface="Verdana" panose="020B0604030504040204" pitchFamily="34" charset="0"/>
              </a:rPr>
              <a:t>, </a:t>
            </a:r>
            <a:r>
              <a:rPr lang="en-GB" dirty="0" err="1">
                <a:latin typeface="Verdana" panose="020B0604030504040204" pitchFamily="34" charset="0"/>
                <a:ea typeface="Verdana" panose="020B0604030504040204" pitchFamily="34" charset="0"/>
              </a:rPr>
              <a:t>Y_test</a:t>
            </a:r>
            <a:r>
              <a:rPr lang="en-GB" dirty="0">
                <a:latin typeface="Verdana" panose="020B0604030504040204" pitchFamily="34" charset="0"/>
                <a:ea typeface="Verdana" panose="020B0604030504040204" pitchFamily="34" charset="0"/>
              </a:rPr>
              <a:t> = </a:t>
            </a:r>
            <a:r>
              <a:rPr lang="en-GB" dirty="0" err="1">
                <a:latin typeface="Verdana" panose="020B0604030504040204" pitchFamily="34" charset="0"/>
                <a:ea typeface="Verdana" panose="020B0604030504040204" pitchFamily="34" charset="0"/>
              </a:rPr>
              <a:t>train_test_split</a:t>
            </a:r>
            <a:r>
              <a:rPr lang="en-GB" dirty="0">
                <a:latin typeface="Verdana" panose="020B0604030504040204" pitchFamily="34" charset="0"/>
                <a:ea typeface="Verdana" panose="020B0604030504040204" pitchFamily="34" charset="0"/>
              </a:rPr>
              <a:t>(X,Y, </a:t>
            </a:r>
            <a:r>
              <a:rPr lang="en-GB" dirty="0" err="1">
                <a:latin typeface="Verdana" panose="020B0604030504040204" pitchFamily="34" charset="0"/>
                <a:ea typeface="Verdana" panose="020B0604030504040204" pitchFamily="34" charset="0"/>
              </a:rPr>
              <a:t>test_size</a:t>
            </a:r>
            <a:r>
              <a:rPr lang="en-GB" dirty="0">
                <a:latin typeface="Verdana" panose="020B0604030504040204" pitchFamily="34" charset="0"/>
                <a:ea typeface="Verdana" panose="020B0604030504040204" pitchFamily="34" charset="0"/>
              </a:rPr>
              <a:t>=0.2, </a:t>
            </a:r>
            <a:r>
              <a:rPr lang="en-GB" dirty="0" err="1">
                <a:latin typeface="Verdana" panose="020B0604030504040204" pitchFamily="34" charset="0"/>
                <a:ea typeface="Verdana" panose="020B0604030504040204" pitchFamily="34" charset="0"/>
              </a:rPr>
              <a:t>random_state</a:t>
            </a:r>
            <a:r>
              <a:rPr lang="en-GB" dirty="0">
                <a:latin typeface="Verdana" panose="020B0604030504040204" pitchFamily="34" charset="0"/>
                <a:ea typeface="Verdana" panose="020B0604030504040204" pitchFamily="34" charset="0"/>
              </a:rPr>
              <a:t>=2)</a:t>
            </a:r>
          </a:p>
          <a:p>
            <a:br>
              <a:rPr lang="en-GB" dirty="0">
                <a:latin typeface="Verdana" panose="020B0604030504040204" pitchFamily="34" charset="0"/>
                <a:ea typeface="Verdana" panose="020B0604030504040204" pitchFamily="34" charset="0"/>
              </a:rPr>
            </a:br>
            <a:endParaRPr lang="en-GB" b="0" dirty="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15651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06;p48">
            <a:extLst>
              <a:ext uri="{FF2B5EF4-FFF2-40B4-BE49-F238E27FC236}">
                <a16:creationId xmlns:a16="http://schemas.microsoft.com/office/drawing/2014/main" id="{A4B0D46F-FA79-4F40-9626-99C867ACC6C8}"/>
              </a:ext>
            </a:extLst>
          </p:cNvPr>
          <p:cNvSpPr/>
          <p:nvPr/>
        </p:nvSpPr>
        <p:spPr>
          <a:xfrm>
            <a:off x="286870" y="1274818"/>
            <a:ext cx="11089341" cy="903600"/>
          </a:xfrm>
          <a:prstGeom prst="roundRect">
            <a:avLst>
              <a:gd name="adj" fmla="val 16667"/>
            </a:avLst>
          </a:prstGeom>
          <a:solidFill>
            <a:srgbClr val="00B0F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0000"/>
              </a:solidFill>
            </a:endParaRPr>
          </a:p>
        </p:txBody>
      </p:sp>
      <p:sp>
        <p:nvSpPr>
          <p:cNvPr id="3" name="Google Shape;1407;p48">
            <a:extLst>
              <a:ext uri="{FF2B5EF4-FFF2-40B4-BE49-F238E27FC236}">
                <a16:creationId xmlns:a16="http://schemas.microsoft.com/office/drawing/2014/main" id="{21CB9A2D-9B43-46A5-A34A-D14F75E185BC}"/>
              </a:ext>
            </a:extLst>
          </p:cNvPr>
          <p:cNvSpPr/>
          <p:nvPr/>
        </p:nvSpPr>
        <p:spPr>
          <a:xfrm>
            <a:off x="3203066" y="1397368"/>
            <a:ext cx="1471200" cy="658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GB" b="1" dirty="0">
                <a:solidFill>
                  <a:schemeClr val="bg1"/>
                </a:solidFill>
              </a:rPr>
              <a:t>C</a:t>
            </a:r>
            <a:r>
              <a:rPr lang="en-IN" b="1" dirty="0" err="1">
                <a:solidFill>
                  <a:schemeClr val="bg1"/>
                </a:solidFill>
              </a:rPr>
              <a:t>ollecting</a:t>
            </a:r>
            <a:r>
              <a:rPr lang="en-IN" b="1" dirty="0">
                <a:solidFill>
                  <a:schemeClr val="bg1"/>
                </a:solidFill>
              </a:rPr>
              <a:t> Data</a:t>
            </a:r>
            <a:endParaRPr b="1" dirty="0">
              <a:solidFill>
                <a:schemeClr val="bg1"/>
              </a:solidFill>
            </a:endParaRPr>
          </a:p>
        </p:txBody>
      </p:sp>
      <p:sp>
        <p:nvSpPr>
          <p:cNvPr id="4" name="Google Shape;1408;p48">
            <a:extLst>
              <a:ext uri="{FF2B5EF4-FFF2-40B4-BE49-F238E27FC236}">
                <a16:creationId xmlns:a16="http://schemas.microsoft.com/office/drawing/2014/main" id="{0E6BD7EE-B60D-4BFB-9E3A-60864AE105F7}"/>
              </a:ext>
            </a:extLst>
          </p:cNvPr>
          <p:cNvSpPr txBox="1"/>
          <p:nvPr/>
        </p:nvSpPr>
        <p:spPr>
          <a:xfrm>
            <a:off x="1592841" y="1418818"/>
            <a:ext cx="1471200" cy="615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b="1">
                <a:solidFill>
                  <a:srgbClr val="FF0000"/>
                </a:solidFill>
              </a:rPr>
              <a:t>DATA </a:t>
            </a:r>
            <a:endParaRPr b="1">
              <a:solidFill>
                <a:srgbClr val="FF0000"/>
              </a:solidFill>
            </a:endParaRPr>
          </a:p>
          <a:p>
            <a:pPr marL="0" lvl="0" indent="0" algn="ctr" rtl="0">
              <a:spcBef>
                <a:spcPts val="0"/>
              </a:spcBef>
              <a:spcAft>
                <a:spcPts val="0"/>
              </a:spcAft>
              <a:buNone/>
            </a:pPr>
            <a:r>
              <a:rPr lang="en" b="1">
                <a:solidFill>
                  <a:srgbClr val="FF0000"/>
                </a:solidFill>
              </a:rPr>
              <a:t>PREPARATION</a:t>
            </a:r>
            <a:endParaRPr b="1">
              <a:solidFill>
                <a:srgbClr val="FF0000"/>
              </a:solidFill>
              <a:latin typeface="Roboto"/>
              <a:ea typeface="Roboto"/>
              <a:cs typeface="Roboto"/>
              <a:sym typeface="Roboto"/>
            </a:endParaRPr>
          </a:p>
        </p:txBody>
      </p:sp>
      <p:sp>
        <p:nvSpPr>
          <p:cNvPr id="5" name="Google Shape;1409;p48">
            <a:extLst>
              <a:ext uri="{FF2B5EF4-FFF2-40B4-BE49-F238E27FC236}">
                <a16:creationId xmlns:a16="http://schemas.microsoft.com/office/drawing/2014/main" id="{004FCD32-55C4-4BBA-8184-640194F3ADBF}"/>
              </a:ext>
            </a:extLst>
          </p:cNvPr>
          <p:cNvSpPr/>
          <p:nvPr/>
        </p:nvSpPr>
        <p:spPr>
          <a:xfrm>
            <a:off x="5122991" y="1397368"/>
            <a:ext cx="1608300" cy="658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b="1" dirty="0">
                <a:solidFill>
                  <a:schemeClr val="bg1"/>
                </a:solidFill>
              </a:rPr>
              <a:t>VISUALIZATION</a:t>
            </a:r>
            <a:endParaRPr b="1" dirty="0">
              <a:solidFill>
                <a:schemeClr val="bg1"/>
              </a:solidFill>
            </a:endParaRPr>
          </a:p>
        </p:txBody>
      </p:sp>
      <p:sp>
        <p:nvSpPr>
          <p:cNvPr id="6" name="Google Shape;1410;p48">
            <a:extLst>
              <a:ext uri="{FF2B5EF4-FFF2-40B4-BE49-F238E27FC236}">
                <a16:creationId xmlns:a16="http://schemas.microsoft.com/office/drawing/2014/main" id="{E49A7DB5-C4DE-4038-810D-932FCFA9DD79}"/>
              </a:ext>
            </a:extLst>
          </p:cNvPr>
          <p:cNvSpPr/>
          <p:nvPr/>
        </p:nvSpPr>
        <p:spPr>
          <a:xfrm>
            <a:off x="7211341" y="1397368"/>
            <a:ext cx="1985100" cy="6585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b="1">
                <a:solidFill>
                  <a:schemeClr val="bg1"/>
                </a:solidFill>
              </a:rPr>
              <a:t>PREPROCESSING</a:t>
            </a:r>
            <a:endParaRPr b="1">
              <a:solidFill>
                <a:schemeClr val="bg1"/>
              </a:solidFill>
            </a:endParaRPr>
          </a:p>
        </p:txBody>
      </p:sp>
      <p:sp>
        <p:nvSpPr>
          <p:cNvPr id="7" name="Google Shape;1411;p48">
            <a:extLst>
              <a:ext uri="{FF2B5EF4-FFF2-40B4-BE49-F238E27FC236}">
                <a16:creationId xmlns:a16="http://schemas.microsoft.com/office/drawing/2014/main" id="{C0C394D5-C9B6-4A00-8E9D-E7738609A15A}"/>
              </a:ext>
            </a:extLst>
          </p:cNvPr>
          <p:cNvSpPr/>
          <p:nvPr/>
        </p:nvSpPr>
        <p:spPr>
          <a:xfrm>
            <a:off x="286870" y="2374468"/>
            <a:ext cx="11089341" cy="1935725"/>
          </a:xfrm>
          <a:prstGeom prst="roundRect">
            <a:avLst>
              <a:gd name="adj" fmla="val 16667"/>
            </a:avLst>
          </a:prstGeom>
          <a:solidFill>
            <a:srgbClr val="00B0F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chemeClr val="bg1"/>
              </a:solidFill>
            </a:endParaRPr>
          </a:p>
        </p:txBody>
      </p:sp>
      <p:sp>
        <p:nvSpPr>
          <p:cNvPr id="8" name="Google Shape;1412;p48">
            <a:extLst>
              <a:ext uri="{FF2B5EF4-FFF2-40B4-BE49-F238E27FC236}">
                <a16:creationId xmlns:a16="http://schemas.microsoft.com/office/drawing/2014/main" id="{66E02702-38AD-4889-9ABF-4D3DA091B5FA}"/>
              </a:ext>
            </a:extLst>
          </p:cNvPr>
          <p:cNvSpPr/>
          <p:nvPr/>
        </p:nvSpPr>
        <p:spPr>
          <a:xfrm>
            <a:off x="3203066" y="2524143"/>
            <a:ext cx="1471200" cy="7503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a:solidFill>
                  <a:schemeClr val="bg1"/>
                </a:solidFill>
              </a:rPr>
              <a:t>LOGISTIC REGRESSION</a:t>
            </a:r>
            <a:endParaRPr>
              <a:solidFill>
                <a:schemeClr val="bg1"/>
              </a:solidFill>
            </a:endParaRPr>
          </a:p>
        </p:txBody>
      </p:sp>
      <p:sp>
        <p:nvSpPr>
          <p:cNvPr id="9" name="Google Shape;1413;p48">
            <a:extLst>
              <a:ext uri="{FF2B5EF4-FFF2-40B4-BE49-F238E27FC236}">
                <a16:creationId xmlns:a16="http://schemas.microsoft.com/office/drawing/2014/main" id="{500C00CA-21D3-4B3C-9B2B-E56357BC814B}"/>
              </a:ext>
            </a:extLst>
          </p:cNvPr>
          <p:cNvSpPr txBox="1"/>
          <p:nvPr/>
        </p:nvSpPr>
        <p:spPr>
          <a:xfrm>
            <a:off x="1592841" y="3194518"/>
            <a:ext cx="1471200" cy="400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b="1" dirty="0">
                <a:solidFill>
                  <a:srgbClr val="FF0000"/>
                </a:solidFill>
              </a:rPr>
              <a:t>MODELING</a:t>
            </a:r>
            <a:endParaRPr b="1" dirty="0">
              <a:solidFill>
                <a:srgbClr val="FF0000"/>
              </a:solidFill>
              <a:latin typeface="Roboto"/>
              <a:ea typeface="Roboto"/>
              <a:cs typeface="Roboto"/>
              <a:sym typeface="Roboto"/>
            </a:endParaRPr>
          </a:p>
        </p:txBody>
      </p:sp>
      <p:sp>
        <p:nvSpPr>
          <p:cNvPr id="10" name="Google Shape;1414;p48">
            <a:extLst>
              <a:ext uri="{FF2B5EF4-FFF2-40B4-BE49-F238E27FC236}">
                <a16:creationId xmlns:a16="http://schemas.microsoft.com/office/drawing/2014/main" id="{94D1C739-A79C-437E-A3C7-0E25D08371A5}"/>
              </a:ext>
            </a:extLst>
          </p:cNvPr>
          <p:cNvSpPr/>
          <p:nvPr/>
        </p:nvSpPr>
        <p:spPr>
          <a:xfrm>
            <a:off x="5122991" y="2524143"/>
            <a:ext cx="1608300" cy="7503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IN" dirty="0">
                <a:solidFill>
                  <a:schemeClr val="bg1"/>
                </a:solidFill>
              </a:rPr>
              <a:t>KNN</a:t>
            </a:r>
            <a:endParaRPr dirty="0">
              <a:solidFill>
                <a:schemeClr val="bg1"/>
              </a:solidFill>
            </a:endParaRPr>
          </a:p>
        </p:txBody>
      </p:sp>
      <p:sp>
        <p:nvSpPr>
          <p:cNvPr id="11" name="Google Shape;1415;p48">
            <a:extLst>
              <a:ext uri="{FF2B5EF4-FFF2-40B4-BE49-F238E27FC236}">
                <a16:creationId xmlns:a16="http://schemas.microsoft.com/office/drawing/2014/main" id="{9A9D7710-6DA4-4869-AC19-D62E1A02EC03}"/>
              </a:ext>
            </a:extLst>
          </p:cNvPr>
          <p:cNvSpPr/>
          <p:nvPr/>
        </p:nvSpPr>
        <p:spPr>
          <a:xfrm>
            <a:off x="7211291" y="2524143"/>
            <a:ext cx="1985100" cy="7503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a:solidFill>
                  <a:schemeClr val="bg1"/>
                </a:solidFill>
              </a:rPr>
              <a:t>SUPPORT VECTOR MACHINE</a:t>
            </a:r>
            <a:endParaRPr>
              <a:solidFill>
                <a:schemeClr val="bg1"/>
              </a:solidFill>
            </a:endParaRPr>
          </a:p>
        </p:txBody>
      </p:sp>
      <p:sp>
        <p:nvSpPr>
          <p:cNvPr id="12" name="Google Shape;1416;p48">
            <a:extLst>
              <a:ext uri="{FF2B5EF4-FFF2-40B4-BE49-F238E27FC236}">
                <a16:creationId xmlns:a16="http://schemas.microsoft.com/office/drawing/2014/main" id="{0E7829FD-5F37-4B67-AF83-B2D60E179A34}"/>
              </a:ext>
            </a:extLst>
          </p:cNvPr>
          <p:cNvSpPr/>
          <p:nvPr/>
        </p:nvSpPr>
        <p:spPr>
          <a:xfrm>
            <a:off x="3203066" y="3401468"/>
            <a:ext cx="5993400" cy="33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a:solidFill>
                  <a:schemeClr val="bg1"/>
                </a:solidFill>
              </a:rPr>
              <a:t>TUNING HYPERPARAMETERS</a:t>
            </a:r>
            <a:endParaRPr>
              <a:solidFill>
                <a:schemeClr val="bg1"/>
              </a:solidFill>
            </a:endParaRPr>
          </a:p>
        </p:txBody>
      </p:sp>
      <p:sp>
        <p:nvSpPr>
          <p:cNvPr id="13" name="Google Shape;1417;p48">
            <a:extLst>
              <a:ext uri="{FF2B5EF4-FFF2-40B4-BE49-F238E27FC236}">
                <a16:creationId xmlns:a16="http://schemas.microsoft.com/office/drawing/2014/main" id="{D914F91B-61B8-4A7C-BC49-4829A11F9ED5}"/>
              </a:ext>
            </a:extLst>
          </p:cNvPr>
          <p:cNvSpPr/>
          <p:nvPr/>
        </p:nvSpPr>
        <p:spPr>
          <a:xfrm>
            <a:off x="2218341" y="2034418"/>
            <a:ext cx="220200" cy="903600"/>
          </a:xfrm>
          <a:prstGeom prst="down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0000"/>
              </a:solidFill>
            </a:endParaRPr>
          </a:p>
        </p:txBody>
      </p:sp>
      <p:sp>
        <p:nvSpPr>
          <p:cNvPr id="14" name="Google Shape;1418;p48">
            <a:extLst>
              <a:ext uri="{FF2B5EF4-FFF2-40B4-BE49-F238E27FC236}">
                <a16:creationId xmlns:a16="http://schemas.microsoft.com/office/drawing/2014/main" id="{80205E05-4743-4AE7-BB4B-33DFF4E87C0D}"/>
              </a:ext>
            </a:extLst>
          </p:cNvPr>
          <p:cNvSpPr/>
          <p:nvPr/>
        </p:nvSpPr>
        <p:spPr>
          <a:xfrm>
            <a:off x="3203066" y="3878243"/>
            <a:ext cx="5993400" cy="33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dirty="0">
                <a:solidFill>
                  <a:schemeClr val="bg1"/>
                </a:solidFill>
              </a:rPr>
              <a:t>MODEL IDENTIFICATION</a:t>
            </a:r>
            <a:endParaRPr dirty="0">
              <a:solidFill>
                <a:schemeClr val="bg1"/>
              </a:solidFill>
            </a:endParaRPr>
          </a:p>
        </p:txBody>
      </p:sp>
      <p:sp>
        <p:nvSpPr>
          <p:cNvPr id="15" name="Google Shape;1419;p48">
            <a:extLst>
              <a:ext uri="{FF2B5EF4-FFF2-40B4-BE49-F238E27FC236}">
                <a16:creationId xmlns:a16="http://schemas.microsoft.com/office/drawing/2014/main" id="{4BD1CFB6-E670-4170-AA01-51C7271BE13E}"/>
              </a:ext>
            </a:extLst>
          </p:cNvPr>
          <p:cNvSpPr/>
          <p:nvPr/>
        </p:nvSpPr>
        <p:spPr>
          <a:xfrm>
            <a:off x="4743379" y="1593418"/>
            <a:ext cx="310500" cy="266400"/>
          </a:xfrm>
          <a:prstGeom prst="right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0000"/>
              </a:solidFill>
            </a:endParaRPr>
          </a:p>
        </p:txBody>
      </p:sp>
      <p:sp>
        <p:nvSpPr>
          <p:cNvPr id="16" name="Google Shape;1420;p48">
            <a:extLst>
              <a:ext uri="{FF2B5EF4-FFF2-40B4-BE49-F238E27FC236}">
                <a16:creationId xmlns:a16="http://schemas.microsoft.com/office/drawing/2014/main" id="{DA483573-4855-4697-BCA2-3B68186150AE}"/>
              </a:ext>
            </a:extLst>
          </p:cNvPr>
          <p:cNvSpPr/>
          <p:nvPr/>
        </p:nvSpPr>
        <p:spPr>
          <a:xfrm>
            <a:off x="6816054" y="1593418"/>
            <a:ext cx="310500" cy="266400"/>
          </a:xfrm>
          <a:prstGeom prst="right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0000"/>
              </a:solidFill>
            </a:endParaRPr>
          </a:p>
        </p:txBody>
      </p:sp>
      <p:sp>
        <p:nvSpPr>
          <p:cNvPr id="17" name="Google Shape;1421;p48">
            <a:extLst>
              <a:ext uri="{FF2B5EF4-FFF2-40B4-BE49-F238E27FC236}">
                <a16:creationId xmlns:a16="http://schemas.microsoft.com/office/drawing/2014/main" id="{55892729-5A1F-4203-AD08-2F8ABCD2A629}"/>
              </a:ext>
            </a:extLst>
          </p:cNvPr>
          <p:cNvSpPr/>
          <p:nvPr/>
        </p:nvSpPr>
        <p:spPr>
          <a:xfrm>
            <a:off x="4391316" y="3684793"/>
            <a:ext cx="173700" cy="337200"/>
          </a:xfrm>
          <a:prstGeom prst="downArrow">
            <a:avLst>
              <a:gd name="adj1" fmla="val 50000"/>
              <a:gd name="adj2"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0000"/>
              </a:solidFill>
            </a:endParaRPr>
          </a:p>
        </p:txBody>
      </p:sp>
      <p:sp>
        <p:nvSpPr>
          <p:cNvPr id="18" name="Google Shape;1422;p48">
            <a:extLst>
              <a:ext uri="{FF2B5EF4-FFF2-40B4-BE49-F238E27FC236}">
                <a16:creationId xmlns:a16="http://schemas.microsoft.com/office/drawing/2014/main" id="{C3AC83FC-A59C-4918-8B82-C5BBD3FF017C}"/>
              </a:ext>
            </a:extLst>
          </p:cNvPr>
          <p:cNvSpPr/>
          <p:nvPr/>
        </p:nvSpPr>
        <p:spPr>
          <a:xfrm>
            <a:off x="3851816" y="3106468"/>
            <a:ext cx="173700" cy="337200"/>
          </a:xfrm>
          <a:prstGeom prst="upDownArrow">
            <a:avLst>
              <a:gd name="adj1" fmla="val 50000"/>
              <a:gd name="adj2"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0000"/>
              </a:solidFill>
            </a:endParaRPr>
          </a:p>
        </p:txBody>
      </p:sp>
      <p:sp>
        <p:nvSpPr>
          <p:cNvPr id="19" name="Google Shape;1423;p48">
            <a:extLst>
              <a:ext uri="{FF2B5EF4-FFF2-40B4-BE49-F238E27FC236}">
                <a16:creationId xmlns:a16="http://schemas.microsoft.com/office/drawing/2014/main" id="{D1C131F1-286D-4735-BFC6-4A69AC2C97CF}"/>
              </a:ext>
            </a:extLst>
          </p:cNvPr>
          <p:cNvSpPr/>
          <p:nvPr/>
        </p:nvSpPr>
        <p:spPr>
          <a:xfrm>
            <a:off x="5855929" y="3110906"/>
            <a:ext cx="173700" cy="337200"/>
          </a:xfrm>
          <a:prstGeom prst="upDownArrow">
            <a:avLst>
              <a:gd name="adj1" fmla="val 50000"/>
              <a:gd name="adj2"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0000"/>
              </a:solidFill>
            </a:endParaRPr>
          </a:p>
        </p:txBody>
      </p:sp>
      <p:sp>
        <p:nvSpPr>
          <p:cNvPr id="20" name="Google Shape;1424;p48">
            <a:extLst>
              <a:ext uri="{FF2B5EF4-FFF2-40B4-BE49-F238E27FC236}">
                <a16:creationId xmlns:a16="http://schemas.microsoft.com/office/drawing/2014/main" id="{11D6226E-3BCC-4693-898A-B08845306C8D}"/>
              </a:ext>
            </a:extLst>
          </p:cNvPr>
          <p:cNvSpPr/>
          <p:nvPr/>
        </p:nvSpPr>
        <p:spPr>
          <a:xfrm>
            <a:off x="8116991" y="3110893"/>
            <a:ext cx="173700" cy="337200"/>
          </a:xfrm>
          <a:prstGeom prst="upDownArrow">
            <a:avLst>
              <a:gd name="adj1" fmla="val 50000"/>
              <a:gd name="adj2"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0000"/>
              </a:solidFill>
            </a:endParaRPr>
          </a:p>
        </p:txBody>
      </p:sp>
      <p:sp>
        <p:nvSpPr>
          <p:cNvPr id="21" name="Google Shape;1406;p48">
            <a:extLst>
              <a:ext uri="{FF2B5EF4-FFF2-40B4-BE49-F238E27FC236}">
                <a16:creationId xmlns:a16="http://schemas.microsoft.com/office/drawing/2014/main" id="{3CF5CC1A-F223-4381-B3D6-F28DD07D7F6B}"/>
              </a:ext>
            </a:extLst>
          </p:cNvPr>
          <p:cNvSpPr/>
          <p:nvPr/>
        </p:nvSpPr>
        <p:spPr>
          <a:xfrm>
            <a:off x="382470" y="4566693"/>
            <a:ext cx="11089341" cy="903600"/>
          </a:xfrm>
          <a:prstGeom prst="roundRect">
            <a:avLst>
              <a:gd name="adj" fmla="val 16667"/>
            </a:avLst>
          </a:prstGeom>
          <a:solidFill>
            <a:srgbClr val="00B0F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0000"/>
              </a:solidFill>
            </a:endParaRPr>
          </a:p>
        </p:txBody>
      </p:sp>
      <p:sp>
        <p:nvSpPr>
          <p:cNvPr id="23" name="Google Shape;1413;p48">
            <a:extLst>
              <a:ext uri="{FF2B5EF4-FFF2-40B4-BE49-F238E27FC236}">
                <a16:creationId xmlns:a16="http://schemas.microsoft.com/office/drawing/2014/main" id="{95B53260-45A8-4091-83EC-D1C1085AD110}"/>
              </a:ext>
            </a:extLst>
          </p:cNvPr>
          <p:cNvSpPr txBox="1"/>
          <p:nvPr/>
        </p:nvSpPr>
        <p:spPr>
          <a:xfrm>
            <a:off x="1588220" y="4818393"/>
            <a:ext cx="1471200" cy="400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IN" b="1" dirty="0">
                <a:solidFill>
                  <a:srgbClr val="FF0000"/>
                </a:solidFill>
              </a:rPr>
              <a:t>PREDICTION</a:t>
            </a:r>
            <a:endParaRPr b="1" dirty="0">
              <a:solidFill>
                <a:srgbClr val="FF0000"/>
              </a:solidFill>
              <a:latin typeface="Roboto"/>
              <a:ea typeface="Roboto"/>
              <a:cs typeface="Roboto"/>
              <a:sym typeface="Roboto"/>
            </a:endParaRPr>
          </a:p>
        </p:txBody>
      </p:sp>
      <p:sp>
        <p:nvSpPr>
          <p:cNvPr id="24" name="Google Shape;1417;p48">
            <a:extLst>
              <a:ext uri="{FF2B5EF4-FFF2-40B4-BE49-F238E27FC236}">
                <a16:creationId xmlns:a16="http://schemas.microsoft.com/office/drawing/2014/main" id="{AC78285F-136B-4FE2-B826-3830BC928991}"/>
              </a:ext>
            </a:extLst>
          </p:cNvPr>
          <p:cNvSpPr/>
          <p:nvPr/>
        </p:nvSpPr>
        <p:spPr>
          <a:xfrm>
            <a:off x="2213720" y="3613752"/>
            <a:ext cx="220200" cy="903600"/>
          </a:xfrm>
          <a:prstGeom prst="down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0000"/>
              </a:solidFill>
            </a:endParaRPr>
          </a:p>
        </p:txBody>
      </p:sp>
      <p:sp>
        <p:nvSpPr>
          <p:cNvPr id="25" name="Google Shape;1418;p48">
            <a:extLst>
              <a:ext uri="{FF2B5EF4-FFF2-40B4-BE49-F238E27FC236}">
                <a16:creationId xmlns:a16="http://schemas.microsoft.com/office/drawing/2014/main" id="{93DE7536-D114-44AA-8BD8-4E1CD8F19337}"/>
              </a:ext>
            </a:extLst>
          </p:cNvPr>
          <p:cNvSpPr/>
          <p:nvPr/>
        </p:nvSpPr>
        <p:spPr>
          <a:xfrm>
            <a:off x="3099300" y="4723918"/>
            <a:ext cx="5993400" cy="337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dirty="0">
                <a:solidFill>
                  <a:schemeClr val="bg1"/>
                </a:solidFill>
              </a:rPr>
              <a:t>MODEL </a:t>
            </a:r>
            <a:r>
              <a:rPr lang="en-IN" dirty="0">
                <a:solidFill>
                  <a:schemeClr val="bg1"/>
                </a:solidFill>
              </a:rPr>
              <a:t>PREDICTION</a:t>
            </a:r>
            <a:endParaRPr dirty="0">
              <a:solidFill>
                <a:schemeClr val="bg1"/>
              </a:solidFill>
            </a:endParaRPr>
          </a:p>
        </p:txBody>
      </p:sp>
      <p:sp>
        <p:nvSpPr>
          <p:cNvPr id="26" name="Google Shape;1421;p48">
            <a:extLst>
              <a:ext uri="{FF2B5EF4-FFF2-40B4-BE49-F238E27FC236}">
                <a16:creationId xmlns:a16="http://schemas.microsoft.com/office/drawing/2014/main" id="{E07E8024-B467-471D-8AF7-92B31B10CDE0}"/>
              </a:ext>
            </a:extLst>
          </p:cNvPr>
          <p:cNvSpPr/>
          <p:nvPr/>
        </p:nvSpPr>
        <p:spPr>
          <a:xfrm>
            <a:off x="4674266" y="4268618"/>
            <a:ext cx="173700" cy="337200"/>
          </a:xfrm>
          <a:prstGeom prst="downArrow">
            <a:avLst>
              <a:gd name="adj1" fmla="val 50000"/>
              <a:gd name="adj2"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0000"/>
              </a:solidFill>
            </a:endParaRPr>
          </a:p>
        </p:txBody>
      </p:sp>
      <p:sp>
        <p:nvSpPr>
          <p:cNvPr id="27" name="Rectangle 26">
            <a:extLst>
              <a:ext uri="{FF2B5EF4-FFF2-40B4-BE49-F238E27FC236}">
                <a16:creationId xmlns:a16="http://schemas.microsoft.com/office/drawing/2014/main" id="{1CCBE5AE-458B-4222-A1E8-BE9449BAF92A}"/>
              </a:ext>
            </a:extLst>
          </p:cNvPr>
          <p:cNvSpPr/>
          <p:nvPr/>
        </p:nvSpPr>
        <p:spPr>
          <a:xfrm>
            <a:off x="1259540" y="413020"/>
            <a:ext cx="9144000" cy="369332"/>
          </a:xfrm>
          <a:prstGeom prst="rect">
            <a:avLst/>
          </a:prstGeom>
        </p:spPr>
        <p:txBody>
          <a:bodyPr wrap="square">
            <a:spAutoFit/>
          </a:bodyPr>
          <a:lstStyle/>
          <a:p>
            <a:pPr algn="ctr"/>
            <a:r>
              <a:rPr lang="en-GB" dirty="0">
                <a:solidFill>
                  <a:srgbClr val="FF0000"/>
                </a:solidFill>
                <a:latin typeface="Verdana" panose="020B0604030504040204" pitchFamily="34" charset="0"/>
                <a:ea typeface="Verdana" panose="020B0604030504040204" pitchFamily="34" charset="0"/>
              </a:rPr>
              <a:t>Our Proposed Model</a:t>
            </a:r>
            <a:endParaRPr lang="en-IN"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63996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rain model on data">
            <a:extLst>
              <a:ext uri="{FF2B5EF4-FFF2-40B4-BE49-F238E27FC236}">
                <a16:creationId xmlns:a16="http://schemas.microsoft.com/office/drawing/2014/main" id="{EB1E5312-DA88-4D44-8AC4-C73009913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325" y="0"/>
            <a:ext cx="77533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395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154C18-3E96-4816-A7E4-CD2D13980715}"/>
              </a:ext>
            </a:extLst>
          </p:cNvPr>
          <p:cNvSpPr/>
          <p:nvPr/>
        </p:nvSpPr>
        <p:spPr>
          <a:xfrm>
            <a:off x="654424" y="690828"/>
            <a:ext cx="9144000" cy="369332"/>
          </a:xfrm>
          <a:prstGeom prst="rect">
            <a:avLst/>
          </a:prstGeom>
        </p:spPr>
        <p:txBody>
          <a:bodyPr wrap="square">
            <a:spAutoFit/>
          </a:bodyPr>
          <a:lstStyle/>
          <a:p>
            <a:r>
              <a:rPr lang="en-GB" dirty="0">
                <a:solidFill>
                  <a:srgbClr val="FF0000"/>
                </a:solidFill>
                <a:latin typeface="Verdana" panose="020B0604030504040204" pitchFamily="34" charset="0"/>
                <a:ea typeface="Verdana" panose="020B0604030504040204" pitchFamily="34" charset="0"/>
              </a:rPr>
              <a:t>Logistic Regression Result</a:t>
            </a:r>
            <a:endParaRPr lang="en-IN" dirty="0">
              <a:solidFill>
                <a:srgbClr val="FF0000"/>
              </a:solidFill>
              <a:latin typeface="Verdana" panose="020B0604030504040204" pitchFamily="34" charset="0"/>
              <a:ea typeface="Verdana" panose="020B0604030504040204" pitchFamily="34" charset="0"/>
            </a:endParaRPr>
          </a:p>
        </p:txBody>
      </p:sp>
      <p:pic>
        <p:nvPicPr>
          <p:cNvPr id="3" name="Picture 2">
            <a:extLst>
              <a:ext uri="{FF2B5EF4-FFF2-40B4-BE49-F238E27FC236}">
                <a16:creationId xmlns:a16="http://schemas.microsoft.com/office/drawing/2014/main" id="{B72CC9B8-45DD-48DF-B9C6-699A3A8221E0}"/>
              </a:ext>
            </a:extLst>
          </p:cNvPr>
          <p:cNvPicPr/>
          <p:nvPr/>
        </p:nvPicPr>
        <p:blipFill>
          <a:blip r:embed="rId2"/>
          <a:stretch>
            <a:fillRect/>
          </a:stretch>
        </p:blipFill>
        <p:spPr>
          <a:xfrm>
            <a:off x="654423" y="1461246"/>
            <a:ext cx="8650941" cy="4705925"/>
          </a:xfrm>
          <a:prstGeom prst="rect">
            <a:avLst/>
          </a:prstGeom>
        </p:spPr>
      </p:pic>
    </p:spTree>
    <p:extLst>
      <p:ext uri="{BB962C8B-B14F-4D97-AF65-F5344CB8AC3E}">
        <p14:creationId xmlns:p14="http://schemas.microsoft.com/office/powerpoint/2010/main" val="634882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8BDE96-9DDF-4946-B222-AB88FC6C667A}"/>
              </a:ext>
            </a:extLst>
          </p:cNvPr>
          <p:cNvSpPr/>
          <p:nvPr/>
        </p:nvSpPr>
        <p:spPr>
          <a:xfrm>
            <a:off x="654424" y="690828"/>
            <a:ext cx="9144000" cy="369332"/>
          </a:xfrm>
          <a:prstGeom prst="rect">
            <a:avLst/>
          </a:prstGeom>
        </p:spPr>
        <p:txBody>
          <a:bodyPr wrap="square">
            <a:spAutoFit/>
          </a:bodyPr>
          <a:lstStyle/>
          <a:p>
            <a:r>
              <a:rPr lang="en-GB" dirty="0">
                <a:solidFill>
                  <a:srgbClr val="FF0000"/>
                </a:solidFill>
                <a:latin typeface="Verdana" panose="020B0604030504040204" pitchFamily="34" charset="0"/>
                <a:ea typeface="Verdana" panose="020B0604030504040204" pitchFamily="34" charset="0"/>
              </a:rPr>
              <a:t>KNN Result</a:t>
            </a:r>
            <a:endParaRPr lang="en-IN" dirty="0">
              <a:solidFill>
                <a:srgbClr val="FF0000"/>
              </a:solidFill>
              <a:latin typeface="Verdana" panose="020B0604030504040204" pitchFamily="34" charset="0"/>
              <a:ea typeface="Verdana" panose="020B0604030504040204" pitchFamily="34" charset="0"/>
            </a:endParaRPr>
          </a:p>
        </p:txBody>
      </p:sp>
      <p:pic>
        <p:nvPicPr>
          <p:cNvPr id="3" name="Picture 2">
            <a:extLst>
              <a:ext uri="{FF2B5EF4-FFF2-40B4-BE49-F238E27FC236}">
                <a16:creationId xmlns:a16="http://schemas.microsoft.com/office/drawing/2014/main" id="{22295C70-6E86-4D8F-8E05-F46DE950A3BD}"/>
              </a:ext>
            </a:extLst>
          </p:cNvPr>
          <p:cNvPicPr/>
          <p:nvPr/>
        </p:nvPicPr>
        <p:blipFill>
          <a:blip r:embed="rId2"/>
          <a:stretch>
            <a:fillRect/>
          </a:stretch>
        </p:blipFill>
        <p:spPr>
          <a:xfrm>
            <a:off x="582705" y="1156447"/>
            <a:ext cx="8552329" cy="5360894"/>
          </a:xfrm>
          <a:prstGeom prst="rect">
            <a:avLst/>
          </a:prstGeom>
        </p:spPr>
      </p:pic>
    </p:spTree>
    <p:extLst>
      <p:ext uri="{BB962C8B-B14F-4D97-AF65-F5344CB8AC3E}">
        <p14:creationId xmlns:p14="http://schemas.microsoft.com/office/powerpoint/2010/main" val="2332266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86A148-5891-4437-AD92-534F0A3F6002}"/>
              </a:ext>
            </a:extLst>
          </p:cNvPr>
          <p:cNvPicPr>
            <a:picLocks noChangeAspect="1"/>
          </p:cNvPicPr>
          <p:nvPr/>
        </p:nvPicPr>
        <p:blipFill>
          <a:blip r:embed="rId2"/>
          <a:stretch>
            <a:fillRect/>
          </a:stretch>
        </p:blipFill>
        <p:spPr>
          <a:xfrm>
            <a:off x="4591050" y="158003"/>
            <a:ext cx="7496174" cy="5471272"/>
          </a:xfrm>
          <a:prstGeom prst="rect">
            <a:avLst/>
          </a:prstGeom>
        </p:spPr>
      </p:pic>
      <p:sp>
        <p:nvSpPr>
          <p:cNvPr id="5" name="Rectangle 4">
            <a:extLst>
              <a:ext uri="{FF2B5EF4-FFF2-40B4-BE49-F238E27FC236}">
                <a16:creationId xmlns:a16="http://schemas.microsoft.com/office/drawing/2014/main" id="{61B1E2D1-3F06-4272-AADB-59A66E271F53}"/>
              </a:ext>
            </a:extLst>
          </p:cNvPr>
          <p:cNvSpPr/>
          <p:nvPr/>
        </p:nvSpPr>
        <p:spPr>
          <a:xfrm>
            <a:off x="866775" y="905559"/>
            <a:ext cx="5229225" cy="2123658"/>
          </a:xfrm>
          <a:prstGeom prst="rect">
            <a:avLst/>
          </a:prstGeom>
        </p:spPr>
        <p:txBody>
          <a:bodyPr wrap="square">
            <a:spAutoFit/>
          </a:bodyPr>
          <a:lstStyle/>
          <a:p>
            <a:pPr lvl="0"/>
            <a:r>
              <a:rPr lang="en-IN" sz="6600" dirty="0">
                <a:solidFill>
                  <a:srgbClr val="FF0000"/>
                </a:solidFill>
                <a:latin typeface="Arial Black" panose="020B0A04020102020204" pitchFamily="34" charset="0"/>
              </a:rPr>
              <a:t>PROJECT</a:t>
            </a:r>
          </a:p>
          <a:p>
            <a:pPr lvl="0"/>
            <a:r>
              <a:rPr lang="en-IN" sz="6600" dirty="0">
                <a:solidFill>
                  <a:srgbClr val="FF0000"/>
                </a:solidFill>
                <a:latin typeface="Arial Black" panose="020B0A04020102020204" pitchFamily="34" charset="0"/>
              </a:rPr>
              <a:t>IDEA</a:t>
            </a:r>
          </a:p>
        </p:txBody>
      </p:sp>
      <p:sp>
        <p:nvSpPr>
          <p:cNvPr id="6" name="TextBox 5">
            <a:extLst>
              <a:ext uri="{FF2B5EF4-FFF2-40B4-BE49-F238E27FC236}">
                <a16:creationId xmlns:a16="http://schemas.microsoft.com/office/drawing/2014/main" id="{D779FEC0-A89A-4DA3-8EFD-8EB0C93C57D6}"/>
              </a:ext>
            </a:extLst>
          </p:cNvPr>
          <p:cNvSpPr txBox="1"/>
          <p:nvPr/>
        </p:nvSpPr>
        <p:spPr>
          <a:xfrm>
            <a:off x="628650" y="4000500"/>
            <a:ext cx="4038600" cy="646331"/>
          </a:xfrm>
          <a:prstGeom prst="rect">
            <a:avLst/>
          </a:prstGeom>
          <a:noFill/>
        </p:spPr>
        <p:txBody>
          <a:bodyPr wrap="square" rtlCol="0">
            <a:spAutoFit/>
          </a:bodyPr>
          <a:lstStyle/>
          <a:p>
            <a:r>
              <a:rPr lang="en-GB" dirty="0">
                <a:latin typeface="Verdana" panose="020B0604030504040204" pitchFamily="34" charset="0"/>
                <a:ea typeface="Verdana" panose="020B0604030504040204" pitchFamily="34" charset="0"/>
              </a:rPr>
              <a:t>Predicting Survival of Passengers boarded at Titanic Ship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5243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521FDF-A517-4045-B329-7A89809C8BDE}"/>
              </a:ext>
            </a:extLst>
          </p:cNvPr>
          <p:cNvSpPr/>
          <p:nvPr/>
        </p:nvSpPr>
        <p:spPr>
          <a:xfrm>
            <a:off x="654424" y="690828"/>
            <a:ext cx="9144000" cy="369332"/>
          </a:xfrm>
          <a:prstGeom prst="rect">
            <a:avLst/>
          </a:prstGeom>
        </p:spPr>
        <p:txBody>
          <a:bodyPr wrap="square">
            <a:spAutoFit/>
          </a:bodyPr>
          <a:lstStyle/>
          <a:p>
            <a:r>
              <a:rPr lang="en-GB" dirty="0">
                <a:solidFill>
                  <a:srgbClr val="FF0000"/>
                </a:solidFill>
                <a:latin typeface="Verdana" panose="020B0604030504040204" pitchFamily="34" charset="0"/>
                <a:ea typeface="Verdana" panose="020B0604030504040204" pitchFamily="34" charset="0"/>
              </a:rPr>
              <a:t>SVM Result</a:t>
            </a:r>
            <a:endParaRPr lang="en-IN" dirty="0">
              <a:solidFill>
                <a:srgbClr val="FF0000"/>
              </a:solidFill>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136B59D4-32E9-448E-B142-09B526278C33}"/>
              </a:ext>
            </a:extLst>
          </p:cNvPr>
          <p:cNvPicPr/>
          <p:nvPr/>
        </p:nvPicPr>
        <p:blipFill>
          <a:blip r:embed="rId2"/>
          <a:stretch>
            <a:fillRect/>
          </a:stretch>
        </p:blipFill>
        <p:spPr>
          <a:xfrm>
            <a:off x="608704" y="1269401"/>
            <a:ext cx="9144000" cy="5400339"/>
          </a:xfrm>
          <a:prstGeom prst="rect">
            <a:avLst/>
          </a:prstGeom>
        </p:spPr>
      </p:pic>
    </p:spTree>
    <p:extLst>
      <p:ext uri="{BB962C8B-B14F-4D97-AF65-F5344CB8AC3E}">
        <p14:creationId xmlns:p14="http://schemas.microsoft.com/office/powerpoint/2010/main" val="3331083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675071-7090-4631-B0D6-C64022B1E076}"/>
              </a:ext>
            </a:extLst>
          </p:cNvPr>
          <p:cNvPicPr/>
          <p:nvPr/>
        </p:nvPicPr>
        <p:blipFill>
          <a:blip r:embed="rId2"/>
          <a:stretch>
            <a:fillRect/>
          </a:stretch>
        </p:blipFill>
        <p:spPr>
          <a:xfrm>
            <a:off x="824753" y="2187387"/>
            <a:ext cx="6389370" cy="3316941"/>
          </a:xfrm>
          <a:prstGeom prst="rect">
            <a:avLst/>
          </a:prstGeom>
        </p:spPr>
      </p:pic>
      <p:sp>
        <p:nvSpPr>
          <p:cNvPr id="3" name="Rectangle 2">
            <a:extLst>
              <a:ext uri="{FF2B5EF4-FFF2-40B4-BE49-F238E27FC236}">
                <a16:creationId xmlns:a16="http://schemas.microsoft.com/office/drawing/2014/main" id="{20D04F79-8565-406A-8546-FFB399ADB224}"/>
              </a:ext>
            </a:extLst>
          </p:cNvPr>
          <p:cNvSpPr/>
          <p:nvPr/>
        </p:nvSpPr>
        <p:spPr>
          <a:xfrm>
            <a:off x="734838" y="984340"/>
            <a:ext cx="3851504" cy="369332"/>
          </a:xfrm>
          <a:prstGeom prst="rect">
            <a:avLst/>
          </a:prstGeom>
        </p:spPr>
        <p:txBody>
          <a:bodyPr wrap="none">
            <a:spAutoFit/>
          </a:bodyPr>
          <a:lstStyle/>
          <a:p>
            <a:r>
              <a:rPr lang="en-GB" dirty="0">
                <a:solidFill>
                  <a:srgbClr val="FF0000"/>
                </a:solidFill>
                <a:latin typeface="Verdana" panose="020B0604030504040204" pitchFamily="34" charset="0"/>
                <a:ea typeface="Verdana" panose="020B0604030504040204" pitchFamily="34" charset="0"/>
              </a:rPr>
              <a:t>Accuracy Score Chart of Models</a:t>
            </a:r>
            <a:endParaRPr lang="en-IN"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39435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82C85AC9-752E-4D10-8B4C-B93248934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29" y="1211637"/>
            <a:ext cx="7286625" cy="51339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63411FF-CB37-45DD-8DF7-3CCA59BA4CFA}"/>
              </a:ext>
            </a:extLst>
          </p:cNvPr>
          <p:cNvSpPr/>
          <p:nvPr/>
        </p:nvSpPr>
        <p:spPr>
          <a:xfrm>
            <a:off x="740429" y="724364"/>
            <a:ext cx="4468018" cy="369332"/>
          </a:xfrm>
          <a:prstGeom prst="rect">
            <a:avLst/>
          </a:prstGeom>
        </p:spPr>
        <p:txBody>
          <a:bodyPr wrap="none">
            <a:spAutoFit/>
          </a:bodyPr>
          <a:lstStyle/>
          <a:p>
            <a:r>
              <a:rPr lang="en-GB" dirty="0">
                <a:solidFill>
                  <a:srgbClr val="FF0000"/>
                </a:solidFill>
                <a:latin typeface="Verdana" panose="020B0604030504040204" pitchFamily="34" charset="0"/>
                <a:ea typeface="Verdana" panose="020B0604030504040204" pitchFamily="34" charset="0"/>
              </a:rPr>
              <a:t>Box Plot of Accuracy Score of Models</a:t>
            </a:r>
            <a:endParaRPr lang="en-IN"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942108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achine Learning Process">
            <a:extLst>
              <a:ext uri="{FF2B5EF4-FFF2-40B4-BE49-F238E27FC236}">
                <a16:creationId xmlns:a16="http://schemas.microsoft.com/office/drawing/2014/main" id="{FDD20E17-511C-4FC8-8BC3-33A74FE6B6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93" y="760319"/>
            <a:ext cx="11485212" cy="60349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FD616EB-452F-4D5F-B211-387F3B1D97D4}"/>
              </a:ext>
            </a:extLst>
          </p:cNvPr>
          <p:cNvSpPr txBox="1"/>
          <p:nvPr/>
        </p:nvSpPr>
        <p:spPr>
          <a:xfrm>
            <a:off x="3304242" y="268941"/>
            <a:ext cx="5583516" cy="369332"/>
          </a:xfrm>
          <a:prstGeom prst="rect">
            <a:avLst/>
          </a:prstGeom>
          <a:noFill/>
        </p:spPr>
        <p:txBody>
          <a:bodyPr wrap="none" rtlCol="0">
            <a:spAutoFit/>
          </a:bodyPr>
          <a:lstStyle/>
          <a:p>
            <a:r>
              <a:rPr lang="en-GB" dirty="0">
                <a:solidFill>
                  <a:srgbClr val="FF0000"/>
                </a:solidFill>
                <a:latin typeface="Verdana" panose="020B0604030504040204" pitchFamily="34" charset="0"/>
                <a:ea typeface="Verdana" panose="020B0604030504040204" pitchFamily="34" charset="0"/>
              </a:rPr>
              <a:t>Working Steps for Machine Learning Algorithm</a:t>
            </a:r>
            <a:endParaRPr lang="en-IN"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76502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achine learning process">
            <a:extLst>
              <a:ext uri="{FF2B5EF4-FFF2-40B4-BE49-F238E27FC236}">
                <a16:creationId xmlns:a16="http://schemas.microsoft.com/office/drawing/2014/main" id="{B61061A0-C632-425A-8795-75E3C854B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1449"/>
            <a:ext cx="12192000" cy="5548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434A9B9-C589-41CC-8725-4DEBA7BB1612}"/>
              </a:ext>
            </a:extLst>
          </p:cNvPr>
          <p:cNvSpPr/>
          <p:nvPr/>
        </p:nvSpPr>
        <p:spPr>
          <a:xfrm>
            <a:off x="3133912" y="268051"/>
            <a:ext cx="5051511" cy="369332"/>
          </a:xfrm>
          <a:prstGeom prst="rect">
            <a:avLst/>
          </a:prstGeom>
        </p:spPr>
        <p:txBody>
          <a:bodyPr wrap="none">
            <a:spAutoFit/>
          </a:bodyPr>
          <a:lstStyle/>
          <a:p>
            <a:r>
              <a:rPr lang="en-GB" dirty="0">
                <a:solidFill>
                  <a:srgbClr val="FF0000"/>
                </a:solidFill>
                <a:latin typeface="Verdana" panose="020B0604030504040204" pitchFamily="34" charset="0"/>
                <a:ea typeface="Verdana" panose="020B0604030504040204" pitchFamily="34" charset="0"/>
              </a:rPr>
              <a:t>Feature Handling for Attributes in Dataset</a:t>
            </a:r>
            <a:endParaRPr lang="en-IN"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079971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708FAD-96ED-4AC2-95E8-3E86E571B1F9}"/>
              </a:ext>
            </a:extLst>
          </p:cNvPr>
          <p:cNvSpPr/>
          <p:nvPr/>
        </p:nvSpPr>
        <p:spPr>
          <a:xfrm>
            <a:off x="3725246" y="330804"/>
            <a:ext cx="3238900" cy="830997"/>
          </a:xfrm>
          <a:prstGeom prst="rect">
            <a:avLst/>
          </a:prstGeom>
        </p:spPr>
        <p:txBody>
          <a:bodyPr wrap="none">
            <a:spAutoFit/>
          </a:bodyPr>
          <a:lstStyle/>
          <a:p>
            <a:pPr fontAlgn="base"/>
            <a:r>
              <a:rPr lang="en-GB" sz="4800" b="1" i="0" dirty="0">
                <a:solidFill>
                  <a:srgbClr val="FF0000"/>
                </a:solidFill>
                <a:effectLst/>
                <a:latin typeface="zeitung"/>
              </a:rPr>
              <a:t>Project Idea</a:t>
            </a:r>
          </a:p>
        </p:txBody>
      </p:sp>
      <p:sp>
        <p:nvSpPr>
          <p:cNvPr id="4" name="Rectangle 3">
            <a:extLst>
              <a:ext uri="{FF2B5EF4-FFF2-40B4-BE49-F238E27FC236}">
                <a16:creationId xmlns:a16="http://schemas.microsoft.com/office/drawing/2014/main" id="{CA95F771-9311-4DB2-948C-A3491F03AEAA}"/>
              </a:ext>
            </a:extLst>
          </p:cNvPr>
          <p:cNvSpPr/>
          <p:nvPr/>
        </p:nvSpPr>
        <p:spPr>
          <a:xfrm>
            <a:off x="152400" y="1694511"/>
            <a:ext cx="5943599" cy="461665"/>
          </a:xfrm>
          <a:prstGeom prst="rect">
            <a:avLst/>
          </a:prstGeom>
        </p:spPr>
        <p:txBody>
          <a:bodyPr wrap="square">
            <a:spAutoFit/>
          </a:bodyPr>
          <a:lstStyle/>
          <a:p>
            <a:pPr fontAlgn="base"/>
            <a:r>
              <a:rPr lang="en-GB" sz="2400" b="1" dirty="0">
                <a:solidFill>
                  <a:srgbClr val="FF0000"/>
                </a:solidFill>
                <a:latin typeface="zeitung"/>
              </a:rPr>
              <a:t>Titanic - Machine Learning from Disaster</a:t>
            </a:r>
            <a:endParaRPr lang="en-GB" sz="2400" b="1" i="0" dirty="0">
              <a:solidFill>
                <a:srgbClr val="FF0000"/>
              </a:solidFill>
              <a:effectLst/>
              <a:latin typeface="zeitung"/>
            </a:endParaRPr>
          </a:p>
        </p:txBody>
      </p:sp>
      <p:pic>
        <p:nvPicPr>
          <p:cNvPr id="1026" name="Picture 2">
            <a:extLst>
              <a:ext uri="{FF2B5EF4-FFF2-40B4-BE49-F238E27FC236}">
                <a16:creationId xmlns:a16="http://schemas.microsoft.com/office/drawing/2014/main" id="{95BF9064-1450-4B34-B2ED-891FCE39E7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7412" y="1161801"/>
            <a:ext cx="5610505" cy="497005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BCB0836-3A05-410B-B6F9-3A6C80B48329}"/>
              </a:ext>
            </a:extLst>
          </p:cNvPr>
          <p:cNvSpPr/>
          <p:nvPr/>
        </p:nvSpPr>
        <p:spPr>
          <a:xfrm>
            <a:off x="152400" y="2565738"/>
            <a:ext cx="5056094" cy="2862322"/>
          </a:xfrm>
          <a:prstGeom prst="rect">
            <a:avLst/>
          </a:prstGeom>
        </p:spPr>
        <p:txBody>
          <a:bodyPr wrap="square">
            <a:spAutoFit/>
          </a:bodyPr>
          <a:lstStyle/>
          <a:p>
            <a:pPr fontAlgn="base"/>
            <a:r>
              <a:rPr lang="en-GB" dirty="0">
                <a:latin typeface="Inter"/>
              </a:rPr>
              <a:t>The sinking of the Titanic is one of the most infamous shipwrecks in history.</a:t>
            </a:r>
          </a:p>
          <a:p>
            <a:pPr fontAlgn="base"/>
            <a:endParaRPr lang="en-GB" dirty="0">
              <a:latin typeface="Inter"/>
            </a:endParaRPr>
          </a:p>
          <a:p>
            <a:pPr fontAlgn="base"/>
            <a:endParaRPr lang="en-GB" dirty="0">
              <a:latin typeface="Inter"/>
            </a:endParaRPr>
          </a:p>
          <a:p>
            <a:pPr algn="just" fontAlgn="base"/>
            <a:r>
              <a:rPr lang="en-GB" dirty="0">
                <a:latin typeface="Inter"/>
              </a:rPr>
              <a:t>On April 15, 1912, during her maiden voyage, the widely considered “unsinkable” RMS Titanic sank after colliding with an iceberg. Unfortunately, there weren’t enough lifeboats for everyone onboard, resulting in the death of 1502 out of 2224 passengers and crew.</a:t>
            </a:r>
            <a:endParaRPr lang="en-GB" b="0" i="0" dirty="0">
              <a:effectLst/>
              <a:latin typeface="Inter"/>
            </a:endParaRPr>
          </a:p>
        </p:txBody>
      </p:sp>
    </p:spTree>
    <p:extLst>
      <p:ext uri="{BB962C8B-B14F-4D97-AF65-F5344CB8AC3E}">
        <p14:creationId xmlns:p14="http://schemas.microsoft.com/office/powerpoint/2010/main" val="2665032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636608-9649-4506-936F-7071CE5A7C77}"/>
              </a:ext>
            </a:extLst>
          </p:cNvPr>
          <p:cNvPicPr>
            <a:picLocks noChangeAspect="1"/>
          </p:cNvPicPr>
          <p:nvPr/>
        </p:nvPicPr>
        <p:blipFill>
          <a:blip r:embed="rId2"/>
          <a:stretch>
            <a:fillRect/>
          </a:stretch>
        </p:blipFill>
        <p:spPr>
          <a:xfrm>
            <a:off x="2257425" y="813880"/>
            <a:ext cx="7677150" cy="5678473"/>
          </a:xfrm>
          <a:prstGeom prst="rect">
            <a:avLst/>
          </a:prstGeom>
        </p:spPr>
      </p:pic>
      <p:sp>
        <p:nvSpPr>
          <p:cNvPr id="3" name="Rectangle 2">
            <a:extLst>
              <a:ext uri="{FF2B5EF4-FFF2-40B4-BE49-F238E27FC236}">
                <a16:creationId xmlns:a16="http://schemas.microsoft.com/office/drawing/2014/main" id="{1F2215B9-C2F6-49E5-AD7B-A0B332A1A64F}"/>
              </a:ext>
            </a:extLst>
          </p:cNvPr>
          <p:cNvSpPr/>
          <p:nvPr/>
        </p:nvSpPr>
        <p:spPr>
          <a:xfrm>
            <a:off x="2443630" y="220431"/>
            <a:ext cx="5177828" cy="369332"/>
          </a:xfrm>
          <a:prstGeom prst="rect">
            <a:avLst/>
          </a:prstGeom>
        </p:spPr>
        <p:txBody>
          <a:bodyPr wrap="none">
            <a:spAutoFit/>
          </a:bodyPr>
          <a:lstStyle/>
          <a:p>
            <a:r>
              <a:rPr lang="en-GB" dirty="0">
                <a:solidFill>
                  <a:srgbClr val="FF0000"/>
                </a:solidFill>
                <a:latin typeface="Verdana" panose="020B0604030504040204" pitchFamily="34" charset="0"/>
                <a:ea typeface="Verdana" panose="020B0604030504040204" pitchFamily="34" charset="0"/>
              </a:rPr>
              <a:t>Steps Performed By us on Training Dataset</a:t>
            </a:r>
            <a:endParaRPr lang="en-IN"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45129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82640B-C979-4F45-AD25-BE3BB114BC10}"/>
              </a:ext>
            </a:extLst>
          </p:cNvPr>
          <p:cNvSpPr/>
          <p:nvPr/>
        </p:nvSpPr>
        <p:spPr>
          <a:xfrm>
            <a:off x="573741" y="802812"/>
            <a:ext cx="6096000" cy="923330"/>
          </a:xfrm>
          <a:prstGeom prst="rect">
            <a:avLst/>
          </a:prstGeom>
        </p:spPr>
        <p:txBody>
          <a:bodyPr>
            <a:spAutoFit/>
          </a:bodyPr>
          <a:lstStyle/>
          <a:p>
            <a:pPr fontAlgn="base"/>
            <a:r>
              <a:rPr lang="en-GB" dirty="0">
                <a:latin typeface="Inter"/>
              </a:rPr>
              <a:t>The data has been split into two groups:</a:t>
            </a:r>
          </a:p>
          <a:p>
            <a:pPr fontAlgn="base">
              <a:buFont typeface="Arial" panose="020B0604020202020204" pitchFamily="34" charset="0"/>
              <a:buChar char="•"/>
            </a:pPr>
            <a:r>
              <a:rPr lang="en-GB" dirty="0">
                <a:latin typeface="Inter"/>
              </a:rPr>
              <a:t>training set (train.csv)             Shape of Dataset </a:t>
            </a:r>
            <a:r>
              <a:rPr lang="en-IN" dirty="0">
                <a:latin typeface="Verdana" panose="020B0604030504040204" pitchFamily="34" charset="0"/>
                <a:ea typeface="Verdana" panose="020B0604030504040204" pitchFamily="34" charset="0"/>
              </a:rPr>
              <a:t>(891, 12)</a:t>
            </a:r>
            <a:endParaRPr lang="en-GB" dirty="0">
              <a:latin typeface="Verdana" panose="020B0604030504040204" pitchFamily="34" charset="0"/>
              <a:ea typeface="Verdana" panose="020B0604030504040204" pitchFamily="34" charset="0"/>
            </a:endParaRPr>
          </a:p>
          <a:p>
            <a:pPr fontAlgn="base">
              <a:buFont typeface="Arial" panose="020B0604020202020204" pitchFamily="34" charset="0"/>
              <a:buChar char="•"/>
            </a:pPr>
            <a:r>
              <a:rPr lang="en-GB" dirty="0">
                <a:latin typeface="Inter"/>
              </a:rPr>
              <a:t>test set (test.csv)		Shape of Dataset </a:t>
            </a:r>
            <a:r>
              <a:rPr lang="en-IN" dirty="0">
                <a:latin typeface="Verdana" panose="020B0604030504040204" pitchFamily="34" charset="0"/>
                <a:ea typeface="Verdana" panose="020B0604030504040204" pitchFamily="34" charset="0"/>
              </a:rPr>
              <a:t>(418, 11)</a:t>
            </a:r>
            <a:endParaRPr lang="en-GB" b="0" i="0" dirty="0">
              <a:effectLst/>
              <a:latin typeface="Verdana" panose="020B0604030504040204" pitchFamily="34" charset="0"/>
              <a:ea typeface="Verdana" panose="020B0604030504040204" pitchFamily="34" charset="0"/>
            </a:endParaRPr>
          </a:p>
        </p:txBody>
      </p:sp>
      <p:sp>
        <p:nvSpPr>
          <p:cNvPr id="3" name="Rectangle 2">
            <a:extLst>
              <a:ext uri="{FF2B5EF4-FFF2-40B4-BE49-F238E27FC236}">
                <a16:creationId xmlns:a16="http://schemas.microsoft.com/office/drawing/2014/main" id="{44FA2D6B-71E4-45C3-9882-3F9F672C4156}"/>
              </a:ext>
            </a:extLst>
          </p:cNvPr>
          <p:cNvSpPr/>
          <p:nvPr/>
        </p:nvSpPr>
        <p:spPr>
          <a:xfrm>
            <a:off x="4290359" y="330804"/>
            <a:ext cx="2542234" cy="369332"/>
          </a:xfrm>
          <a:prstGeom prst="rect">
            <a:avLst/>
          </a:prstGeom>
        </p:spPr>
        <p:txBody>
          <a:bodyPr wrap="none">
            <a:spAutoFit/>
          </a:bodyPr>
          <a:lstStyle/>
          <a:p>
            <a:r>
              <a:rPr lang="en-GB" dirty="0">
                <a:solidFill>
                  <a:srgbClr val="FF0000"/>
                </a:solidFill>
                <a:latin typeface="Verdana" panose="020B0604030504040204" pitchFamily="34" charset="0"/>
                <a:ea typeface="Verdana" panose="020B0604030504040204" pitchFamily="34" charset="0"/>
              </a:rPr>
              <a:t>Overview of Dataset</a:t>
            </a:r>
            <a:endParaRPr lang="en-IN" dirty="0">
              <a:solidFill>
                <a:srgbClr val="FF0000"/>
              </a:solidFill>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2E2E97C2-EDAF-44AD-AEC9-525FBE00EAFF}"/>
              </a:ext>
            </a:extLst>
          </p:cNvPr>
          <p:cNvPicPr>
            <a:picLocks noChangeAspect="1"/>
          </p:cNvPicPr>
          <p:nvPr/>
        </p:nvPicPr>
        <p:blipFill>
          <a:blip r:embed="rId2"/>
          <a:stretch>
            <a:fillRect/>
          </a:stretch>
        </p:blipFill>
        <p:spPr>
          <a:xfrm>
            <a:off x="717226" y="2395510"/>
            <a:ext cx="5378773" cy="4409165"/>
          </a:xfrm>
          <a:prstGeom prst="rect">
            <a:avLst/>
          </a:prstGeom>
        </p:spPr>
      </p:pic>
      <p:sp>
        <p:nvSpPr>
          <p:cNvPr id="5" name="TextBox 4">
            <a:extLst>
              <a:ext uri="{FF2B5EF4-FFF2-40B4-BE49-F238E27FC236}">
                <a16:creationId xmlns:a16="http://schemas.microsoft.com/office/drawing/2014/main" id="{5A5D7570-E66A-46BE-885F-932A66E5CD6B}"/>
              </a:ext>
            </a:extLst>
          </p:cNvPr>
          <p:cNvSpPr txBox="1"/>
          <p:nvPr/>
        </p:nvSpPr>
        <p:spPr>
          <a:xfrm>
            <a:off x="717226" y="1981200"/>
            <a:ext cx="2792752" cy="369332"/>
          </a:xfrm>
          <a:prstGeom prst="rect">
            <a:avLst/>
          </a:prstGeom>
          <a:noFill/>
        </p:spPr>
        <p:txBody>
          <a:bodyPr wrap="none" rtlCol="0">
            <a:spAutoFit/>
          </a:bodyPr>
          <a:lstStyle/>
          <a:p>
            <a:r>
              <a:rPr lang="en-GB" b="1" dirty="0">
                <a:latin typeface="Verdana" panose="020B0604030504040204" pitchFamily="34" charset="0"/>
                <a:ea typeface="Verdana" panose="020B0604030504040204" pitchFamily="34" charset="0"/>
              </a:rPr>
              <a:t>Columns  of Dataset</a:t>
            </a:r>
            <a:endParaRPr lang="en-IN"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00400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36A5AF-6434-4FC5-9676-593C3FC72449}"/>
              </a:ext>
            </a:extLst>
          </p:cNvPr>
          <p:cNvPicPr/>
          <p:nvPr/>
        </p:nvPicPr>
        <p:blipFill>
          <a:blip r:embed="rId2"/>
          <a:stretch>
            <a:fillRect/>
          </a:stretch>
        </p:blipFill>
        <p:spPr>
          <a:xfrm>
            <a:off x="732492" y="991496"/>
            <a:ext cx="10195484" cy="2970903"/>
          </a:xfrm>
          <a:prstGeom prst="rect">
            <a:avLst/>
          </a:prstGeom>
        </p:spPr>
      </p:pic>
      <p:sp>
        <p:nvSpPr>
          <p:cNvPr id="4" name="Rectangle 3">
            <a:extLst>
              <a:ext uri="{FF2B5EF4-FFF2-40B4-BE49-F238E27FC236}">
                <a16:creationId xmlns:a16="http://schemas.microsoft.com/office/drawing/2014/main" id="{102DA515-491F-4799-B9F9-772B3F9D8B2D}"/>
              </a:ext>
            </a:extLst>
          </p:cNvPr>
          <p:cNvSpPr/>
          <p:nvPr/>
        </p:nvSpPr>
        <p:spPr>
          <a:xfrm>
            <a:off x="4720496" y="285981"/>
            <a:ext cx="1677062" cy="369332"/>
          </a:xfrm>
          <a:prstGeom prst="rect">
            <a:avLst/>
          </a:prstGeom>
        </p:spPr>
        <p:txBody>
          <a:bodyPr wrap="none">
            <a:spAutoFit/>
          </a:bodyPr>
          <a:lstStyle/>
          <a:p>
            <a:r>
              <a:rPr lang="en-GB" dirty="0">
                <a:solidFill>
                  <a:srgbClr val="FF0000"/>
                </a:solidFill>
                <a:latin typeface="Verdana" panose="020B0604030504040204" pitchFamily="34" charset="0"/>
                <a:ea typeface="Verdana" panose="020B0604030504040204" pitchFamily="34" charset="0"/>
              </a:rPr>
              <a:t>Sample Data</a:t>
            </a:r>
            <a:endParaRPr lang="en-IN"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28791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7509CF-6CD6-41F1-857D-E20A8BD5A6DE}"/>
              </a:ext>
            </a:extLst>
          </p:cNvPr>
          <p:cNvPicPr>
            <a:picLocks noChangeAspect="1"/>
          </p:cNvPicPr>
          <p:nvPr/>
        </p:nvPicPr>
        <p:blipFill>
          <a:blip r:embed="rId2"/>
          <a:stretch>
            <a:fillRect/>
          </a:stretch>
        </p:blipFill>
        <p:spPr>
          <a:xfrm>
            <a:off x="594224" y="1276907"/>
            <a:ext cx="10587888" cy="4586011"/>
          </a:xfrm>
          <a:prstGeom prst="rect">
            <a:avLst/>
          </a:prstGeom>
        </p:spPr>
      </p:pic>
      <p:sp>
        <p:nvSpPr>
          <p:cNvPr id="3" name="Rectangle 2">
            <a:extLst>
              <a:ext uri="{FF2B5EF4-FFF2-40B4-BE49-F238E27FC236}">
                <a16:creationId xmlns:a16="http://schemas.microsoft.com/office/drawing/2014/main" id="{E3EEA59A-94D3-46FC-B549-8DC2B3E4E15A}"/>
              </a:ext>
            </a:extLst>
          </p:cNvPr>
          <p:cNvSpPr/>
          <p:nvPr/>
        </p:nvSpPr>
        <p:spPr>
          <a:xfrm>
            <a:off x="3808912" y="483205"/>
            <a:ext cx="4158511" cy="369332"/>
          </a:xfrm>
          <a:prstGeom prst="rect">
            <a:avLst/>
          </a:prstGeom>
        </p:spPr>
        <p:txBody>
          <a:bodyPr wrap="none">
            <a:spAutoFit/>
          </a:bodyPr>
          <a:lstStyle/>
          <a:p>
            <a:r>
              <a:rPr lang="en-GB" dirty="0">
                <a:solidFill>
                  <a:srgbClr val="FF0000"/>
                </a:solidFill>
                <a:latin typeface="Verdana" panose="020B0604030504040204" pitchFamily="34" charset="0"/>
                <a:ea typeface="Verdana" panose="020B0604030504040204" pitchFamily="34" charset="0"/>
              </a:rPr>
              <a:t>Statistical Information About Data</a:t>
            </a:r>
            <a:endParaRPr lang="en-IN"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63827734"/>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67</TotalTime>
  <Words>246</Words>
  <Application>Microsoft Office PowerPoint</Application>
  <PresentationFormat>Widescreen</PresentationFormat>
  <Paragraphs>58</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Arial Black</vt:lpstr>
      <vt:lpstr>Inter</vt:lpstr>
      <vt:lpstr>Lato</vt:lpstr>
      <vt:lpstr>Modern Love</vt:lpstr>
      <vt:lpstr>Roboto</vt:lpstr>
      <vt:lpstr>The Hand</vt:lpstr>
      <vt:lpstr>Verdana</vt:lpstr>
      <vt:lpstr>zeitung</vt:lpstr>
      <vt:lpstr>SketchyVTI</vt:lpstr>
      <vt:lpstr>Titanic Dataset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 Dataset</dc:title>
  <dc:creator>Admin</dc:creator>
  <cp:lastModifiedBy>Admin</cp:lastModifiedBy>
  <cp:revision>8</cp:revision>
  <dcterms:created xsi:type="dcterms:W3CDTF">2022-05-03T14:05:08Z</dcterms:created>
  <dcterms:modified xsi:type="dcterms:W3CDTF">2022-05-03T16:06:06Z</dcterms:modified>
</cp:coreProperties>
</file>