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  <p:sldId id="272" r:id="rId15"/>
    <p:sldId id="273" r:id="rId16"/>
    <p:sldId id="275" r:id="rId17"/>
    <p:sldId id="276" r:id="rId18"/>
    <p:sldId id="281" r:id="rId19"/>
    <p:sldId id="282" r:id="rId20"/>
    <p:sldId id="283" r:id="rId21"/>
    <p:sldId id="284" r:id="rId22"/>
    <p:sldId id="285" r:id="rId23"/>
    <p:sldId id="270" r:id="rId24"/>
    <p:sldId id="287" r:id="rId25"/>
    <p:sldId id="271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1D14E-D24D-74B5-C018-B2A333462531}" v="14" dt="2022-11-30T18:38:44.921"/>
    <p1510:client id="{1606A981-F7E1-0886-41BE-E7A95E52A91F}" v="319" dt="2022-11-30T21:52:03.594"/>
    <p1510:client id="{1AFF7FD4-31DA-E298-68FF-B63529FD0FDB}" v="2" dt="2022-11-30T20:17:01.093"/>
    <p1510:client id="{38DA1DAC-20DC-50ED-AF0E-60ADC09A4046}" v="210" dt="2022-11-30T19:13:50.149"/>
    <p1510:client id="{66DF5263-514B-77DE-0B4C-9E901D7BBCF5}" v="508" dt="2022-11-30T19:52:41.929"/>
    <p1510:client id="{ACF59AA0-8B09-4B08-BD3A-5DCC743CA445}" v="77" dt="2022-11-30T18:33:16.424"/>
    <p1510:client id="{AEBE9CA6-7A1F-1603-DEF3-8D26380A11FE}" v="404" dt="2022-11-30T21:37:26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332" y="811180"/>
            <a:ext cx="9144000" cy="1507606"/>
          </a:xfrm>
        </p:spPr>
        <p:txBody>
          <a:bodyPr lIns="91440" tIns="45720" rIns="91440" bIns="45720" anchor="b"/>
          <a:lstStyle/>
          <a:p>
            <a:r>
              <a:rPr lang="en-US" sz="5400">
                <a:latin typeface="Franklin Gothic Medium"/>
              </a:rPr>
              <a:t>Effective Advertising Strategy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2785145"/>
            <a:ext cx="9144000" cy="174268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3200" dirty="0">
                <a:highlight>
                  <a:srgbClr val="FFFF00"/>
                </a:highlight>
                <a:latin typeface="Franklin Gothic Book"/>
              </a:rPr>
              <a:t>CENSORED</a:t>
            </a:r>
            <a:endParaRPr lang="en-US" dirty="0">
              <a:highlight>
                <a:srgbClr val="FFFF00"/>
              </a:highlight>
            </a:endParaRPr>
          </a:p>
          <a:p>
            <a:pPr lvl="1" algn="l"/>
            <a:r>
              <a:rPr lang="en-US" sz="3200" dirty="0">
                <a:latin typeface="Franklin Gothic Book"/>
              </a:rPr>
              <a:t>Raditya Fahritama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0AC9A-F50F-18AB-7FB7-545A0264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052" y="2375656"/>
            <a:ext cx="4979949" cy="44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CAC-0C1B-2742-0730-A026DE65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Feature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6CD0-EDBE-6B05-C201-96B70C0A8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Due to lot of features, we need to pick those features which has high impact on Target variable</a:t>
            </a:r>
            <a:endParaRPr lang="en-US"/>
          </a:p>
          <a:p>
            <a:r>
              <a:rPr lang="en-US">
                <a:latin typeface="Franklin Gothic Book"/>
              </a:rPr>
              <a:t>Categorical</a:t>
            </a:r>
            <a:r>
              <a:rPr lang="en-US">
                <a:latin typeface="Franklin Gothic Book"/>
                <a:cs typeface="Calibri" panose="020F0502020204030204"/>
              </a:rPr>
              <a:t> Data </a:t>
            </a:r>
            <a:endParaRPr lang="en-US">
              <a:latin typeface="Franklin Gothic Book"/>
            </a:endParaRPr>
          </a:p>
          <a:p>
            <a:pPr lvl="1"/>
            <a:r>
              <a:rPr lang="en-US">
                <a:latin typeface="Franklin Gothic Book"/>
              </a:rPr>
              <a:t>Lable Encoding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latin typeface="Franklin Gothic Book"/>
                <a:cs typeface="Calibri"/>
              </a:rPr>
              <a:t>Then we will Perform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Boruta</a:t>
            </a:r>
            <a:endParaRPr lang="en-US"/>
          </a:p>
          <a:p>
            <a:pPr lvl="1"/>
            <a:r>
              <a:rPr lang="en-US">
                <a:latin typeface="Franklin Gothic Book"/>
                <a:cs typeface="Calibri" panose="020F0502020204030204"/>
              </a:rPr>
              <a:t>Correlation</a:t>
            </a:r>
            <a:endParaRPr lang="en-US">
              <a:cs typeface="Calibri" panose="020F0502020204030204"/>
            </a:endParaRPr>
          </a:p>
          <a:p>
            <a:pPr lvl="1"/>
            <a:endParaRPr lang="en-US">
              <a:latin typeface="Franklin Gothic Book"/>
              <a:cs typeface="Calibri" panose="020F0502020204030204"/>
            </a:endParaRPr>
          </a:p>
          <a:p>
            <a:pPr marL="457200" lvl="1" indent="0">
              <a:buNone/>
            </a:pPr>
            <a:endParaRPr lang="en-US">
              <a:latin typeface="Franklin Gothic Book"/>
              <a:cs typeface="Calibri" panose="020F0502020204030204"/>
            </a:endParaRPr>
          </a:p>
          <a:p>
            <a:pPr lvl="1"/>
            <a:endParaRPr lang="en-US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937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741" y="864897"/>
            <a:ext cx="10515599" cy="580585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u="sng"/>
              <a:t>Data </a:t>
            </a:r>
            <a:r>
              <a:rPr lang="en-US" sz="2000" b="1" u="sng" err="1"/>
              <a:t>Upsampling</a:t>
            </a:r>
            <a:endParaRPr lang="en-US" sz="2000" b="1" u="sng"/>
          </a:p>
          <a:p>
            <a:pPr marL="0" indent="0">
              <a:buNone/>
            </a:pPr>
            <a:r>
              <a:rPr lang="en-US" sz="2000"/>
              <a:t>	 Before:							After:</a:t>
            </a:r>
          </a:p>
          <a:p>
            <a:pPr marL="0" indent="0">
              <a:buNone/>
            </a:pPr>
            <a:r>
              <a:rPr lang="en-US" sz="2000"/>
              <a:t>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53EE8-4EC0-A1D8-2D91-D5964BD7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458"/>
            <a:ext cx="3593262" cy="372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93EE1-F0F7-968E-8E37-0561CA7A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11" y="2377458"/>
            <a:ext cx="3880554" cy="37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4B54-C7A5-E783-169B-5C63461D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Correlation Result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620C817-CA8A-7D0E-AD74-55476FE62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744273"/>
            <a:ext cx="10515599" cy="4079894"/>
          </a:xfrm>
        </p:spPr>
      </p:pic>
    </p:spTree>
    <p:extLst>
      <p:ext uri="{BB962C8B-B14F-4D97-AF65-F5344CB8AC3E}">
        <p14:creationId xmlns:p14="http://schemas.microsoft.com/office/powerpoint/2010/main" val="395784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9C44-F35E-61A0-A0BF-421DB4A9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Boruta Feature Selection</a:t>
            </a:r>
            <a:endParaRPr lang="en-US" err="1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03EF160E-2B1B-C96E-D416-F93C6A6C84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71401" y="214096"/>
            <a:ext cx="4179337" cy="3096986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5C4DF0E1-61D2-FE50-CC4E-132AD265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90" y="3426180"/>
            <a:ext cx="9025811" cy="2983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804DD-FFBA-2B57-B7E6-3BE069AC8F29}"/>
              </a:ext>
            </a:extLst>
          </p:cNvPr>
          <p:cNvSpPr txBox="1"/>
          <p:nvPr/>
        </p:nvSpPr>
        <p:spPr>
          <a:xfrm>
            <a:off x="1127448" y="1550436"/>
            <a:ext cx="619144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Rejected 148 Features and Confirmed 52 Features </a:t>
            </a:r>
          </a:p>
        </p:txBody>
      </p:sp>
    </p:spTree>
    <p:extLst>
      <p:ext uri="{BB962C8B-B14F-4D97-AF65-F5344CB8AC3E}">
        <p14:creationId xmlns:p14="http://schemas.microsoft.com/office/powerpoint/2010/main" val="253469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BE4D-5410-573C-0273-EA8A697D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Modeling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E496-BC90-8CB2-FD42-6B5F9F1C4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Data was split into 80/20 ratio</a:t>
            </a:r>
          </a:p>
          <a:p>
            <a:endParaRPr lang="en-US">
              <a:latin typeface="Franklin Gothic Book"/>
            </a:endParaRPr>
          </a:p>
          <a:p>
            <a:r>
              <a:rPr lang="en-US">
                <a:latin typeface="Franklin Gothic Book"/>
              </a:rPr>
              <a:t>Accuracies of algorithms were estimated with K-Fold Cross Validation</a:t>
            </a:r>
            <a:endParaRPr lang="en-US"/>
          </a:p>
          <a:p>
            <a:endParaRPr lang="en-US">
              <a:latin typeface="Franklin Gothic Book"/>
            </a:endParaRPr>
          </a:p>
          <a:p>
            <a:r>
              <a:rPr lang="en-US">
                <a:latin typeface="Franklin Gothic Book"/>
              </a:rPr>
              <a:t>Hyperparameters were tuned to get the best result of the model</a:t>
            </a:r>
            <a:endParaRPr lang="en-US"/>
          </a:p>
          <a:p>
            <a:endParaRPr lang="en-US"/>
          </a:p>
          <a:p>
            <a:r>
              <a:rPr lang="en-US">
                <a:latin typeface="Franklin Gothic Book"/>
              </a:rPr>
              <a:t>Models were evaluated in term of accuracy, recall, precision, f1, and confusion matrix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5D0-8EC7-A5BA-DA9A-EB358058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4C72-9779-E82D-9705-17B0D2147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Franklin Gothic Book"/>
              </a:rPr>
              <a:t>K-Fold Cross Validation</a:t>
            </a:r>
          </a:p>
          <a:p>
            <a:r>
              <a:rPr lang="en-US">
                <a:latin typeface="Franklin Gothic Book"/>
              </a:rPr>
              <a:t>10-fold was used for the splitting number</a:t>
            </a:r>
          </a:p>
          <a:p>
            <a:endParaRPr lang="en-US">
              <a:latin typeface="Franklin Gothic Book"/>
            </a:endParaRPr>
          </a:p>
          <a:p>
            <a:r>
              <a:rPr lang="en-US">
                <a:latin typeface="Franklin Gothic Book"/>
              </a:rPr>
              <a:t>Result: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Franklin Gothic Book"/>
              </a:rPr>
              <a:t>Gradient Boosting (GR), Random Forest (LDA), and AdaBoost (ADA) give the best performance 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C909EC0-F3F1-FCA2-F149-6569CB52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16" y="3167536"/>
            <a:ext cx="2743200" cy="17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4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755-4269-EDE7-6209-3109E9E3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Hyper Parameter Tuning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5B9F333-40AB-A539-41FB-809C4E794E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7297" y="2547969"/>
            <a:ext cx="6143625" cy="3676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4373F-9B6A-B02A-DEDB-E05697CA66A5}"/>
              </a:ext>
            </a:extLst>
          </p:cNvPr>
          <p:cNvSpPr txBox="1"/>
          <p:nvPr/>
        </p:nvSpPr>
        <p:spPr>
          <a:xfrm>
            <a:off x="839141" y="1347141"/>
            <a:ext cx="97140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Franklin Gothic Book"/>
                <a:cs typeface="Arial"/>
              </a:rPr>
              <a:t>Tuned with </a:t>
            </a:r>
            <a:r>
              <a:rPr lang="en-US" sz="2400" err="1">
                <a:latin typeface="Franklin Gothic Book"/>
                <a:cs typeface="Arial"/>
              </a:rPr>
              <a:t>RandomizedSearchCV</a:t>
            </a:r>
            <a:r>
              <a:rPr lang="en-US" sz="2400">
                <a:latin typeface="Franklin Gothic Book"/>
                <a:cs typeface="Arial"/>
              </a:rPr>
              <a:t> with 10-fold as the split number​</a:t>
            </a:r>
          </a:p>
          <a:p>
            <a:pPr>
              <a:buChar char="•"/>
            </a:pPr>
            <a:endParaRPr lang="en-US" sz="2400">
              <a:latin typeface="Franklin Gothic Book"/>
              <a:cs typeface="Arial"/>
            </a:endParaRPr>
          </a:p>
          <a:p>
            <a:pPr>
              <a:buChar char="•"/>
            </a:pPr>
            <a:r>
              <a:rPr lang="en-US" sz="2400">
                <a:latin typeface="Franklin Gothic Book"/>
                <a:cs typeface="Arial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350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Random Forest Model</a:t>
            </a:r>
            <a:r>
              <a:rPr lang="en-US">
                <a:latin typeface="Franklin Gothic Book"/>
              </a:rPr>
              <a:t>                                  </a:t>
            </a:r>
            <a:r>
              <a:rPr lang="en-US" sz="1800">
                <a:latin typeface="Franklin Gothic Book"/>
              </a:rPr>
              <a:t>Feature Importance Rank:</a:t>
            </a:r>
          </a:p>
          <a:p>
            <a:r>
              <a:rPr lang="en-US">
                <a:latin typeface="Franklin Gothic Book"/>
              </a:rPr>
              <a:t>Accuracy:  99%</a:t>
            </a:r>
          </a:p>
          <a:p>
            <a:r>
              <a:rPr lang="en-US">
                <a:latin typeface="Franklin Gothic Book"/>
              </a:rPr>
              <a:t>F1 score: 99%</a:t>
            </a:r>
          </a:p>
          <a:p>
            <a:r>
              <a:rPr lang="en-US">
                <a:latin typeface="Franklin Gothic Book"/>
              </a:rPr>
              <a:t>Recall: 99%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99%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BF694A4-EE38-FF28-3A44-3D6DE881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3935488"/>
            <a:ext cx="3053644" cy="2495987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BED12E02-5CAB-1C32-9BC4-4E51DDBA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40" y="1989962"/>
            <a:ext cx="5481083" cy="44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Gradient Boosting Model</a:t>
            </a:r>
            <a:r>
              <a:rPr lang="en-US">
                <a:latin typeface="Franklin Gothic Book"/>
              </a:rPr>
              <a:t>                            </a:t>
            </a:r>
            <a:r>
              <a:rPr lang="en-US" sz="1800">
                <a:latin typeface="Franklin Gothic Book"/>
              </a:rPr>
              <a:t>Feature Importance Rank:</a:t>
            </a:r>
          </a:p>
          <a:p>
            <a:r>
              <a:rPr lang="en-US">
                <a:latin typeface="Franklin Gothic Book"/>
              </a:rPr>
              <a:t>Accuracy:  99%</a:t>
            </a:r>
          </a:p>
          <a:p>
            <a:r>
              <a:rPr lang="en-US">
                <a:latin typeface="Franklin Gothic Book"/>
              </a:rPr>
              <a:t>F1 score: 99%</a:t>
            </a:r>
          </a:p>
          <a:p>
            <a:r>
              <a:rPr lang="en-US">
                <a:latin typeface="Franklin Gothic Book"/>
              </a:rPr>
              <a:t>Recall: 99%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99%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2ABCFC4-D230-3CFF-A403-E673A39D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7" y="4022639"/>
            <a:ext cx="3759200" cy="2481612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3660B3A6-D2B5-6077-7031-2C99FDA86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27304"/>
            <a:ext cx="5977268" cy="47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AdaBoost Model</a:t>
            </a:r>
            <a:r>
              <a:rPr lang="en-US">
                <a:latin typeface="Franklin Gothic Book"/>
              </a:rPr>
              <a:t>                                              </a:t>
            </a:r>
            <a:r>
              <a:rPr lang="en-US" sz="1800">
                <a:latin typeface="Franklin Gothic Book"/>
              </a:rPr>
              <a:t>Feature Importance Rank:</a:t>
            </a:r>
          </a:p>
          <a:p>
            <a:r>
              <a:rPr lang="en-US">
                <a:latin typeface="Franklin Gothic Book"/>
              </a:rPr>
              <a:t>Accuracy:  99%</a:t>
            </a:r>
          </a:p>
          <a:p>
            <a:r>
              <a:rPr lang="en-US">
                <a:latin typeface="Franklin Gothic Book"/>
              </a:rPr>
              <a:t>F1 score: 99%</a:t>
            </a:r>
          </a:p>
          <a:p>
            <a:r>
              <a:rPr lang="en-US">
                <a:latin typeface="Franklin Gothic Book"/>
              </a:rPr>
              <a:t>Recall: 99%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99%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6013688-A2DE-B9FD-1D65-99CCB532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63" y="2009615"/>
            <a:ext cx="5738037" cy="4300745"/>
          </a:xfrm>
          <a:prstGeom prst="rect">
            <a:avLst/>
          </a:prstGeom>
        </p:spPr>
      </p:pic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05DB2B68-1AAF-57E7-F58E-B292A7DE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7" y="3961421"/>
            <a:ext cx="3531781" cy="27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0725-B425-2B04-9B4F-547A097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Business </a:t>
            </a:r>
            <a:r>
              <a:rPr lang="en" b="1">
                <a:latin typeface="Franklin Gothic Medium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928E-07F6-4ABA-76E4-CAAC88627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C74C-935D-D486-BD9F-1ED6770C3632}"/>
              </a:ext>
            </a:extLst>
          </p:cNvPr>
          <p:cNvSpPr txBox="1"/>
          <p:nvPr/>
        </p:nvSpPr>
        <p:spPr>
          <a:xfrm>
            <a:off x="834190" y="1491916"/>
            <a:ext cx="1075623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>
                <a:solidFill>
                  <a:srgbClr val="1B192E"/>
                </a:solidFill>
                <a:latin typeface="Calibri"/>
                <a:cs typeface="Arial"/>
              </a:rPr>
              <a:t>To classify whether an advertisement is good or bad based on some properties that are shown on the ads </a:t>
            </a:r>
            <a:endParaRPr lang="en-US"/>
          </a:p>
          <a:p>
            <a:r>
              <a:rPr lang="en-US" sz="3200">
                <a:solidFill>
                  <a:srgbClr val="1B192E"/>
                </a:solidFill>
                <a:latin typeface="Calibri"/>
                <a:cs typeface="Arial"/>
              </a:rPr>
              <a:t> </a:t>
            </a:r>
            <a:r>
              <a:rPr lang="en-US" sz="3200">
                <a:solidFill>
                  <a:srgbClr val="FFFFFF"/>
                </a:solidFill>
                <a:latin typeface="Calibri"/>
                <a:cs typeface="Arial"/>
              </a:rPr>
              <a:t>​</a:t>
            </a:r>
            <a:endParaRPr lang="en-US">
              <a:cs typeface="Calibri" panose="020F0502020204030204"/>
            </a:endParaRPr>
          </a:p>
          <a:p>
            <a:pPr>
              <a:buChar char="•"/>
            </a:pPr>
            <a:r>
              <a:rPr lang="en-US" sz="3200">
                <a:solidFill>
                  <a:srgbClr val="1B192E"/>
                </a:solidFill>
                <a:latin typeface="Calibri"/>
                <a:cs typeface="Arial"/>
              </a:rPr>
              <a:t> To know what properties of an advertisement that are giving the most impact when it comes to effectiveness </a:t>
            </a:r>
            <a:r>
              <a:rPr lang="en-US" sz="3200">
                <a:solidFill>
                  <a:srgbClr val="FFFFFF"/>
                </a:solidFill>
                <a:latin typeface="Calibri"/>
                <a:cs typeface="Arial"/>
              </a:rPr>
              <a:t>​</a:t>
            </a:r>
          </a:p>
          <a:p>
            <a:pPr>
              <a:buChar char="•"/>
            </a:pPr>
            <a:endParaRPr lang="en-US" sz="3200">
              <a:solidFill>
                <a:srgbClr val="FFFFFF"/>
              </a:solidFill>
              <a:latin typeface="Calibri"/>
              <a:cs typeface="Arial"/>
            </a:endParaRPr>
          </a:p>
          <a:p>
            <a:pPr>
              <a:buChar char="•"/>
            </a:pPr>
            <a:r>
              <a:rPr lang="en-US" sz="3200">
                <a:solidFill>
                  <a:srgbClr val="1B192E"/>
                </a:solidFill>
                <a:latin typeface="Calibri"/>
                <a:cs typeface="Arial"/>
              </a:rPr>
              <a:t>To see pattern and trend on properties in the good advertisements</a:t>
            </a:r>
          </a:p>
        </p:txBody>
      </p:sp>
    </p:spTree>
    <p:extLst>
      <p:ext uri="{BB962C8B-B14F-4D97-AF65-F5344CB8AC3E}">
        <p14:creationId xmlns:p14="http://schemas.microsoft.com/office/powerpoint/2010/main" val="361941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Support Vector Machine</a:t>
            </a:r>
            <a:r>
              <a:rPr lang="en-US">
                <a:latin typeface="Franklin Gothic Book"/>
              </a:rPr>
              <a:t>                                 </a:t>
            </a:r>
            <a:endParaRPr lang="en-US" sz="1800">
              <a:latin typeface="Franklin Gothic Book"/>
            </a:endParaRPr>
          </a:p>
          <a:p>
            <a:r>
              <a:rPr lang="en-US">
                <a:latin typeface="Franklin Gothic Book"/>
              </a:rPr>
              <a:t>Accuracy:  95%</a:t>
            </a:r>
          </a:p>
          <a:p>
            <a:r>
              <a:rPr lang="en-US">
                <a:latin typeface="Franklin Gothic Book"/>
              </a:rPr>
              <a:t>F1 score: 95%</a:t>
            </a:r>
          </a:p>
          <a:p>
            <a:r>
              <a:rPr lang="en-US">
                <a:latin typeface="Franklin Gothic Book"/>
              </a:rPr>
              <a:t>Recall: 95%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95%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4919983-E772-C168-45F1-74065DEC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49" y="1845557"/>
            <a:ext cx="4807687" cy="37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1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Logistic Regression Model</a:t>
            </a:r>
            <a:r>
              <a:rPr lang="en-US">
                <a:latin typeface="Franklin Gothic Book"/>
              </a:rPr>
              <a:t>                                  </a:t>
            </a:r>
            <a:endParaRPr lang="en-US" sz="1800">
              <a:latin typeface="Franklin Gothic Book"/>
            </a:endParaRPr>
          </a:p>
          <a:p>
            <a:r>
              <a:rPr lang="en-US">
                <a:latin typeface="Franklin Gothic Book"/>
              </a:rPr>
              <a:t>Accuracy:  97%</a:t>
            </a:r>
          </a:p>
          <a:p>
            <a:r>
              <a:rPr lang="en-US">
                <a:latin typeface="Franklin Gothic Book"/>
              </a:rPr>
              <a:t>F1 score: 97%</a:t>
            </a:r>
          </a:p>
          <a:p>
            <a:r>
              <a:rPr lang="en-US">
                <a:latin typeface="Franklin Gothic Book"/>
              </a:rPr>
              <a:t>Recall: 97%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97%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689CA2D-B448-C280-4F9A-CB25C50C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86" y="1889860"/>
            <a:ext cx="4648200" cy="3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877-4BC5-8CB5-B184-F4793DE2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Model 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DB38-A35A-832C-A747-9A62E4793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Franklin Gothic Book"/>
              </a:rPr>
              <a:t>Naive Bayes Model</a:t>
            </a:r>
            <a:r>
              <a:rPr lang="en-US">
                <a:latin typeface="Franklin Gothic Book"/>
              </a:rPr>
              <a:t>                                  </a:t>
            </a:r>
            <a:endParaRPr lang="en-US" sz="1800">
              <a:latin typeface="Franklin Gothic Book"/>
            </a:endParaRPr>
          </a:p>
          <a:p>
            <a:r>
              <a:rPr lang="en-US">
                <a:latin typeface="Franklin Gothic Book"/>
              </a:rPr>
              <a:t>Accuracy:  98%</a:t>
            </a:r>
          </a:p>
          <a:p>
            <a:r>
              <a:rPr lang="en-US">
                <a:latin typeface="Franklin Gothic Book"/>
              </a:rPr>
              <a:t>F1 score: 98%</a:t>
            </a:r>
          </a:p>
          <a:p>
            <a:r>
              <a:rPr lang="en-US">
                <a:latin typeface="Franklin Gothic Book"/>
              </a:rPr>
              <a:t>Recall: 98%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Franklin Gothic Book"/>
              </a:rPr>
              <a:t>Precision: 98%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7FF09B5A-B83C-7766-1F29-A7D0A96C8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35" y="1771755"/>
            <a:ext cx="4506432" cy="35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AC6C-FA6A-E471-1EA1-858D30B6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Business Query Answers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E3BB-844D-84A4-6EB3-59E1CAF37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buFont typeface="Arial"/>
              <a:buChar char="•"/>
            </a:pPr>
            <a:r>
              <a:rPr lang="en">
                <a:latin typeface="+mn-lt"/>
                <a:ea typeface="+mn-lt"/>
                <a:cs typeface="+mn-lt"/>
              </a:rPr>
              <a:t>Can we classify good and bad advertisements based on the data that we have?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"/>
              <a:ea typeface="+mn-lt"/>
              <a:cs typeface="+mn-lt"/>
            </a:endParaRPr>
          </a:p>
          <a:p>
            <a:pPr lvl="1" indent="0">
              <a:buFont typeface="Arial"/>
              <a:buChar char="•"/>
            </a:pPr>
            <a:r>
              <a:rPr lang="en" sz="2800">
                <a:latin typeface="Calibri"/>
                <a:ea typeface="+mn-lt"/>
                <a:cs typeface="+mn-lt"/>
              </a:rPr>
              <a:t>Yes we were able to classify the advertisement based on the features given</a:t>
            </a:r>
            <a:endParaRPr lang="en-US" sz="28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">
              <a:latin typeface="Calibri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">
                <a:latin typeface="Calibri"/>
                <a:ea typeface="+mn-lt"/>
                <a:cs typeface="+mn-lt"/>
              </a:rPr>
              <a:t>What is the smallest set of variables that need to be changed to maximize likelihood of the advertisement being categorized as good?</a:t>
            </a:r>
            <a:endParaRPr lang="en-US">
              <a:latin typeface="Calibri"/>
              <a:ea typeface="+mn-lt"/>
              <a:cs typeface="+mn-lt"/>
            </a:endParaRPr>
          </a:p>
          <a:p>
            <a:pPr lvl="1" indent="0">
              <a:buFont typeface="Arial"/>
              <a:buChar char="•"/>
            </a:pPr>
            <a:r>
              <a:rPr lang="en">
                <a:latin typeface="Franklin Gothic Book"/>
                <a:ea typeface="+mn-lt"/>
                <a:cs typeface="+mn-lt"/>
              </a:rPr>
              <a:t>Can we recommend which set of attributes is the best based on the advertisement’s category?</a:t>
            </a:r>
            <a:endParaRPr lang="en">
              <a:latin typeface="Calibri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latin typeface="Calibri" panose="020F050202020403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01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8B6E-1D24-4356-DA4E-89F1943D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Recommended Features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519E-4D6D-DD3B-7072-1770030A6B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US" sz="2000">
                <a:latin typeface="Franklin Gothic Book"/>
              </a:rPr>
              <a:t>Random Forest: </a:t>
            </a:r>
            <a:r>
              <a:rPr lang="en-US" sz="2000" err="1">
                <a:latin typeface="Franklin Gothic Book"/>
              </a:rPr>
              <a:t>Noticability</a:t>
            </a:r>
            <a:r>
              <a:rPr lang="en-US" sz="2000">
                <a:latin typeface="Franklin Gothic Book"/>
              </a:rPr>
              <a:t> threshold, Number of Scenes, Country, Number of Distinctive assets, percentage of ad product shown</a:t>
            </a:r>
          </a:p>
          <a:p>
            <a:endParaRPr lang="en-US" sz="2000"/>
          </a:p>
          <a:p>
            <a:r>
              <a:rPr lang="en-US" sz="2000">
                <a:latin typeface="Franklin Gothic Book"/>
              </a:rPr>
              <a:t>Gradient Boosting: </a:t>
            </a:r>
            <a:r>
              <a:rPr lang="en-US" sz="2000" err="1">
                <a:latin typeface="Franklin Gothic Book"/>
              </a:rPr>
              <a:t>Noticability</a:t>
            </a:r>
            <a:r>
              <a:rPr lang="en-US" sz="2000">
                <a:latin typeface="Franklin Gothic Book"/>
              </a:rPr>
              <a:t> threshold, duration of logo placement in middle right side, number of seconds of speech, logo in ending video, percentage of ad product shown</a:t>
            </a:r>
          </a:p>
          <a:p>
            <a:endParaRPr lang="en-US" sz="2000">
              <a:latin typeface="Franklin Gothic Book"/>
            </a:endParaRPr>
          </a:p>
          <a:p>
            <a:r>
              <a:rPr lang="en-US" sz="2000">
                <a:latin typeface="Franklin Gothic Book"/>
              </a:rPr>
              <a:t>AdaBoost: Country, product first shown, duration of logo placement in middle right side, number of words shown in ad, Number of Distinctive assets</a:t>
            </a:r>
          </a:p>
          <a:p>
            <a:endParaRPr lang="en-US" sz="2000">
              <a:latin typeface="Franklin Gothic Book"/>
            </a:endParaRPr>
          </a:p>
          <a:p>
            <a:r>
              <a:rPr lang="en-US" sz="2000">
                <a:latin typeface="Franklin Gothic Book"/>
              </a:rPr>
              <a:t>We conclude that these features are the most impactful in our data.</a:t>
            </a:r>
          </a:p>
        </p:txBody>
      </p:sp>
    </p:spTree>
    <p:extLst>
      <p:ext uri="{BB962C8B-B14F-4D97-AF65-F5344CB8AC3E}">
        <p14:creationId xmlns:p14="http://schemas.microsoft.com/office/powerpoint/2010/main" val="86072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AC6C-FA6A-E471-1EA1-858D30B6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Business Query Answers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E3BB-844D-84A4-6EB3-59E1CAF37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buFont typeface="Arial,Sans-Serif"/>
              <a:buChar char="•"/>
            </a:pPr>
            <a:r>
              <a:rPr lang="en">
                <a:latin typeface="Franklin Gothic Book"/>
                <a:ea typeface="+mn-lt"/>
                <a:cs typeface="+mn-lt"/>
              </a:rPr>
              <a:t>Which form of advertisement format has a higher impact than other?</a:t>
            </a:r>
            <a:endParaRPr lang="en-US">
              <a:latin typeface="Franklin Gothic Book"/>
              <a:ea typeface="+mn-lt"/>
              <a:cs typeface="+mn-lt"/>
            </a:endParaRPr>
          </a:p>
          <a:p>
            <a:pPr marL="228600" lvl="1">
              <a:buFont typeface="Arial"/>
              <a:buChar char="•"/>
            </a:pPr>
            <a:endParaRPr lang="en" sz="2800">
              <a:latin typeface="Franklin Gothic Book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latin typeface="Franklin Gothic Book"/>
              <a:ea typeface="+mn-lt"/>
              <a:cs typeface="+mn-lt"/>
            </a:endParaRPr>
          </a:p>
          <a:p>
            <a:pPr marL="457200" lvl="1" indent="0">
              <a:buNone/>
            </a:pPr>
            <a:endParaRPr lang="en">
              <a:latin typeface="Calibri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A5CE9A-C6D2-0BA5-46F0-7A5ADE83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45" y="2245640"/>
            <a:ext cx="9764484" cy="43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786C-2900-6CF6-B917-A9602701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16B4-DC20-F534-8FC1-356B66F31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Due to lack of data points, the results varied differently for every model – some models performed well and some did not.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Many features were present, which resulted in overfitting, hence we had to perform hyperparameter tuning.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Data was heavily imbalanced, hence up sampling was necessary.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Random Forest, Gradient Boosting, </a:t>
            </a:r>
            <a:r>
              <a:rPr lang="en-US" err="1">
                <a:latin typeface="Calibri"/>
                <a:cs typeface="Calibri"/>
              </a:rPr>
              <a:t>Adaboost</a:t>
            </a:r>
            <a:r>
              <a:rPr lang="en-US">
                <a:latin typeface="Calibri"/>
                <a:cs typeface="Calibri"/>
              </a:rPr>
              <a:t> models were the top performing model.</a:t>
            </a: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en-US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728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5064-2AC8-B3CB-C3FB-91522F00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br>
              <a:rPr lang="en-US">
                <a:latin typeface="Franklin Gothic Medium"/>
              </a:rPr>
            </a:br>
            <a:r>
              <a:rPr lang="en-US">
                <a:latin typeface="Franklin Gothic Medium"/>
              </a:rPr>
              <a:t>Business Queries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497D-ECDE-74CC-05C9-2EA6EB965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" sz="3200">
                <a:latin typeface="Calibri"/>
                <a:cs typeface="Calibri"/>
              </a:rPr>
              <a:t>Can we classify good and bad advertisements based on the data that we have?</a:t>
            </a:r>
            <a:endParaRPr lang="en-US" sz="3200">
              <a:latin typeface="Calibri"/>
              <a:cs typeface="Calibri"/>
            </a:endParaRPr>
          </a:p>
          <a:p>
            <a:pPr lvl="1"/>
            <a:r>
              <a:rPr lang="en" sz="3200">
                <a:latin typeface="Calibri"/>
                <a:cs typeface="Calibri"/>
              </a:rPr>
              <a:t>What is the smallest set of variables that need to be changed to maximize likelihood of the advertisement being categorized as good?</a:t>
            </a:r>
            <a:endParaRPr lang="en-US" sz="3200">
              <a:latin typeface="Calibri"/>
              <a:cs typeface="Calibri"/>
            </a:endParaRPr>
          </a:p>
          <a:p>
            <a:pPr lvl="1"/>
            <a:r>
              <a:rPr lang="en" sz="3200">
                <a:latin typeface="Calibri"/>
                <a:cs typeface="Calibri"/>
              </a:rPr>
              <a:t>Can we recommend which set of attributes is the best based on the advertisement’s category?</a:t>
            </a:r>
            <a:endParaRPr lang="en-US" sz="320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" sz="3200">
              <a:latin typeface="Calibri"/>
              <a:cs typeface="Calibri"/>
            </a:endParaRPr>
          </a:p>
          <a:p>
            <a:r>
              <a:rPr lang="en" sz="3200">
                <a:latin typeface="Calibri"/>
                <a:cs typeface="Calibri"/>
              </a:rPr>
              <a:t>Which form of advertisement format has a higher impact than other?</a:t>
            </a:r>
            <a:endParaRPr lang="en-US" sz="3200">
              <a:latin typeface="Calibri"/>
              <a:cs typeface="Calibri"/>
            </a:endParaRPr>
          </a:p>
          <a:p>
            <a:endParaRPr lang="en-US"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39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3" y="219846"/>
            <a:ext cx="10515600" cy="1026353"/>
          </a:xfrm>
        </p:spPr>
        <p:txBody>
          <a:bodyPr lIns="91440" tIns="45720" rIns="91440" bIns="45720" anchor="ctr"/>
          <a:lstStyle/>
          <a:p>
            <a:r>
              <a:rPr lang="en-US" b="1">
                <a:solidFill>
                  <a:schemeClr val="tx1"/>
                </a:solidFill>
                <a:latin typeface="Franklin Gothic Medium"/>
              </a:rPr>
              <a:t>Data Collection:</a:t>
            </a:r>
            <a:br>
              <a:rPr lang="en-US" b="1">
                <a:solidFill>
                  <a:schemeClr val="tx1"/>
                </a:solidFill>
                <a:latin typeface="Franklin Gothic Medium"/>
              </a:rPr>
            </a:b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Franklin Gothic Medium"/>
              </a:rPr>
              <a:t>Dataset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80E-49C7-2E45-AA8D-6E92A3E0B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534" y="1713424"/>
            <a:ext cx="10515599" cy="4785485"/>
          </a:xfrm>
        </p:spPr>
        <p:txBody>
          <a:bodyPr lIns="91440" tIns="45720" rIns="91440" bIns="45720" anchor="t"/>
          <a:lstStyle/>
          <a:p>
            <a:pPr marL="285750" indent="-285750">
              <a:buFontTx/>
              <a:buChar char="-"/>
            </a:pPr>
            <a:r>
              <a:rPr lang="en-US" sz="2400">
                <a:latin typeface="Calibri"/>
                <a:cs typeface="Calibri Light"/>
              </a:rPr>
              <a:t>Collected from </a:t>
            </a:r>
            <a:r>
              <a:rPr lang="en-US" sz="2400" err="1">
                <a:latin typeface="Calibri"/>
                <a:cs typeface="Calibri Light"/>
              </a:rPr>
              <a:t>MetrixLab</a:t>
            </a:r>
            <a:r>
              <a:rPr lang="en-US" sz="2400">
                <a:latin typeface="Calibri"/>
                <a:cs typeface="Calibri Light"/>
              </a:rPr>
              <a:t> – that includes Individual brands Advertisement information</a:t>
            </a:r>
          </a:p>
          <a:p>
            <a:pPr marL="285750" indent="-285750">
              <a:buFontTx/>
              <a:buChar char="-"/>
            </a:pPr>
            <a:r>
              <a:rPr lang="en-US" sz="2400">
                <a:latin typeface="Calibri"/>
                <a:cs typeface="Calibri Light"/>
              </a:rPr>
              <a:t>UL 2022 GLOBAL META DATA </a:t>
            </a:r>
            <a:r>
              <a:rPr lang="en-US" sz="2400" err="1">
                <a:latin typeface="Calibri"/>
                <a:cs typeface="Calibri Light"/>
              </a:rPr>
              <a:t>FILE.xslx</a:t>
            </a:r>
            <a:endParaRPr lang="en-US" sz="2400">
              <a:latin typeface="Calibri"/>
              <a:cs typeface="Calibri Light"/>
            </a:endParaRPr>
          </a:p>
          <a:p>
            <a:pPr marL="742950" lvl="1" indent="-285750">
              <a:buFontTx/>
              <a:buChar char="-"/>
            </a:pPr>
            <a:r>
              <a:rPr lang="en-US">
                <a:latin typeface="Calibri"/>
                <a:cs typeface="Calibri Light"/>
              </a:rPr>
              <a:t>Data from 2019-2022</a:t>
            </a:r>
          </a:p>
          <a:p>
            <a:endParaRPr lang="en-US" sz="2400">
              <a:latin typeface="Calibri"/>
              <a:cs typeface="Calibri Light"/>
            </a:endParaRPr>
          </a:p>
          <a:p>
            <a:pPr marL="285750" indent="-285750">
              <a:buFontTx/>
              <a:buChar char="-"/>
            </a:pPr>
            <a:r>
              <a:rPr lang="en-US" sz="2400">
                <a:latin typeface="Calibri"/>
                <a:cs typeface="Calibri Light"/>
              </a:rPr>
              <a:t>Consists of total of 454 columns with 271 columns of the properties of the advertisements</a:t>
            </a:r>
          </a:p>
          <a:p>
            <a:pPr marL="285750" indent="-285750">
              <a:buFontTx/>
              <a:buChar char="-"/>
            </a:pPr>
            <a:endParaRPr lang="en-US" sz="2400">
              <a:latin typeface="Calibri"/>
              <a:cs typeface="Calibri Light"/>
            </a:endParaRPr>
          </a:p>
          <a:p>
            <a:pPr marL="285750" indent="-285750">
              <a:buFontTx/>
              <a:buChar char="-"/>
            </a:pPr>
            <a:r>
              <a:rPr lang="en-US" sz="2400">
                <a:latin typeface="Calibri"/>
                <a:cs typeface="Calibri Light"/>
              </a:rPr>
              <a:t>Consists of 614 observations</a:t>
            </a:r>
          </a:p>
          <a:p>
            <a:endParaRPr lang="en-US" sz="240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36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953D-79C1-F1D6-76EF-AEE0EBD7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B2E30BFC-F77A-40D9-8948-E1E932037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999" y="1429453"/>
            <a:ext cx="11510209" cy="4749640"/>
          </a:xfrm>
        </p:spPr>
      </p:pic>
    </p:spTree>
    <p:extLst>
      <p:ext uri="{BB962C8B-B14F-4D97-AF65-F5344CB8AC3E}">
        <p14:creationId xmlns:p14="http://schemas.microsoft.com/office/powerpoint/2010/main" val="33124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282-3129-9772-774C-A31288C7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Observation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D65DBB-F7A5-735A-732B-322261EFE4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8899" y="1953432"/>
            <a:ext cx="5288426" cy="3661578"/>
          </a:xfrm>
        </p:spPr>
      </p:pic>
      <p:pic>
        <p:nvPicPr>
          <p:cNvPr id="5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ECE200E-252F-3480-8A62-376C66909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85" y="2063006"/>
            <a:ext cx="5038845" cy="35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Franklin Gothic Medium"/>
              </a:rPr>
              <a:t>Initial Observation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32087"/>
            <a:ext cx="10515599" cy="4785485"/>
          </a:xfrm>
        </p:spPr>
        <p:txBody>
          <a:bodyPr lIns="91440" tIns="45720" rIns="91440" bIns="45720" anchor="t"/>
          <a:lstStyle/>
          <a:p>
            <a:pPr marL="0" marR="0" indent="0">
              <a:buNone/>
            </a:pPr>
            <a:endParaRPr lang="en-US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Franklin Gothic Book"/>
              </a:rPr>
              <a:t>We have</a:t>
            </a:r>
            <a:r>
              <a:rPr lang="en-US" sz="2800">
                <a:latin typeface="Franklin Gothic Book"/>
              </a:rPr>
              <a:t> Missing Values </a:t>
            </a:r>
            <a:r>
              <a:rPr lang="en-US">
                <a:latin typeface="Franklin Gothic Book"/>
              </a:rPr>
              <a:t>that are</a:t>
            </a:r>
            <a:r>
              <a:rPr lang="en-US" sz="2800">
                <a:latin typeface="Franklin Gothic Book"/>
              </a:rPr>
              <a:t> found in the data</a:t>
            </a:r>
          </a:p>
          <a:p>
            <a:endParaRPr lang="en-US" sz="2800"/>
          </a:p>
          <a:p>
            <a:r>
              <a:rPr lang="en-US" sz="2800">
                <a:latin typeface="Franklin Gothic Book"/>
              </a:rPr>
              <a:t>Many of the values are Binary (yes/no) data</a:t>
            </a:r>
          </a:p>
          <a:p>
            <a:endParaRPr lang="en-US"/>
          </a:p>
          <a:p>
            <a:r>
              <a:rPr lang="en-US">
                <a:latin typeface="Franklin Gothic Book"/>
              </a:rPr>
              <a:t>There's data bias 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Planned 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859" y="837736"/>
            <a:ext cx="10515599" cy="5805859"/>
          </a:xfrm>
        </p:spPr>
        <p:txBody>
          <a:bodyPr lIns="91440" tIns="45720" rIns="91440" bIns="45720"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Franklin Gothic Book"/>
              </a:rPr>
              <a:t>There will be no data addition to the original dataset.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>
                <a:latin typeface="Franklin Gothic Book"/>
              </a:rPr>
              <a:t>Our dataset is not clean enough for the analysis, data cleaning is required.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original dataset is in excel format with some sheets. We need to re-structure the data to compatible format.</a:t>
            </a:r>
          </a:p>
          <a:p>
            <a:endParaRPr lang="en-US" sz="2000"/>
          </a:p>
          <a:p>
            <a:r>
              <a:rPr lang="en-US" sz="2000"/>
              <a:t>We plan to transform the values to the format that is relevant and standardized to prevent inconsistency in the analysis</a:t>
            </a:r>
          </a:p>
          <a:p>
            <a:endParaRPr lang="en-US" sz="2000" b="1"/>
          </a:p>
          <a:p>
            <a:r>
              <a:rPr lang="en-US" sz="2000"/>
              <a:t>Our dataset contains huge amounts of features. To handle that problem, we need to perform feature selection and dimensionality reduction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26393"/>
            <a:ext cx="10515599" cy="5964964"/>
          </a:xfrm>
        </p:spPr>
        <p:txBody>
          <a:bodyPr lIns="91440" tIns="45720" rIns="91440" bIns="45720"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Franklin Gothic Book"/>
              </a:rPr>
              <a:t>Data Cleaning</a:t>
            </a:r>
          </a:p>
          <a:p>
            <a:pPr lvl="1"/>
            <a:r>
              <a:rPr lang="en-US" sz="1600"/>
              <a:t>Handling missing values by filling them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Dropping unwanted characters, symbols, and whitespaces from categorical values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Checking outliers in the data for numerical values </a:t>
            </a:r>
          </a:p>
          <a:p>
            <a:pPr lvl="1"/>
            <a:r>
              <a:rPr lang="en-US" sz="1600"/>
              <a:t>Removing irrelevant observations</a:t>
            </a:r>
            <a:endParaRPr lang="en-US"/>
          </a:p>
          <a:p>
            <a:r>
              <a:rPr lang="en-US" sz="2000" b="1">
                <a:latin typeface="Franklin Gothic Book"/>
              </a:rPr>
              <a:t>Data Structuring</a:t>
            </a:r>
          </a:p>
          <a:p>
            <a:pPr lvl="1"/>
            <a:r>
              <a:rPr lang="en-US" sz="1600"/>
              <a:t>Extracting the data from original dataset into separated CSV files </a:t>
            </a:r>
            <a:endParaRPr lang="en-US" sz="1600">
              <a:cs typeface="Calibri"/>
            </a:endParaRPr>
          </a:p>
          <a:p>
            <a:r>
              <a:rPr lang="en-US" sz="2000" b="1">
                <a:latin typeface="Franklin Gothic Book"/>
              </a:rPr>
              <a:t>Data Transformation</a:t>
            </a:r>
          </a:p>
          <a:p>
            <a:pPr lvl="1"/>
            <a:r>
              <a:rPr lang="en-US" sz="1600"/>
              <a:t>Data Scaling/Normalization</a:t>
            </a:r>
            <a:endParaRPr lang="en-US" sz="1600">
              <a:cs typeface="Calibri"/>
            </a:endParaRPr>
          </a:p>
          <a:p>
            <a:pPr lvl="1"/>
            <a:r>
              <a:rPr lang="en-US" sz="1600"/>
              <a:t>Lower-casing text</a:t>
            </a:r>
            <a:endParaRPr lang="en-US"/>
          </a:p>
          <a:p>
            <a:pPr lvl="1"/>
            <a:r>
              <a:rPr lang="en-US" sz="1600">
                <a:latin typeface="Calibri"/>
                <a:cs typeface="Calibri"/>
              </a:rPr>
              <a:t>Changing binary(yes/no) to binary(1/0)</a:t>
            </a:r>
          </a:p>
          <a:p>
            <a:r>
              <a:rPr lang="en-US" sz="2000" b="1">
                <a:latin typeface="Franklin Gothic Book"/>
              </a:rPr>
              <a:t>Feature selection</a:t>
            </a:r>
          </a:p>
          <a:p>
            <a:pPr lvl="1"/>
            <a:r>
              <a:rPr lang="en-US" sz="1600"/>
              <a:t>Selecting feature that holds relevancy to the analysis</a:t>
            </a:r>
            <a:endParaRPr lang="en-US" sz="1600">
              <a:cs typeface="Calibri"/>
            </a:endParaRPr>
          </a:p>
          <a:p>
            <a:pPr lvl="1"/>
            <a:r>
              <a:rPr lang="en-US" sz="1600">
                <a:latin typeface="Calibri"/>
                <a:cs typeface="Calibri"/>
              </a:rPr>
              <a:t>Filtering correlated features</a:t>
            </a:r>
          </a:p>
          <a:p>
            <a:r>
              <a:rPr lang="en-US" sz="2000" b="1">
                <a:latin typeface="Franklin Gothic Book"/>
              </a:rPr>
              <a:t>Dimensionality Reduction</a:t>
            </a:r>
          </a:p>
          <a:p>
            <a:pPr lvl="1"/>
            <a:r>
              <a:rPr lang="en-US" sz="1600"/>
              <a:t>Creating compact projection of the data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1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936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Arial,Sans-Serif</vt:lpstr>
      <vt:lpstr>Calibri</vt:lpstr>
      <vt:lpstr>Franklin Gothic Book</vt:lpstr>
      <vt:lpstr>Franklin Gothic Medium</vt:lpstr>
      <vt:lpstr>Office Theme</vt:lpstr>
      <vt:lpstr>Effective Advertising Strategy</vt:lpstr>
      <vt:lpstr>Business Objective</vt:lpstr>
      <vt:lpstr> Business Queries </vt:lpstr>
      <vt:lpstr>Data Collection: Dataset to be Used</vt:lpstr>
      <vt:lpstr>PowerPoint Presentation</vt:lpstr>
      <vt:lpstr>Observation</vt:lpstr>
      <vt:lpstr>Initial Observation of the Data</vt:lpstr>
      <vt:lpstr>Planned Preparation Steps</vt:lpstr>
      <vt:lpstr>List of Preparation Steps</vt:lpstr>
      <vt:lpstr>Feature Selection</vt:lpstr>
      <vt:lpstr>Data Modelling Steps</vt:lpstr>
      <vt:lpstr>Correlation Result</vt:lpstr>
      <vt:lpstr>Boruta Feature Selection</vt:lpstr>
      <vt:lpstr>Modeling Preparation</vt:lpstr>
      <vt:lpstr>Validation</vt:lpstr>
      <vt:lpstr>Hyper Parameter Tuning</vt:lpstr>
      <vt:lpstr>Model Result</vt:lpstr>
      <vt:lpstr>Model Result</vt:lpstr>
      <vt:lpstr>Model Result</vt:lpstr>
      <vt:lpstr>Model Result</vt:lpstr>
      <vt:lpstr>Model Result</vt:lpstr>
      <vt:lpstr>Model Result</vt:lpstr>
      <vt:lpstr>Business Query Answers</vt:lpstr>
      <vt:lpstr>Recommended Features </vt:lpstr>
      <vt:lpstr>Business Query Answers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Fahritama, Raditya</cp:lastModifiedBy>
  <cp:revision>2</cp:revision>
  <dcterms:created xsi:type="dcterms:W3CDTF">2022-11-30T18:22:22Z</dcterms:created>
  <dcterms:modified xsi:type="dcterms:W3CDTF">2023-11-08T03:55:09Z</dcterms:modified>
</cp:coreProperties>
</file>