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n-IN" sz="3200" spc="-1" strike="noStrike">
                <a:solidFill>
                  <a:srgbClr val="ffffff"/>
                </a:solidFill>
                <a:latin typeface="Noto Sans Black"/>
              </a:rPr>
              <a:t>Click to edit the title text format</a:t>
            </a:r>
            <a:endParaRPr b="1" lang="en-IN" sz="3200" spc="-1" strike="noStrike">
              <a:solidFill>
                <a:srgbClr val="ffffff"/>
              </a:solidFill>
              <a:latin typeface="Noto Sans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IN" sz="2600" spc="-1" strike="noStrike">
                <a:solidFill>
                  <a:srgbClr val="1c1c1c"/>
                </a:solidFill>
                <a:latin typeface="Noto Sans SemiBold"/>
              </a:rPr>
              <a:t>Click to edit the outline text format</a:t>
            </a:r>
            <a:endParaRPr b="1" lang="en-IN" sz="2600" spc="-1" strike="noStrike">
              <a:solidFill>
                <a:srgbClr val="1c1c1c"/>
              </a:solidFill>
              <a:latin typeface="Noto Sans SemiBold"/>
            </a:endParaRPr>
          </a:p>
          <a:p>
            <a:pPr lvl="1" marL="288000">
              <a:spcAft>
                <a:spcPts val="1134"/>
              </a:spcAft>
            </a:pPr>
            <a:r>
              <a:rPr b="0" lang="en-IN" sz="2200" spc="-1" strike="noStrike">
                <a:solidFill>
                  <a:srgbClr val="1c1c1c"/>
                </a:solidFill>
                <a:latin typeface="Noto Sans Light"/>
              </a:rPr>
              <a:t>Second Outline Level</a:t>
            </a:r>
            <a:endParaRPr b="0" lang="en-IN" sz="2200" spc="-1" strike="noStrike">
              <a:solidFill>
                <a:srgbClr val="1c1c1c"/>
              </a:solidFill>
              <a:latin typeface="Noto Sans Light"/>
            </a:endParaRPr>
          </a:p>
          <a:p>
            <a:pPr lvl="2" marL="576000">
              <a:spcAft>
                <a:spcPts val="850"/>
              </a:spcAft>
            </a:pPr>
            <a:r>
              <a:rPr b="0" lang="en-IN" sz="1800" spc="-1" strike="noStrike">
                <a:solidFill>
                  <a:srgbClr val="1c1c1c"/>
                </a:solidFill>
                <a:latin typeface="Noto Sans Light"/>
              </a:rPr>
              <a:t>Third Outline Level</a:t>
            </a:r>
            <a:endParaRPr b="0" lang="en-IN" sz="1800" spc="-1" strike="noStrike">
              <a:solidFill>
                <a:srgbClr val="1c1c1c"/>
              </a:solidFill>
              <a:latin typeface="Noto Sans Light"/>
            </a:endParaRPr>
          </a:p>
          <a:p>
            <a:pPr lvl="3" marL="864000">
              <a:spcAft>
                <a:spcPts val="567"/>
              </a:spcAft>
            </a:pPr>
            <a:r>
              <a:rPr b="0" lang="en-IN" sz="1600" spc="-1" strike="noStrike">
                <a:solidFill>
                  <a:srgbClr val="1c1c1c"/>
                </a:solidFill>
                <a:latin typeface="Noto Sans Light"/>
              </a:rPr>
              <a:t>Fourth Outline Level</a:t>
            </a:r>
            <a:endParaRPr b="0" lang="en-IN" sz="1600" spc="-1" strike="noStrike">
              <a:solidFill>
                <a:srgbClr val="1c1c1c"/>
              </a:solidFill>
              <a:latin typeface="Noto Sans Light"/>
            </a:endParaRPr>
          </a:p>
          <a:p>
            <a:pPr lvl="4" marL="1152000">
              <a:spcAft>
                <a:spcPts val="283"/>
              </a:spcAft>
            </a:pPr>
            <a:r>
              <a:rPr b="0" lang="en-IN" sz="1600" spc="-1" strike="noStrike">
                <a:solidFill>
                  <a:srgbClr val="1c1c1c"/>
                </a:solidFill>
                <a:latin typeface="Noto Sans Light"/>
              </a:rPr>
              <a:t>Fifth Outline Level</a:t>
            </a:r>
            <a:endParaRPr b="0" lang="en-IN" sz="1600" spc="-1" strike="noStrike">
              <a:solidFill>
                <a:srgbClr val="1c1c1c"/>
              </a:solidFill>
              <a:latin typeface="Noto Sans Light"/>
            </a:endParaRPr>
          </a:p>
          <a:p>
            <a:pPr lvl="5" marL="1440000">
              <a:spcAft>
                <a:spcPts val="283"/>
              </a:spcAft>
            </a:pPr>
            <a:r>
              <a:rPr b="0" lang="en-IN" sz="1600" spc="-1" strike="noStrike">
                <a:solidFill>
                  <a:srgbClr val="1c1c1c"/>
                </a:solidFill>
                <a:latin typeface="Noto Sans Light"/>
              </a:rPr>
              <a:t>Sixth Outline Level</a:t>
            </a:r>
            <a:endParaRPr b="0" lang="en-IN" sz="1600" spc="-1" strike="noStrike">
              <a:solidFill>
                <a:srgbClr val="1c1c1c"/>
              </a:solidFill>
              <a:latin typeface="Noto Sans Light"/>
            </a:endParaRPr>
          </a:p>
          <a:p>
            <a:pPr lvl="6" marL="1728000">
              <a:spcAft>
                <a:spcPts val="283"/>
              </a:spcAft>
            </a:pPr>
            <a:r>
              <a:rPr b="0" lang="en-IN" sz="1600" spc="-1" strike="noStrike">
                <a:solidFill>
                  <a:srgbClr val="1c1c1c"/>
                </a:solidFill>
                <a:latin typeface="Noto Sans Light"/>
              </a:rPr>
              <a:t>Seventh Outline Level</a:t>
            </a:r>
            <a:endParaRPr b="0" lang="en-IN" sz="1600" spc="-1" strike="noStrike">
              <a:solidFill>
                <a:srgbClr val="1c1c1c"/>
              </a:solidFill>
              <a:latin typeface="Noto Sans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n-IN" sz="1800" spc="-1" strike="noStrike">
                <a:solidFill>
                  <a:srgbClr val="ffffff"/>
                </a:solidFill>
                <a:latin typeface="Noto Sans Black"/>
              </a:rPr>
              <a:t>&lt;date/time&gt;</a:t>
            </a:r>
            <a:endParaRPr b="1" lang="en-IN" sz="1800" spc="-1" strike="noStrike">
              <a:solidFill>
                <a:srgbClr val="ffffff"/>
              </a:solidFill>
              <a:latin typeface="Noto Sans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n-IN" sz="1800" spc="-1" strike="noStrike">
                <a:solidFill>
                  <a:srgbClr val="ffffff"/>
                </a:solidFill>
                <a:latin typeface="Noto Sans Black"/>
              </a:rPr>
              <a:t>&lt;footer&gt;</a:t>
            </a:r>
            <a:endParaRPr b="1" lang="en-IN" sz="1800" spc="-1" strike="noStrike">
              <a:solidFill>
                <a:srgbClr val="ffffff"/>
              </a:solidFill>
              <a:latin typeface="Noto Sans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2520FA1C-DC1C-4E81-A916-771344237183}" type="slidenum">
              <a:rPr b="1" lang="en-IN" sz="1800" spc="-1" strike="noStrike">
                <a:solidFill>
                  <a:srgbClr val="ffffff"/>
                </a:solidFill>
                <a:latin typeface="Noto Sans Black"/>
              </a:rPr>
              <a:t>&lt;number&gt;</a:t>
            </a:fld>
            <a:endParaRPr b="1" lang="en-IN"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n-IN" sz="3200" spc="-1" strike="noStrike">
                <a:solidFill>
                  <a:srgbClr val="ffffff"/>
                </a:solidFill>
                <a:latin typeface="Noto Sans Black"/>
              </a:rPr>
              <a:t>Click to edit the title text format</a:t>
            </a:r>
            <a:endParaRPr b="1" lang="en-IN" sz="3200" spc="-1" strike="noStrike">
              <a:solidFill>
                <a:srgbClr val="ffffff"/>
              </a:solidFill>
              <a:latin typeface="Noto Sans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IN" sz="2600" spc="-1" strike="noStrike">
                <a:solidFill>
                  <a:srgbClr val="1c1c1c"/>
                </a:solidFill>
                <a:latin typeface="Noto Sans SemiBold"/>
              </a:rPr>
              <a:t>Click to edit the outline text format</a:t>
            </a:r>
            <a:endParaRPr b="1" lang="en-IN" sz="2600" spc="-1" strike="noStrike">
              <a:solidFill>
                <a:srgbClr val="1c1c1c"/>
              </a:solidFill>
              <a:latin typeface="Noto Sans SemiBold"/>
            </a:endParaRPr>
          </a:p>
          <a:p>
            <a:pPr lvl="1" marL="288000">
              <a:spcAft>
                <a:spcPts val="1131"/>
              </a:spcAft>
            </a:pPr>
            <a:r>
              <a:rPr b="0" lang="en-IN" sz="2200" spc="-1" strike="noStrike">
                <a:solidFill>
                  <a:srgbClr val="1c1c1c"/>
                </a:solidFill>
                <a:latin typeface="Noto Sans Light"/>
              </a:rPr>
              <a:t>Second Outline Level</a:t>
            </a:r>
            <a:endParaRPr b="0" lang="en-IN" sz="2200" spc="-1" strike="noStrike">
              <a:solidFill>
                <a:srgbClr val="1c1c1c"/>
              </a:solidFill>
              <a:latin typeface="Noto Sans Light"/>
            </a:endParaRPr>
          </a:p>
          <a:p>
            <a:pPr lvl="2" marL="576000">
              <a:spcAft>
                <a:spcPts val="850"/>
              </a:spcAft>
            </a:pPr>
            <a:r>
              <a:rPr b="0" lang="en-IN" sz="1800" spc="-1" strike="noStrike">
                <a:solidFill>
                  <a:srgbClr val="1c1c1c"/>
                </a:solidFill>
                <a:latin typeface="Noto Sans Light"/>
              </a:rPr>
              <a:t>Third Outline Level</a:t>
            </a:r>
            <a:endParaRPr b="0" lang="en-IN" sz="1800" spc="-1" strike="noStrike">
              <a:solidFill>
                <a:srgbClr val="1c1c1c"/>
              </a:solidFill>
              <a:latin typeface="Noto Sans Light"/>
            </a:endParaRPr>
          </a:p>
          <a:p>
            <a:pPr lvl="3" marL="864000">
              <a:spcAft>
                <a:spcPts val="567"/>
              </a:spcAft>
            </a:pPr>
            <a:r>
              <a:rPr b="0" lang="en-IN" sz="1600" spc="-1" strike="noStrike">
                <a:solidFill>
                  <a:srgbClr val="1c1c1c"/>
                </a:solidFill>
                <a:latin typeface="Noto Sans Light"/>
              </a:rPr>
              <a:t>Fourth Outline Level</a:t>
            </a:r>
            <a:endParaRPr b="0" lang="en-IN" sz="1600" spc="-1" strike="noStrike">
              <a:solidFill>
                <a:srgbClr val="1c1c1c"/>
              </a:solidFill>
              <a:latin typeface="Noto Sans Light"/>
            </a:endParaRPr>
          </a:p>
          <a:p>
            <a:pPr lvl="4" marL="1152000">
              <a:spcAft>
                <a:spcPts val="283"/>
              </a:spcAft>
            </a:pPr>
            <a:r>
              <a:rPr b="0" lang="en-IN" sz="1600" spc="-1" strike="noStrike">
                <a:solidFill>
                  <a:srgbClr val="1c1c1c"/>
                </a:solidFill>
                <a:latin typeface="Noto Sans Light"/>
              </a:rPr>
              <a:t>Fifth Outline Level</a:t>
            </a:r>
            <a:endParaRPr b="0" lang="en-IN" sz="1600" spc="-1" strike="noStrike">
              <a:solidFill>
                <a:srgbClr val="1c1c1c"/>
              </a:solidFill>
              <a:latin typeface="Noto Sans Light"/>
            </a:endParaRPr>
          </a:p>
          <a:p>
            <a:pPr lvl="5" marL="1440000">
              <a:spcAft>
                <a:spcPts val="283"/>
              </a:spcAft>
            </a:pPr>
            <a:r>
              <a:rPr b="0" lang="en-IN" sz="1600" spc="-1" strike="noStrike">
                <a:solidFill>
                  <a:srgbClr val="1c1c1c"/>
                </a:solidFill>
                <a:latin typeface="Noto Sans Light"/>
              </a:rPr>
              <a:t>Sixth Outline Level</a:t>
            </a:r>
            <a:endParaRPr b="0" lang="en-IN" sz="1600" spc="-1" strike="noStrike">
              <a:solidFill>
                <a:srgbClr val="1c1c1c"/>
              </a:solidFill>
              <a:latin typeface="Noto Sans Light"/>
            </a:endParaRPr>
          </a:p>
          <a:p>
            <a:pPr lvl="6" marL="1728000">
              <a:spcAft>
                <a:spcPts val="283"/>
              </a:spcAft>
            </a:pPr>
            <a:r>
              <a:rPr b="0" lang="en-IN" sz="1600" spc="-1" strike="noStrike">
                <a:solidFill>
                  <a:srgbClr val="1c1c1c"/>
                </a:solidFill>
                <a:latin typeface="Noto Sans Light"/>
              </a:rPr>
              <a:t>Seventh Outline Level</a:t>
            </a:r>
            <a:endParaRPr b="0" lang="en-IN" sz="1600" spc="-1" strike="noStrike">
              <a:solidFill>
                <a:srgbClr val="1c1c1c"/>
              </a:solidFill>
              <a:latin typeface="Noto Sans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n-IN" sz="1800" spc="-1" strike="noStrike">
                <a:solidFill>
                  <a:srgbClr val="e74c3c"/>
                </a:solidFill>
                <a:latin typeface="Noto Sans Black"/>
              </a:rPr>
              <a:t>&lt;date/time&gt;</a:t>
            </a:r>
            <a:endParaRPr b="1" lang="en-IN" sz="1800" spc="-1" strike="noStrike">
              <a:solidFill>
                <a:srgbClr val="e74c3c"/>
              </a:solidFill>
              <a:latin typeface="Noto Sans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n-IN" sz="1800" spc="-1" strike="noStrike">
                <a:solidFill>
                  <a:srgbClr val="e74c3c"/>
                </a:solidFill>
                <a:latin typeface="Noto Sans Black"/>
              </a:rPr>
              <a:t>&lt;footer&gt;</a:t>
            </a:r>
            <a:endParaRPr b="1" lang="en-IN" sz="1800" spc="-1" strike="noStrike">
              <a:solidFill>
                <a:srgbClr val="e74c3c"/>
              </a:solidFill>
              <a:latin typeface="Noto Sans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48A3DEFC-7E1F-40E4-BCF0-576663BA8AD2}" type="slidenum">
              <a:rPr b="1" lang="en-IN" sz="1800" spc="-1" strike="noStrike">
                <a:solidFill>
                  <a:srgbClr val="e74c3c"/>
                </a:solidFill>
                <a:latin typeface="Noto Sans Black"/>
              </a:rPr>
              <a:t>&lt;number&gt;</a:t>
            </a:fld>
            <a:endParaRPr b="1" lang="en-IN" sz="1800" spc="-1" strike="noStrike">
              <a:solidFill>
                <a:srgbClr val="e74c3c"/>
              </a:solidFill>
              <a:latin typeface="Noto Sans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IBM Capstone Project</a:t>
            </a:r>
            <a:br/>
            <a:r>
              <a:rPr b="1" lang="en-IN" sz="3200" spc="-1" strike="noStrike">
                <a:solidFill>
                  <a:srgbClr val="ffffff"/>
                </a:solidFill>
                <a:latin typeface="Noto Sans Black"/>
              </a:rPr>
              <a:t>Neighborhood Analysis</a:t>
            </a:r>
            <a:endParaRPr b="1" lang="en-IN" sz="3200" spc="-1" strike="noStrike">
              <a:solidFill>
                <a:srgbClr val="ffffff"/>
              </a:solidFill>
              <a:latin typeface="Noto Sans Black"/>
            </a:endParaRPr>
          </a:p>
        </p:txBody>
      </p:sp>
      <p:sp>
        <p:nvSpPr>
          <p:cNvPr id="88" name="TextShape 2"/>
          <p:cNvSpPr txBox="1"/>
          <p:nvPr/>
        </p:nvSpPr>
        <p:spPr>
          <a:xfrm>
            <a:off x="540000" y="4680000"/>
            <a:ext cx="9180000" cy="2520000"/>
          </a:xfrm>
          <a:prstGeom prst="rect">
            <a:avLst/>
          </a:prstGeom>
          <a:noFill/>
          <a:ln>
            <a:noFill/>
          </a:ln>
        </p:spPr>
        <p:txBody>
          <a:bodyPr lIns="0" rIns="0" tIns="0" bIns="0">
            <a:noAutofit/>
          </a:bodyPr>
          <a:p>
            <a:r>
              <a:rPr b="0" lang="en-IN" sz="2200" spc="-1" strike="noStrike">
                <a:solidFill>
                  <a:srgbClr val="1c1c1c"/>
                </a:solidFill>
                <a:latin typeface="Noto Sans Light"/>
              </a:rPr>
              <a:t>Rohan Datta</a:t>
            </a:r>
            <a:endParaRPr b="0" lang="en-IN" sz="2200" spc="-1" strike="noStrike">
              <a:solidFill>
                <a:srgbClr val="1c1c1c"/>
              </a:solidFill>
              <a:latin typeface="Noto Sans Light"/>
            </a:endParaRPr>
          </a:p>
          <a:p>
            <a:r>
              <a:rPr b="0" lang="en-IN" sz="2200" spc="-1" strike="noStrike">
                <a:solidFill>
                  <a:srgbClr val="1c1c1c"/>
                </a:solidFill>
                <a:latin typeface="Noto Sans Light"/>
              </a:rPr>
              <a:t>July 2020</a:t>
            </a:r>
            <a:endParaRPr b="0" lang="en-IN"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Introduction</a:t>
            </a:r>
            <a:endParaRPr b="1" lang="en-IN" sz="3200" spc="-1" strike="noStrike">
              <a:solidFill>
                <a:srgbClr val="ffffff"/>
              </a:solidFill>
              <a:latin typeface="Noto Sans Black"/>
            </a:endParaRPr>
          </a:p>
        </p:txBody>
      </p:sp>
      <p:sp>
        <p:nvSpPr>
          <p:cNvPr id="9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buClr>
                <a:srgbClr val="000000"/>
              </a:buClr>
              <a:buSzPct val="45000"/>
              <a:buFont typeface="Wingdings" charset="2"/>
              <a:buChar char=""/>
            </a:pPr>
            <a:r>
              <a:rPr b="1" lang="en-IN" sz="2600" spc="-1" strike="noStrike">
                <a:solidFill>
                  <a:srgbClr val="1c1c1c"/>
                </a:solidFill>
                <a:latin typeface="Noto Sans SemiBold"/>
              </a:rPr>
              <a:t>This project aims to open a cafe in the best </a:t>
            </a:r>
            <a:r>
              <a:rPr b="1" lang="en-IN" sz="2600" spc="-1" strike="noStrike">
                <a:solidFill>
                  <a:srgbClr val="1c1c1c"/>
                </a:solidFill>
                <a:latin typeface="Noto Sans SemiBold"/>
              </a:rPr>
              <a:t>possible location away from other locations in </a:t>
            </a:r>
            <a:r>
              <a:rPr b="1" lang="en-IN" sz="2600" spc="-1" strike="noStrike">
                <a:solidFill>
                  <a:srgbClr val="1c1c1c"/>
                </a:solidFill>
                <a:latin typeface="Noto Sans SemiBold"/>
              </a:rPr>
              <a:t>the busy city of Mumbai(aka Bombay).</a:t>
            </a:r>
            <a:endParaRPr b="1"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1" lang="en-IN" sz="2600" spc="-1" strike="noStrike">
                <a:solidFill>
                  <a:srgbClr val="1c1c1c"/>
                </a:solidFill>
                <a:latin typeface="Noto Sans SemiBold"/>
              </a:rPr>
              <a:t>Cafes are a good location for people to sit and </a:t>
            </a:r>
            <a:r>
              <a:rPr b="1" lang="en-IN" sz="2600" spc="-1" strike="noStrike">
                <a:solidFill>
                  <a:srgbClr val="1c1c1c"/>
                </a:solidFill>
                <a:latin typeface="Noto Sans SemiBold"/>
              </a:rPr>
              <a:t>work and socialize.</a:t>
            </a:r>
            <a:endParaRPr b="1"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1" lang="en-IN" sz="2600" spc="-1" strike="noStrike">
                <a:solidFill>
                  <a:srgbClr val="1c1c1c"/>
                </a:solidFill>
                <a:latin typeface="Noto Sans SemiBold"/>
              </a:rPr>
              <a:t>Foursquare and folium were used to collect the </a:t>
            </a:r>
            <a:r>
              <a:rPr b="1" lang="en-IN" sz="2600" spc="-1" strike="noStrike">
                <a:solidFill>
                  <a:srgbClr val="1c1c1c"/>
                </a:solidFill>
                <a:latin typeface="Noto Sans SemiBold"/>
              </a:rPr>
              <a:t>data required and present it in the form of a </a:t>
            </a:r>
            <a:r>
              <a:rPr b="1" lang="en-IN" sz="2600" spc="-1" strike="noStrike">
                <a:solidFill>
                  <a:srgbClr val="1c1c1c"/>
                </a:solidFill>
                <a:latin typeface="Noto Sans SemiBold"/>
              </a:rPr>
              <a:t>heatmap.</a:t>
            </a:r>
            <a:endParaRPr b="1" lang="en-IN"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Business Problem Statement</a:t>
            </a:r>
            <a:endParaRPr b="1" lang="en-IN" sz="3200" spc="-1" strike="noStrike">
              <a:solidFill>
                <a:srgbClr val="ffffff"/>
              </a:solidFill>
              <a:latin typeface="Noto Sans Black"/>
            </a:endParaRPr>
          </a:p>
        </p:txBody>
      </p:sp>
      <p:sp>
        <p:nvSpPr>
          <p:cNvPr id="92"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IN" sz="2600" spc="-1" strike="noStrike">
                <a:solidFill>
                  <a:srgbClr val="1c1c1c"/>
                </a:solidFill>
                <a:latin typeface="Noto Sans SemiBold"/>
              </a:rPr>
              <a:t>To find a suitable location for a new cafe in a </a:t>
            </a:r>
            <a:r>
              <a:rPr b="1" lang="en-IN" sz="2600" spc="-1" strike="noStrike">
                <a:solidFill>
                  <a:srgbClr val="1c1c1c"/>
                </a:solidFill>
                <a:latin typeface="Noto Sans SemiBold"/>
              </a:rPr>
              <a:t>bustling city where there is minimal competition </a:t>
            </a:r>
            <a:r>
              <a:rPr b="1" lang="en-IN" sz="2600" spc="-1" strike="noStrike">
                <a:solidFill>
                  <a:srgbClr val="1c1c1c"/>
                </a:solidFill>
                <a:latin typeface="Noto Sans SemiBold"/>
              </a:rPr>
              <a:t>and high chance of success in an area which is </a:t>
            </a:r>
            <a:r>
              <a:rPr b="1" lang="en-IN" sz="2600" spc="-1" strike="noStrike">
                <a:solidFill>
                  <a:srgbClr val="1c1c1c"/>
                </a:solidFill>
                <a:latin typeface="Noto Sans SemiBold"/>
              </a:rPr>
              <a:t>not already full of cafes. Do this using </a:t>
            </a:r>
            <a:r>
              <a:rPr b="1" lang="en-IN" sz="2600" spc="-1" strike="noStrike">
                <a:solidFill>
                  <a:srgbClr val="1c1c1c"/>
                </a:solidFill>
                <a:latin typeface="Noto Sans SemiBold"/>
              </a:rPr>
              <a:t>neighborhood clustering.</a:t>
            </a:r>
            <a:endParaRPr b="1" lang="en-IN"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Target Audience</a:t>
            </a:r>
            <a:endParaRPr b="1" lang="en-IN" sz="3200" spc="-1" strike="noStrike">
              <a:solidFill>
                <a:srgbClr val="ffffff"/>
              </a:solidFill>
              <a:latin typeface="Noto Sans Black"/>
            </a:endParaRPr>
          </a:p>
        </p:txBody>
      </p:sp>
      <p:sp>
        <p:nvSpPr>
          <p:cNvPr id="94"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IN" sz="2600" spc="-1" strike="noStrike">
                <a:solidFill>
                  <a:srgbClr val="1c1c1c"/>
                </a:solidFill>
                <a:latin typeface="Noto Sans SemiBold"/>
              </a:rPr>
              <a:t>This project will be useful for business workers </a:t>
            </a:r>
            <a:r>
              <a:rPr b="1" lang="en-IN" sz="2600" spc="-1" strike="noStrike">
                <a:solidFill>
                  <a:srgbClr val="1c1c1c"/>
                </a:solidFill>
                <a:latin typeface="Noto Sans SemiBold"/>
              </a:rPr>
              <a:t>and the general people alike as it aims to bring </a:t>
            </a:r>
            <a:r>
              <a:rPr b="1" lang="en-IN" sz="2600" spc="-1" strike="noStrike">
                <a:solidFill>
                  <a:srgbClr val="1c1c1c"/>
                </a:solidFill>
                <a:latin typeface="Noto Sans SemiBold"/>
              </a:rPr>
              <a:t>more services to a larger number of people. It </a:t>
            </a:r>
            <a:r>
              <a:rPr b="1" lang="en-IN" sz="2600" spc="-1" strike="noStrike">
                <a:solidFill>
                  <a:srgbClr val="1c1c1c"/>
                </a:solidFill>
                <a:latin typeface="Noto Sans SemiBold"/>
              </a:rPr>
              <a:t>will help people socialize and expand their </a:t>
            </a:r>
            <a:r>
              <a:rPr b="1" lang="en-IN" sz="2600" spc="-1" strike="noStrike">
                <a:solidFill>
                  <a:srgbClr val="1c1c1c"/>
                </a:solidFill>
                <a:latin typeface="Noto Sans SemiBold"/>
              </a:rPr>
              <a:t>careers while at the same time provide people </a:t>
            </a:r>
            <a:r>
              <a:rPr b="1" lang="en-IN" sz="2600" spc="-1" strike="noStrike">
                <a:solidFill>
                  <a:srgbClr val="1c1c1c"/>
                </a:solidFill>
                <a:latin typeface="Noto Sans SemiBold"/>
              </a:rPr>
              <a:t>with a place to hang out or unwind.</a:t>
            </a:r>
            <a:endParaRPr b="1" lang="en-IN"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Data</a:t>
            </a:r>
            <a:endParaRPr b="1" lang="en-IN" sz="3200" spc="-1" strike="noStrike">
              <a:solidFill>
                <a:srgbClr val="ffffff"/>
              </a:solidFill>
              <a:latin typeface="Noto Sans Black"/>
            </a:endParaRPr>
          </a:p>
        </p:txBody>
      </p:sp>
      <p:sp>
        <p:nvSpPr>
          <p:cNvPr id="96" name="TextShape 2"/>
          <p:cNvSpPr txBox="1"/>
          <p:nvPr/>
        </p:nvSpPr>
        <p:spPr>
          <a:xfrm>
            <a:off x="360000" y="1980000"/>
            <a:ext cx="9180000" cy="4680000"/>
          </a:xfrm>
          <a:prstGeom prst="rect">
            <a:avLst/>
          </a:prstGeom>
          <a:noFill/>
          <a:ln>
            <a:noFill/>
          </a:ln>
        </p:spPr>
        <p:txBody>
          <a:bodyPr lIns="0" rIns="0" tIns="0" bIns="0">
            <a:normAutofit/>
          </a:bodyPr>
          <a:p>
            <a:r>
              <a:rPr b="1" lang="en-IN" sz="2600" spc="-1" strike="noStrike">
                <a:solidFill>
                  <a:srgbClr val="1c1c1c"/>
                </a:solidFill>
                <a:latin typeface="Noto Sans SemiBold"/>
              </a:rPr>
              <a:t>• </a:t>
            </a:r>
            <a:r>
              <a:rPr b="1" lang="en-IN" sz="2600" spc="-1" strike="noStrike">
                <a:solidFill>
                  <a:srgbClr val="1c1c1c"/>
                </a:solidFill>
                <a:latin typeface="Noto Sans SemiBold"/>
              </a:rPr>
              <a:t>List of neighbourhoods in Mumbai to define </a:t>
            </a:r>
            <a:r>
              <a:rPr b="1" lang="en-IN" sz="2600" spc="-1" strike="noStrike">
                <a:solidFill>
                  <a:srgbClr val="1c1c1c"/>
                </a:solidFill>
                <a:latin typeface="Noto Sans SemiBold"/>
              </a:rPr>
              <a:t>the scope and granularity of this project.</a:t>
            </a:r>
            <a:endParaRPr b="1" lang="en-IN" sz="2600" spc="-1" strike="noStrike">
              <a:solidFill>
                <a:srgbClr val="1c1c1c"/>
              </a:solidFill>
              <a:latin typeface="Noto Sans SemiBold"/>
            </a:endParaRPr>
          </a:p>
          <a:p>
            <a:pPr>
              <a:spcAft>
                <a:spcPts val="1142"/>
              </a:spcAft>
            </a:pPr>
            <a:r>
              <a:rPr b="1" lang="en-IN" sz="2600" spc="-1" strike="noStrike">
                <a:solidFill>
                  <a:srgbClr val="1c1c1c"/>
                </a:solidFill>
                <a:latin typeface="Noto Sans SemiBold"/>
              </a:rPr>
              <a:t> </a:t>
            </a:r>
            <a:endParaRPr b="1" lang="en-IN" sz="2600" spc="-1" strike="noStrike">
              <a:solidFill>
                <a:srgbClr val="1c1c1c"/>
              </a:solidFill>
              <a:latin typeface="Noto Sans SemiBold"/>
            </a:endParaRPr>
          </a:p>
          <a:p>
            <a:pPr>
              <a:spcAft>
                <a:spcPts val="1142"/>
              </a:spcAft>
            </a:pPr>
            <a:r>
              <a:rPr b="1" lang="en-IN" sz="2600" spc="-1" strike="noStrike">
                <a:solidFill>
                  <a:srgbClr val="1c1c1c"/>
                </a:solidFill>
                <a:latin typeface="Noto Sans SemiBold"/>
              </a:rPr>
              <a:t>• </a:t>
            </a:r>
            <a:r>
              <a:rPr b="1" lang="en-IN" sz="2600" spc="-1" strike="noStrike">
                <a:solidFill>
                  <a:srgbClr val="1c1c1c"/>
                </a:solidFill>
                <a:latin typeface="Noto Sans SemiBold"/>
              </a:rPr>
              <a:t>Latitude and Longitudinal values of all this </a:t>
            </a:r>
            <a:r>
              <a:rPr b="1" lang="en-IN" sz="2600" spc="-1" strike="noStrike">
                <a:solidFill>
                  <a:srgbClr val="1c1c1c"/>
                </a:solidFill>
                <a:latin typeface="Noto Sans SemiBold"/>
              </a:rPr>
              <a:t>neighbourhoods to plot the maps and get </a:t>
            </a:r>
            <a:r>
              <a:rPr b="1" lang="en-IN" sz="2600" spc="-1" strike="noStrike">
                <a:solidFill>
                  <a:srgbClr val="1c1c1c"/>
                </a:solidFill>
                <a:latin typeface="Noto Sans SemiBold"/>
              </a:rPr>
              <a:t>further data.</a:t>
            </a:r>
            <a:endParaRPr b="1" lang="en-IN" sz="2600" spc="-1" strike="noStrike">
              <a:solidFill>
                <a:srgbClr val="1c1c1c"/>
              </a:solidFill>
              <a:latin typeface="Noto Sans SemiBold"/>
            </a:endParaRPr>
          </a:p>
          <a:p>
            <a:pPr>
              <a:spcAft>
                <a:spcPts val="1142"/>
              </a:spcAft>
            </a:pPr>
            <a:r>
              <a:rPr b="1" lang="en-IN" sz="2600" spc="-1" strike="noStrike">
                <a:solidFill>
                  <a:srgbClr val="1c1c1c"/>
                </a:solidFill>
                <a:latin typeface="Noto Sans SemiBold"/>
              </a:rPr>
              <a:t> </a:t>
            </a:r>
            <a:endParaRPr b="1" lang="en-IN" sz="2600" spc="-1" strike="noStrike">
              <a:solidFill>
                <a:srgbClr val="1c1c1c"/>
              </a:solidFill>
              <a:latin typeface="Noto Sans SemiBold"/>
            </a:endParaRPr>
          </a:p>
          <a:p>
            <a:pPr>
              <a:spcAft>
                <a:spcPts val="1142"/>
              </a:spcAft>
            </a:pPr>
            <a:r>
              <a:rPr b="1" lang="en-IN" sz="2600" spc="-1" strike="noStrike">
                <a:solidFill>
                  <a:srgbClr val="1c1c1c"/>
                </a:solidFill>
                <a:latin typeface="Noto Sans SemiBold"/>
              </a:rPr>
              <a:t>• </a:t>
            </a:r>
            <a:r>
              <a:rPr b="1" lang="en-IN" sz="2600" spc="-1" strike="noStrike">
                <a:solidFill>
                  <a:srgbClr val="1c1c1c"/>
                </a:solidFill>
                <a:latin typeface="Noto Sans SemiBold"/>
              </a:rPr>
              <a:t>Venue data from FourSquare related to cafes </a:t>
            </a:r>
            <a:r>
              <a:rPr b="1" lang="en-IN" sz="2600" spc="-1" strike="noStrike">
                <a:solidFill>
                  <a:srgbClr val="1c1c1c"/>
                </a:solidFill>
                <a:latin typeface="Noto Sans SemiBold"/>
              </a:rPr>
              <a:t>to perform clustering and decipher the best </a:t>
            </a:r>
            <a:r>
              <a:rPr b="1" lang="en-IN" sz="2600" spc="-1" strike="noStrike">
                <a:solidFill>
                  <a:srgbClr val="1c1c1c"/>
                </a:solidFill>
                <a:latin typeface="Noto Sans SemiBold"/>
              </a:rPr>
              <a:t>area for cafe location.</a:t>
            </a:r>
            <a:endParaRPr b="1" lang="en-IN"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Data Contd.</a:t>
            </a:r>
            <a:endParaRPr b="1" lang="en-IN" sz="3200" spc="-1" strike="noStrike">
              <a:solidFill>
                <a:srgbClr val="ffffff"/>
              </a:solidFill>
              <a:latin typeface="Noto Sans Black"/>
            </a:endParaRPr>
          </a:p>
        </p:txBody>
      </p:sp>
      <p:sp>
        <p:nvSpPr>
          <p:cNvPr id="98"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IN" sz="2600" spc="-1" strike="noStrike">
                <a:solidFill>
                  <a:srgbClr val="1c1c1c"/>
                </a:solidFill>
                <a:latin typeface="Noto Sans SemiBold"/>
              </a:rPr>
              <a:t>We will use Foursquare API to get the venue data for those neighbourhoods. Foursquare has one of the largest database of 105+ million places and is used by over 125,000 developers.</a:t>
            </a:r>
            <a:endParaRPr b="1" lang="en-IN" sz="2600" spc="-1" strike="noStrike">
              <a:solidFill>
                <a:srgbClr val="1c1c1c"/>
              </a:solidFill>
              <a:latin typeface="Noto Sans SemiBold"/>
            </a:endParaRPr>
          </a:p>
          <a:p>
            <a:pPr>
              <a:spcAft>
                <a:spcPts val="1142"/>
              </a:spcAft>
            </a:pPr>
            <a:r>
              <a:rPr b="1" lang="en-IN" sz="2600" spc="-1" strike="noStrike">
                <a:solidFill>
                  <a:srgbClr val="1c1c1c"/>
                </a:solidFill>
                <a:latin typeface="Noto Sans SemiBold"/>
              </a:rPr>
              <a:t> </a:t>
            </a:r>
            <a:endParaRPr b="1" lang="en-IN" sz="2600" spc="-1" strike="noStrike">
              <a:solidFill>
                <a:srgbClr val="1c1c1c"/>
              </a:solidFill>
              <a:latin typeface="Noto Sans SemiBold"/>
            </a:endParaRPr>
          </a:p>
          <a:p>
            <a:pPr>
              <a:spcAft>
                <a:spcPts val="1142"/>
              </a:spcAft>
            </a:pPr>
            <a:r>
              <a:rPr b="1" lang="en-IN" sz="2600" spc="-1" strike="noStrike">
                <a:solidFill>
                  <a:srgbClr val="1c1c1c"/>
                </a:solidFill>
                <a:latin typeface="Noto Sans SemiBold"/>
              </a:rPr>
              <a:t>This is a project that will make use of many data science skills, from web scraping (Wikipedia), working with API (Foursquare), data cleaning, data wrangling, to machine learning (K-means clustering) and map visualization (Folium).</a:t>
            </a:r>
            <a:endParaRPr b="1" lang="en-IN"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Methodology</a:t>
            </a:r>
            <a:endParaRPr b="1" lang="en-IN" sz="3200" spc="-1" strike="noStrike">
              <a:solidFill>
                <a:srgbClr val="ffffff"/>
              </a:solidFill>
              <a:latin typeface="Noto Sans Black"/>
            </a:endParaRPr>
          </a:p>
        </p:txBody>
      </p:sp>
      <p:sp>
        <p:nvSpPr>
          <p:cNvPr id="10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buClr>
                <a:srgbClr val="000000"/>
              </a:buClr>
              <a:buSzPct val="45000"/>
              <a:buFont typeface="Wingdings" charset="2"/>
              <a:buChar char=""/>
            </a:pPr>
            <a:r>
              <a:rPr b="1" lang="en-IN" sz="2600" spc="-1" strike="noStrike">
                <a:solidFill>
                  <a:srgbClr val="1c1c1c"/>
                </a:solidFill>
                <a:latin typeface="Noto Sans SemiBold"/>
              </a:rPr>
              <a:t>Data for venues was taken from foursquare api </a:t>
            </a:r>
            <a:r>
              <a:rPr b="1" lang="en-IN" sz="2600" spc="-1" strike="noStrike">
                <a:solidFill>
                  <a:srgbClr val="1c1c1c"/>
                </a:solidFill>
                <a:latin typeface="Noto Sans SemiBold"/>
              </a:rPr>
              <a:t>with standard api calls,</a:t>
            </a:r>
            <a:endParaRPr b="1"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1" lang="en-IN" sz="2600" spc="-1" strike="noStrike">
                <a:solidFill>
                  <a:srgbClr val="1c1c1c"/>
                </a:solidFill>
                <a:latin typeface="Noto Sans SemiBold"/>
              </a:rPr>
              <a:t>The granularity of the search and the full scope </a:t>
            </a:r>
            <a:r>
              <a:rPr b="1" lang="en-IN" sz="2600" spc="-1" strike="noStrike">
                <a:solidFill>
                  <a:srgbClr val="1c1c1c"/>
                </a:solidFill>
                <a:latin typeface="Noto Sans SemiBold"/>
              </a:rPr>
              <a:t>of the search was fixed</a:t>
            </a:r>
            <a:endParaRPr b="1"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1" lang="en-IN" sz="2600" spc="-1" strike="noStrike">
                <a:solidFill>
                  <a:srgbClr val="1c1c1c"/>
                </a:solidFill>
                <a:latin typeface="Noto Sans SemiBold"/>
              </a:rPr>
              <a:t>Geocode from FourSquare was used</a:t>
            </a:r>
            <a:endParaRPr b="1"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1" lang="en-IN" sz="2600" spc="-1" strike="noStrike">
                <a:solidFill>
                  <a:srgbClr val="1c1c1c"/>
                </a:solidFill>
                <a:latin typeface="Noto Sans SemiBold"/>
              </a:rPr>
              <a:t>Items were then seperated into an array in the </a:t>
            </a:r>
            <a:r>
              <a:rPr b="1" lang="en-IN" sz="2600" spc="-1" strike="noStrike">
                <a:solidFill>
                  <a:srgbClr val="1c1c1c"/>
                </a:solidFill>
                <a:latin typeface="Noto Sans SemiBold"/>
              </a:rPr>
              <a:t>json variable</a:t>
            </a:r>
            <a:endParaRPr b="1" lang="en-IN" sz="2600" spc="-1" strike="noStrike">
              <a:solidFill>
                <a:srgbClr val="1c1c1c"/>
              </a:solidFill>
              <a:latin typeface="Noto Sans SemiBold"/>
            </a:endParaRPr>
          </a:p>
          <a:p>
            <a:pPr>
              <a:spcAft>
                <a:spcPts val="1142"/>
              </a:spcAft>
              <a:buClr>
                <a:srgbClr val="000000"/>
              </a:buClr>
              <a:buSzPct val="45000"/>
              <a:buFont typeface="Wingdings" charset="2"/>
              <a:buChar char=""/>
            </a:pPr>
            <a:r>
              <a:rPr b="1" lang="en-IN" sz="2600" spc="-1" strike="noStrike">
                <a:solidFill>
                  <a:srgbClr val="1c1c1c"/>
                </a:solidFill>
                <a:latin typeface="Noto Sans SemiBold"/>
              </a:rPr>
              <a:t>Loop was run over the item array to collect </a:t>
            </a:r>
            <a:r>
              <a:rPr b="1" lang="en-IN" sz="2600" spc="-1" strike="noStrike">
                <a:solidFill>
                  <a:srgbClr val="1c1c1c"/>
                </a:solidFill>
                <a:latin typeface="Noto Sans SemiBold"/>
              </a:rPr>
              <a:t>some relevant information and then put into a </a:t>
            </a:r>
            <a:r>
              <a:rPr b="1" lang="en-IN" sz="2600" spc="-1" strike="noStrike">
                <a:solidFill>
                  <a:srgbClr val="1c1c1c"/>
                </a:solidFill>
                <a:latin typeface="Noto Sans SemiBold"/>
              </a:rPr>
              <a:t>dataframe for easier storage and processing.</a:t>
            </a:r>
            <a:endParaRPr b="1" lang="en-IN"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Results</a:t>
            </a:r>
            <a:endParaRPr b="1" lang="en-IN" sz="3200" spc="-1" strike="noStrike">
              <a:solidFill>
                <a:srgbClr val="ffffff"/>
              </a:solidFill>
              <a:latin typeface="Noto Sans Black"/>
            </a:endParaRPr>
          </a:p>
        </p:txBody>
      </p:sp>
      <p:sp>
        <p:nvSpPr>
          <p:cNvPr id="102"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IN" sz="2600" spc="-1" strike="noStrike">
                <a:solidFill>
                  <a:srgbClr val="1c1c1c"/>
                </a:solidFill>
                <a:latin typeface="Noto Sans SemiBold"/>
              </a:rPr>
              <a:t>The best location was seen on the main Santa Cruz Chembur Link Road or SCLR as it is locally known. The location was just on the main road and this is the location which is in lowest density and thus improves success chances.</a:t>
            </a:r>
            <a:endParaRPr b="1" lang="en-IN"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2020-07-10T16:07:51Z</dcterms:created>
  <dc:creator/>
  <dc:description/>
  <dc:language>en-IN</dc:language>
  <cp:lastModifiedBy/>
  <dcterms:modified xsi:type="dcterms:W3CDTF">2020-07-10T16:15:40Z</dcterms:modified>
  <cp:revision>12</cp:revision>
  <dc:subject/>
  <dc:title>Alizarin</dc:title>
</cp:coreProperties>
</file>