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7" r:id="rId3"/>
    <p:sldId id="302" r:id="rId4"/>
    <p:sldId id="259" r:id="rId5"/>
    <p:sldId id="301" r:id="rId6"/>
    <p:sldId id="262" r:id="rId7"/>
  </p:sldIdLst>
  <p:sldSz cx="9144000" cy="5143500" type="screen16x9"/>
  <p:notesSz cx="6858000" cy="9144000"/>
  <p:embeddedFontLst>
    <p:embeddedFont>
      <p:font typeface="Anaheim" panose="020B0604020202020204" charset="0"/>
      <p:regular r:id="rId9"/>
      <p:bold r:id="rId10"/>
    </p:embeddedFont>
    <p:embeddedFont>
      <p:font typeface="Nunito Light" panose="02000503030000020003" pitchFamily="2" charset="0"/>
      <p:regular r:id="rId11"/>
      <p:italic r:id="rId12"/>
    </p:embeddedFont>
    <p:embeddedFont>
      <p:font typeface="Overpass Mono" panose="020B0604020202020204" charset="0"/>
      <p:regular r:id="rId13"/>
      <p:bold r:id="rId14"/>
    </p:embeddedFont>
    <p:embeddedFont>
      <p:font typeface="Raleway SemiBold" panose="020B0604020202020204" charset="0"/>
      <p:bold r:id="rId15"/>
      <p:boldItalic r:id="rId16"/>
    </p:embeddedFont>
    <p:embeddedFont>
      <p:font typeface="Roboto" panose="02000000000000000000" pitchFamily="2" charset="0"/>
      <p:regular r:id="rId17"/>
      <p:bold r:id="rId18"/>
      <p:italic r:id="rId19"/>
      <p:boldItalic r:id="rId20"/>
    </p:embeddedFont>
    <p:embeddedFont>
      <p:font typeface="Roboto Condensed Light" panose="020B0604020202020204"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9F1C-B4D5-46AF-B3E3-A070EBD78E80}">
  <a:tblStyle styleId="{6AEC9F1C-B4D5-46AF-B3E3-A070EBD78E8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266C0FA-AC89-4C29-B976-7DD2341D7EC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B1336C92-82CF-348E-2652-54CC0790B105}"/>
            </a:ext>
          </a:extLst>
        </p:cNvPr>
        <p:cNvGrpSpPr/>
        <p:nvPr/>
      </p:nvGrpSpPr>
      <p:grpSpPr>
        <a:xfrm>
          <a:off x="0" y="0"/>
          <a:ext cx="0" cy="0"/>
          <a:chOff x="0" y="0"/>
          <a:chExt cx="0" cy="0"/>
        </a:xfrm>
      </p:grpSpPr>
      <p:sp>
        <p:nvSpPr>
          <p:cNvPr id="357" name="Google Shape;357;g8b9fd0675c_0_4:notes">
            <a:extLst>
              <a:ext uri="{FF2B5EF4-FFF2-40B4-BE49-F238E27FC236}">
                <a16:creationId xmlns:a16="http://schemas.microsoft.com/office/drawing/2014/main" id="{9CE1A426-0969-ECCB-278D-440C81655A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a:extLst>
              <a:ext uri="{FF2B5EF4-FFF2-40B4-BE49-F238E27FC236}">
                <a16:creationId xmlns:a16="http://schemas.microsoft.com/office/drawing/2014/main" id="{4F65AD90-34C3-AEC7-E9AB-8BC136AEC7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41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B2D4560B-E624-4752-B904-396AB7D5E059}"/>
            </a:ext>
          </a:extLst>
        </p:cNvPr>
        <p:cNvGrpSpPr/>
        <p:nvPr/>
      </p:nvGrpSpPr>
      <p:grpSpPr>
        <a:xfrm>
          <a:off x="0" y="0"/>
          <a:ext cx="0" cy="0"/>
          <a:chOff x="0" y="0"/>
          <a:chExt cx="0" cy="0"/>
        </a:xfrm>
      </p:grpSpPr>
      <p:sp>
        <p:nvSpPr>
          <p:cNvPr id="357" name="Google Shape;357;g8b9fd0675c_0_4:notes">
            <a:extLst>
              <a:ext uri="{FF2B5EF4-FFF2-40B4-BE49-F238E27FC236}">
                <a16:creationId xmlns:a16="http://schemas.microsoft.com/office/drawing/2014/main" id="{3A4848CC-56A8-1EAD-C810-BA5FDBF3F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a:extLst>
              <a:ext uri="{FF2B5EF4-FFF2-40B4-BE49-F238E27FC236}">
                <a16:creationId xmlns:a16="http://schemas.microsoft.com/office/drawing/2014/main" id="{73A21171-1E93-B042-B349-5DF1B3AB22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24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65"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dtyaaz/TugasAkhirKoperas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KOPERASI</a:t>
            </a:r>
            <a:br>
              <a:rPr lang="en-US" dirty="0"/>
            </a:br>
            <a:r>
              <a:rPr lang="en-US" dirty="0"/>
              <a:t>SIMPAN PINJAM</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solidFill>
                  <a:schemeClr val="dk2"/>
                </a:solidFill>
              </a:rPr>
              <a:t>M RADITYA ZACHARYZAIN</a:t>
            </a:r>
          </a:p>
          <a:p>
            <a:pPr marL="0" lvl="0" indent="0" algn="l" rtl="0">
              <a:spcBef>
                <a:spcPts val="0"/>
              </a:spcBef>
              <a:spcAft>
                <a:spcPts val="0"/>
              </a:spcAft>
              <a:buNone/>
            </a:pPr>
            <a:r>
              <a:rPr lang="en" sz="2100" dirty="0">
                <a:solidFill>
                  <a:schemeClr val="dk2"/>
                </a:solidFill>
              </a:rPr>
              <a:t>24.240.0084</a:t>
            </a:r>
          </a:p>
          <a:p>
            <a:pPr marL="0" lvl="0" indent="0" algn="l" rtl="0">
              <a:spcBef>
                <a:spcPts val="0"/>
              </a:spcBef>
              <a:spcAft>
                <a:spcPts val="0"/>
              </a:spcAft>
              <a:buNone/>
            </a:pPr>
            <a:r>
              <a:rPr lang="en-ID" sz="2100" dirty="0">
                <a:solidFill>
                  <a:schemeClr val="dk2"/>
                </a:solidFill>
                <a:hlinkClick r:id="rId3"/>
              </a:rPr>
              <a:t>https://github.com/rdtyaaz/TugasAkhirKoperasi</a:t>
            </a:r>
            <a:r>
              <a:rPr lang="en" dirty="0">
                <a:solidFill>
                  <a:schemeClr val="dk2"/>
                </a:solidFill>
              </a:rPr>
              <a:t> </a:t>
            </a:r>
            <a:endParaRPr sz="21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720000" y="234986"/>
            <a:ext cx="3165161" cy="3739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LATAR BELAKANG </a:t>
            </a:r>
            <a:endParaRPr sz="1600" dirty="0"/>
          </a:p>
        </p:txBody>
      </p:sp>
      <p:sp>
        <p:nvSpPr>
          <p:cNvPr id="341" name="Google Shape;341;p28"/>
          <p:cNvSpPr txBox="1">
            <a:spLocks noGrp="1"/>
          </p:cNvSpPr>
          <p:nvPr>
            <p:ph type="subTitle" idx="1"/>
          </p:nvPr>
        </p:nvSpPr>
        <p:spPr>
          <a:xfrm flipH="1">
            <a:off x="720000" y="456302"/>
            <a:ext cx="7704000" cy="1955241"/>
          </a:xfrm>
          <a:prstGeom prst="rect">
            <a:avLst/>
          </a:prstGeom>
        </p:spPr>
        <p:txBody>
          <a:bodyPr spcFirstLastPara="1" wrap="square" lIns="91425" tIns="91425" rIns="91425" bIns="91425" anchor="t" anchorCtr="0">
            <a:noAutofit/>
          </a:bodyPr>
          <a:lstStyle/>
          <a:p>
            <a:pPr marL="0" lvl="0" indent="0" algn="just" defTabSz="182563">
              <a:buNone/>
            </a:pPr>
            <a:r>
              <a:rPr lang="en-ID" dirty="0"/>
              <a:t>	</a:t>
            </a:r>
            <a:r>
              <a:rPr lang="en-ID" sz="1800" dirty="0"/>
              <a:t>Program </a:t>
            </a:r>
            <a:r>
              <a:rPr lang="en-ID" sz="1800" dirty="0" err="1"/>
              <a:t>untuk</a:t>
            </a:r>
            <a:r>
              <a:rPr lang="en-ID" sz="1800" dirty="0"/>
              <a:t> </a:t>
            </a:r>
            <a:r>
              <a:rPr lang="en-ID" sz="1800" dirty="0" err="1"/>
              <a:t>koperasi</a:t>
            </a:r>
            <a:r>
              <a:rPr lang="en-ID" sz="1800" dirty="0"/>
              <a:t> </a:t>
            </a:r>
            <a:r>
              <a:rPr lang="en-ID" sz="1800" dirty="0" err="1"/>
              <a:t>simpan</a:t>
            </a:r>
            <a:r>
              <a:rPr lang="en-ID" sz="1800" dirty="0"/>
              <a:t> </a:t>
            </a:r>
            <a:r>
              <a:rPr lang="en-ID" sz="1800" dirty="0" err="1"/>
              <a:t>pinjam</a:t>
            </a:r>
            <a:r>
              <a:rPr lang="en-ID" sz="1800" dirty="0"/>
              <a:t> </a:t>
            </a:r>
            <a:r>
              <a:rPr lang="en-ID" sz="1800" dirty="0" err="1"/>
              <a:t>dibuat</a:t>
            </a:r>
            <a:r>
              <a:rPr lang="en-ID" sz="1800" dirty="0"/>
              <a:t> </a:t>
            </a:r>
            <a:r>
              <a:rPr lang="en-ID" sz="1800" dirty="0" err="1"/>
              <a:t>untuk</a:t>
            </a:r>
            <a:r>
              <a:rPr lang="en-ID" sz="1800" dirty="0"/>
              <a:t> </a:t>
            </a:r>
            <a:r>
              <a:rPr lang="en-ID" sz="1800" dirty="0" err="1"/>
              <a:t>mempermudah</a:t>
            </a:r>
            <a:r>
              <a:rPr lang="en-ID" sz="1800" dirty="0"/>
              <a:t> </a:t>
            </a:r>
            <a:r>
              <a:rPr lang="en-ID" sz="1800" dirty="0" err="1"/>
              <a:t>pengelolaan</a:t>
            </a:r>
            <a:r>
              <a:rPr lang="en-ID" sz="1800" dirty="0"/>
              <a:t> data dan </a:t>
            </a:r>
            <a:r>
              <a:rPr lang="en-ID" sz="1800" dirty="0" err="1"/>
              <a:t>transaksi</a:t>
            </a:r>
            <a:r>
              <a:rPr lang="en-ID" sz="1800" dirty="0"/>
              <a:t> yang </a:t>
            </a:r>
            <a:r>
              <a:rPr lang="en-ID" sz="1800" dirty="0" err="1"/>
              <a:t>sebelumnya</a:t>
            </a:r>
            <a:r>
              <a:rPr lang="en-ID" sz="1800" dirty="0"/>
              <a:t> </a:t>
            </a:r>
            <a:r>
              <a:rPr lang="en-ID" sz="1800" dirty="0" err="1"/>
              <a:t>dilakukan</a:t>
            </a:r>
            <a:r>
              <a:rPr lang="en-ID" sz="1800" dirty="0"/>
              <a:t> </a:t>
            </a:r>
            <a:r>
              <a:rPr lang="en-ID" sz="1800" dirty="0" err="1"/>
              <a:t>secara</a:t>
            </a:r>
            <a:r>
              <a:rPr lang="en-ID" sz="1800" dirty="0"/>
              <a:t> manual. </a:t>
            </a:r>
            <a:r>
              <a:rPr lang="en-ID" sz="1800" dirty="0" err="1"/>
              <a:t>Dengan</a:t>
            </a:r>
            <a:r>
              <a:rPr lang="en-ID" sz="1800" dirty="0"/>
              <a:t> </a:t>
            </a:r>
            <a:r>
              <a:rPr lang="en-ID" sz="1800" dirty="0" err="1"/>
              <a:t>sistem</a:t>
            </a:r>
            <a:r>
              <a:rPr lang="en-ID" sz="1800" dirty="0"/>
              <a:t> digital, program </a:t>
            </a:r>
            <a:r>
              <a:rPr lang="en-ID" sz="1800" dirty="0" err="1"/>
              <a:t>ini</a:t>
            </a:r>
            <a:r>
              <a:rPr lang="en-ID" sz="1800" dirty="0"/>
              <a:t> </a:t>
            </a:r>
            <a:r>
              <a:rPr lang="en-ID" sz="1800" dirty="0" err="1"/>
              <a:t>membantu</a:t>
            </a:r>
            <a:r>
              <a:rPr lang="en-ID" sz="1800" dirty="0"/>
              <a:t> </a:t>
            </a:r>
            <a:r>
              <a:rPr lang="en-ID" sz="1800" dirty="0" err="1"/>
              <a:t>koperasi</a:t>
            </a:r>
            <a:r>
              <a:rPr lang="en-ID" sz="1800" dirty="0"/>
              <a:t> </a:t>
            </a:r>
            <a:r>
              <a:rPr lang="en-ID" sz="1800" dirty="0" err="1"/>
              <a:t>mencatat</a:t>
            </a:r>
            <a:r>
              <a:rPr lang="en-ID" sz="1800" dirty="0"/>
              <a:t> </a:t>
            </a:r>
            <a:r>
              <a:rPr lang="en-ID" sz="1800" dirty="0" err="1"/>
              <a:t>transaksi</a:t>
            </a:r>
            <a:r>
              <a:rPr lang="en-ID" sz="1800" dirty="0"/>
              <a:t> dan </a:t>
            </a:r>
            <a:r>
              <a:rPr lang="en-ID" sz="1800" dirty="0" err="1"/>
              <a:t>membuat</a:t>
            </a:r>
            <a:r>
              <a:rPr lang="en-ID" sz="1800" dirty="0"/>
              <a:t> </a:t>
            </a:r>
            <a:r>
              <a:rPr lang="en-ID" sz="1800" dirty="0" err="1"/>
              <a:t>laporan</a:t>
            </a:r>
            <a:r>
              <a:rPr lang="en-ID" sz="1800" dirty="0"/>
              <a:t> </a:t>
            </a:r>
            <a:r>
              <a:rPr lang="en-ID" sz="1800" dirty="0" err="1"/>
              <a:t>dengan</a:t>
            </a:r>
            <a:r>
              <a:rPr lang="en-ID" sz="1800" dirty="0"/>
              <a:t> </a:t>
            </a:r>
            <a:r>
              <a:rPr lang="en-ID" sz="1800" dirty="0" err="1"/>
              <a:t>lebih</a:t>
            </a:r>
            <a:r>
              <a:rPr lang="en-ID" sz="1800" dirty="0"/>
              <a:t> </a:t>
            </a:r>
            <a:r>
              <a:rPr lang="en-ID" sz="1800" dirty="0" err="1"/>
              <a:t>cepat</a:t>
            </a:r>
            <a:r>
              <a:rPr lang="en-ID" sz="1800" dirty="0"/>
              <a:t>, </a:t>
            </a:r>
            <a:r>
              <a:rPr lang="en-ID" sz="1800" dirty="0" err="1"/>
              <a:t>akurat</a:t>
            </a:r>
            <a:r>
              <a:rPr lang="en-ID" sz="1800" dirty="0"/>
              <a:t>, dan </a:t>
            </a:r>
            <a:r>
              <a:rPr lang="en-ID" sz="1800" dirty="0" err="1"/>
              <a:t>aman</a:t>
            </a:r>
            <a:r>
              <a:rPr lang="en-ID" sz="1800" dirty="0"/>
              <a:t>.</a:t>
            </a:r>
            <a:endParaRPr sz="1800" dirty="0"/>
          </a:p>
        </p:txBody>
      </p:sp>
      <p:sp>
        <p:nvSpPr>
          <p:cNvPr id="2" name="Google Shape;340;p28">
            <a:extLst>
              <a:ext uri="{FF2B5EF4-FFF2-40B4-BE49-F238E27FC236}">
                <a16:creationId xmlns:a16="http://schemas.microsoft.com/office/drawing/2014/main" id="{1DF38364-43DA-730A-12E0-5DE7591C4F20}"/>
              </a:ext>
            </a:extLst>
          </p:cNvPr>
          <p:cNvSpPr txBox="1">
            <a:spLocks/>
          </p:cNvSpPr>
          <p:nvPr/>
        </p:nvSpPr>
        <p:spPr>
          <a:xfrm>
            <a:off x="720000" y="2569117"/>
            <a:ext cx="3165161" cy="373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ID" sz="1600" dirty="0"/>
              <a:t>PERMASALAHAN</a:t>
            </a:r>
          </a:p>
        </p:txBody>
      </p:sp>
      <p:sp>
        <p:nvSpPr>
          <p:cNvPr id="3" name="Google Shape;341;p28">
            <a:extLst>
              <a:ext uri="{FF2B5EF4-FFF2-40B4-BE49-F238E27FC236}">
                <a16:creationId xmlns:a16="http://schemas.microsoft.com/office/drawing/2014/main" id="{6D2BF698-4FB2-C55C-9B22-ED1C8AD585AC}"/>
              </a:ext>
            </a:extLst>
          </p:cNvPr>
          <p:cNvSpPr txBox="1">
            <a:spLocks/>
          </p:cNvSpPr>
          <p:nvPr/>
        </p:nvSpPr>
        <p:spPr>
          <a:xfrm flipH="1">
            <a:off x="720000" y="2773879"/>
            <a:ext cx="7528918" cy="2556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000"/>
              <a:buFont typeface="Roboto"/>
              <a:buAutoNum type="arabicPeriod"/>
              <a:defRPr sz="12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200"/>
              <a:buFont typeface="Roboto Condensed Light"/>
              <a:buAutoNum type="arabicPeriod"/>
              <a:defRPr sz="12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200"/>
              <a:buFont typeface="Roboto Condensed Light"/>
              <a:buAutoNum type="arabicPeriod"/>
              <a:defRPr sz="12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200"/>
              <a:buFont typeface="Roboto Condensed Light"/>
              <a:buAutoNum type="alphaLcPeriod"/>
              <a:defRPr sz="12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200"/>
              <a:buFont typeface="Roboto Condensed Light"/>
              <a:buAutoNum type="romanLcPeriod"/>
              <a:defRPr sz="1200" b="0" i="0" u="none" strike="noStrike" cap="none">
                <a:solidFill>
                  <a:schemeClr val="lt1"/>
                </a:solidFill>
                <a:latin typeface="Anaheim"/>
                <a:ea typeface="Anaheim"/>
                <a:cs typeface="Anaheim"/>
                <a:sym typeface="Anaheim"/>
              </a:defRPr>
            </a:lvl9pPr>
          </a:lstStyle>
          <a:p>
            <a:pPr marL="0" indent="0">
              <a:buNone/>
            </a:pPr>
            <a:r>
              <a:rPr lang="id-ID" sz="1800" dirty="0"/>
              <a:t>Program untuk koperasi simpan pinjam dibutuhkan karena sistem manual sering lambat, rentan kesalahan, dan sulit mengelola data anggota dengan akurat. Pencatatan transaksi yang tidak terorganisir menyulitkan pelacakan pembayaran dan pembuatan laporan. Selain itu, data yang disimpan manual lebih mudah hilang atau disalahgunakan. Dengan program, koperasi bisa mengelola data dan transaksi lebih efisien, akurat, dan aman</a:t>
            </a:r>
          </a:p>
          <a:p>
            <a:pPr marL="0" indent="0">
              <a:buNone/>
            </a:pPr>
            <a:endParaRPr lang="en-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EAC1E872-C4BE-18EE-A9CF-C2F410B5CB14}"/>
            </a:ext>
          </a:extLst>
        </p:cNvPr>
        <p:cNvGrpSpPr/>
        <p:nvPr/>
      </p:nvGrpSpPr>
      <p:grpSpPr>
        <a:xfrm>
          <a:off x="0" y="0"/>
          <a:ext cx="0" cy="0"/>
          <a:chOff x="0" y="0"/>
          <a:chExt cx="0" cy="0"/>
        </a:xfrm>
      </p:grpSpPr>
      <p:sp>
        <p:nvSpPr>
          <p:cNvPr id="362" name="Google Shape;362;p30">
            <a:extLst>
              <a:ext uri="{FF2B5EF4-FFF2-40B4-BE49-F238E27FC236}">
                <a16:creationId xmlns:a16="http://schemas.microsoft.com/office/drawing/2014/main" id="{20469C00-B731-EC95-0416-C6E0A2FFFCD4}"/>
              </a:ext>
            </a:extLst>
          </p:cNvPr>
          <p:cNvSpPr txBox="1">
            <a:spLocks noGrp="1"/>
          </p:cNvSpPr>
          <p:nvPr>
            <p:ph type="title"/>
          </p:nvPr>
        </p:nvSpPr>
        <p:spPr>
          <a:xfrm>
            <a:off x="560899" y="37057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rPr>
              <a:t>TUJUAN</a:t>
            </a:r>
            <a:endParaRPr sz="1600" dirty="0">
              <a:solidFill>
                <a:schemeClr val="dk2"/>
              </a:solidFill>
            </a:endParaRPr>
          </a:p>
        </p:txBody>
      </p:sp>
      <p:sp>
        <p:nvSpPr>
          <p:cNvPr id="363" name="Google Shape;363;p30">
            <a:extLst>
              <a:ext uri="{FF2B5EF4-FFF2-40B4-BE49-F238E27FC236}">
                <a16:creationId xmlns:a16="http://schemas.microsoft.com/office/drawing/2014/main" id="{84F9D14F-C029-A3FC-F43B-707C2AE183E1}"/>
              </a:ext>
            </a:extLst>
          </p:cNvPr>
          <p:cNvSpPr/>
          <p:nvPr/>
        </p:nvSpPr>
        <p:spPr>
          <a:xfrm>
            <a:off x="-1" y="1466322"/>
            <a:ext cx="3213279" cy="336720"/>
          </a:xfrm>
          <a:custGeom>
            <a:avLst/>
            <a:gdLst/>
            <a:ahLst/>
            <a:cxnLst/>
            <a:rect l="l" t="t" r="r" b="b"/>
            <a:pathLst>
              <a:path w="146079" h="5859" extrusionOk="0">
                <a:moveTo>
                  <a:pt x="1" y="1"/>
                </a:moveTo>
                <a:lnTo>
                  <a:pt x="1" y="5858"/>
                </a:lnTo>
                <a:lnTo>
                  <a:pt x="146079" y="5858"/>
                </a:lnTo>
                <a:lnTo>
                  <a:pt x="146079"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1;p30">
            <a:extLst>
              <a:ext uri="{FF2B5EF4-FFF2-40B4-BE49-F238E27FC236}">
                <a16:creationId xmlns:a16="http://schemas.microsoft.com/office/drawing/2014/main" id="{E4776AC2-178C-37AA-C175-8A2F9F96BFB1}"/>
              </a:ext>
            </a:extLst>
          </p:cNvPr>
          <p:cNvSpPr txBox="1">
            <a:spLocks/>
          </p:cNvSpPr>
          <p:nvPr/>
        </p:nvSpPr>
        <p:spPr>
          <a:xfrm>
            <a:off x="376721" y="616987"/>
            <a:ext cx="4645082" cy="2035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sz="1400" b="0" dirty="0">
                <a:latin typeface="Anaheim" panose="020B0604020202020204" charset="0"/>
              </a:rPr>
              <a:t>Program coding </a:t>
            </a:r>
            <a:r>
              <a:rPr lang="en-US" sz="1400" b="0" dirty="0" err="1">
                <a:latin typeface="Anaheim" panose="020B0604020202020204" charset="0"/>
              </a:rPr>
              <a:t>untuk</a:t>
            </a:r>
            <a:r>
              <a:rPr lang="en-US" sz="1400" b="0" dirty="0">
                <a:latin typeface="Anaheim" panose="020B0604020202020204" charset="0"/>
              </a:rPr>
              <a:t> </a:t>
            </a:r>
            <a:r>
              <a:rPr lang="en-US" sz="1400" b="0" dirty="0" err="1">
                <a:latin typeface="Anaheim" panose="020B0604020202020204" charset="0"/>
              </a:rPr>
              <a:t>sistem</a:t>
            </a:r>
            <a:r>
              <a:rPr lang="en-US" sz="1400" b="0" dirty="0">
                <a:latin typeface="Anaheim" panose="020B0604020202020204" charset="0"/>
              </a:rPr>
              <a:t> </a:t>
            </a:r>
            <a:r>
              <a:rPr lang="en-US" sz="1400" b="0" dirty="0" err="1">
                <a:latin typeface="Anaheim" panose="020B0604020202020204" charset="0"/>
              </a:rPr>
              <a:t>simpan</a:t>
            </a:r>
            <a:r>
              <a:rPr lang="en-US" sz="1400" b="0" dirty="0">
                <a:latin typeface="Anaheim" panose="020B0604020202020204" charset="0"/>
              </a:rPr>
              <a:t> </a:t>
            </a:r>
            <a:r>
              <a:rPr lang="en-US" sz="1400" b="0" dirty="0" err="1">
                <a:latin typeface="Anaheim" panose="020B0604020202020204" charset="0"/>
              </a:rPr>
              <a:t>pinjam</a:t>
            </a:r>
            <a:r>
              <a:rPr lang="en-US" sz="1400" b="0" dirty="0">
                <a:latin typeface="Anaheim" panose="020B0604020202020204" charset="0"/>
              </a:rPr>
              <a:t> </a:t>
            </a:r>
            <a:r>
              <a:rPr lang="en-US" sz="1400" b="0" dirty="0" err="1">
                <a:latin typeface="Anaheim" panose="020B0604020202020204" charset="0"/>
              </a:rPr>
              <a:t>bertujuan</a:t>
            </a:r>
            <a:r>
              <a:rPr lang="en-US" sz="1400" b="0" dirty="0">
                <a:latin typeface="Anaheim" panose="020B0604020202020204" charset="0"/>
              </a:rPr>
              <a:t> </a:t>
            </a:r>
            <a:r>
              <a:rPr lang="en-US" sz="1400" b="0" dirty="0" err="1">
                <a:latin typeface="Anaheim" panose="020B0604020202020204" charset="0"/>
              </a:rPr>
              <a:t>untuk</a:t>
            </a:r>
            <a:r>
              <a:rPr lang="en-US" sz="1400" b="0" dirty="0">
                <a:latin typeface="Anaheim" panose="020B0604020202020204" charset="0"/>
              </a:rPr>
              <a:t> </a:t>
            </a:r>
            <a:r>
              <a:rPr lang="en-US" sz="1400" b="0" dirty="0" err="1">
                <a:latin typeface="Anaheim" panose="020B0604020202020204" charset="0"/>
              </a:rPr>
              <a:t>mempermudah</a:t>
            </a:r>
            <a:r>
              <a:rPr lang="en-US" sz="1400" b="0" dirty="0">
                <a:latin typeface="Anaheim" panose="020B0604020202020204" charset="0"/>
              </a:rPr>
              <a:t> </a:t>
            </a:r>
            <a:r>
              <a:rPr lang="en-US" sz="1400" b="0" dirty="0" err="1">
                <a:latin typeface="Anaheim" panose="020B0604020202020204" charset="0"/>
              </a:rPr>
              <a:t>pengelolaan</a:t>
            </a:r>
            <a:r>
              <a:rPr lang="en-US" sz="1400" b="0" dirty="0">
                <a:latin typeface="Anaheim" panose="020B0604020202020204" charset="0"/>
              </a:rPr>
              <a:t> data </a:t>
            </a:r>
            <a:r>
              <a:rPr lang="en-US" sz="1400" b="0" dirty="0" err="1">
                <a:latin typeface="Anaheim" panose="020B0604020202020204" charset="0"/>
              </a:rPr>
              <a:t>anggota</a:t>
            </a:r>
            <a:r>
              <a:rPr lang="en-US" sz="1400" b="0" dirty="0">
                <a:latin typeface="Anaheim" panose="020B0604020202020204" charset="0"/>
              </a:rPr>
              <a:t> dan </a:t>
            </a:r>
            <a:r>
              <a:rPr lang="en-US" sz="1400" b="0" dirty="0" err="1">
                <a:latin typeface="Anaheim" panose="020B0604020202020204" charset="0"/>
              </a:rPr>
              <a:t>transaksi</a:t>
            </a:r>
            <a:r>
              <a:rPr lang="en-US" sz="1400" b="0" dirty="0">
                <a:latin typeface="Anaheim" panose="020B0604020202020204" charset="0"/>
              </a:rPr>
              <a:t>, </a:t>
            </a:r>
            <a:r>
              <a:rPr lang="en-US" sz="1400" b="0" dirty="0" err="1">
                <a:latin typeface="Anaheim" panose="020B0604020202020204" charset="0"/>
              </a:rPr>
              <a:t>membuat</a:t>
            </a:r>
            <a:r>
              <a:rPr lang="en-US" sz="1400" b="0" dirty="0">
                <a:latin typeface="Anaheim" panose="020B0604020202020204" charset="0"/>
              </a:rPr>
              <a:t> </a:t>
            </a:r>
            <a:r>
              <a:rPr lang="en-US" sz="1400" b="0" dirty="0" err="1">
                <a:latin typeface="Anaheim" panose="020B0604020202020204" charset="0"/>
              </a:rPr>
              <a:t>laporan</a:t>
            </a:r>
            <a:r>
              <a:rPr lang="en-US" sz="1400" b="0" dirty="0">
                <a:latin typeface="Anaheim" panose="020B0604020202020204" charset="0"/>
              </a:rPr>
              <a:t> </a:t>
            </a:r>
            <a:r>
              <a:rPr lang="en-US" sz="1400" b="0" dirty="0" err="1">
                <a:latin typeface="Anaheim" panose="020B0604020202020204" charset="0"/>
              </a:rPr>
              <a:t>keuangan</a:t>
            </a:r>
            <a:r>
              <a:rPr lang="en-US" sz="1400" b="0" dirty="0">
                <a:latin typeface="Anaheim" panose="020B0604020202020204" charset="0"/>
              </a:rPr>
              <a:t> yang </a:t>
            </a:r>
            <a:r>
              <a:rPr lang="en-US" sz="1400" b="0" dirty="0" err="1">
                <a:latin typeface="Anaheim" panose="020B0604020202020204" charset="0"/>
              </a:rPr>
              <a:t>akurat</a:t>
            </a:r>
            <a:r>
              <a:rPr lang="en-US" sz="1400" b="0" dirty="0">
                <a:latin typeface="Anaheim" panose="020B0604020202020204" charset="0"/>
              </a:rPr>
              <a:t>, </a:t>
            </a:r>
            <a:r>
              <a:rPr lang="en-US" sz="1400" b="0" dirty="0" err="1">
                <a:latin typeface="Anaheim" panose="020B0604020202020204" charset="0"/>
              </a:rPr>
              <a:t>serta</a:t>
            </a:r>
            <a:r>
              <a:rPr lang="en-US" sz="1400" b="0" dirty="0">
                <a:latin typeface="Anaheim" panose="020B0604020202020204" charset="0"/>
              </a:rPr>
              <a:t> </a:t>
            </a:r>
            <a:r>
              <a:rPr lang="en-US" sz="1400" b="0" dirty="0" err="1">
                <a:latin typeface="Anaheim" panose="020B0604020202020204" charset="0"/>
              </a:rPr>
              <a:t>memastikan</a:t>
            </a:r>
            <a:r>
              <a:rPr lang="en-US" sz="1400" b="0" dirty="0">
                <a:latin typeface="Anaheim" panose="020B0604020202020204" charset="0"/>
              </a:rPr>
              <a:t> data </a:t>
            </a:r>
            <a:r>
              <a:rPr lang="en-US" sz="1400" b="0" dirty="0" err="1">
                <a:latin typeface="Anaheim" panose="020B0604020202020204" charset="0"/>
              </a:rPr>
              <a:t>aman</a:t>
            </a:r>
            <a:r>
              <a:rPr lang="en-US" sz="1400" b="0" dirty="0">
                <a:latin typeface="Anaheim" panose="020B0604020202020204" charset="0"/>
              </a:rPr>
              <a:t>. Program </a:t>
            </a:r>
            <a:r>
              <a:rPr lang="en-US" sz="1400" b="0" dirty="0" err="1">
                <a:latin typeface="Anaheim" panose="020B0604020202020204" charset="0"/>
              </a:rPr>
              <a:t>ini</a:t>
            </a:r>
            <a:r>
              <a:rPr lang="en-US" sz="1400" b="0" dirty="0">
                <a:latin typeface="Anaheim" panose="020B0604020202020204" charset="0"/>
              </a:rPr>
              <a:t> </a:t>
            </a:r>
            <a:r>
              <a:rPr lang="en-US" sz="1400" b="0" dirty="0" err="1">
                <a:latin typeface="Anaheim" panose="020B0604020202020204" charset="0"/>
              </a:rPr>
              <a:t>dirancang</a:t>
            </a:r>
            <a:r>
              <a:rPr lang="en-US" sz="1400" b="0" dirty="0">
                <a:latin typeface="Anaheim" panose="020B0604020202020204" charset="0"/>
              </a:rPr>
              <a:t> agar </a:t>
            </a:r>
            <a:r>
              <a:rPr lang="en-US" sz="1400" b="0" dirty="0" err="1">
                <a:latin typeface="Anaheim" panose="020B0604020202020204" charset="0"/>
              </a:rPr>
              <a:t>mudah</a:t>
            </a:r>
            <a:r>
              <a:rPr lang="en-US" sz="1400" b="0" dirty="0">
                <a:latin typeface="Anaheim" panose="020B0604020202020204" charset="0"/>
              </a:rPr>
              <a:t> </a:t>
            </a:r>
            <a:r>
              <a:rPr lang="en-US" sz="1400" b="0" dirty="0" err="1">
                <a:latin typeface="Anaheim" panose="020B0604020202020204" charset="0"/>
              </a:rPr>
              <a:t>digunakan</a:t>
            </a:r>
            <a:r>
              <a:rPr lang="en-US" sz="1400" b="0" dirty="0">
                <a:latin typeface="Anaheim" panose="020B0604020202020204" charset="0"/>
              </a:rPr>
              <a:t>, </a:t>
            </a:r>
            <a:r>
              <a:rPr lang="en-US" sz="1400" b="0" dirty="0" err="1">
                <a:latin typeface="Anaheim" panose="020B0604020202020204" charset="0"/>
              </a:rPr>
              <a:t>membantu</a:t>
            </a:r>
            <a:r>
              <a:rPr lang="en-US" sz="1400" b="0" dirty="0">
                <a:latin typeface="Anaheim" panose="020B0604020202020204" charset="0"/>
              </a:rPr>
              <a:t> </a:t>
            </a:r>
            <a:r>
              <a:rPr lang="en-US" sz="1400" b="0" dirty="0" err="1">
                <a:latin typeface="Anaheim" panose="020B0604020202020204" charset="0"/>
              </a:rPr>
              <a:t>memantau</a:t>
            </a:r>
            <a:r>
              <a:rPr lang="en-US" sz="1400" b="0" dirty="0">
                <a:latin typeface="Anaheim" panose="020B0604020202020204" charset="0"/>
              </a:rPr>
              <a:t> </a:t>
            </a:r>
            <a:r>
              <a:rPr lang="en-US" sz="1400" b="0" dirty="0" err="1">
                <a:latin typeface="Anaheim" panose="020B0604020202020204" charset="0"/>
              </a:rPr>
              <a:t>aktivitas</a:t>
            </a:r>
            <a:r>
              <a:rPr lang="en-US" sz="1400" b="0" dirty="0">
                <a:latin typeface="Anaheim" panose="020B0604020202020204" charset="0"/>
              </a:rPr>
              <a:t> </a:t>
            </a:r>
            <a:r>
              <a:rPr lang="en-US" sz="1400" b="0" dirty="0" err="1">
                <a:latin typeface="Anaheim" panose="020B0604020202020204" charset="0"/>
              </a:rPr>
              <a:t>secara</a:t>
            </a:r>
            <a:r>
              <a:rPr lang="en-US" sz="1400" b="0" dirty="0">
                <a:latin typeface="Anaheim" panose="020B0604020202020204" charset="0"/>
              </a:rPr>
              <a:t> </a:t>
            </a:r>
            <a:r>
              <a:rPr lang="en-US" sz="1400" b="0" dirty="0" err="1">
                <a:latin typeface="Anaheim" panose="020B0604020202020204" charset="0"/>
              </a:rPr>
              <a:t>langsung</a:t>
            </a:r>
            <a:r>
              <a:rPr lang="en-US" sz="1400" b="0" dirty="0">
                <a:latin typeface="Anaheim" panose="020B0604020202020204" charset="0"/>
              </a:rPr>
              <a:t>, dan </a:t>
            </a:r>
            <a:r>
              <a:rPr lang="en-US" sz="1400" b="0" dirty="0" err="1">
                <a:latin typeface="Anaheim" panose="020B0604020202020204" charset="0"/>
              </a:rPr>
              <a:t>menghemat</a:t>
            </a:r>
            <a:r>
              <a:rPr lang="en-US" sz="1400" b="0" dirty="0">
                <a:latin typeface="Anaheim" panose="020B0604020202020204" charset="0"/>
              </a:rPr>
              <a:t> </a:t>
            </a:r>
            <a:r>
              <a:rPr lang="en-US" sz="1400" b="0" dirty="0" err="1">
                <a:latin typeface="Anaheim" panose="020B0604020202020204" charset="0"/>
              </a:rPr>
              <a:t>waktu</a:t>
            </a:r>
            <a:r>
              <a:rPr lang="en-US" sz="1400" b="0" dirty="0">
                <a:latin typeface="Anaheim" panose="020B0604020202020204" charset="0"/>
              </a:rPr>
              <a:t> </a:t>
            </a:r>
            <a:r>
              <a:rPr lang="en-US" sz="1400" b="0" dirty="0" err="1">
                <a:latin typeface="Anaheim" panose="020B0604020202020204" charset="0"/>
              </a:rPr>
              <a:t>serta</a:t>
            </a:r>
            <a:r>
              <a:rPr lang="en-US" sz="1400" b="0" dirty="0">
                <a:latin typeface="Anaheim" panose="020B0604020202020204" charset="0"/>
              </a:rPr>
              <a:t> </a:t>
            </a:r>
            <a:r>
              <a:rPr lang="en-US" sz="1400" b="0" dirty="0" err="1">
                <a:latin typeface="Anaheim" panose="020B0604020202020204" charset="0"/>
              </a:rPr>
              <a:t>biaya</a:t>
            </a:r>
            <a:r>
              <a:rPr lang="en-US" sz="1400" b="0" dirty="0">
                <a:latin typeface="Anaheim" panose="020B0604020202020204" charset="0"/>
              </a:rPr>
              <a:t> </a:t>
            </a:r>
            <a:r>
              <a:rPr lang="en-US" sz="1400" b="0" dirty="0" err="1">
                <a:latin typeface="Anaheim" panose="020B0604020202020204" charset="0"/>
              </a:rPr>
              <a:t>operasional</a:t>
            </a:r>
            <a:r>
              <a:rPr lang="en-US" sz="1400" b="0" dirty="0">
                <a:latin typeface="Anaheim" panose="020B0604020202020204" charset="0"/>
              </a:rPr>
              <a:t>. </a:t>
            </a:r>
            <a:r>
              <a:rPr lang="en-US" sz="1400" b="0" dirty="0" err="1">
                <a:latin typeface="Anaheim" panose="020B0604020202020204" charset="0"/>
              </a:rPr>
              <a:t>Dengan</a:t>
            </a:r>
            <a:r>
              <a:rPr lang="en-US" sz="1400" b="0" dirty="0">
                <a:latin typeface="Anaheim" panose="020B0604020202020204" charset="0"/>
              </a:rPr>
              <a:t> </a:t>
            </a:r>
            <a:r>
              <a:rPr lang="en-US" sz="1400" b="0" dirty="0" err="1">
                <a:latin typeface="Anaheim" panose="020B0604020202020204" charset="0"/>
              </a:rPr>
              <a:t>fitur-fitur</a:t>
            </a:r>
            <a:r>
              <a:rPr lang="en-US" sz="1400" b="0" dirty="0">
                <a:latin typeface="Anaheim" panose="020B0604020202020204" charset="0"/>
              </a:rPr>
              <a:t> </a:t>
            </a:r>
            <a:r>
              <a:rPr lang="en-US" sz="1400" b="0" dirty="0" err="1">
                <a:latin typeface="Anaheim" panose="020B0604020202020204" charset="0"/>
              </a:rPr>
              <a:t>ini</a:t>
            </a:r>
            <a:r>
              <a:rPr lang="en-US" sz="1400" b="0" dirty="0">
                <a:latin typeface="Anaheim" panose="020B0604020202020204" charset="0"/>
              </a:rPr>
              <a:t>, program </a:t>
            </a:r>
            <a:r>
              <a:rPr lang="en-US" sz="1400" b="0" dirty="0" err="1">
                <a:latin typeface="Anaheim" panose="020B0604020202020204" charset="0"/>
              </a:rPr>
              <a:t>diharapkan</a:t>
            </a:r>
            <a:r>
              <a:rPr lang="en-US" sz="1400" b="0" dirty="0">
                <a:latin typeface="Anaheim" panose="020B0604020202020204" charset="0"/>
              </a:rPr>
              <a:t> </a:t>
            </a:r>
            <a:r>
              <a:rPr lang="en-US" sz="1400" b="0" dirty="0" err="1">
                <a:latin typeface="Anaheim" panose="020B0604020202020204" charset="0"/>
              </a:rPr>
              <a:t>mendukung</a:t>
            </a:r>
            <a:r>
              <a:rPr lang="en-US" sz="1400" b="0" dirty="0">
                <a:latin typeface="Anaheim" panose="020B0604020202020204" charset="0"/>
              </a:rPr>
              <a:t> </a:t>
            </a:r>
            <a:r>
              <a:rPr lang="en-US" sz="1400" b="0" dirty="0" err="1">
                <a:latin typeface="Anaheim" panose="020B0604020202020204" charset="0"/>
              </a:rPr>
              <a:t>perkembangan</a:t>
            </a:r>
            <a:r>
              <a:rPr lang="en-US" sz="1400" b="0" dirty="0">
                <a:latin typeface="Anaheim" panose="020B0604020202020204" charset="0"/>
              </a:rPr>
              <a:t> </a:t>
            </a:r>
            <a:r>
              <a:rPr lang="en-US" sz="1400" b="0" dirty="0" err="1">
                <a:latin typeface="Anaheim" panose="020B0604020202020204" charset="0"/>
              </a:rPr>
              <a:t>koperasi</a:t>
            </a:r>
            <a:r>
              <a:rPr lang="en-US" sz="1400" b="0" dirty="0">
                <a:latin typeface="Anaheim" panose="020B0604020202020204" charset="0"/>
              </a:rPr>
              <a:t> dan </a:t>
            </a:r>
            <a:r>
              <a:rPr lang="en-US" sz="1400" b="0" dirty="0" err="1">
                <a:latin typeface="Anaheim" panose="020B0604020202020204" charset="0"/>
              </a:rPr>
              <a:t>meningkatkan</a:t>
            </a:r>
            <a:r>
              <a:rPr lang="en-US" sz="1400" b="0" dirty="0">
                <a:latin typeface="Anaheim" panose="020B0604020202020204" charset="0"/>
              </a:rPr>
              <a:t> </a:t>
            </a:r>
            <a:r>
              <a:rPr lang="en-US" sz="1400" b="0" dirty="0" err="1">
                <a:latin typeface="Anaheim" panose="020B0604020202020204" charset="0"/>
              </a:rPr>
              <a:t>kepuasan</a:t>
            </a:r>
            <a:r>
              <a:rPr lang="en-US" sz="1400" b="0" dirty="0">
                <a:latin typeface="Anaheim" panose="020B0604020202020204" charset="0"/>
              </a:rPr>
              <a:t> </a:t>
            </a:r>
            <a:r>
              <a:rPr lang="en-US" sz="1400" b="0" dirty="0" err="1">
                <a:latin typeface="Anaheim" panose="020B0604020202020204" charset="0"/>
              </a:rPr>
              <a:t>pengguna</a:t>
            </a:r>
            <a:r>
              <a:rPr lang="en-US" sz="1400" b="0" dirty="0">
                <a:latin typeface="Anaheim" panose="020B0604020202020204" charset="0"/>
              </a:rPr>
              <a:t>.</a:t>
            </a:r>
          </a:p>
        </p:txBody>
      </p:sp>
      <p:sp>
        <p:nvSpPr>
          <p:cNvPr id="4" name="Google Shape;362;p30">
            <a:extLst>
              <a:ext uri="{FF2B5EF4-FFF2-40B4-BE49-F238E27FC236}">
                <a16:creationId xmlns:a16="http://schemas.microsoft.com/office/drawing/2014/main" id="{836A6BAA-6887-5A55-2AB3-CF9371F2EA70}"/>
              </a:ext>
            </a:extLst>
          </p:cNvPr>
          <p:cNvSpPr txBox="1">
            <a:spLocks/>
          </p:cNvSpPr>
          <p:nvPr/>
        </p:nvSpPr>
        <p:spPr>
          <a:xfrm>
            <a:off x="560899" y="2571750"/>
            <a:ext cx="1656414"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ID" sz="1600" dirty="0"/>
              <a:t>MANFAAT</a:t>
            </a:r>
          </a:p>
        </p:txBody>
      </p:sp>
      <p:sp>
        <p:nvSpPr>
          <p:cNvPr id="6" name="Google Shape;361;p30">
            <a:extLst>
              <a:ext uri="{FF2B5EF4-FFF2-40B4-BE49-F238E27FC236}">
                <a16:creationId xmlns:a16="http://schemas.microsoft.com/office/drawing/2014/main" id="{022055A5-D99D-B5BE-107F-97E76AE43448}"/>
              </a:ext>
            </a:extLst>
          </p:cNvPr>
          <p:cNvSpPr txBox="1">
            <a:spLocks/>
          </p:cNvSpPr>
          <p:nvPr/>
        </p:nvSpPr>
        <p:spPr>
          <a:xfrm>
            <a:off x="376720" y="2797810"/>
            <a:ext cx="5502485" cy="2035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sz="1400" b="0" dirty="0">
                <a:latin typeface="Anaheim" panose="020B0604020202020204" charset="0"/>
              </a:rPr>
              <a:t>Program </a:t>
            </a:r>
            <a:r>
              <a:rPr lang="en-US" sz="1400" b="0" dirty="0" err="1">
                <a:latin typeface="Anaheim" panose="020B0604020202020204" charset="0"/>
              </a:rPr>
              <a:t>koperasi</a:t>
            </a:r>
            <a:r>
              <a:rPr lang="en-US" sz="1400" b="0" dirty="0">
                <a:latin typeface="Anaheim" panose="020B0604020202020204" charset="0"/>
              </a:rPr>
              <a:t> </a:t>
            </a:r>
            <a:r>
              <a:rPr lang="en-US" sz="1400" b="0" dirty="0" err="1">
                <a:latin typeface="Anaheim" panose="020B0604020202020204" charset="0"/>
              </a:rPr>
              <a:t>simpan</a:t>
            </a:r>
            <a:r>
              <a:rPr lang="en-US" sz="1400" b="0" dirty="0">
                <a:latin typeface="Anaheim" panose="020B0604020202020204" charset="0"/>
              </a:rPr>
              <a:t> </a:t>
            </a:r>
            <a:r>
              <a:rPr lang="en-US" sz="1400" b="0" dirty="0" err="1">
                <a:latin typeface="Anaheim" panose="020B0604020202020204" charset="0"/>
              </a:rPr>
              <a:t>pinjam</a:t>
            </a:r>
            <a:r>
              <a:rPr lang="en-US" sz="1400" b="0" dirty="0">
                <a:latin typeface="Anaheim" panose="020B0604020202020204" charset="0"/>
              </a:rPr>
              <a:t> </a:t>
            </a:r>
            <a:r>
              <a:rPr lang="en-US" sz="1400" b="0" dirty="0" err="1">
                <a:latin typeface="Anaheim" panose="020B0604020202020204" charset="0"/>
              </a:rPr>
              <a:t>membantu</a:t>
            </a:r>
            <a:r>
              <a:rPr lang="en-US" sz="1400" b="0" dirty="0">
                <a:latin typeface="Anaheim" panose="020B0604020202020204" charset="0"/>
              </a:rPr>
              <a:t> </a:t>
            </a:r>
            <a:r>
              <a:rPr lang="en-US" sz="1400" b="0" dirty="0" err="1">
                <a:latin typeface="Anaheim" panose="020B0604020202020204" charset="0"/>
              </a:rPr>
              <a:t>anggota</a:t>
            </a:r>
            <a:r>
              <a:rPr lang="en-US" sz="1400" b="0" dirty="0">
                <a:latin typeface="Anaheim" panose="020B0604020202020204" charset="0"/>
              </a:rPr>
              <a:t> </a:t>
            </a:r>
            <a:r>
              <a:rPr lang="en-US" sz="1400" b="0" dirty="0" err="1">
                <a:latin typeface="Anaheim" panose="020B0604020202020204" charset="0"/>
              </a:rPr>
              <a:t>mendapatkan</a:t>
            </a:r>
            <a:r>
              <a:rPr lang="en-US" sz="1400" b="0" dirty="0">
                <a:latin typeface="Anaheim" panose="020B0604020202020204" charset="0"/>
              </a:rPr>
              <a:t> </a:t>
            </a:r>
            <a:r>
              <a:rPr lang="en-US" sz="1400" b="0" dirty="0" err="1">
                <a:latin typeface="Anaheim" panose="020B0604020202020204" charset="0"/>
              </a:rPr>
              <a:t>pinjaman</a:t>
            </a:r>
            <a:r>
              <a:rPr lang="en-US" sz="1400" b="0" dirty="0">
                <a:latin typeface="Anaheim" panose="020B0604020202020204" charset="0"/>
              </a:rPr>
              <a:t> </a:t>
            </a:r>
            <a:r>
              <a:rPr lang="en-US" sz="1400" b="0" dirty="0" err="1">
                <a:latin typeface="Anaheim" panose="020B0604020202020204" charset="0"/>
              </a:rPr>
              <a:t>dengan</a:t>
            </a:r>
            <a:r>
              <a:rPr lang="en-US" sz="1400" b="0" dirty="0">
                <a:latin typeface="Anaheim" panose="020B0604020202020204" charset="0"/>
              </a:rPr>
              <a:t> </a:t>
            </a:r>
            <a:r>
              <a:rPr lang="en-US" sz="1400" b="0" dirty="0" err="1">
                <a:latin typeface="Anaheim" panose="020B0604020202020204" charset="0"/>
              </a:rPr>
              <a:t>bunga</a:t>
            </a:r>
            <a:r>
              <a:rPr lang="en-US" sz="1400" b="0" dirty="0">
                <a:latin typeface="Anaheim" panose="020B0604020202020204" charset="0"/>
              </a:rPr>
              <a:t> </a:t>
            </a:r>
            <a:r>
              <a:rPr lang="en-US" sz="1400" b="0" dirty="0" err="1">
                <a:latin typeface="Anaheim" panose="020B0604020202020204" charset="0"/>
              </a:rPr>
              <a:t>rendah</a:t>
            </a:r>
            <a:r>
              <a:rPr lang="en-US" sz="1400" b="0" dirty="0">
                <a:latin typeface="Anaheim" panose="020B0604020202020204" charset="0"/>
              </a:rPr>
              <a:t> dan </a:t>
            </a:r>
            <a:r>
              <a:rPr lang="en-US" sz="1400" b="0" dirty="0" err="1">
                <a:latin typeface="Anaheim" panose="020B0604020202020204" charset="0"/>
              </a:rPr>
              <a:t>tempat</a:t>
            </a:r>
            <a:r>
              <a:rPr lang="en-US" sz="1400" b="0" dirty="0">
                <a:latin typeface="Anaheim" panose="020B0604020202020204" charset="0"/>
              </a:rPr>
              <a:t> yang </a:t>
            </a:r>
            <a:r>
              <a:rPr lang="en-US" sz="1400" b="0" dirty="0" err="1">
                <a:latin typeface="Anaheim" panose="020B0604020202020204" charset="0"/>
              </a:rPr>
              <a:t>aman</a:t>
            </a:r>
            <a:r>
              <a:rPr lang="en-US" sz="1400" b="0" dirty="0">
                <a:latin typeface="Anaheim" panose="020B0604020202020204" charset="0"/>
              </a:rPr>
              <a:t> </a:t>
            </a:r>
            <a:r>
              <a:rPr lang="en-US" sz="1400" b="0" dirty="0" err="1">
                <a:latin typeface="Anaheim" panose="020B0604020202020204" charset="0"/>
              </a:rPr>
              <a:t>untuk</a:t>
            </a:r>
            <a:r>
              <a:rPr lang="en-US" sz="1400" b="0" dirty="0">
                <a:latin typeface="Anaheim" panose="020B0604020202020204" charset="0"/>
              </a:rPr>
              <a:t> </a:t>
            </a:r>
            <a:r>
              <a:rPr lang="en-US" sz="1400" b="0" dirty="0" err="1">
                <a:latin typeface="Anaheim" panose="020B0604020202020204" charset="0"/>
              </a:rPr>
              <a:t>menabung</a:t>
            </a:r>
            <a:r>
              <a:rPr lang="en-US" sz="1400" b="0" dirty="0">
                <a:latin typeface="Anaheim" panose="020B0604020202020204" charset="0"/>
              </a:rPr>
              <a:t>. Program </a:t>
            </a:r>
            <a:r>
              <a:rPr lang="en-US" sz="1400" b="0" dirty="0" err="1">
                <a:latin typeface="Anaheim" panose="020B0604020202020204" charset="0"/>
              </a:rPr>
              <a:t>ini</a:t>
            </a:r>
            <a:r>
              <a:rPr lang="en-US" sz="1400" b="0" dirty="0">
                <a:latin typeface="Anaheim" panose="020B0604020202020204" charset="0"/>
              </a:rPr>
              <a:t> juga </a:t>
            </a:r>
            <a:r>
              <a:rPr lang="en-US" sz="1400" b="0" dirty="0" err="1">
                <a:latin typeface="Anaheim" panose="020B0604020202020204" charset="0"/>
              </a:rPr>
              <a:t>mendukung</a:t>
            </a:r>
            <a:r>
              <a:rPr lang="en-US" sz="1400" b="0" dirty="0">
                <a:latin typeface="Anaheim" panose="020B0604020202020204" charset="0"/>
              </a:rPr>
              <a:t> </a:t>
            </a:r>
            <a:r>
              <a:rPr lang="en-US" sz="1400" b="0" dirty="0" err="1">
                <a:latin typeface="Anaheim" panose="020B0604020202020204" charset="0"/>
              </a:rPr>
              <a:t>usaha</a:t>
            </a:r>
            <a:r>
              <a:rPr lang="en-US" sz="1400" b="0" dirty="0">
                <a:latin typeface="Anaheim" panose="020B0604020202020204" charset="0"/>
              </a:rPr>
              <a:t> </a:t>
            </a:r>
            <a:r>
              <a:rPr lang="en-US" sz="1400" b="0" dirty="0" err="1">
                <a:latin typeface="Anaheim" panose="020B0604020202020204" charset="0"/>
              </a:rPr>
              <a:t>kecil</a:t>
            </a:r>
            <a:r>
              <a:rPr lang="en-US" sz="1400" b="0" dirty="0">
                <a:latin typeface="Anaheim" panose="020B0604020202020204" charset="0"/>
              </a:rPr>
              <a:t>, </a:t>
            </a:r>
            <a:r>
              <a:rPr lang="en-US" sz="1400" b="0" dirty="0" err="1">
                <a:latin typeface="Anaheim" panose="020B0604020202020204" charset="0"/>
              </a:rPr>
              <a:t>meningkatkan</a:t>
            </a:r>
            <a:r>
              <a:rPr lang="en-US" sz="1400" b="0" dirty="0">
                <a:latin typeface="Anaheim" panose="020B0604020202020204" charset="0"/>
              </a:rPr>
              <a:t> </a:t>
            </a:r>
            <a:r>
              <a:rPr lang="en-US" sz="1400" b="0" dirty="0" err="1">
                <a:latin typeface="Anaheim" panose="020B0604020202020204" charset="0"/>
              </a:rPr>
              <a:t>kesejahteraan</a:t>
            </a:r>
            <a:r>
              <a:rPr lang="en-US" sz="1400" b="0" dirty="0">
                <a:latin typeface="Anaheim" panose="020B0604020202020204" charset="0"/>
              </a:rPr>
              <a:t>, dan </a:t>
            </a:r>
            <a:r>
              <a:rPr lang="en-US" sz="1400" b="0" dirty="0" err="1">
                <a:latin typeface="Anaheim" panose="020B0604020202020204" charset="0"/>
              </a:rPr>
              <a:t>mengajarkan</a:t>
            </a:r>
            <a:r>
              <a:rPr lang="en-US" sz="1400" b="0" dirty="0">
                <a:latin typeface="Anaheim" panose="020B0604020202020204" charset="0"/>
              </a:rPr>
              <a:t> </a:t>
            </a:r>
            <a:r>
              <a:rPr lang="en-US" sz="1400" b="0" dirty="0" err="1">
                <a:latin typeface="Anaheim" panose="020B0604020202020204" charset="0"/>
              </a:rPr>
              <a:t>cara</a:t>
            </a:r>
            <a:r>
              <a:rPr lang="en-US" sz="1400" b="0" dirty="0">
                <a:latin typeface="Anaheim" panose="020B0604020202020204" charset="0"/>
              </a:rPr>
              <a:t> </a:t>
            </a:r>
            <a:r>
              <a:rPr lang="en-US" sz="1400" b="0" dirty="0" err="1">
                <a:latin typeface="Anaheim" panose="020B0604020202020204" charset="0"/>
              </a:rPr>
              <a:t>mengelola</a:t>
            </a:r>
            <a:r>
              <a:rPr lang="en-US" sz="1400" b="0" dirty="0">
                <a:latin typeface="Anaheim" panose="020B0604020202020204" charset="0"/>
              </a:rPr>
              <a:t> </a:t>
            </a:r>
            <a:r>
              <a:rPr lang="en-US" sz="1400" b="0" dirty="0" err="1">
                <a:latin typeface="Anaheim" panose="020B0604020202020204" charset="0"/>
              </a:rPr>
              <a:t>keuangan</a:t>
            </a:r>
            <a:r>
              <a:rPr lang="en-US" sz="1400" b="0" dirty="0">
                <a:latin typeface="Anaheim" panose="020B0604020202020204" charset="0"/>
              </a:rPr>
              <a:t> </a:t>
            </a:r>
            <a:r>
              <a:rPr lang="en-US" sz="1400" b="0" dirty="0" err="1">
                <a:latin typeface="Anaheim" panose="020B0604020202020204" charset="0"/>
              </a:rPr>
              <a:t>dengan</a:t>
            </a:r>
            <a:r>
              <a:rPr lang="en-US" sz="1400" b="0" dirty="0">
                <a:latin typeface="Anaheim" panose="020B0604020202020204" charset="0"/>
              </a:rPr>
              <a:t> </a:t>
            </a:r>
            <a:r>
              <a:rPr lang="en-US" sz="1400" b="0" dirty="0" err="1">
                <a:latin typeface="Anaheim" panose="020B0604020202020204" charset="0"/>
              </a:rPr>
              <a:t>baik</a:t>
            </a:r>
            <a:r>
              <a:rPr lang="en-US" sz="1400" b="0" dirty="0">
                <a:latin typeface="Anaheim" panose="020B0604020202020204" charset="0"/>
              </a:rPr>
              <a:t>. </a:t>
            </a:r>
            <a:r>
              <a:rPr lang="en-US" sz="1400" b="0" dirty="0" err="1">
                <a:latin typeface="Anaheim" panose="020B0604020202020204" charset="0"/>
              </a:rPr>
              <a:t>Selain</a:t>
            </a:r>
            <a:r>
              <a:rPr lang="en-US" sz="1400" b="0" dirty="0">
                <a:latin typeface="Anaheim" panose="020B0604020202020204" charset="0"/>
              </a:rPr>
              <a:t> </a:t>
            </a:r>
            <a:r>
              <a:rPr lang="en-US" sz="1400" b="0" dirty="0" err="1">
                <a:latin typeface="Anaheim" panose="020B0604020202020204" charset="0"/>
              </a:rPr>
              <a:t>itu</a:t>
            </a:r>
            <a:r>
              <a:rPr lang="en-US" sz="1400" b="0" dirty="0">
                <a:latin typeface="Anaheim" panose="020B0604020202020204" charset="0"/>
              </a:rPr>
              <a:t>, </a:t>
            </a:r>
            <a:r>
              <a:rPr lang="en-US" sz="1400" b="0" dirty="0" err="1">
                <a:latin typeface="Anaheim" panose="020B0604020202020204" charset="0"/>
              </a:rPr>
              <a:t>koperasi</a:t>
            </a:r>
            <a:r>
              <a:rPr lang="en-US" sz="1400" b="0" dirty="0">
                <a:latin typeface="Anaheim" panose="020B0604020202020204" charset="0"/>
              </a:rPr>
              <a:t> </a:t>
            </a:r>
            <a:r>
              <a:rPr lang="en-US" sz="1400" b="0" dirty="0" err="1">
                <a:latin typeface="Anaheim" panose="020B0604020202020204" charset="0"/>
              </a:rPr>
              <a:t>membantu</a:t>
            </a:r>
            <a:r>
              <a:rPr lang="en-US" sz="1400" b="0" dirty="0">
                <a:latin typeface="Anaheim" panose="020B0604020202020204" charset="0"/>
              </a:rPr>
              <a:t> </a:t>
            </a:r>
            <a:r>
              <a:rPr lang="en-US" sz="1400" b="0" dirty="0" err="1">
                <a:latin typeface="Anaheim" panose="020B0604020202020204" charset="0"/>
              </a:rPr>
              <a:t>anggota</a:t>
            </a:r>
            <a:r>
              <a:rPr lang="en-US" sz="1400" b="0" dirty="0">
                <a:latin typeface="Anaheim" panose="020B0604020202020204" charset="0"/>
              </a:rPr>
              <a:t> </a:t>
            </a:r>
            <a:r>
              <a:rPr lang="en-US" sz="1400" b="0" dirty="0" err="1">
                <a:latin typeface="Anaheim" panose="020B0604020202020204" charset="0"/>
              </a:rPr>
              <a:t>menghindari</a:t>
            </a:r>
            <a:r>
              <a:rPr lang="en-US" sz="1400" b="0" dirty="0">
                <a:latin typeface="Anaheim" panose="020B0604020202020204" charset="0"/>
              </a:rPr>
              <a:t> </a:t>
            </a:r>
            <a:r>
              <a:rPr lang="en-US" sz="1400" b="0" dirty="0" err="1">
                <a:latin typeface="Anaheim" panose="020B0604020202020204" charset="0"/>
              </a:rPr>
              <a:t>rentenir</a:t>
            </a:r>
            <a:r>
              <a:rPr lang="en-US" sz="1400" b="0" dirty="0">
                <a:latin typeface="Anaheim" panose="020B0604020202020204" charset="0"/>
              </a:rPr>
              <a:t>, </a:t>
            </a:r>
            <a:r>
              <a:rPr lang="en-US" sz="1400" b="0" dirty="0" err="1">
                <a:latin typeface="Anaheim" panose="020B0604020202020204" charset="0"/>
              </a:rPr>
              <a:t>mempererat</a:t>
            </a:r>
            <a:r>
              <a:rPr lang="en-US" sz="1400" b="0" dirty="0">
                <a:latin typeface="Anaheim" panose="020B0604020202020204" charset="0"/>
              </a:rPr>
              <a:t> </a:t>
            </a:r>
            <a:r>
              <a:rPr lang="en-US" sz="1400" b="0" dirty="0" err="1">
                <a:latin typeface="Anaheim" panose="020B0604020202020204" charset="0"/>
              </a:rPr>
              <a:t>kerja</a:t>
            </a:r>
            <a:r>
              <a:rPr lang="en-US" sz="1400" b="0" dirty="0">
                <a:latin typeface="Anaheim" panose="020B0604020202020204" charset="0"/>
              </a:rPr>
              <a:t> </a:t>
            </a:r>
            <a:r>
              <a:rPr lang="en-US" sz="1400" b="0" dirty="0" err="1">
                <a:latin typeface="Anaheim" panose="020B0604020202020204" charset="0"/>
              </a:rPr>
              <a:t>sama</a:t>
            </a:r>
            <a:r>
              <a:rPr lang="en-US" sz="1400" b="0" dirty="0">
                <a:latin typeface="Anaheim" panose="020B0604020202020204" charset="0"/>
              </a:rPr>
              <a:t> </a:t>
            </a:r>
            <a:r>
              <a:rPr lang="en-US" sz="1400" b="0" dirty="0" err="1">
                <a:latin typeface="Anaheim" panose="020B0604020202020204" charset="0"/>
              </a:rPr>
              <a:t>antaranggota</a:t>
            </a:r>
            <a:r>
              <a:rPr lang="en-US" sz="1400" b="0" dirty="0">
                <a:latin typeface="Anaheim" panose="020B0604020202020204" charset="0"/>
              </a:rPr>
              <a:t>, dan </a:t>
            </a:r>
            <a:r>
              <a:rPr lang="en-US" sz="1400" b="0" dirty="0" err="1">
                <a:latin typeface="Anaheim" panose="020B0604020202020204" charset="0"/>
              </a:rPr>
              <a:t>mendorong</a:t>
            </a:r>
            <a:r>
              <a:rPr lang="en-US" sz="1400" b="0" dirty="0">
                <a:latin typeface="Anaheim" panose="020B0604020202020204" charset="0"/>
              </a:rPr>
              <a:t> </a:t>
            </a:r>
            <a:r>
              <a:rPr lang="en-US" sz="1400" b="0" dirty="0" err="1">
                <a:latin typeface="Anaheim" panose="020B0604020202020204" charset="0"/>
              </a:rPr>
              <a:t>pertumbuhan</a:t>
            </a:r>
            <a:r>
              <a:rPr lang="en-US" sz="1400" b="0" dirty="0">
                <a:latin typeface="Anaheim" panose="020B0604020202020204" charset="0"/>
              </a:rPr>
              <a:t> </a:t>
            </a:r>
            <a:r>
              <a:rPr lang="en-US" sz="1400" b="0" dirty="0" err="1">
                <a:latin typeface="Anaheim" panose="020B0604020202020204" charset="0"/>
              </a:rPr>
              <a:t>ekonomi</a:t>
            </a:r>
            <a:r>
              <a:rPr lang="en-US" sz="1400" b="0" dirty="0">
                <a:latin typeface="Anaheim" panose="020B0604020202020204" charset="0"/>
              </a:rPr>
              <a:t> di </a:t>
            </a:r>
            <a:r>
              <a:rPr lang="en-US" sz="1400" b="0" dirty="0" err="1">
                <a:latin typeface="Anaheim" panose="020B0604020202020204" charset="0"/>
              </a:rPr>
              <a:t>sekitar</a:t>
            </a:r>
            <a:r>
              <a:rPr lang="en-US" sz="1400" b="0" dirty="0">
                <a:latin typeface="Anaheim" panose="020B0604020202020204" charset="0"/>
              </a:rPr>
              <a:t> </a:t>
            </a:r>
            <a:r>
              <a:rPr lang="en-US" sz="1400" b="0" dirty="0" err="1">
                <a:latin typeface="Anaheim" panose="020B0604020202020204" charset="0"/>
              </a:rPr>
              <a:t>mereka</a:t>
            </a:r>
            <a:r>
              <a:rPr lang="en-US" sz="1400" b="0" dirty="0">
                <a:latin typeface="Anaheim" panose="020B0604020202020204" charset="0"/>
              </a:rPr>
              <a:t>.</a:t>
            </a:r>
          </a:p>
        </p:txBody>
      </p:sp>
    </p:spTree>
    <p:extLst>
      <p:ext uri="{BB962C8B-B14F-4D97-AF65-F5344CB8AC3E}">
        <p14:creationId xmlns:p14="http://schemas.microsoft.com/office/powerpoint/2010/main" val="371000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2417969" y="710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LAYOUT INPUT</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595278E-9AD2-81F4-F2F1-C0CADD5A0596}"/>
              </a:ext>
            </a:extLst>
          </p:cNvPr>
          <p:cNvPicPr>
            <a:picLocks noChangeAspect="1"/>
          </p:cNvPicPr>
          <p:nvPr/>
        </p:nvPicPr>
        <p:blipFill>
          <a:blip r:embed="rId3"/>
          <a:stretch>
            <a:fillRect/>
          </a:stretch>
        </p:blipFill>
        <p:spPr>
          <a:xfrm>
            <a:off x="535093" y="740045"/>
            <a:ext cx="3029373" cy="4029637"/>
          </a:xfrm>
          <a:prstGeom prst="rect">
            <a:avLst/>
          </a:prstGeom>
        </p:spPr>
      </p:pic>
      <p:pic>
        <p:nvPicPr>
          <p:cNvPr id="7" name="Picture 6">
            <a:extLst>
              <a:ext uri="{FF2B5EF4-FFF2-40B4-BE49-F238E27FC236}">
                <a16:creationId xmlns:a16="http://schemas.microsoft.com/office/drawing/2014/main" id="{F60B1242-0AAD-BEAE-8B00-BDE5B79A114E}"/>
              </a:ext>
            </a:extLst>
          </p:cNvPr>
          <p:cNvPicPr>
            <a:picLocks noChangeAspect="1"/>
          </p:cNvPicPr>
          <p:nvPr/>
        </p:nvPicPr>
        <p:blipFill>
          <a:blip r:embed="rId4"/>
          <a:stretch>
            <a:fillRect/>
          </a:stretch>
        </p:blipFill>
        <p:spPr>
          <a:xfrm>
            <a:off x="4104105" y="740045"/>
            <a:ext cx="3115110" cy="40201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1D1BADE5-59F8-537D-8BDC-3D04105523E1}"/>
            </a:ext>
          </a:extLst>
        </p:cNvPr>
        <p:cNvGrpSpPr/>
        <p:nvPr/>
      </p:nvGrpSpPr>
      <p:grpSpPr>
        <a:xfrm>
          <a:off x="0" y="0"/>
          <a:ext cx="0" cy="0"/>
          <a:chOff x="0" y="0"/>
          <a:chExt cx="0" cy="0"/>
        </a:xfrm>
      </p:grpSpPr>
      <p:sp>
        <p:nvSpPr>
          <p:cNvPr id="362" name="Google Shape;362;p30">
            <a:extLst>
              <a:ext uri="{FF2B5EF4-FFF2-40B4-BE49-F238E27FC236}">
                <a16:creationId xmlns:a16="http://schemas.microsoft.com/office/drawing/2014/main" id="{4B2D0772-E1CF-D971-CD7C-962A217DA63D}"/>
              </a:ext>
            </a:extLst>
          </p:cNvPr>
          <p:cNvSpPr txBox="1">
            <a:spLocks noGrp="1"/>
          </p:cNvSpPr>
          <p:nvPr>
            <p:ph type="title"/>
          </p:nvPr>
        </p:nvSpPr>
        <p:spPr>
          <a:xfrm>
            <a:off x="2791350" y="1777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LAYOUT OUTPUT</a:t>
            </a:r>
            <a:endParaRPr dirty="0">
              <a:solidFill>
                <a:schemeClr val="dk2"/>
              </a:solidFill>
            </a:endParaRPr>
          </a:p>
        </p:txBody>
      </p:sp>
      <p:sp>
        <p:nvSpPr>
          <p:cNvPr id="363" name="Google Shape;363;p30">
            <a:extLst>
              <a:ext uri="{FF2B5EF4-FFF2-40B4-BE49-F238E27FC236}">
                <a16:creationId xmlns:a16="http://schemas.microsoft.com/office/drawing/2014/main" id="{0B14BE00-D949-F3F0-594C-2DAF20EA1B52}"/>
              </a:ext>
            </a:extLst>
          </p:cNvPr>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4C7DA8C-983B-6231-A460-BE54AC65EA74}"/>
              </a:ext>
            </a:extLst>
          </p:cNvPr>
          <p:cNvPicPr>
            <a:picLocks noChangeAspect="1"/>
          </p:cNvPicPr>
          <p:nvPr/>
        </p:nvPicPr>
        <p:blipFill>
          <a:blip r:embed="rId3"/>
          <a:stretch>
            <a:fillRect/>
          </a:stretch>
        </p:blipFill>
        <p:spPr>
          <a:xfrm>
            <a:off x="780952" y="1014545"/>
            <a:ext cx="7582095" cy="3637252"/>
          </a:xfrm>
          <a:prstGeom prst="rect">
            <a:avLst/>
          </a:prstGeom>
        </p:spPr>
      </p:pic>
    </p:spTree>
    <p:extLst>
      <p:ext uri="{BB962C8B-B14F-4D97-AF65-F5344CB8AC3E}">
        <p14:creationId xmlns:p14="http://schemas.microsoft.com/office/powerpoint/2010/main" val="374465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470856" y="765461"/>
            <a:ext cx="4977684" cy="2087209"/>
          </a:xfrm>
          <a:prstGeom prst="rect">
            <a:avLst/>
          </a:prstGeom>
        </p:spPr>
        <p:txBody>
          <a:bodyPr spcFirstLastPara="1" wrap="square" lIns="91425" tIns="91425" rIns="91425" bIns="91425" anchor="t" anchorCtr="0">
            <a:noAutofit/>
          </a:bodyPr>
          <a:lstStyle/>
          <a:p>
            <a:pPr marL="0" indent="0" algn="l">
              <a:buNone/>
            </a:pPr>
            <a:r>
              <a:rPr lang="en-ID" sz="1400" dirty="0" err="1"/>
              <a:t>Dengan</a:t>
            </a:r>
            <a:r>
              <a:rPr lang="en-ID" sz="1400" dirty="0"/>
              <a:t> </a:t>
            </a:r>
            <a:r>
              <a:rPr lang="en-ID" sz="1400" dirty="0" err="1"/>
              <a:t>menggunakan</a:t>
            </a:r>
            <a:r>
              <a:rPr lang="en-ID" sz="1400" dirty="0"/>
              <a:t> program </a:t>
            </a:r>
            <a:r>
              <a:rPr lang="en-ID" sz="1400" dirty="0" err="1"/>
              <a:t>ini</a:t>
            </a:r>
            <a:r>
              <a:rPr lang="en-ID" sz="1400" dirty="0"/>
              <a:t> </a:t>
            </a:r>
            <a:r>
              <a:rPr lang="en-ID" sz="1400" dirty="0" err="1"/>
              <a:t>pengguna</a:t>
            </a:r>
            <a:r>
              <a:rPr lang="en-ID" sz="1400" dirty="0"/>
              <a:t> </a:t>
            </a:r>
            <a:r>
              <a:rPr lang="en-ID" sz="1400" dirty="0" err="1"/>
              <a:t>dapat</a:t>
            </a:r>
            <a:r>
              <a:rPr lang="en-ID" sz="1400" dirty="0"/>
              <a:t> </a:t>
            </a:r>
            <a:r>
              <a:rPr lang="en-ID" sz="1400" dirty="0" err="1"/>
              <a:t>dengan</a:t>
            </a:r>
            <a:r>
              <a:rPr lang="en-ID" sz="1400" dirty="0"/>
              <a:t> </a:t>
            </a:r>
            <a:r>
              <a:rPr lang="en-ID" sz="1400" dirty="0" err="1"/>
              <a:t>mudah</a:t>
            </a:r>
            <a:r>
              <a:rPr lang="en-ID" sz="1400" dirty="0"/>
              <a:t> </a:t>
            </a:r>
            <a:r>
              <a:rPr lang="en-ID" sz="1400" dirty="0" err="1"/>
              <a:t>memasukkan</a:t>
            </a:r>
            <a:r>
              <a:rPr lang="en-ID" sz="1400" dirty="0"/>
              <a:t> data </a:t>
            </a:r>
            <a:r>
              <a:rPr lang="en-ID" sz="1400" dirty="0" err="1"/>
              <a:t>pelanggan</a:t>
            </a:r>
            <a:r>
              <a:rPr lang="en-ID" sz="1400" dirty="0"/>
              <a:t>, </a:t>
            </a:r>
            <a:r>
              <a:rPr lang="en-ID" sz="1400" dirty="0" err="1"/>
              <a:t>mengedit</a:t>
            </a:r>
            <a:r>
              <a:rPr lang="en-ID" sz="1400" dirty="0"/>
              <a:t>/</a:t>
            </a:r>
            <a:r>
              <a:rPr lang="en-ID" sz="1400" dirty="0" err="1"/>
              <a:t>menghapus</a:t>
            </a:r>
            <a:r>
              <a:rPr lang="en-ID" sz="1400" dirty="0"/>
              <a:t> data </a:t>
            </a:r>
            <a:r>
              <a:rPr lang="en-ID" sz="1400" dirty="0" err="1"/>
              <a:t>pelanggan</a:t>
            </a:r>
            <a:r>
              <a:rPr lang="en-ID" sz="1400" dirty="0"/>
              <a:t>, </a:t>
            </a:r>
            <a:r>
              <a:rPr lang="en-ID" sz="1400" dirty="0" err="1"/>
              <a:t>mempersingkat</a:t>
            </a:r>
            <a:r>
              <a:rPr lang="en-ID" sz="1400" dirty="0"/>
              <a:t> </a:t>
            </a:r>
            <a:r>
              <a:rPr lang="en-ID" sz="1400" dirty="0" err="1"/>
              <a:t>perhitungan</a:t>
            </a:r>
            <a:r>
              <a:rPr lang="en-ID" sz="1400" dirty="0"/>
              <a:t> dan </a:t>
            </a:r>
            <a:r>
              <a:rPr lang="en-ID" sz="1400" dirty="0" err="1"/>
              <a:t>mencetak</a:t>
            </a:r>
            <a:r>
              <a:rPr lang="en-ID" sz="1400" dirty="0"/>
              <a:t> </a:t>
            </a:r>
            <a:r>
              <a:rPr lang="en-ID" sz="1400" dirty="0" err="1"/>
              <a:t>laporan</a:t>
            </a:r>
            <a:r>
              <a:rPr lang="en-ID" sz="1400" dirty="0"/>
              <a:t> </a:t>
            </a:r>
            <a:r>
              <a:rPr lang="en-ID" sz="1400" dirty="0" err="1"/>
              <a:t>dengan</a:t>
            </a:r>
            <a:r>
              <a:rPr lang="en-ID" sz="1400" dirty="0"/>
              <a:t> </a:t>
            </a:r>
            <a:r>
              <a:rPr lang="en-ID" sz="1400" dirty="0" err="1"/>
              <a:t>lebih</a:t>
            </a:r>
            <a:r>
              <a:rPr lang="en-ID" sz="1400" dirty="0"/>
              <a:t> </a:t>
            </a:r>
            <a:r>
              <a:rPr lang="en-ID" sz="1400" dirty="0" err="1"/>
              <a:t>rapih</a:t>
            </a:r>
            <a:r>
              <a:rPr lang="en-ID" sz="1400" dirty="0"/>
              <a:t> dan </a:t>
            </a:r>
            <a:r>
              <a:rPr lang="en-ID" sz="1400" dirty="0" err="1"/>
              <a:t>tertata</a:t>
            </a:r>
            <a:endParaRPr lang="en-ID" sz="1400" dirty="0"/>
          </a:p>
          <a:p>
            <a:pPr marL="0" lvl="0" indent="0" algn="l" rtl="0">
              <a:spcBef>
                <a:spcPts val="0"/>
              </a:spcBef>
              <a:spcAft>
                <a:spcPts val="0"/>
              </a:spcAft>
              <a:buNone/>
            </a:pPr>
            <a:endParaRPr sz="1200" dirty="0"/>
          </a:p>
        </p:txBody>
      </p:sp>
      <p:sp>
        <p:nvSpPr>
          <p:cNvPr id="381" name="Google Shape;381;p33"/>
          <p:cNvSpPr txBox="1">
            <a:spLocks noGrp="1"/>
          </p:cNvSpPr>
          <p:nvPr>
            <p:ph type="title"/>
          </p:nvPr>
        </p:nvSpPr>
        <p:spPr>
          <a:xfrm>
            <a:off x="3470856" y="559750"/>
            <a:ext cx="1409526"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t>KESIMPULAN</a:t>
            </a:r>
            <a:endParaRPr sz="1400" dirty="0"/>
          </a:p>
        </p:txBody>
      </p:sp>
      <p:sp>
        <p:nvSpPr>
          <p:cNvPr id="2" name="Google Shape;381;p33">
            <a:extLst>
              <a:ext uri="{FF2B5EF4-FFF2-40B4-BE49-F238E27FC236}">
                <a16:creationId xmlns:a16="http://schemas.microsoft.com/office/drawing/2014/main" id="{C21BE6E6-3D3A-E3E7-DE90-2456E30CADBC}"/>
              </a:ext>
            </a:extLst>
          </p:cNvPr>
          <p:cNvSpPr txBox="1">
            <a:spLocks/>
          </p:cNvSpPr>
          <p:nvPr/>
        </p:nvSpPr>
        <p:spPr>
          <a:xfrm>
            <a:off x="3625047" y="1740150"/>
            <a:ext cx="1101144" cy="360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l"/>
            <a:r>
              <a:rPr lang="en-ID" sz="1400" dirty="0"/>
              <a:t>SARAN</a:t>
            </a:r>
          </a:p>
        </p:txBody>
      </p:sp>
      <p:sp>
        <p:nvSpPr>
          <p:cNvPr id="3" name="Google Shape;380;p33">
            <a:extLst>
              <a:ext uri="{FF2B5EF4-FFF2-40B4-BE49-F238E27FC236}">
                <a16:creationId xmlns:a16="http://schemas.microsoft.com/office/drawing/2014/main" id="{179AC815-51AA-F7F4-A3A7-161FA9874C6E}"/>
              </a:ext>
            </a:extLst>
          </p:cNvPr>
          <p:cNvSpPr txBox="1">
            <a:spLocks/>
          </p:cNvSpPr>
          <p:nvPr/>
        </p:nvSpPr>
        <p:spPr>
          <a:xfrm>
            <a:off x="3470856" y="1999137"/>
            <a:ext cx="4977684" cy="20872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Anaheim"/>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Anaheim"/>
              <a:buChar char="○"/>
              <a:defRPr sz="1400" b="0" i="0" u="none" strike="noStrike" cap="none">
                <a:solidFill>
                  <a:schemeClr val="lt1"/>
                </a:solidFill>
                <a:latin typeface="Anaheim"/>
                <a:ea typeface="Anaheim"/>
                <a:cs typeface="Anaheim"/>
                <a:sym typeface="Anaheim"/>
              </a:defRPr>
            </a:lvl2pPr>
            <a:lvl3pPr marL="1371600" marR="0" lvl="2"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3pPr>
            <a:lvl4pPr marL="1828800" marR="0" lvl="3"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7pPr>
            <a:lvl8pPr marL="3657600" marR="0" lvl="7"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l">
              <a:buNone/>
            </a:pPr>
            <a:r>
              <a:rPr lang="id-ID" sz="1400" dirty="0"/>
              <a:t>Program ini dapat dikembangkan lagi dengan menambah fitur-fitur seperti pencarian pelanggan, perhitungan total pelanggan, total pendapatan dan denda keterlambatan serta pencetakan nota transaksi</a:t>
            </a:r>
            <a:r>
              <a:rPr lang="en-US" sz="1400" dirty="0"/>
              <a:t>.</a:t>
            </a:r>
            <a:endParaRPr lang="id-ID" sz="1400" dirty="0"/>
          </a:p>
          <a:p>
            <a:pPr marL="0" indent="0" algn="l">
              <a:buNone/>
            </a:pPr>
            <a:endParaRPr lang="en-ID" sz="1200" dirty="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261</Words>
  <Application>Microsoft Office PowerPoint</Application>
  <PresentationFormat>On-screen Show (16:9)</PresentationFormat>
  <Paragraphs>18</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Anaheim</vt:lpstr>
      <vt:lpstr>Raleway SemiBold</vt:lpstr>
      <vt:lpstr>Overpass Mono</vt:lpstr>
      <vt:lpstr>Nunito Light</vt:lpstr>
      <vt:lpstr>Roboto</vt:lpstr>
      <vt:lpstr>Roboto Condensed Light</vt:lpstr>
      <vt:lpstr>Programming Lesson by Slidesgo</vt:lpstr>
      <vt:lpstr>KOPERASI SIMPAN PINJAM</vt:lpstr>
      <vt:lpstr>LATAR BELAKANG </vt:lpstr>
      <vt:lpstr>TUJUAN</vt:lpstr>
      <vt:lpstr>LAYOUT INPUT</vt:lpstr>
      <vt:lpstr>LAYOUT OUTPUT</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KOPERASI SIMPAN PINJAM</dc:title>
  <dc:creator>Viki Zulfathan</dc:creator>
  <cp:lastModifiedBy>hammam syafi</cp:lastModifiedBy>
  <cp:revision>6</cp:revision>
  <dcterms:modified xsi:type="dcterms:W3CDTF">2025-01-08T05:05:14Z</dcterms:modified>
</cp:coreProperties>
</file>