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DM Sans"/>
      <p:bold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F20998-D930-4AF7-B9DD-BB40BB225FB5}">
  <a:tblStyle styleId="{D9F20998-D930-4AF7-B9DD-BB40BB225F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4.xml"/><Relationship Id="rId32" Type="http://schemas.openxmlformats.org/officeDocument/2006/relationships/font" Target="fonts/DM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omemadeAppl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522d14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522d14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b522d14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b522d14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b522d140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b522d140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b522d140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b522d140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b522d140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b522d140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b522d14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b522d14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b522d140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b522d140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b522d140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b522d140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b522d14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b522d14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b7d13f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fb7d13fa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b522d140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b522d140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b522d140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b522d140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Descripción del proyecto APT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Necesidad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Objetivo Principal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Objetivos Secundarios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Metodología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EDT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Cronograma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Matriz de Asignación de Responsabilidades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EDT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-4775" y="4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{D9F20998-D930-4AF7-B9DD-BB40BB225FB5}</a:tableStyleId>
              </a:tblPr>
              <a:tblGrid>
                <a:gridCol w="828675"/>
                <a:gridCol w="1666875"/>
                <a:gridCol w="1247775"/>
                <a:gridCol w="1666875"/>
                <a:gridCol w="2495550"/>
                <a:gridCol w="1247775"/>
              </a:tblGrid>
              <a:tr h="200025">
                <a:tc rowSpan="1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MiWalker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 rowSpan="1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Producto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Concepción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Definición del proyecto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EDT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Plan de releases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Acta de Constitución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Plazo (semanas)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rowSpan="1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Versiones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Versión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Diseño de interfaz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Implementar control de acceso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Implementar catálogo de productos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Registro de cupos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Versión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Gestión de inventario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Gestión de cupos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Consulta de cupos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Versión 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Implementación de factura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Implementación de correo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Implementación de método de pago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 vMerge="1"/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Gerencia de Proyectos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Project Charter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Planes de Proyecto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Seguimiento y Control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Cierre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788374"/>
            <a:ext cx="9143998" cy="41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asignación de Responsabilidades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1976618"/>
            <a:ext cx="9144001" cy="246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71961"/>
            <a:ext cx="9144001" cy="427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Necesidad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Reservar productos de forma rápida y eficiente, una gestión eficaz del inventario, minimizar errores en el registro de visitas y oferta y otras opciones de pago, los cuales están limitados pasando más tiempo, reduciendo el error humano y finalmente perfeccionando el proceso mediante el cual se pueden obtener productos canjeados.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Principal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33A44"/>
                </a:solidFill>
                <a:latin typeface="Raleway"/>
                <a:ea typeface="Raleway"/>
                <a:cs typeface="Raleway"/>
                <a:sym typeface="Raleway"/>
              </a:rPr>
              <a:t>Implementar un sistema automatizado que permita a los empleados consultar y reservar productos de manera rápida y eficiente, reduciendo el tiempo y el esfuerzo necesarios para gestionar las reservas.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Secundarios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Nunito"/>
              <a:buAutoNum type="arabicPeriod"/>
            </a:pPr>
            <a:r>
              <a:rPr lang="es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Gestión más eficiente del inventario de productos disponibles para el canje, evitando la sobreventa o la falta de productos</a:t>
            </a:r>
            <a:endParaRPr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Nunito"/>
              <a:buAutoNum type="arabicPeriod"/>
            </a:pPr>
            <a:r>
              <a:rPr lang="es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Minimizar los errores asociados con el manejo manual de datos en Excel, garantizando que las reservas se registren correctamente y se procesen sin problemas</a:t>
            </a:r>
            <a:endParaRPr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33A44"/>
              </a:buClr>
              <a:buSzPts val="1300"/>
              <a:buFont typeface="Nunito"/>
              <a:buAutoNum type="arabicPeriod"/>
            </a:pPr>
            <a:r>
              <a:rPr lang="es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Ofrecer una plataforma intuitiva y fácil de usar para los empleados, que mejore su experiencia en el proceso de canje de puntos y reduzca la frustración asociada con el sistema actual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7279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>
                <a:solidFill>
                  <a:srgbClr val="BF9000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MiWalker</a:t>
            </a:r>
            <a:endParaRPr sz="6500">
              <a:solidFill>
                <a:srgbClr val="BF9000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Presentadores: Diego Bulnes - Rodrigo Durán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 APT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Hemos escogido desarrollar un sistema automatizado para la gestión de reservas de productos mediante un sistema basado en cupos debido a las ineficiencias y errores del manejo manual actual por medio de una plantilla excel, lo cual afecta negativamente la experiencia de los empleados y la administración del inventario en una empresa privada multinacional, ubicada en la ciudad de Santiago.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811925" y="74383"/>
            <a:ext cx="1543105" cy="3356512"/>
            <a:chOff x="-2" y="0"/>
            <a:chExt cx="812802" cy="1767981"/>
          </a:xfrm>
        </p:grpSpPr>
        <p:sp>
          <p:nvSpPr>
            <p:cNvPr id="129" name="Google Shape;129;p19"/>
            <p:cNvSpPr/>
            <p:nvPr/>
          </p:nvSpPr>
          <p:spPr>
            <a:xfrm>
              <a:off x="0" y="0"/>
              <a:ext cx="812800" cy="1767918"/>
            </a:xfrm>
            <a:custGeom>
              <a:rect b="b" l="l" r="r" t="t"/>
              <a:pathLst>
                <a:path extrusionOk="0" h="1767918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1730289"/>
                  </a:lnTo>
                  <a:cubicBezTo>
                    <a:pt x="812800" y="1740269"/>
                    <a:pt x="808835" y="1749840"/>
                    <a:pt x="801779" y="1756897"/>
                  </a:cubicBezTo>
                  <a:cubicBezTo>
                    <a:pt x="794722" y="1763954"/>
                    <a:pt x="785150" y="1767918"/>
                    <a:pt x="775170" y="1767918"/>
                  </a:cubicBezTo>
                  <a:lnTo>
                    <a:pt x="37630" y="1767918"/>
                  </a:lnTo>
                  <a:cubicBezTo>
                    <a:pt x="27650" y="1767918"/>
                    <a:pt x="18078" y="1763954"/>
                    <a:pt x="11021" y="1756897"/>
                  </a:cubicBezTo>
                  <a:cubicBezTo>
                    <a:pt x="3965" y="1749840"/>
                    <a:pt x="0" y="1740269"/>
                    <a:pt x="0" y="1730289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-2" y="81"/>
              <a:ext cx="812700" cy="17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Socios clave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Departamento de IT de la empresa.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Proveedores de tecnologías y herramientas de desarrollo.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 Departamento de Operaciones / Gestión de Inventario.</a:t>
              </a:r>
              <a:endParaRPr sz="1100">
                <a:latin typeface="DM Sans"/>
                <a:ea typeface="DM Sans"/>
                <a:cs typeface="DM Sans"/>
                <a:sym typeface="DM Sans"/>
              </a:endParaRPr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DM Sans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Gerencia General / Patrocinador del proyecto.</a:t>
              </a:r>
              <a:endParaRPr sz="11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1" name="Google Shape;131;p19"/>
          <p:cNvGrpSpPr/>
          <p:nvPr/>
        </p:nvGrpSpPr>
        <p:grpSpPr>
          <a:xfrm>
            <a:off x="2419624" y="74225"/>
            <a:ext cx="1543101" cy="1960391"/>
            <a:chOff x="0" y="-83"/>
            <a:chExt cx="812800" cy="1032600"/>
          </a:xfrm>
        </p:grpSpPr>
        <p:sp>
          <p:nvSpPr>
            <p:cNvPr id="132" name="Google Shape;132;p19"/>
            <p:cNvSpPr/>
            <p:nvPr/>
          </p:nvSpPr>
          <p:spPr>
            <a:xfrm>
              <a:off x="0" y="0"/>
              <a:ext cx="812800" cy="1032504"/>
            </a:xfrm>
            <a:custGeom>
              <a:rect b="b" l="l" r="r" t="t"/>
              <a:pathLst>
                <a:path extrusionOk="0" h="1032504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994874"/>
                  </a:lnTo>
                  <a:cubicBezTo>
                    <a:pt x="812800" y="1004854"/>
                    <a:pt x="808835" y="1014425"/>
                    <a:pt x="801779" y="1021482"/>
                  </a:cubicBezTo>
                  <a:cubicBezTo>
                    <a:pt x="794722" y="1028539"/>
                    <a:pt x="785150" y="1032504"/>
                    <a:pt x="775170" y="1032504"/>
                  </a:cubicBezTo>
                  <a:lnTo>
                    <a:pt x="37630" y="1032504"/>
                  </a:lnTo>
                  <a:cubicBezTo>
                    <a:pt x="27650" y="1032504"/>
                    <a:pt x="18078" y="1028539"/>
                    <a:pt x="11021" y="1021482"/>
                  </a:cubicBezTo>
                  <a:cubicBezTo>
                    <a:pt x="3965" y="1014425"/>
                    <a:pt x="0" y="1004854"/>
                    <a:pt x="0" y="994874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1" y="-84"/>
              <a:ext cx="812700" cy="10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Actividades Clave</a:t>
              </a:r>
              <a:endParaRPr b="1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1430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s" sz="1000">
                  <a:latin typeface="DM Sans"/>
                  <a:ea typeface="DM Sans"/>
                  <a:cs typeface="DM Sans"/>
                  <a:sym typeface="DM Sans"/>
                </a:rPr>
                <a:t>Análisis de requerimientos y diseño del sistema.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000">
                  <a:latin typeface="DM Sans"/>
                  <a:ea typeface="DM Sans"/>
                  <a:cs typeface="DM Sans"/>
                  <a:sym typeface="DM Sans"/>
                </a:rPr>
                <a:t>Desarrollo del software y pruebas.</a:t>
              </a:r>
              <a:endParaRPr sz="1000">
                <a:latin typeface="DM Sans"/>
                <a:ea typeface="DM Sans"/>
                <a:cs typeface="DM Sans"/>
                <a:sym typeface="DM Sans"/>
              </a:endParaRPr>
            </a:p>
            <a:p>
              <a:pPr indent="-11430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DM Sans"/>
                <a:buChar char="•"/>
              </a:pPr>
              <a:r>
                <a:rPr lang="es" sz="1000">
                  <a:latin typeface="DM Sans"/>
                  <a:ea typeface="DM Sans"/>
                  <a:cs typeface="DM Sans"/>
                  <a:sym typeface="DM Sans"/>
                </a:rPr>
                <a:t>Implementación y despliegue del sistema.</a:t>
              </a:r>
              <a:endParaRPr sz="1000">
                <a:latin typeface="DM Sans"/>
                <a:ea typeface="DM Sans"/>
                <a:cs typeface="DM Sans"/>
                <a:sym typeface="DM Sans"/>
              </a:endParaRPr>
            </a:p>
            <a:p>
              <a:pPr indent="-11430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DM Sans"/>
                <a:buChar char="•"/>
              </a:pPr>
              <a:r>
                <a:rPr lang="es" sz="1000">
                  <a:latin typeface="DM Sans"/>
                  <a:ea typeface="DM Sans"/>
                  <a:cs typeface="DM Sans"/>
                  <a:sym typeface="DM Sans"/>
                </a:rPr>
                <a:t>Capacitación a los usuarios finales.</a:t>
              </a:r>
              <a:endParaRPr sz="10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" name="Google Shape;134;p19"/>
          <p:cNvGrpSpPr/>
          <p:nvPr/>
        </p:nvGrpSpPr>
        <p:grpSpPr>
          <a:xfrm>
            <a:off x="4029349" y="74383"/>
            <a:ext cx="1543101" cy="3356392"/>
            <a:chOff x="0" y="0"/>
            <a:chExt cx="812800" cy="1767918"/>
          </a:xfrm>
        </p:grpSpPr>
        <p:sp>
          <p:nvSpPr>
            <p:cNvPr id="135" name="Google Shape;135;p19"/>
            <p:cNvSpPr/>
            <p:nvPr/>
          </p:nvSpPr>
          <p:spPr>
            <a:xfrm>
              <a:off x="0" y="0"/>
              <a:ext cx="812800" cy="1767918"/>
            </a:xfrm>
            <a:custGeom>
              <a:rect b="b" l="l" r="r" t="t"/>
              <a:pathLst>
                <a:path extrusionOk="0" h="1767918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1730289"/>
                  </a:lnTo>
                  <a:cubicBezTo>
                    <a:pt x="812800" y="1740269"/>
                    <a:pt x="808835" y="1749840"/>
                    <a:pt x="801779" y="1756897"/>
                  </a:cubicBezTo>
                  <a:cubicBezTo>
                    <a:pt x="794722" y="1763954"/>
                    <a:pt x="785150" y="1767918"/>
                    <a:pt x="775170" y="1767918"/>
                  </a:cubicBezTo>
                  <a:lnTo>
                    <a:pt x="37630" y="1767918"/>
                  </a:lnTo>
                  <a:cubicBezTo>
                    <a:pt x="27650" y="1767918"/>
                    <a:pt x="18078" y="1763954"/>
                    <a:pt x="11021" y="1756897"/>
                  </a:cubicBezTo>
                  <a:cubicBezTo>
                    <a:pt x="3965" y="1749840"/>
                    <a:pt x="0" y="1740269"/>
                    <a:pt x="0" y="1730289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1" y="2"/>
              <a:ext cx="812700" cy="17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Propuesta de valor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Sistema automatizado para la gestión de reservas de productos.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Reducción de errores humanos. 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Mejora de la experiencia de usuario en la consulta y reserva de productos.</a:t>
              </a:r>
              <a:endParaRPr sz="700"/>
            </a:p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811925" y="3506863"/>
            <a:ext cx="3886833" cy="1300852"/>
            <a:chOff x="-2" y="-2"/>
            <a:chExt cx="2047318" cy="685200"/>
          </a:xfrm>
        </p:grpSpPr>
        <p:sp>
          <p:nvSpPr>
            <p:cNvPr id="138" name="Google Shape;138;p19"/>
            <p:cNvSpPr/>
            <p:nvPr/>
          </p:nvSpPr>
          <p:spPr>
            <a:xfrm>
              <a:off x="0" y="0"/>
              <a:ext cx="2047316" cy="685077"/>
            </a:xfrm>
            <a:custGeom>
              <a:rect b="b" l="l" r="r" t="t"/>
              <a:pathLst>
                <a:path extrusionOk="0" h="685077" w="2047316">
                  <a:moveTo>
                    <a:pt x="14939" y="0"/>
                  </a:moveTo>
                  <a:lnTo>
                    <a:pt x="2032376" y="0"/>
                  </a:lnTo>
                  <a:cubicBezTo>
                    <a:pt x="2036338" y="0"/>
                    <a:pt x="2040138" y="1574"/>
                    <a:pt x="2042940" y="4376"/>
                  </a:cubicBezTo>
                  <a:cubicBezTo>
                    <a:pt x="2045742" y="7177"/>
                    <a:pt x="2047316" y="10977"/>
                    <a:pt x="2047316" y="14939"/>
                  </a:cubicBezTo>
                  <a:lnTo>
                    <a:pt x="2047316" y="670138"/>
                  </a:lnTo>
                  <a:cubicBezTo>
                    <a:pt x="2047316" y="678389"/>
                    <a:pt x="2040627" y="685077"/>
                    <a:pt x="2032376" y="685077"/>
                  </a:cubicBezTo>
                  <a:lnTo>
                    <a:pt x="14939" y="685077"/>
                  </a:lnTo>
                  <a:cubicBezTo>
                    <a:pt x="10977" y="685077"/>
                    <a:pt x="7177" y="683504"/>
                    <a:pt x="4376" y="680702"/>
                  </a:cubicBezTo>
                  <a:cubicBezTo>
                    <a:pt x="1574" y="677900"/>
                    <a:pt x="0" y="674100"/>
                    <a:pt x="0" y="670138"/>
                  </a:cubicBezTo>
                  <a:lnTo>
                    <a:pt x="0" y="14939"/>
                  </a:lnTo>
                  <a:cubicBezTo>
                    <a:pt x="0" y="10977"/>
                    <a:pt x="1574" y="7177"/>
                    <a:pt x="4376" y="4376"/>
                  </a:cubicBezTo>
                  <a:cubicBezTo>
                    <a:pt x="7177" y="1574"/>
                    <a:pt x="10977" y="0"/>
                    <a:pt x="14939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-2" y="-2"/>
              <a:ext cx="2047200" cy="6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Estructuras de costos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Costos de desarrollo y pruebas del sistema</a:t>
              </a:r>
              <a:r>
                <a:rPr b="0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Costos de implementación y mantenimiento.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Costos de capacitación y soporte técnico.</a:t>
              </a:r>
              <a:endParaRPr sz="1100">
                <a:latin typeface="DM Sans"/>
                <a:ea typeface="DM Sans"/>
                <a:cs typeface="DM Sans"/>
                <a:sym typeface="DM Sans"/>
              </a:endParaRPr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DM Sans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Costos de licencias de software y herramientas.</a:t>
              </a:r>
              <a:endParaRPr sz="11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2419624" y="2091450"/>
            <a:ext cx="1543101" cy="1339261"/>
            <a:chOff x="0" y="0"/>
            <a:chExt cx="812800" cy="705431"/>
          </a:xfrm>
        </p:grpSpPr>
        <p:sp>
          <p:nvSpPr>
            <p:cNvPr id="141" name="Google Shape;141;p19"/>
            <p:cNvSpPr/>
            <p:nvPr/>
          </p:nvSpPr>
          <p:spPr>
            <a:xfrm>
              <a:off x="0" y="0"/>
              <a:ext cx="812800" cy="705431"/>
            </a:xfrm>
            <a:custGeom>
              <a:rect b="b" l="l" r="r" t="t"/>
              <a:pathLst>
                <a:path extrusionOk="0" h="705431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667801"/>
                  </a:lnTo>
                  <a:cubicBezTo>
                    <a:pt x="812800" y="677781"/>
                    <a:pt x="808835" y="687352"/>
                    <a:pt x="801779" y="694409"/>
                  </a:cubicBezTo>
                  <a:cubicBezTo>
                    <a:pt x="794722" y="701466"/>
                    <a:pt x="785150" y="705431"/>
                    <a:pt x="775170" y="705431"/>
                  </a:cubicBezTo>
                  <a:lnTo>
                    <a:pt x="37630" y="705431"/>
                  </a:lnTo>
                  <a:cubicBezTo>
                    <a:pt x="27650" y="705431"/>
                    <a:pt x="18078" y="701466"/>
                    <a:pt x="11021" y="694409"/>
                  </a:cubicBezTo>
                  <a:cubicBezTo>
                    <a:pt x="3965" y="687352"/>
                    <a:pt x="0" y="677781"/>
                    <a:pt x="0" y="667801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1" y="0"/>
              <a:ext cx="812700" cy="7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Recursos clave</a:t>
              </a:r>
              <a:endParaRPr b="1" sz="700"/>
            </a:p>
            <a:p>
              <a:pPr indent="-1079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s" sz="900">
                  <a:latin typeface="DM Sans"/>
                  <a:ea typeface="DM Sans"/>
                  <a:cs typeface="DM Sans"/>
                  <a:sym typeface="DM Sans"/>
                </a:rPr>
                <a:t>Equipo de Desarrollo</a:t>
              </a:r>
              <a:endParaRPr sz="900"/>
            </a:p>
            <a:p>
              <a:pPr indent="-1079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s" sz="900">
                  <a:latin typeface="DM Sans"/>
                  <a:ea typeface="DM Sans"/>
                  <a:cs typeface="DM Sans"/>
                  <a:sym typeface="DM Sans"/>
                </a:rPr>
                <a:t>Infraestructura tecnológica</a:t>
              </a:r>
              <a:r>
                <a:rPr b="0" i="0" lang="es" sz="9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.</a:t>
              </a:r>
              <a:endParaRPr sz="900"/>
            </a:p>
            <a:p>
              <a:pPr indent="-1079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s" sz="900">
                  <a:latin typeface="DM Sans"/>
                  <a:ea typeface="DM Sans"/>
                  <a:cs typeface="DM Sans"/>
                  <a:sym typeface="DM Sans"/>
                </a:rPr>
                <a:t>Software y herramientas de desarrollo.</a:t>
              </a:r>
              <a:endParaRPr sz="900"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4751810" y="3506863"/>
            <a:ext cx="4040390" cy="1300852"/>
            <a:chOff x="0" y="-2"/>
            <a:chExt cx="2128201" cy="685200"/>
          </a:xfrm>
        </p:grpSpPr>
        <p:sp>
          <p:nvSpPr>
            <p:cNvPr id="144" name="Google Shape;144;p19"/>
            <p:cNvSpPr/>
            <p:nvPr/>
          </p:nvSpPr>
          <p:spPr>
            <a:xfrm>
              <a:off x="0" y="0"/>
              <a:ext cx="2128086" cy="685077"/>
            </a:xfrm>
            <a:custGeom>
              <a:rect b="b" l="l" r="r" t="t"/>
              <a:pathLst>
                <a:path extrusionOk="0" h="685077" w="2128086">
                  <a:moveTo>
                    <a:pt x="14372" y="0"/>
                  </a:moveTo>
                  <a:lnTo>
                    <a:pt x="2113714" y="0"/>
                  </a:lnTo>
                  <a:cubicBezTo>
                    <a:pt x="2121652" y="0"/>
                    <a:pt x="2128086" y="6435"/>
                    <a:pt x="2128086" y="14372"/>
                  </a:cubicBezTo>
                  <a:lnTo>
                    <a:pt x="2128086" y="670705"/>
                  </a:lnTo>
                  <a:cubicBezTo>
                    <a:pt x="2128086" y="678643"/>
                    <a:pt x="2121652" y="685077"/>
                    <a:pt x="2113714" y="685077"/>
                  </a:cubicBezTo>
                  <a:lnTo>
                    <a:pt x="14372" y="685077"/>
                  </a:lnTo>
                  <a:cubicBezTo>
                    <a:pt x="6435" y="685077"/>
                    <a:pt x="0" y="678643"/>
                    <a:pt x="0" y="670705"/>
                  </a:cubicBezTo>
                  <a:lnTo>
                    <a:pt x="0" y="14372"/>
                  </a:lnTo>
                  <a:cubicBezTo>
                    <a:pt x="0" y="6435"/>
                    <a:pt x="6435" y="0"/>
                    <a:pt x="14372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1" y="-2"/>
              <a:ext cx="2128200" cy="6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Fuentes de ingreso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Ahorro en costos operativos por eficiencia mejorada.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Mejora en la gestión de inventarios (reducción de pérdidas).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Reducción de tiempo en la gestión de reservas.</a:t>
              </a:r>
              <a:endParaRPr sz="700"/>
            </a:p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5639074" y="74384"/>
            <a:ext cx="1543101" cy="1684163"/>
            <a:chOff x="0" y="0"/>
            <a:chExt cx="812800" cy="887102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0"/>
              <a:ext cx="812800" cy="887002"/>
            </a:xfrm>
            <a:custGeom>
              <a:rect b="b" l="l" r="r" t="t"/>
              <a:pathLst>
                <a:path extrusionOk="0" h="887002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849373"/>
                  </a:lnTo>
                  <a:cubicBezTo>
                    <a:pt x="812800" y="870155"/>
                    <a:pt x="795953" y="887002"/>
                    <a:pt x="775170" y="887002"/>
                  </a:cubicBezTo>
                  <a:lnTo>
                    <a:pt x="37630" y="887002"/>
                  </a:lnTo>
                  <a:cubicBezTo>
                    <a:pt x="27650" y="887002"/>
                    <a:pt x="18078" y="883038"/>
                    <a:pt x="11021" y="875981"/>
                  </a:cubicBezTo>
                  <a:cubicBezTo>
                    <a:pt x="3965" y="868924"/>
                    <a:pt x="0" y="859353"/>
                    <a:pt x="0" y="849373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1" y="2"/>
              <a:ext cx="812700" cy="8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Relación con clientes</a:t>
              </a:r>
              <a:endParaRPr sz="700"/>
            </a:p>
            <a:p>
              <a:pPr indent="-11430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lang="es" sz="1000">
                  <a:latin typeface="DM Sans"/>
                  <a:ea typeface="DM Sans"/>
                  <a:cs typeface="DM Sans"/>
                  <a:sym typeface="DM Sans"/>
                </a:rPr>
                <a:t>Soporte técnico para usuarios finales.</a:t>
              </a:r>
              <a:endParaRPr sz="1000">
                <a:latin typeface="DM Sans"/>
                <a:ea typeface="DM Sans"/>
                <a:cs typeface="DM Sans"/>
                <a:sym typeface="DM Sans"/>
              </a:endParaRPr>
            </a:p>
            <a:p>
              <a:pPr indent="-11430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DM Sans"/>
                <a:buChar char="•"/>
              </a:pPr>
              <a:r>
                <a:rPr lang="es" sz="1000">
                  <a:latin typeface="DM Sans"/>
                  <a:ea typeface="DM Sans"/>
                  <a:cs typeface="DM Sans"/>
                  <a:sym typeface="DM Sans"/>
                </a:rPr>
                <a:t>Capacitación inicial para el uso del sistema.</a:t>
              </a:r>
              <a:endParaRPr sz="1000">
                <a:latin typeface="DM Sans"/>
                <a:ea typeface="DM Sans"/>
                <a:cs typeface="DM Sans"/>
                <a:sym typeface="DM Sans"/>
              </a:endParaRPr>
            </a:p>
            <a:p>
              <a:pPr indent="-11430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•"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Encuestas de satisfacción.</a:t>
              </a:r>
              <a:endParaRPr sz="1000"/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5639074" y="1815351"/>
            <a:ext cx="1543101" cy="1615369"/>
            <a:chOff x="0" y="0"/>
            <a:chExt cx="812800" cy="850866"/>
          </a:xfrm>
        </p:grpSpPr>
        <p:sp>
          <p:nvSpPr>
            <p:cNvPr id="150" name="Google Shape;150;p19"/>
            <p:cNvSpPr/>
            <p:nvPr/>
          </p:nvSpPr>
          <p:spPr>
            <a:xfrm>
              <a:off x="0" y="0"/>
              <a:ext cx="812800" cy="850866"/>
            </a:xfrm>
            <a:custGeom>
              <a:rect b="b" l="l" r="r" t="t"/>
              <a:pathLst>
                <a:path extrusionOk="0" h="850866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813236"/>
                  </a:lnTo>
                  <a:cubicBezTo>
                    <a:pt x="812800" y="834019"/>
                    <a:pt x="795953" y="850866"/>
                    <a:pt x="775170" y="850866"/>
                  </a:cubicBezTo>
                  <a:lnTo>
                    <a:pt x="37630" y="850866"/>
                  </a:lnTo>
                  <a:cubicBezTo>
                    <a:pt x="27650" y="850866"/>
                    <a:pt x="18078" y="846901"/>
                    <a:pt x="11021" y="839844"/>
                  </a:cubicBezTo>
                  <a:cubicBezTo>
                    <a:pt x="3965" y="832788"/>
                    <a:pt x="0" y="823216"/>
                    <a:pt x="0" y="813236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1" y="14406"/>
              <a:ext cx="812700" cy="8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Canales</a:t>
              </a:r>
              <a:endParaRPr b="1" i="0" sz="1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Aplicación web de la empresa.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Comunicación interna.</a:t>
              </a:r>
              <a:endParaRPr sz="700"/>
            </a:p>
          </p:txBody>
        </p:sp>
      </p:grpSp>
      <p:grpSp>
        <p:nvGrpSpPr>
          <p:cNvPr id="152" name="Google Shape;152;p19"/>
          <p:cNvGrpSpPr/>
          <p:nvPr/>
        </p:nvGrpSpPr>
        <p:grpSpPr>
          <a:xfrm>
            <a:off x="7248799" y="74383"/>
            <a:ext cx="1543101" cy="3356392"/>
            <a:chOff x="0" y="0"/>
            <a:chExt cx="812800" cy="1767918"/>
          </a:xfrm>
        </p:grpSpPr>
        <p:sp>
          <p:nvSpPr>
            <p:cNvPr id="153" name="Google Shape;153;p19"/>
            <p:cNvSpPr/>
            <p:nvPr/>
          </p:nvSpPr>
          <p:spPr>
            <a:xfrm>
              <a:off x="0" y="0"/>
              <a:ext cx="812800" cy="1767918"/>
            </a:xfrm>
            <a:custGeom>
              <a:rect b="b" l="l" r="r" t="t"/>
              <a:pathLst>
                <a:path extrusionOk="0" h="1767918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1730289"/>
                  </a:lnTo>
                  <a:cubicBezTo>
                    <a:pt x="812800" y="1740269"/>
                    <a:pt x="808835" y="1749840"/>
                    <a:pt x="801779" y="1756897"/>
                  </a:cubicBezTo>
                  <a:cubicBezTo>
                    <a:pt x="794722" y="1763954"/>
                    <a:pt x="785150" y="1767918"/>
                    <a:pt x="775170" y="1767918"/>
                  </a:cubicBezTo>
                  <a:lnTo>
                    <a:pt x="37630" y="1767918"/>
                  </a:lnTo>
                  <a:cubicBezTo>
                    <a:pt x="27650" y="1767918"/>
                    <a:pt x="18078" y="1763954"/>
                    <a:pt x="11021" y="1756897"/>
                  </a:cubicBezTo>
                  <a:cubicBezTo>
                    <a:pt x="3965" y="1749840"/>
                    <a:pt x="0" y="1740269"/>
                    <a:pt x="0" y="1730289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" y="2"/>
              <a:ext cx="812700" cy="17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Segmento de mercado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Empleados de la empresa multinacional en Santiago.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Departamento de Operaciones / Gestión de Inventario.</a:t>
              </a:r>
              <a:endParaRPr sz="700"/>
            </a:p>
            <a:p>
              <a:pPr indent="-120650" lvl="1" marL="241300" marR="0" rtl="0" algn="l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" sz="1100">
                  <a:latin typeface="DM Sans"/>
                  <a:ea typeface="DM Sans"/>
                  <a:cs typeface="DM Sans"/>
                  <a:sym typeface="DM Sans"/>
                </a:rPr>
                <a:t>Usuarios del sistema de canje de productos.</a:t>
              </a:r>
              <a:endParaRPr sz="700"/>
            </a:p>
          </p:txBody>
        </p:sp>
      </p:grpSp>
      <p:sp>
        <p:nvSpPr>
          <p:cNvPr id="155" name="Google Shape;155;p19"/>
          <p:cNvSpPr/>
          <p:nvPr/>
        </p:nvSpPr>
        <p:spPr>
          <a:xfrm>
            <a:off x="4148407" y="3898413"/>
            <a:ext cx="423583" cy="423583"/>
          </a:xfrm>
          <a:custGeom>
            <a:rect b="b" l="l" r="r" t="t"/>
            <a:pathLst>
              <a:path extrusionOk="0" h="847166" w="847166">
                <a:moveTo>
                  <a:pt x="0" y="0"/>
                </a:moveTo>
                <a:lnTo>
                  <a:pt x="847167" y="0"/>
                </a:lnTo>
                <a:lnTo>
                  <a:pt x="847167" y="847166"/>
                </a:lnTo>
                <a:lnTo>
                  <a:pt x="0" y="847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9"/>
          <p:cNvSpPr/>
          <p:nvPr/>
        </p:nvSpPr>
        <p:spPr>
          <a:xfrm>
            <a:off x="8149526" y="4197563"/>
            <a:ext cx="446996" cy="490714"/>
          </a:xfrm>
          <a:custGeom>
            <a:rect b="b" l="l" r="r" t="t"/>
            <a:pathLst>
              <a:path extrusionOk="0" h="981428" w="893991">
                <a:moveTo>
                  <a:pt x="0" y="0"/>
                </a:moveTo>
                <a:lnTo>
                  <a:pt x="893991" y="0"/>
                </a:lnTo>
                <a:lnTo>
                  <a:pt x="893991" y="981428"/>
                </a:lnTo>
                <a:lnTo>
                  <a:pt x="0" y="981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19"/>
          <p:cNvSpPr/>
          <p:nvPr/>
        </p:nvSpPr>
        <p:spPr>
          <a:xfrm>
            <a:off x="5230551" y="2944684"/>
            <a:ext cx="341893" cy="401798"/>
          </a:xfrm>
          <a:custGeom>
            <a:rect b="b" l="l" r="r" t="t"/>
            <a:pathLst>
              <a:path extrusionOk="0" h="803596" w="683787">
                <a:moveTo>
                  <a:pt x="0" y="0"/>
                </a:moveTo>
                <a:lnTo>
                  <a:pt x="683787" y="0"/>
                </a:lnTo>
                <a:lnTo>
                  <a:pt x="683787" y="803596"/>
                </a:lnTo>
                <a:lnTo>
                  <a:pt x="0" y="803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>
            <a:off x="1896250" y="3012974"/>
            <a:ext cx="342567" cy="333411"/>
          </a:xfrm>
          <a:custGeom>
            <a:rect b="b" l="l" r="r" t="t"/>
            <a:pathLst>
              <a:path extrusionOk="0" h="838770" w="913512">
                <a:moveTo>
                  <a:pt x="0" y="0"/>
                </a:moveTo>
                <a:lnTo>
                  <a:pt x="913511" y="0"/>
                </a:lnTo>
                <a:lnTo>
                  <a:pt x="913511" y="838770"/>
                </a:lnTo>
                <a:lnTo>
                  <a:pt x="0" y="838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19"/>
          <p:cNvSpPr/>
          <p:nvPr/>
        </p:nvSpPr>
        <p:spPr>
          <a:xfrm>
            <a:off x="8347625" y="2978614"/>
            <a:ext cx="341398" cy="333929"/>
          </a:xfrm>
          <a:custGeom>
            <a:rect b="b" l="l" r="r" t="t"/>
            <a:pathLst>
              <a:path extrusionOk="0" h="742064" w="771522">
                <a:moveTo>
                  <a:pt x="0" y="0"/>
                </a:moveTo>
                <a:lnTo>
                  <a:pt x="771523" y="0"/>
                </a:lnTo>
                <a:lnTo>
                  <a:pt x="771523" y="742065"/>
                </a:lnTo>
                <a:lnTo>
                  <a:pt x="0" y="7420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0" name="Google Shape;160;p19"/>
          <p:cNvGrpSpPr/>
          <p:nvPr/>
        </p:nvGrpSpPr>
        <p:grpSpPr>
          <a:xfrm>
            <a:off x="7444674" y="4789654"/>
            <a:ext cx="1347216" cy="334804"/>
            <a:chOff x="0" y="-38100"/>
            <a:chExt cx="684944" cy="170219"/>
          </a:xfrm>
        </p:grpSpPr>
        <p:sp>
          <p:nvSpPr>
            <p:cNvPr id="161" name="Google Shape;161;p19"/>
            <p:cNvSpPr/>
            <p:nvPr/>
          </p:nvSpPr>
          <p:spPr>
            <a:xfrm>
              <a:off x="0" y="0"/>
              <a:ext cx="684944" cy="132119"/>
            </a:xfrm>
            <a:custGeom>
              <a:rect b="b" l="l" r="r" t="t"/>
              <a:pathLst>
                <a:path extrusionOk="0" h="132119" w="684944">
                  <a:moveTo>
                    <a:pt x="28734" y="0"/>
                  </a:moveTo>
                  <a:lnTo>
                    <a:pt x="656210" y="0"/>
                  </a:lnTo>
                  <a:cubicBezTo>
                    <a:pt x="672079" y="0"/>
                    <a:pt x="684944" y="12865"/>
                    <a:pt x="684944" y="28734"/>
                  </a:cubicBezTo>
                  <a:lnTo>
                    <a:pt x="684944" y="103385"/>
                  </a:lnTo>
                  <a:cubicBezTo>
                    <a:pt x="684944" y="119255"/>
                    <a:pt x="672079" y="132119"/>
                    <a:pt x="656210" y="132119"/>
                  </a:cubicBezTo>
                  <a:lnTo>
                    <a:pt x="28734" y="132119"/>
                  </a:lnTo>
                  <a:cubicBezTo>
                    <a:pt x="12865" y="132119"/>
                    <a:pt x="0" y="119255"/>
                    <a:pt x="0" y="103385"/>
                  </a:cubicBezTo>
                  <a:lnTo>
                    <a:pt x="0" y="28734"/>
                  </a:lnTo>
                  <a:cubicBezTo>
                    <a:pt x="0" y="12865"/>
                    <a:pt x="12865" y="0"/>
                    <a:pt x="28734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0" y="-38100"/>
              <a:ext cx="6849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138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Elaboración propia</a:t>
              </a:r>
              <a:endParaRPr sz="700"/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811929" y="4789654"/>
            <a:ext cx="3696870" cy="334804"/>
            <a:chOff x="0" y="-38100"/>
            <a:chExt cx="1879541" cy="170219"/>
          </a:xfrm>
        </p:grpSpPr>
        <p:sp>
          <p:nvSpPr>
            <p:cNvPr id="164" name="Google Shape;164;p19"/>
            <p:cNvSpPr/>
            <p:nvPr/>
          </p:nvSpPr>
          <p:spPr>
            <a:xfrm>
              <a:off x="0" y="0"/>
              <a:ext cx="1840827" cy="132119"/>
            </a:xfrm>
            <a:custGeom>
              <a:rect b="b" l="l" r="r" t="t"/>
              <a:pathLst>
                <a:path extrusionOk="0" h="132119" w="1840827">
                  <a:moveTo>
                    <a:pt x="10691" y="0"/>
                  </a:moveTo>
                  <a:lnTo>
                    <a:pt x="1830135" y="0"/>
                  </a:lnTo>
                  <a:cubicBezTo>
                    <a:pt x="1836040" y="0"/>
                    <a:pt x="1840827" y="4787"/>
                    <a:pt x="1840827" y="10691"/>
                  </a:cubicBezTo>
                  <a:lnTo>
                    <a:pt x="1840827" y="121428"/>
                  </a:lnTo>
                  <a:cubicBezTo>
                    <a:pt x="1840827" y="127332"/>
                    <a:pt x="1836040" y="132119"/>
                    <a:pt x="1830135" y="132119"/>
                  </a:cubicBezTo>
                  <a:lnTo>
                    <a:pt x="10691" y="132119"/>
                  </a:lnTo>
                  <a:cubicBezTo>
                    <a:pt x="4787" y="132119"/>
                    <a:pt x="0" y="127332"/>
                    <a:pt x="0" y="121428"/>
                  </a:cubicBezTo>
                  <a:lnTo>
                    <a:pt x="0" y="10691"/>
                  </a:lnTo>
                  <a:cubicBezTo>
                    <a:pt x="0" y="4787"/>
                    <a:pt x="4787" y="0"/>
                    <a:pt x="10691" y="0"/>
                  </a:cubicBezTo>
                  <a:close/>
                </a:path>
              </a:pathLst>
            </a:custGeom>
            <a:solidFill>
              <a:srgbClr val="FFFBFB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38741" y="-38100"/>
              <a:ext cx="18408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138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Figura 1.  Visualización del modelo de negocios canvas.</a:t>
              </a:r>
              <a:endParaRPr sz="7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Para abordar la necesidad de optimizar el proceso de reserva de productos canjeados por puntos en la Empresa X, se podría utilizar una metodología híbrida entre ágil </a:t>
            </a:r>
            <a:r>
              <a:rPr b="1" lang="es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Scrum </a:t>
            </a:r>
            <a:r>
              <a:rPr lang="es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b="1" lang="es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Tradicional</a:t>
            </a:r>
            <a:r>
              <a:rPr lang="es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Esta metodología permite desarrollar la solución en ciclos cortos (Sprints), asegurando entregas incrementales y frecuentes de funcionalidades.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EDT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625" y="0"/>
            <a:ext cx="1784375" cy="1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