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73">
          <p15:clr>
            <a:srgbClr val="A4A3A4"/>
          </p15:clr>
        </p15:guide>
        <p15:guide id="2" pos="342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YbAh9NUV0lqrBBAQWgymI9h+U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227A67-2530-494A-B89D-3801C85B40D9}">
  <a:tblStyle styleId="{80227A67-2530-494A-B89D-3801C85B40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73" orient="horz"/>
        <p:guide pos="34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71a43b746_0_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3071a43b746_0_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96cc7ed7c_0_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3096cc7ed7c_0_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9b028afe1_0_2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309b028afe1_0_2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9b028afe1_0_19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309b028afe1_0_1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9b028afe1_0_113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09b028afe1_0_11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9b028afe1_0_1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09b028afe1_0_1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7a1154eca_1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g307a1154eca_1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9b028afe1_0_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309b028afe1_0_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74ccbdca6_0_8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3074ccbdca6_0_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9b028afe1_0_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309b028afe1_0_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36c72488b_0_2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d36c72488b_0_2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74ccbdca6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3074ccbdca6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9b028afe1_0_108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309b028afe1_0_10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7a1154eca_1_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g307a1154eca_1_9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b84805037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0b84805037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36c72488b_0_3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d36c72488b_0_3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36c72488b_1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2d36c72488b_1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36c72488b_1_1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d36c72488b_1_1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9b028afe1_0_9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09b028afe1_0_9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9b028afe1_0_7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09b028afe1_0_7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36c72488b_1_3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2d36c72488b_1_38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8036"/>
            <a:ext cx="20152520" cy="113373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10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4" name="Google Shape;14;p1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0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7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34" name="Google Shape;34;p1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17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7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Google Shape;45;p17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6" name="Google Shape;46;p17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" name="Google Shape;47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17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9" name="Google Shape;49;p17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27" y="-1"/>
            <a:ext cx="20121027" cy="73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4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54" name="Google Shape;54;p14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1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66" name="Google Shape;66;p1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" name="Google Shape;67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9" name="Google Shape;69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26" y="0"/>
            <a:ext cx="20121026" cy="73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1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79" name="Google Shape;79;p1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" name="Google Shape;80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12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82" name="Google Shape;82;p1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96" name="Google Shape;96;p16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16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99" name="Google Shape;99;p16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1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1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17" name="Google Shape;117;p11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8" name="Google Shape;118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11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120" name="Google Shape;120;p11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1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1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6" name="Google Shape;146;p13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47" name="Google Shape;147;p13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59" name="Google Shape;159;p1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0" name="Google Shape;160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1" name="Google Shape;161;p13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0104101" cy="733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72"/>
            <a:ext cx="20143340" cy="11332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5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67" name="Google Shape;167;p15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5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5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l.talent.com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5" Type="http://schemas.openxmlformats.org/officeDocument/2006/relationships/image" Target="../media/image12.png"/><Relationship Id="rId6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14.png"/><Relationship Id="rId5" Type="http://schemas.openxmlformats.org/officeDocument/2006/relationships/image" Target="../media/image33.png"/><Relationship Id="rId6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Relationship Id="rId5" Type="http://schemas.openxmlformats.org/officeDocument/2006/relationships/image" Target="../media/image15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.clickup.com/9011290551/v/b/6-901104729519-2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idx="1" type="body"/>
          </p:nvPr>
        </p:nvSpPr>
        <p:spPr>
          <a:xfrm>
            <a:off x="5138402" y="6287962"/>
            <a:ext cx="106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Proyecto Mi Walker</a:t>
            </a:r>
            <a:endParaRPr/>
          </a:p>
        </p:txBody>
      </p:sp>
      <p:sp>
        <p:nvSpPr>
          <p:cNvPr id="190" name="Google Shape;190;p1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Avances</a:t>
            </a:r>
            <a:endParaRPr/>
          </a:p>
        </p:txBody>
      </p:sp>
      <p:sp>
        <p:nvSpPr>
          <p:cNvPr id="191" name="Google Shape;191;p1"/>
          <p:cNvSpPr txBox="1"/>
          <p:nvPr/>
        </p:nvSpPr>
        <p:spPr>
          <a:xfrm>
            <a:off x="5138400" y="7735325"/>
            <a:ext cx="966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Presentadores: Diego Bulnes - Rodrigo Durán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Docente: Guillermo Pinto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71a43b746_0_5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Reuniones</a:t>
            </a:r>
            <a:endParaRPr/>
          </a:p>
        </p:txBody>
      </p:sp>
      <p:sp>
        <p:nvSpPr>
          <p:cNvPr id="244" name="Google Shape;244;g3071a43b746_0_5"/>
          <p:cNvSpPr txBox="1"/>
          <p:nvPr/>
        </p:nvSpPr>
        <p:spPr>
          <a:xfrm>
            <a:off x="1301650" y="7897775"/>
            <a:ext cx="64302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Reunión Viernes 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/10/2024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Temas Tratados: 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Desarrollo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3071a43b746_0_5"/>
          <p:cNvSpPr txBox="1"/>
          <p:nvPr/>
        </p:nvSpPr>
        <p:spPr>
          <a:xfrm>
            <a:off x="11446513" y="7170375"/>
            <a:ext cx="64302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Reunión Sábado </a:t>
            </a: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/10/2024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Temas Tratados: 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lang="es-CL" sz="3000"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3071a43b746_0_5"/>
          <p:cNvPicPr preferRelativeResize="0"/>
          <p:nvPr/>
        </p:nvPicPr>
        <p:blipFill rotWithShape="1">
          <a:blip r:embed="rId3">
            <a:alphaModFix/>
          </a:blip>
          <a:srcRect b="0" l="0" r="0" t="1970"/>
          <a:stretch/>
        </p:blipFill>
        <p:spPr>
          <a:xfrm>
            <a:off x="456750" y="2510575"/>
            <a:ext cx="8590549" cy="51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3071a43b746_0_5"/>
          <p:cNvPicPr preferRelativeResize="0"/>
          <p:nvPr/>
        </p:nvPicPr>
        <p:blipFill rotWithShape="1">
          <a:blip r:embed="rId4">
            <a:alphaModFix/>
          </a:blip>
          <a:srcRect b="0" l="0" r="0" t="5614"/>
          <a:stretch/>
        </p:blipFill>
        <p:spPr>
          <a:xfrm>
            <a:off x="10394275" y="970475"/>
            <a:ext cx="8329500" cy="58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96cc7ed7c_0_2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Costos</a:t>
            </a:r>
            <a:endParaRPr/>
          </a:p>
        </p:txBody>
      </p:sp>
      <p:sp>
        <p:nvSpPr>
          <p:cNvPr id="253" name="Google Shape;253;g3096cc7ed7c_0_2"/>
          <p:cNvSpPr txBox="1"/>
          <p:nvPr/>
        </p:nvSpPr>
        <p:spPr>
          <a:xfrm>
            <a:off x="12058325" y="710475"/>
            <a:ext cx="35919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L" sz="3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https://cl.talent.com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g3096cc7ed7c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738" y="6678639"/>
            <a:ext cx="9422475" cy="36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3096cc7ed7c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4375" y="2250225"/>
            <a:ext cx="15755357" cy="40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3096cc7ed7c_0_2"/>
          <p:cNvSpPr txBox="1"/>
          <p:nvPr/>
        </p:nvSpPr>
        <p:spPr>
          <a:xfrm>
            <a:off x="574050" y="7780475"/>
            <a:ext cx="4188900" cy="1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Valores Utilizados en Dólares Estadounidenses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(USD)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3096cc7ed7c_0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9263" y="9037875"/>
            <a:ext cx="11715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9b028afe1_0_26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RNF</a:t>
            </a:r>
            <a:endParaRPr/>
          </a:p>
        </p:txBody>
      </p:sp>
      <p:pic>
        <p:nvPicPr>
          <p:cNvPr id="263" name="Google Shape;263;g309b028afe1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625" y="1515100"/>
            <a:ext cx="1494001" cy="149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09b028afe1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625" y="6017599"/>
            <a:ext cx="1494001" cy="14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309b028afe1_0_26"/>
          <p:cNvSpPr txBox="1"/>
          <p:nvPr/>
        </p:nvSpPr>
        <p:spPr>
          <a:xfrm>
            <a:off x="7124975" y="1317409"/>
            <a:ext cx="92259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Rendimiento</a:t>
            </a:r>
            <a:endParaRPr b="1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 de respuesta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Las operaciones de canje, compra de productos y gestión del inventario deben realizarse en un tiempo máximo de 2 segundos.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Escalabilidad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sistema debe ser capaz de soportar al menos 500 transacciones simultáneas sin afectar el rendimiento.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309b028afe1_0_26"/>
          <p:cNvSpPr txBox="1"/>
          <p:nvPr/>
        </p:nvSpPr>
        <p:spPr>
          <a:xfrm>
            <a:off x="7124975" y="3568650"/>
            <a:ext cx="92259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Compatibilidad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Multiplataforma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sistema debe ser compatible con iOS, Android y Windows, asegurando la misma funcionalidad en todas las plataformas.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Compatibilidad con navegadores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sistema debe ser compatible con los navegadores Chrome y Edge.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309b028afe1_0_26"/>
          <p:cNvSpPr txBox="1"/>
          <p:nvPr/>
        </p:nvSpPr>
        <p:spPr>
          <a:xfrm>
            <a:off x="7124975" y="5819889"/>
            <a:ext cx="92259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Usabilidad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intuitiva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La interfaz debe ser fácil de usar y comprender, tanto para empleados como para supervisores y administradores, con una curva de aprendizaje máxima de 30 minutos.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309b028afe1_0_26"/>
          <p:cNvSpPr txBox="1"/>
          <p:nvPr/>
        </p:nvSpPr>
        <p:spPr>
          <a:xfrm>
            <a:off x="7124975" y="8102542"/>
            <a:ext cx="92259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Autenticación y Autorización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Sólo los empleados registrados pueden acceder al sistema. Deben existir diferentes niveles de acceso (empleado, supervisor, administrador), con control de permisos estrictos.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309b028afe1_0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9625" y="3766350"/>
            <a:ext cx="1494001" cy="149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309b028afe1_0_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9625" y="8268850"/>
            <a:ext cx="1494001" cy="149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309b028afe1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300" y="6017599"/>
            <a:ext cx="1494001" cy="14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309b028afe1_0_19"/>
          <p:cNvSpPr txBox="1"/>
          <p:nvPr/>
        </p:nvSpPr>
        <p:spPr>
          <a:xfrm>
            <a:off x="7124975" y="1317409"/>
            <a:ext cx="92259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Mantenibilidad</a:t>
            </a:r>
            <a:endParaRPr b="1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Modularidad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sistema debe estar diseñado de forma modular para facilitar actualizaciones y corrección de errores sin afectar a todo el sistema.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debe proporcionar documentación clara y completa del sistema para facilitar el mantenimiento en menos de 24 horas de mantención.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09b028afe1_0_19"/>
          <p:cNvSpPr txBox="1"/>
          <p:nvPr/>
        </p:nvSpPr>
        <p:spPr>
          <a:xfrm>
            <a:off x="7124975" y="3568650"/>
            <a:ext cx="92259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Portabilidad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Actualización de plataformas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sistema debe ser fácilmente adaptable a nuevas versiones de iOS, Android y Windows con un tiempo máximo de 4 horas.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309b028afe1_0_19"/>
          <p:cNvSpPr txBox="1"/>
          <p:nvPr/>
        </p:nvSpPr>
        <p:spPr>
          <a:xfrm>
            <a:off x="7124975" y="5819889"/>
            <a:ext cx="92259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Fiabilidad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Integridad de los datos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sistema debe garantizar al 100% la consistencia y exactitud de los datos en todo momento, incluso en caso de fallos o desconexiones inesperadas.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309b028afe1_0_19"/>
          <p:cNvSpPr txBox="1"/>
          <p:nvPr/>
        </p:nvSpPr>
        <p:spPr>
          <a:xfrm>
            <a:off x="7124975" y="8102542"/>
            <a:ext cx="92259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-CL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Interoperabilidad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marR="5080" rtl="0" algn="just">
              <a:lnSpc>
                <a:spcPct val="1014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con proveedores externos</a:t>
            </a:r>
            <a:r>
              <a:rPr b="0" i="0" lang="es-CL" sz="1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sistema debe ser capaz de integrarse con proveedores externos para el procesamiento de pagos y notificación por Gmail.</a:t>
            </a:r>
            <a:endParaRPr b="0" i="0" sz="1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309b028afe1_0_19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RNF</a:t>
            </a:r>
            <a:endParaRPr/>
          </a:p>
        </p:txBody>
      </p:sp>
      <p:pic>
        <p:nvPicPr>
          <p:cNvPr id="281" name="Google Shape;281;g309b028afe1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0300" y="1515100"/>
            <a:ext cx="1494001" cy="149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309b028afe1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0300" y="8277450"/>
            <a:ext cx="1494001" cy="149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309b028afe1_0_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9625" y="3766350"/>
            <a:ext cx="1494001" cy="149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9b028afe1_0_113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Tecnologías</a:t>
            </a:r>
            <a:endParaRPr/>
          </a:p>
        </p:txBody>
      </p:sp>
      <p:sp>
        <p:nvSpPr>
          <p:cNvPr id="289" name="Google Shape;289;g309b028afe1_0_113"/>
          <p:cNvSpPr txBox="1"/>
          <p:nvPr>
            <p:ph idx="2" type="body"/>
          </p:nvPr>
        </p:nvSpPr>
        <p:spPr>
          <a:xfrm>
            <a:off x="-5636250" y="2492375"/>
            <a:ext cx="434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90" name="Google Shape;290;g309b028afe1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0375" y="3352994"/>
            <a:ext cx="4603356" cy="460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309b028afe1_0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92575" y="4908149"/>
            <a:ext cx="2654326" cy="14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309b028afe1_0_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98300" y="6860600"/>
            <a:ext cx="4343398" cy="68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309b028afe1_0_1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64454" y="4688000"/>
            <a:ext cx="2377251" cy="193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309b028afe1_0_1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84750" y="4004175"/>
            <a:ext cx="5865624" cy="33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309b028afe1_0_1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546904" y="3353000"/>
            <a:ext cx="1493051" cy="149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309b028afe1_0_1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490000" y="4004174"/>
            <a:ext cx="1435151" cy="143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9b028afe1_0_11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Vista de escenarios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7a1154eca_1_0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Diagrama de casos de usos</a:t>
            </a:r>
            <a:endParaRPr/>
          </a:p>
        </p:txBody>
      </p:sp>
      <p:pic>
        <p:nvPicPr>
          <p:cNvPr id="307" name="Google Shape;307;g307a1154ec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9350" y="341250"/>
            <a:ext cx="12838601" cy="102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9b028afe1_0_6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Vista de Despliegue</a:t>
            </a:r>
            <a:endParaRPr/>
          </a:p>
        </p:txBody>
      </p:sp>
      <p:sp>
        <p:nvSpPr>
          <p:cNvPr id="313" name="Google Shape;313;g309b028afe1_0_6"/>
          <p:cNvSpPr txBox="1"/>
          <p:nvPr>
            <p:ph idx="1" type="body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074ccbdca6_0_8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Diagrama de capas</a:t>
            </a:r>
            <a:endParaRPr/>
          </a:p>
        </p:txBody>
      </p:sp>
      <p:pic>
        <p:nvPicPr>
          <p:cNvPr id="319" name="Google Shape;319;g3074ccbdca6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5525" y="0"/>
            <a:ext cx="14684351" cy="103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9b028afe1_0_1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Vista Física</a:t>
            </a:r>
            <a:endParaRPr/>
          </a:p>
        </p:txBody>
      </p:sp>
      <p:sp>
        <p:nvSpPr>
          <p:cNvPr id="325" name="Google Shape;325;g309b028afe1_0_1"/>
          <p:cNvSpPr txBox="1"/>
          <p:nvPr>
            <p:ph idx="1" type="body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36c72488b_0_24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Contenido</a:t>
            </a:r>
            <a:endParaRPr/>
          </a:p>
        </p:txBody>
      </p:sp>
      <p:sp>
        <p:nvSpPr>
          <p:cNvPr id="197" name="Google Shape;197;g2d36c72488b_0_24"/>
          <p:cNvSpPr txBox="1"/>
          <p:nvPr>
            <p:ph idx="1" type="body"/>
          </p:nvPr>
        </p:nvSpPr>
        <p:spPr>
          <a:xfrm>
            <a:off x="8314271" y="7667070"/>
            <a:ext cx="111936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Carta Gantt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Kanban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Riesgos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>
                <a:solidFill>
                  <a:schemeClr val="dk1"/>
                </a:solidFill>
              </a:rPr>
              <a:t>Control de cambios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Reuniones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Costos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Vistas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074ccbdca6_0_0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Diagrama de despliegue</a:t>
            </a:r>
            <a:endParaRPr/>
          </a:p>
        </p:txBody>
      </p:sp>
      <p:pic>
        <p:nvPicPr>
          <p:cNvPr id="331" name="Google Shape;331;g3074ccbdca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300" y="0"/>
            <a:ext cx="14952801" cy="103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9b028afe1_0_108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Modelo Entidad Relación</a:t>
            </a:r>
            <a:endParaRPr/>
          </a:p>
        </p:txBody>
      </p:sp>
      <p:sp>
        <p:nvSpPr>
          <p:cNvPr id="337" name="Google Shape;337;g309b028afe1_0_108"/>
          <p:cNvSpPr txBox="1"/>
          <p:nvPr>
            <p:ph idx="1" type="body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07a1154eca_1_9"/>
          <p:cNvSpPr txBox="1"/>
          <p:nvPr>
            <p:ph idx="4294967295" type="body"/>
          </p:nvPr>
        </p:nvSpPr>
        <p:spPr>
          <a:xfrm>
            <a:off x="574053" y="1258400"/>
            <a:ext cx="5730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Modelo Entidad-Relación</a:t>
            </a:r>
            <a:endParaRPr/>
          </a:p>
        </p:txBody>
      </p:sp>
      <p:pic>
        <p:nvPicPr>
          <p:cNvPr id="343" name="Google Shape;343;g307a1154eca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104098" cy="103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b84805037_0_0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Contenido</a:t>
            </a:r>
            <a:endParaRPr/>
          </a:p>
        </p:txBody>
      </p:sp>
      <p:sp>
        <p:nvSpPr>
          <p:cNvPr id="203" name="Google Shape;203;g30b84805037_0_0"/>
          <p:cNvSpPr txBox="1"/>
          <p:nvPr>
            <p:ph idx="1" type="body"/>
          </p:nvPr>
        </p:nvSpPr>
        <p:spPr>
          <a:xfrm>
            <a:off x="8314271" y="7667070"/>
            <a:ext cx="11193600" cy="30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Carta Gantt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Kanban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Riesgos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>
                <a:solidFill>
                  <a:schemeClr val="dk1"/>
                </a:solidFill>
              </a:rPr>
              <a:t>Control de cambios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Reuniones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Costos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CL" sz="2500"/>
              <a:t>Vistas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36c72488b_0_30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Carta Gantt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2d36c72488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550" y="120325"/>
            <a:ext cx="17716684" cy="113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36c72488b_1_16"/>
          <p:cNvSpPr txBox="1"/>
          <p:nvPr>
            <p:ph idx="1" type="body"/>
          </p:nvPr>
        </p:nvSpPr>
        <p:spPr>
          <a:xfrm>
            <a:off x="864850" y="967575"/>
            <a:ext cx="740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Tablero Kanban</a:t>
            </a:r>
            <a:endParaRPr/>
          </a:p>
        </p:txBody>
      </p:sp>
      <p:sp>
        <p:nvSpPr>
          <p:cNvPr id="219" name="Google Shape;219;g2d36c72488b_1_16"/>
          <p:cNvSpPr txBox="1"/>
          <p:nvPr/>
        </p:nvSpPr>
        <p:spPr>
          <a:xfrm>
            <a:off x="12058325" y="452375"/>
            <a:ext cx="42006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L" sz="3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https://app.clickup.com/9011290551/v/b/6-901104729519-2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2d36c72488b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6425" y="2091275"/>
            <a:ext cx="9987556" cy="92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9b028afe1_0_92"/>
          <p:cNvSpPr txBox="1"/>
          <p:nvPr>
            <p:ph idx="1" type="body"/>
          </p:nvPr>
        </p:nvSpPr>
        <p:spPr>
          <a:xfrm>
            <a:off x="574040" y="1258411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Riesgos</a:t>
            </a:r>
            <a:endParaRPr/>
          </a:p>
        </p:txBody>
      </p:sp>
      <p:graphicFrame>
        <p:nvGraphicFramePr>
          <p:cNvPr id="226" name="Google Shape;226;g309b028afe1_0_92"/>
          <p:cNvGraphicFramePr/>
          <p:nvPr/>
        </p:nvGraphicFramePr>
        <p:xfrm>
          <a:off x="952488" y="308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{80227A67-2530-494A-B89D-3801C85B40D9}</a:tableStyleId>
              </a:tblPr>
              <a:tblGrid>
                <a:gridCol w="3639825"/>
                <a:gridCol w="3639825"/>
                <a:gridCol w="3639825"/>
                <a:gridCol w="3639825"/>
                <a:gridCol w="3639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ACEPTABLE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POCO O NINGÚN EFECTO EN EL EVENTO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TOLERABLE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LOS EFECTOS SE SIENTEN PERO NO CRÍTICO AL RESULTADO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INDESEABLE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IMPACTO GRAVE AL CURSO DE ACCIÓN Y RESULTADO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INTOLERABLE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PODRÍA RESULTAR EN DESASTRE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IMPROBABLE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ES POCO PROBABLE QUE OCURRA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BAJO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Seguridad de los datos en el sistema.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Incremento en los costos del proyecto.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Sobrecarga de trabajo en el equipo de desarrollo.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POSIBLE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ES PROBABLE QUE EL RIESGO OCURRA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BAJO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Incompatibilidad con los sistemas de pago alternativos.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Fallos técnicos en el sistema durante la implementación.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Resistencia al cambio por parte de los empleados.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EXTREMO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PROBABLE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EL RIESGO OCURRIRÁ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Cambios en los programas o herramientas a utilizar.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Retrasos en la integración con sistemas existentes.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EXTREMO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9b028afe1_0_71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Respuesta al riesgo</a:t>
            </a:r>
            <a:endParaRPr/>
          </a:p>
        </p:txBody>
      </p:sp>
      <p:graphicFrame>
        <p:nvGraphicFramePr>
          <p:cNvPr id="232" name="Google Shape;232;g309b028afe1_0_71"/>
          <p:cNvGraphicFramePr/>
          <p:nvPr/>
        </p:nvGraphicFramePr>
        <p:xfrm>
          <a:off x="952500" y="29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{80227A67-2530-494A-B89D-3801C85B40D9}</a:tableStyleId>
              </a:tblPr>
              <a:tblGrid>
                <a:gridCol w="3639825"/>
                <a:gridCol w="3639825"/>
                <a:gridCol w="3639825"/>
                <a:gridCol w="3639825"/>
                <a:gridCol w="3639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ACEPTABLE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POCO O NINGÚN EFECTO EN EL EVENTO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TOLERABLE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LOS EFECTOS SE SIENTEN PERO NO CRÍTICO AL RESULTADO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INDESEABLE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IMPACTO GRAVE AL CURSO DE ACCIÓN Y RESULTADO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INTOLERABLE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PODRÍA RESULTAR EN DESASTRE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IMPROBABLE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ES POCO PROBABLE QUE OCURRA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BAJO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Implementar medidas de seguridad y realizar auditorías de seguridad periódicas.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Monitoreo continuo del presupuesto y revisión frecuente con patrocinador.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Asignar tareas de manera equitativa y ajustar el cronograma según sea necesario.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POSIBLE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ES PROBABLE QUE EL RIESGO OCURRA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BAJO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Realizar pruebas de compatibilidad tempranas con diferentes sistemas de pago.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Planificar pruebas y tener soporte técnico continuo durante el lanzamiento.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Implementar sesiones de capacitación y comunicar beneficios del nuevo sistema.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EXTREMO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PROBABLE</a:t>
                      </a:r>
                      <a:endParaRPr b="1" sz="2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CL" sz="2000" u="none" cap="none" strike="noStrike"/>
                        <a:t>EL RIESGO OCURRIRÁ</a:t>
                      </a:r>
                      <a:endParaRPr b="1" sz="2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MEDIO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Realizar pruebas de compatibilidad y extender jornada de periodo específico.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ALTO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u="none" cap="none" strike="noStrike"/>
                        <a:t>Realizar pruebas de integración anticipadas y planificación.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CL" sz="2000" u="none" cap="none" strike="noStrike"/>
                        <a:t>EXTREMO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36c72488b_1_38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Control de Cambios</a:t>
            </a:r>
            <a:endParaRPr/>
          </a:p>
        </p:txBody>
      </p:sp>
      <p:pic>
        <p:nvPicPr>
          <p:cNvPr id="238" name="Google Shape;238;g2d36c72488b_1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6625" y="2736200"/>
            <a:ext cx="14840600" cy="71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</Properties>
</file>