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Layouts/slideLayout17.xml" ContentType="application/vnd.openxmlformats-officedocument.presentationml.slideLayout+xml"/>
  <Override PartName="/ppt/slides/slide16.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Layouts/slideLayout18.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slideLayouts/slideLayout14.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81" r:id="rId1"/>
  </p:sldMasterIdLst>
  <p:notesMasterIdLst>
    <p:notesMasterId r:id="rId25"/>
  </p:notesMasterIdLst>
  <p:sldIdLst>
    <p:sldId id="256" r:id="rId2"/>
    <p:sldId id="257" r:id="rId3"/>
    <p:sldId id="258" r:id="rId4"/>
    <p:sldId id="259" r:id="rId5"/>
    <p:sldId id="263" r:id="rId6"/>
    <p:sldId id="260" r:id="rId7"/>
    <p:sldId id="261" r:id="rId8"/>
    <p:sldId id="270" r:id="rId9"/>
    <p:sldId id="264" r:id="rId10"/>
    <p:sldId id="265" r:id="rId11"/>
    <p:sldId id="267" r:id="rId12"/>
    <p:sldId id="268" r:id="rId13"/>
    <p:sldId id="272" r:id="rId14"/>
    <p:sldId id="273" r:id="rId15"/>
    <p:sldId id="274" r:id="rId16"/>
    <p:sldId id="282" r:id="rId17"/>
    <p:sldId id="275" r:id="rId18"/>
    <p:sldId id="276"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Objects="1">
      <p:cViewPr varScale="1">
        <p:scale>
          <a:sx n="71" d="100"/>
          <a:sy n="71" d="100"/>
        </p:scale>
        <p:origin x="-132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C29D88-2619-774F-834D-ED25DC5788BA}" type="datetimeFigureOut">
              <a:rPr lang="en-US" smtClean="0"/>
              <a:pPr/>
              <a:t>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5FD44-EB02-9D4C-B497-22FF1E5ADD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dublincore.org/documents/abstract-model/%23RD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abstract model of the </a:t>
            </a:r>
            <a:r>
              <a:rPr lang="en-US" i="1" dirty="0" smtClean="0"/>
              <a:t>resources</a:t>
            </a:r>
            <a:r>
              <a:rPr lang="en-US" dirty="0" smtClean="0"/>
              <a:t> described by </a:t>
            </a:r>
            <a:r>
              <a:rPr lang="en-US" i="1" dirty="0" smtClean="0"/>
              <a:t>descriptions</a:t>
            </a:r>
            <a:r>
              <a:rPr lang="en-US" dirty="0" smtClean="0"/>
              <a:t> is as follows:</a:t>
            </a:r>
          </a:p>
          <a:p>
            <a:r>
              <a:rPr lang="en-US" dirty="0" smtClean="0"/>
              <a:t>* Each </a:t>
            </a:r>
            <a:r>
              <a:rPr lang="en-US" i="1" dirty="0" smtClean="0"/>
              <a:t>described resource</a:t>
            </a:r>
            <a:r>
              <a:rPr lang="en-US" dirty="0" smtClean="0"/>
              <a:t> is described using one or more </a:t>
            </a:r>
            <a:r>
              <a:rPr lang="en-US" i="1" dirty="0" smtClean="0"/>
              <a:t>property-value pairs</a:t>
            </a:r>
            <a:r>
              <a:rPr lang="en-US" dirty="0" smtClean="0"/>
              <a:t>.</a:t>
            </a:r>
          </a:p>
          <a:p>
            <a:r>
              <a:rPr lang="en-US" dirty="0" smtClean="0"/>
              <a:t>* Each </a:t>
            </a:r>
            <a:r>
              <a:rPr lang="en-US" i="1" dirty="0" smtClean="0"/>
              <a:t>property-value pair</a:t>
            </a:r>
            <a:r>
              <a:rPr lang="en-US" dirty="0" smtClean="0"/>
              <a:t> is made up of one </a:t>
            </a:r>
            <a:r>
              <a:rPr lang="en-US" i="1" dirty="0" smtClean="0"/>
              <a:t>property</a:t>
            </a:r>
            <a:r>
              <a:rPr lang="en-US" dirty="0" smtClean="0"/>
              <a:t> and one </a:t>
            </a:r>
            <a:r>
              <a:rPr lang="en-US" i="1" dirty="0" smtClean="0"/>
              <a:t>value</a:t>
            </a:r>
            <a:r>
              <a:rPr lang="en-US" dirty="0" smtClean="0"/>
              <a:t>.</a:t>
            </a:r>
          </a:p>
          <a:p>
            <a:r>
              <a:rPr lang="en-US" dirty="0" smtClean="0"/>
              <a:t>* Each </a:t>
            </a:r>
            <a:r>
              <a:rPr lang="en-US" i="1" dirty="0" smtClean="0"/>
              <a:t>value</a:t>
            </a:r>
            <a:r>
              <a:rPr lang="en-US" dirty="0" smtClean="0"/>
              <a:t> is a </a:t>
            </a:r>
            <a:r>
              <a:rPr lang="en-US" i="1" dirty="0" smtClean="0"/>
              <a:t>resource</a:t>
            </a:r>
            <a:r>
              <a:rPr lang="en-US" dirty="0" smtClean="0"/>
              <a:t> - the physical, digital or conceptual entity or </a:t>
            </a:r>
            <a:r>
              <a:rPr lang="en-US" i="1" dirty="0" smtClean="0"/>
              <a:t>literal</a:t>
            </a:r>
            <a:r>
              <a:rPr lang="en-US" dirty="0" smtClean="0"/>
              <a:t> that is associated with a </a:t>
            </a:r>
            <a:r>
              <a:rPr lang="en-US" i="1" dirty="0" smtClean="0"/>
              <a:t>property</a:t>
            </a:r>
            <a:r>
              <a:rPr lang="en-US" dirty="0" smtClean="0"/>
              <a:t> when a </a:t>
            </a:r>
            <a:r>
              <a:rPr lang="en-US" i="1" dirty="0" smtClean="0"/>
              <a:t>property-value pair</a:t>
            </a:r>
            <a:r>
              <a:rPr lang="en-US" dirty="0" smtClean="0"/>
              <a:t> is used to describe a </a:t>
            </a:r>
            <a:r>
              <a:rPr lang="en-US" i="1" dirty="0" smtClean="0"/>
              <a:t>resource</a:t>
            </a:r>
            <a:r>
              <a:rPr lang="en-US" dirty="0" smtClean="0"/>
              <a:t>. Therefore, each </a:t>
            </a:r>
            <a:r>
              <a:rPr lang="en-US" i="1" dirty="0" smtClean="0"/>
              <a:t>value</a:t>
            </a:r>
            <a:r>
              <a:rPr lang="en-US" dirty="0" smtClean="0"/>
              <a:t> is either a </a:t>
            </a:r>
            <a:r>
              <a:rPr lang="en-US" i="1" dirty="0" smtClean="0"/>
              <a:t>literal value</a:t>
            </a:r>
            <a:r>
              <a:rPr lang="en-US" dirty="0" smtClean="0"/>
              <a:t> or a </a:t>
            </a:r>
            <a:r>
              <a:rPr lang="en-US" i="1" dirty="0" smtClean="0"/>
              <a:t>non-literal value</a:t>
            </a:r>
            <a:r>
              <a:rPr lang="en-US" dirty="0" smtClean="0"/>
              <a:t>: </a:t>
            </a:r>
          </a:p>
          <a:p>
            <a:pPr lvl="1"/>
            <a:r>
              <a:rPr lang="en-US" dirty="0" smtClean="0"/>
              <a:t>* A </a:t>
            </a:r>
            <a:r>
              <a:rPr lang="en-US" i="1" dirty="0" smtClean="0"/>
              <a:t>literal value</a:t>
            </a:r>
            <a:r>
              <a:rPr lang="en-US" dirty="0" smtClean="0"/>
              <a:t> is a </a:t>
            </a:r>
            <a:r>
              <a:rPr lang="en-US" i="1" dirty="0" smtClean="0"/>
              <a:t>value</a:t>
            </a:r>
            <a:r>
              <a:rPr lang="en-US" dirty="0" smtClean="0"/>
              <a:t> which is a </a:t>
            </a:r>
            <a:r>
              <a:rPr lang="en-US" i="1" dirty="0" smtClean="0"/>
              <a:t>literal</a:t>
            </a:r>
            <a:r>
              <a:rPr lang="en-US" dirty="0" smtClean="0"/>
              <a:t>.</a:t>
            </a:r>
          </a:p>
          <a:p>
            <a:pPr lvl="1"/>
            <a:r>
              <a:rPr lang="en-US" dirty="0" smtClean="0"/>
              <a:t>* A </a:t>
            </a:r>
            <a:r>
              <a:rPr lang="en-US" i="1" dirty="0" smtClean="0"/>
              <a:t>non-literal value</a:t>
            </a:r>
            <a:r>
              <a:rPr lang="en-US" dirty="0" smtClean="0"/>
              <a:t> is a </a:t>
            </a:r>
            <a:r>
              <a:rPr lang="en-US" i="1" dirty="0" smtClean="0"/>
              <a:t>value</a:t>
            </a:r>
            <a:r>
              <a:rPr lang="en-US" dirty="0" smtClean="0"/>
              <a:t> which is a physical, digital or conceptual entity.</a:t>
            </a:r>
          </a:p>
          <a:p>
            <a:r>
              <a:rPr lang="en-US" dirty="0" smtClean="0"/>
              <a:t>* A </a:t>
            </a:r>
            <a:r>
              <a:rPr lang="en-US" i="1" dirty="0" smtClean="0"/>
              <a:t>literal</a:t>
            </a:r>
            <a:r>
              <a:rPr lang="en-US" dirty="0" smtClean="0"/>
              <a:t> is an entity which uses a Unicode string as a lexical form, together with an optional language tag or </a:t>
            </a:r>
            <a:r>
              <a:rPr lang="en-US" dirty="0" err="1" smtClean="0"/>
              <a:t>datatype</a:t>
            </a:r>
            <a:r>
              <a:rPr lang="en-US" dirty="0" smtClean="0"/>
              <a:t>, to denote a </a:t>
            </a:r>
            <a:r>
              <a:rPr lang="en-US" i="1" dirty="0" smtClean="0"/>
              <a:t>resource</a:t>
            </a:r>
            <a:r>
              <a:rPr lang="en-US" dirty="0" smtClean="0"/>
              <a:t> (i.e. "literal" as defined by RDF [</a:t>
            </a:r>
            <a:r>
              <a:rPr lang="en-US" dirty="0" smtClean="0">
                <a:hlinkClick r:id="rId3"/>
              </a:rPr>
              <a:t>RDF</a:t>
            </a:r>
            <a:r>
              <a:rPr lang="en-US" dirty="0" smtClean="0"/>
              <a:t>]).</a:t>
            </a:r>
          </a:p>
          <a:p>
            <a:endParaRPr lang="en-US" dirty="0"/>
          </a:p>
        </p:txBody>
      </p:sp>
      <p:sp>
        <p:nvSpPr>
          <p:cNvPr id="4" name="Slide Number Placeholder 3"/>
          <p:cNvSpPr>
            <a:spLocks noGrp="1"/>
          </p:cNvSpPr>
          <p:nvPr>
            <p:ph type="sldNum" sz="quarter" idx="10"/>
          </p:nvPr>
        </p:nvSpPr>
        <p:spPr/>
        <p:txBody>
          <a:bodyPr/>
          <a:lstStyle/>
          <a:p>
            <a:fld id="{E1D5FD44-EB02-9D4C-B497-22FF1E5ADDA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6F44A410-163D-4445-8BA1-B9964CB1AF8A}" type="datetimeFigureOut">
              <a:rPr lang="en-US" smtClean="0"/>
              <a:pPr/>
              <a:t>2/2/17</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9A06DD25-0F19-3845-8FC2-1A349240E6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F44A410-163D-4445-8BA1-B9964CB1AF8A}" type="datetimeFigureOut">
              <a:rPr lang="en-US" smtClean="0"/>
              <a:pPr/>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DD25-0F19-3845-8FC2-1A349240E61A}"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F44A410-163D-4445-8BA1-B9964CB1AF8A}" type="datetimeFigureOut">
              <a:rPr lang="en-US" smtClean="0"/>
              <a:pPr/>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DD25-0F19-3845-8FC2-1A349240E61A}"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F44A410-163D-4445-8BA1-B9964CB1AF8A}" type="datetimeFigureOut">
              <a:rPr lang="en-US" smtClean="0"/>
              <a:pPr/>
              <a:t>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6F44A410-163D-4445-8BA1-B9964CB1AF8A}" type="datetimeFigureOut">
              <a:rPr lang="en-US" smtClean="0"/>
              <a:pPr/>
              <a:t>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4A410-163D-4445-8BA1-B9964CB1AF8A}" type="datetimeFigureOut">
              <a:rPr lang="en-US" smtClean="0"/>
              <a:pPr/>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6F44A410-163D-4445-8BA1-B9964CB1AF8A}" type="datetimeFigureOut">
              <a:rPr lang="en-US" smtClean="0"/>
              <a:pPr/>
              <a:t>2/2/17</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9A06DD25-0F19-3845-8FC2-1A349240E61A}" type="slidenum">
              <a:rPr lang="en-US" smtClean="0"/>
              <a:pPr/>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4A410-163D-4445-8BA1-B9964CB1AF8A}" type="datetimeFigureOut">
              <a:rPr lang="en-US" smtClean="0"/>
              <a:pPr/>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4A410-163D-4445-8BA1-B9964CB1AF8A}" type="datetimeFigureOut">
              <a:rPr lang="en-US" smtClean="0"/>
              <a:pPr/>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DD25-0F19-3845-8FC2-1A349240E61A}" type="slidenum">
              <a:rPr lang="en-US" smtClean="0"/>
              <a:pPr/>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F44A410-163D-4445-8BA1-B9964CB1AF8A}" type="datetimeFigureOut">
              <a:rPr lang="en-US" smtClean="0"/>
              <a:pPr/>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F44A410-163D-4445-8BA1-B9964CB1AF8A}" type="datetimeFigureOut">
              <a:rPr lang="en-US" smtClean="0"/>
              <a:pPr/>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6F44A410-163D-4445-8BA1-B9964CB1AF8A}" type="datetimeFigureOut">
              <a:rPr lang="en-US" smtClean="0"/>
              <a:pPr/>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6F44A410-163D-4445-8BA1-B9964CB1AF8A}" type="datetimeFigureOut">
              <a:rPr lang="en-US" smtClean="0"/>
              <a:pPr/>
              <a:t>2/2/17</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9A06DD25-0F19-3845-8FC2-1A349240E61A}" type="slidenum">
              <a:rPr lang="en-US" smtClean="0"/>
              <a:pPr/>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smtClean="0"/>
              <a:t>Click icon to add picture</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6F44A410-163D-4445-8BA1-B9964CB1AF8A}" type="datetimeFigureOut">
              <a:rPr lang="en-US" smtClean="0"/>
              <a:pPr/>
              <a:t>2/2/17</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9A06DD25-0F19-3845-8FC2-1A349240E61A}" type="slidenum">
              <a:rPr lang="en-US" smtClean="0"/>
              <a:pPr/>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smtClean="0"/>
              <a:t>Click icon to add picture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6F44A410-163D-4445-8BA1-B9964CB1AF8A}" type="datetimeFigureOut">
              <a:rPr lang="en-US" smtClean="0"/>
              <a:pPr/>
              <a:t>2/2/17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9A06DD25-0F19-3845-8FC2-1A349240E61A}" type="slidenum">
              <a:rPr lang="en-US" smtClean="0"/>
              <a:pPr/>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smtClean="0"/>
              <a:t>Click icon to add picture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F44A410-163D-4445-8BA1-B9964CB1AF8A}" type="datetimeFigureOut">
              <a:rPr lang="en-US" smtClean="0"/>
              <a:pPr/>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6F44A410-163D-4445-8BA1-B9964CB1AF8A}" type="datetimeFigureOut">
              <a:rPr lang="en-US" smtClean="0"/>
              <a:pPr/>
              <a:t>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06DD25-0F19-3845-8FC2-1A349240E6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F44A410-163D-4445-8BA1-B9964CB1AF8A}" type="datetimeFigureOut">
              <a:rPr lang="en-US" smtClean="0"/>
              <a:pPr/>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6DD25-0F19-3845-8FC2-1A349240E61A}" type="slidenum">
              <a:rPr lang="en-US" smtClean="0"/>
              <a:pPr/>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6F44A410-163D-4445-8BA1-B9964CB1AF8A}" type="datetimeFigureOut">
              <a:rPr lang="en-US" smtClean="0"/>
              <a:pPr/>
              <a:t>2/2/17</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9A06DD25-0F19-3845-8FC2-1A349240E6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ww.dublincore.org/documents/dces/%23NISOZ3985" TargetMode="External"/><Relationship Id="rId4" Type="http://schemas.openxmlformats.org/officeDocument/2006/relationships/hyperlink" Target="http://www.dublincore.org/documents/dces/%23RFC5013" TargetMode="External"/><Relationship Id="rId1" Type="http://schemas.openxmlformats.org/officeDocument/2006/relationships/slideLayout" Target="../slideLayouts/slideLayout12.xml"/><Relationship Id="rId2" Type="http://schemas.openxmlformats.org/officeDocument/2006/relationships/hyperlink" Target="http://www.dublincore.org/documents/dces/%23ISO1583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dlib.nyu.edu/maassimages/amrev/jpg/n000042s.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loc.gov/catdir/toc/ecip0415/2004004337.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dublincore.org/documents/abstract-model/"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4419600"/>
            <a:ext cx="5458968" cy="1048684"/>
          </a:xfrm>
        </p:spPr>
        <p:txBody>
          <a:bodyPr>
            <a:normAutofit fontScale="90000"/>
          </a:bodyPr>
          <a:lstStyle/>
          <a:p>
            <a:r>
              <a:rPr lang="en-US" dirty="0" smtClean="0"/>
              <a:t>LIS562: Descriptive </a:t>
            </a:r>
            <a:r>
              <a:rPr lang="en-US" dirty="0" smtClean="0"/>
              <a:t>Metadata </a:t>
            </a:r>
            <a:endParaRPr lang="en-US" dirty="0"/>
          </a:p>
        </p:txBody>
      </p:sp>
      <p:sp>
        <p:nvSpPr>
          <p:cNvPr id="3" name="Subtitle 2"/>
          <p:cNvSpPr>
            <a:spLocks noGrp="1"/>
          </p:cNvSpPr>
          <p:nvPr>
            <p:ph type="subTitle" idx="1"/>
          </p:nvPr>
        </p:nvSpPr>
        <p:spPr/>
        <p:txBody>
          <a:bodyPr/>
          <a:lstStyle/>
          <a:p>
            <a:endParaRPr lang="en-US"/>
          </a:p>
        </p:txBody>
      </p:sp>
      <p:pic>
        <p:nvPicPr>
          <p:cNvPr id="4" name="Picture 3" descr="wan gong jiao and dowry on wedding day.jpg"/>
          <p:cNvPicPr>
            <a:picLocks noChangeAspect="1"/>
          </p:cNvPicPr>
          <p:nvPr/>
        </p:nvPicPr>
        <p:blipFill>
          <a:blip r:embed="rId2"/>
          <a:stretch>
            <a:fillRect/>
          </a:stretch>
        </p:blipFill>
        <p:spPr>
          <a:xfrm>
            <a:off x="3630168" y="685800"/>
            <a:ext cx="4751832" cy="316665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900"/>
            <a:ext cx="6508377" cy="1143000"/>
          </a:xfrm>
        </p:spPr>
        <p:txBody>
          <a:bodyPr/>
          <a:lstStyle/>
          <a:p>
            <a:r>
              <a:rPr lang="en-US" dirty="0" smtClean="0"/>
              <a:t>Categories for the Description of Works of Art</a:t>
            </a:r>
            <a:endParaRPr lang="en-US" dirty="0"/>
          </a:p>
        </p:txBody>
      </p:sp>
      <p:sp>
        <p:nvSpPr>
          <p:cNvPr id="3" name="Rectangle 2"/>
          <p:cNvSpPr/>
          <p:nvPr/>
        </p:nvSpPr>
        <p:spPr>
          <a:xfrm>
            <a:off x="228600" y="1828800"/>
            <a:ext cx="4267200" cy="4278094"/>
          </a:xfrm>
          <a:prstGeom prst="rect">
            <a:avLst/>
          </a:prstGeom>
        </p:spPr>
        <p:txBody>
          <a:bodyPr wrap="square">
            <a:spAutoFit/>
          </a:bodyPr>
          <a:lstStyle/>
          <a:p>
            <a:r>
              <a:rPr lang="en-US" sz="1600" b="1" dirty="0" smtClean="0"/>
              <a:t>RELATED VISUAL DOCUMENTATION</a:t>
            </a:r>
            <a:br>
              <a:rPr lang="en-US" sz="1600" b="1" dirty="0" smtClean="0"/>
            </a:br>
            <a:r>
              <a:rPr lang="en-US" sz="1600" b="1" i="1" dirty="0" smtClean="0"/>
              <a:t>[references to Object/Work]</a:t>
            </a:r>
            <a:r>
              <a:rPr lang="en-US" sz="1600" b="1" dirty="0" smtClean="0"/>
              <a:t/>
            </a:r>
            <a:br>
              <a:rPr lang="en-US" sz="1600" b="1" dirty="0" smtClean="0"/>
            </a:br>
            <a:r>
              <a:rPr lang="en-US" sz="1600" dirty="0" smtClean="0"/>
              <a:t>Image References</a:t>
            </a:r>
            <a:br>
              <a:rPr lang="en-US" sz="1600" dirty="0" smtClean="0"/>
            </a:br>
            <a:r>
              <a:rPr lang="en-US" sz="1600" dirty="0" smtClean="0"/>
              <a:t>   Image to Work Relationship Type</a:t>
            </a:r>
          </a:p>
          <a:p>
            <a:r>
              <a:rPr lang="en-US" sz="1600" dirty="0" smtClean="0"/>
              <a:t>Image Label/Identification</a:t>
            </a:r>
            <a:br>
              <a:rPr lang="en-US" sz="1600" dirty="0" smtClean="0"/>
            </a:br>
            <a:r>
              <a:rPr lang="en-US" sz="1600" dirty="0" smtClean="0"/>
              <a:t>   Image Catalog Level</a:t>
            </a:r>
            <a:br>
              <a:rPr lang="en-US" sz="1600" dirty="0" smtClean="0"/>
            </a:br>
            <a:r>
              <a:rPr lang="en-US" sz="1600" dirty="0" smtClean="0"/>
              <a:t>   Image Type</a:t>
            </a:r>
            <a:br>
              <a:rPr lang="en-US" sz="1600" dirty="0" smtClean="0"/>
            </a:br>
            <a:r>
              <a:rPr lang="en-US" sz="1600" dirty="0" smtClean="0"/>
              <a:t>   Image Title/Name</a:t>
            </a:r>
            <a:br>
              <a:rPr lang="en-US" sz="1600" dirty="0" smtClean="0"/>
            </a:br>
            <a:r>
              <a:rPr lang="en-US" sz="1600" dirty="0" smtClean="0"/>
              <a:t>      Image Title Type</a:t>
            </a:r>
            <a:br>
              <a:rPr lang="en-US" sz="1600" dirty="0" smtClean="0"/>
            </a:br>
            <a:r>
              <a:rPr lang="en-US" sz="1600" dirty="0" smtClean="0"/>
              <a:t>   Image Measurements       </a:t>
            </a:r>
          </a:p>
          <a:p>
            <a:r>
              <a:rPr lang="en-US" sz="1600" dirty="0" smtClean="0"/>
              <a:t>      Dimensions Type</a:t>
            </a:r>
            <a:br>
              <a:rPr lang="en-US" sz="1600" dirty="0" smtClean="0"/>
            </a:br>
            <a:r>
              <a:rPr lang="en-US" sz="1600" dirty="0" smtClean="0"/>
              <a:t>      Dimensions Value </a:t>
            </a:r>
            <a:br>
              <a:rPr lang="en-US" sz="1600" dirty="0" smtClean="0"/>
            </a:br>
            <a:r>
              <a:rPr lang="en-US" sz="1600" dirty="0" smtClean="0"/>
              <a:t>      Dimensions Unit </a:t>
            </a:r>
            <a:br>
              <a:rPr lang="en-US" sz="1600" dirty="0" smtClean="0"/>
            </a:br>
            <a:r>
              <a:rPr lang="en-US" sz="1600" dirty="0" smtClean="0"/>
              <a:t>   Image Format </a:t>
            </a:r>
            <a:br>
              <a:rPr lang="en-US" sz="1600" dirty="0" smtClean="0"/>
            </a:br>
            <a:r>
              <a:rPr lang="en-US" sz="1600" dirty="0" smtClean="0"/>
              <a:t>   Image Date </a:t>
            </a:r>
            <a:br>
              <a:rPr lang="en-US" sz="1600" dirty="0" smtClean="0"/>
            </a:br>
            <a:r>
              <a:rPr lang="en-US" sz="1600" dirty="0" smtClean="0"/>
              <a:t>      Earliest Date</a:t>
            </a:r>
            <a:br>
              <a:rPr lang="en-US" sz="1600" dirty="0" smtClean="0"/>
            </a:br>
            <a:r>
              <a:rPr lang="en-US" sz="1600" dirty="0" smtClean="0"/>
              <a:t>      Latest Date</a:t>
            </a:r>
            <a:endParaRPr lang="en-US" sz="1600" dirty="0"/>
          </a:p>
        </p:txBody>
      </p:sp>
      <p:sp>
        <p:nvSpPr>
          <p:cNvPr id="4" name="TextBox 3"/>
          <p:cNvSpPr txBox="1"/>
          <p:nvPr/>
        </p:nvSpPr>
        <p:spPr>
          <a:xfrm>
            <a:off x="4800600" y="1828800"/>
            <a:ext cx="3012263" cy="4062651"/>
          </a:xfrm>
          <a:prstGeom prst="rect">
            <a:avLst/>
          </a:prstGeom>
          <a:noFill/>
        </p:spPr>
        <p:txBody>
          <a:bodyPr wrap="none" rtlCol="0">
            <a:spAutoFit/>
          </a:bodyPr>
          <a:lstStyle/>
          <a:p>
            <a:r>
              <a:rPr lang="en-US" sz="1600" dirty="0" smtClean="0"/>
              <a:t>   Image Color</a:t>
            </a:r>
            <a:br>
              <a:rPr lang="en-US" sz="1600" dirty="0" smtClean="0"/>
            </a:br>
            <a:r>
              <a:rPr lang="en-US" sz="1600" dirty="0" smtClean="0"/>
              <a:t>   Works Depicted</a:t>
            </a:r>
            <a:br>
              <a:rPr lang="en-US" sz="1600" dirty="0" smtClean="0"/>
            </a:br>
            <a:r>
              <a:rPr lang="en-US" sz="1600" dirty="0" smtClean="0"/>
              <a:t>   Image View Description</a:t>
            </a:r>
            <a:br>
              <a:rPr lang="en-US" sz="1600" dirty="0" smtClean="0"/>
            </a:br>
            <a:r>
              <a:rPr lang="en-US" sz="1600" dirty="0" smtClean="0"/>
              <a:t>      View Type</a:t>
            </a:r>
            <a:br>
              <a:rPr lang="en-US" sz="1600" dirty="0" smtClean="0"/>
            </a:br>
            <a:r>
              <a:rPr lang="en-US" sz="1600" dirty="0" smtClean="0"/>
              <a:t>      View Subject</a:t>
            </a:r>
            <a:br>
              <a:rPr lang="en-US" sz="1600" dirty="0" smtClean="0"/>
            </a:br>
            <a:r>
              <a:rPr lang="en-US" sz="1600" dirty="0" smtClean="0"/>
              <a:t>         View Subject Indexing Terms</a:t>
            </a:r>
            <a:br>
              <a:rPr lang="en-US" sz="1600" dirty="0" smtClean="0"/>
            </a:br>
            <a:r>
              <a:rPr lang="en-US" sz="1600" dirty="0" smtClean="0"/>
              <a:t>      View Date</a:t>
            </a:r>
            <a:br>
              <a:rPr lang="en-US" sz="1600" dirty="0" smtClean="0"/>
            </a:br>
            <a:r>
              <a:rPr lang="en-US" sz="1600" dirty="0" smtClean="0"/>
              <a:t>         Earliest Date</a:t>
            </a:r>
            <a:br>
              <a:rPr lang="en-US" sz="1600" dirty="0" smtClean="0"/>
            </a:br>
            <a:r>
              <a:rPr lang="en-US" sz="1600" dirty="0" smtClean="0"/>
              <a:t>         Latest Date</a:t>
            </a:r>
            <a:br>
              <a:rPr lang="en-US" sz="1600" dirty="0" smtClean="0"/>
            </a:br>
            <a:r>
              <a:rPr lang="en-US" sz="1600" dirty="0" smtClean="0"/>
              <a:t>   Image Maker/Agent</a:t>
            </a:r>
            <a:br>
              <a:rPr lang="en-US" sz="1600" dirty="0" smtClean="0"/>
            </a:br>
            <a:r>
              <a:rPr lang="en-US" sz="1600" dirty="0" smtClean="0"/>
              <a:t>      Image Maker Role</a:t>
            </a:r>
            <a:br>
              <a:rPr lang="en-US" sz="1600" dirty="0" smtClean="0"/>
            </a:br>
            <a:r>
              <a:rPr lang="en-US" sz="1600" dirty="0" smtClean="0"/>
              <a:t>      Image Maker Extent</a:t>
            </a:r>
            <a:br>
              <a:rPr lang="en-US" sz="1600" dirty="0" smtClean="0"/>
            </a:br>
            <a:r>
              <a:rPr lang="en-US" sz="1600" dirty="0" smtClean="0"/>
              <a:t>   Image Repository</a:t>
            </a:r>
            <a:br>
              <a:rPr lang="en-US" sz="1600" dirty="0" smtClean="0"/>
            </a:br>
            <a:r>
              <a:rPr lang="en-US" sz="1600" dirty="0" smtClean="0"/>
              <a:t>      Image Repository Numbers</a:t>
            </a:r>
            <a:br>
              <a:rPr lang="en-US" sz="1600" dirty="0" smtClean="0"/>
            </a:br>
            <a:r>
              <a:rPr lang="en-US" sz="1600" dirty="0" smtClean="0"/>
              <a:t>         Number Type</a:t>
            </a:r>
            <a:br>
              <a:rPr lang="en-US" sz="1600" dirty="0" smtClean="0"/>
            </a:br>
            <a:r>
              <a:rPr lang="en-US" sz="1600" dirty="0" smtClean="0"/>
              <a:t>etc. etc.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900"/>
            <a:ext cx="6508377" cy="1143000"/>
          </a:xfrm>
        </p:spPr>
        <p:txBody>
          <a:bodyPr/>
          <a:lstStyle/>
          <a:p>
            <a:r>
              <a:rPr lang="en-US" dirty="0" smtClean="0"/>
              <a:t>MODS Elements</a:t>
            </a:r>
            <a:endParaRPr lang="en-US" dirty="0"/>
          </a:p>
        </p:txBody>
      </p:sp>
      <p:sp>
        <p:nvSpPr>
          <p:cNvPr id="6" name="TextBox 5"/>
          <p:cNvSpPr txBox="1"/>
          <p:nvPr/>
        </p:nvSpPr>
        <p:spPr>
          <a:xfrm>
            <a:off x="914400" y="1371600"/>
            <a:ext cx="2544286" cy="4678204"/>
          </a:xfrm>
          <a:prstGeom prst="rect">
            <a:avLst/>
          </a:prstGeom>
          <a:noFill/>
        </p:spPr>
        <p:txBody>
          <a:bodyPr wrap="none" rtlCol="0">
            <a:spAutoFit/>
          </a:bodyPr>
          <a:lstStyle/>
          <a:p>
            <a:r>
              <a:rPr lang="en-US" sz="2000" dirty="0" err="1" smtClean="0">
                <a:latin typeface="Wingdings"/>
                <a:ea typeface="Wingdings"/>
                <a:cs typeface="Wingdings"/>
              </a:rPr>
              <a:t></a:t>
            </a:r>
            <a:r>
              <a:rPr lang="en-US" sz="2000" dirty="0">
                <a:latin typeface="Wingdings"/>
                <a:ea typeface="Wingdings"/>
                <a:cs typeface="Wingdings"/>
              </a:rPr>
              <a:t> </a:t>
            </a:r>
            <a:r>
              <a:rPr lang="en-US" sz="2000" dirty="0" err="1" smtClean="0"/>
              <a:t>titleInfo</a:t>
            </a:r>
            <a:endParaRPr lang="en-US" sz="2000" dirty="0" smtClean="0"/>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name</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err="1" smtClean="0"/>
              <a:t>typeOfResource</a:t>
            </a:r>
            <a:endParaRPr lang="en-US" sz="2000" dirty="0" smtClean="0"/>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genre</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err="1" smtClean="0"/>
              <a:t>originInfo</a:t>
            </a:r>
            <a:endParaRPr lang="en-US" sz="2000" dirty="0" smtClean="0"/>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language</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err="1" smtClean="0"/>
              <a:t>physicalDescription</a:t>
            </a:r>
            <a:endParaRPr lang="en-US" sz="2000" dirty="0" smtClean="0"/>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abstract</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err="1" smtClean="0"/>
              <a:t>tableOfContnts</a:t>
            </a:r>
            <a:endParaRPr lang="en-US" sz="2000" dirty="0" smtClean="0"/>
          </a:p>
          <a:p>
            <a:pPr>
              <a:buFont typeface="Wingdings" pitchFamily="-65" charset="2"/>
              <a:buChar char=""/>
            </a:pPr>
            <a:r>
              <a:rPr lang="en-US" sz="2000" dirty="0" smtClean="0"/>
              <a:t>    </a:t>
            </a:r>
            <a:r>
              <a:rPr lang="en-US" sz="2000" dirty="0" err="1" smtClean="0"/>
              <a:t>targetAudience</a:t>
            </a:r>
            <a:endParaRPr lang="en-US" sz="2000" dirty="0" smtClean="0"/>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note</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subject</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classification</a:t>
            </a:r>
          </a:p>
          <a:p>
            <a:pPr>
              <a:buFont typeface="Wingdings" pitchFamily="-65" charset="2"/>
              <a:buChar char=""/>
            </a:pPr>
            <a:endParaRPr lang="en-US" sz="2000" dirty="0" smtClean="0"/>
          </a:p>
          <a:p>
            <a:endParaRPr lang="en-US" dirty="0"/>
          </a:p>
        </p:txBody>
      </p:sp>
      <p:sp>
        <p:nvSpPr>
          <p:cNvPr id="8" name="TextBox 7"/>
          <p:cNvSpPr txBox="1"/>
          <p:nvPr/>
        </p:nvSpPr>
        <p:spPr>
          <a:xfrm>
            <a:off x="3458686" y="1371600"/>
            <a:ext cx="2954655" cy="5601534"/>
          </a:xfrm>
          <a:prstGeom prst="rect">
            <a:avLst/>
          </a:prstGeom>
          <a:noFill/>
        </p:spPr>
        <p:txBody>
          <a:bodyPr wrap="none" rtlCol="0">
            <a:spAutoFit/>
          </a:bodyPr>
          <a:lstStyle/>
          <a:p>
            <a:r>
              <a:rPr lang="en-US" sz="2000" dirty="0" err="1" smtClean="0">
                <a:latin typeface="Wingdings"/>
                <a:ea typeface="Wingdings"/>
                <a:cs typeface="Wingdings"/>
              </a:rPr>
              <a:t></a:t>
            </a:r>
            <a:r>
              <a:rPr lang="en-US" sz="2000" dirty="0" smtClean="0"/>
              <a:t> </a:t>
            </a:r>
            <a:r>
              <a:rPr lang="en-US" sz="2000" dirty="0" err="1" smtClean="0"/>
              <a:t>relatedItem</a:t>
            </a:r>
            <a:endParaRPr lang="en-US" sz="2000" dirty="0" smtClean="0"/>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err="1" smtClean="0"/>
              <a:t>titleInfo</a:t>
            </a:r>
            <a:endParaRPr lang="en-US" sz="1600" dirty="0" smtClean="0"/>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t>name</a:t>
            </a:r>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err="1" smtClean="0"/>
              <a:t>typeOfResource</a:t>
            </a:r>
            <a:r>
              <a:rPr lang="en-US" sz="1600" dirty="0" smtClean="0"/>
              <a:t>	</a:t>
            </a:r>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t>genre</a:t>
            </a:r>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err="1" smtClean="0"/>
              <a:t>originInfo</a:t>
            </a:r>
            <a:endParaRPr lang="en-US" sz="1600" dirty="0" smtClean="0"/>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t>language</a:t>
            </a:r>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err="1" smtClean="0"/>
              <a:t>physicalDescription</a:t>
            </a:r>
            <a:r>
              <a:rPr lang="en-US" sz="1600" dirty="0" smtClean="0"/>
              <a:t>	</a:t>
            </a:r>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t>abstract</a:t>
            </a:r>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err="1" smtClean="0"/>
              <a:t>tableOfContnts</a:t>
            </a:r>
            <a:endParaRPr lang="en-US" sz="1600" dirty="0" smtClean="0"/>
          </a:p>
          <a:p>
            <a:r>
              <a:rPr lang="en-US" sz="1600" dirty="0" smtClean="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err="1" smtClean="0"/>
              <a:t>targetAudience</a:t>
            </a:r>
            <a:endParaRPr lang="en-US" sz="1600" dirty="0" smtClean="0"/>
          </a:p>
          <a:p>
            <a:r>
              <a:rPr lang="en-US" sz="1600" dirty="0" smtClean="0"/>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ea typeface="Wingdings"/>
                <a:cs typeface="Wingdings"/>
              </a:rPr>
              <a:t>note</a:t>
            </a:r>
          </a:p>
          <a:p>
            <a:r>
              <a:rPr lang="en-US" sz="1600" dirty="0" smtClean="0">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ea typeface="Wingdings"/>
                <a:cs typeface="Wingdings"/>
              </a:rPr>
              <a:t>subject</a:t>
            </a:r>
          </a:p>
          <a:p>
            <a:r>
              <a:rPr lang="en-US" sz="1600" dirty="0" smtClean="0">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ea typeface="Wingdings"/>
                <a:cs typeface="Wingdings"/>
              </a:rPr>
              <a:t>classification</a:t>
            </a:r>
          </a:p>
          <a:p>
            <a:r>
              <a:rPr lang="en-US" sz="1600" dirty="0" smtClean="0">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err="1" smtClean="0">
                <a:ea typeface="Wingdings"/>
                <a:cs typeface="Wingdings"/>
              </a:rPr>
              <a:t>relatedItem</a:t>
            </a:r>
            <a:endParaRPr lang="en-US" sz="1600" dirty="0" smtClean="0">
              <a:ea typeface="Wingdings"/>
              <a:cs typeface="Wingdings"/>
            </a:endParaRPr>
          </a:p>
          <a:p>
            <a:r>
              <a:rPr lang="en-US" sz="1600" dirty="0" smtClean="0">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ea typeface="Wingdings"/>
                <a:cs typeface="Wingdings"/>
              </a:rPr>
              <a:t>identifier</a:t>
            </a:r>
          </a:p>
          <a:p>
            <a:r>
              <a:rPr lang="en-US" sz="1600" dirty="0" smtClean="0">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ea typeface="Wingdings"/>
                <a:cs typeface="Wingdings"/>
              </a:rPr>
              <a:t>location</a:t>
            </a:r>
          </a:p>
          <a:p>
            <a:r>
              <a:rPr lang="en-US" sz="1600" dirty="0" smtClean="0">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err="1" smtClean="0">
                <a:ea typeface="Wingdings"/>
                <a:cs typeface="Wingdings"/>
              </a:rPr>
              <a:t>accessCondition</a:t>
            </a:r>
            <a:endParaRPr lang="en-US" sz="1600" dirty="0" smtClean="0">
              <a:ea typeface="Wingdings"/>
              <a:cs typeface="Wingdings"/>
            </a:endParaRPr>
          </a:p>
          <a:p>
            <a:r>
              <a:rPr lang="en-US" sz="1600" dirty="0">
                <a:latin typeface="Wingdings"/>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ea typeface="Wingdings"/>
                <a:cs typeface="Wingdings"/>
              </a:rPr>
              <a:t>part</a:t>
            </a:r>
          </a:p>
          <a:p>
            <a:r>
              <a:rPr lang="en-US" sz="1600" dirty="0" smtClean="0">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smtClean="0">
                <a:ea typeface="Wingdings"/>
                <a:cs typeface="Wingdings"/>
              </a:rPr>
              <a:t>extension</a:t>
            </a:r>
          </a:p>
          <a:p>
            <a:r>
              <a:rPr lang="en-US" sz="1600" dirty="0" smtClean="0">
                <a:ea typeface="Wingdings"/>
                <a:cs typeface="Wingdings"/>
              </a:rPr>
              <a:t>	</a:t>
            </a:r>
            <a:r>
              <a:rPr lang="en-US" sz="1600" dirty="0" err="1" smtClean="0">
                <a:latin typeface="Wingdings"/>
                <a:ea typeface="Wingdings"/>
                <a:cs typeface="Wingdings"/>
              </a:rPr>
              <a:t></a:t>
            </a:r>
            <a:r>
              <a:rPr lang="en-US" sz="1600" dirty="0" smtClean="0">
                <a:latin typeface="Wingdings"/>
                <a:ea typeface="Wingdings"/>
                <a:cs typeface="Wingdings"/>
              </a:rPr>
              <a:t> </a:t>
            </a:r>
            <a:r>
              <a:rPr lang="en-US" sz="1600" dirty="0" err="1" smtClean="0">
                <a:ea typeface="Wingdings"/>
                <a:cs typeface="Wingdings"/>
              </a:rPr>
              <a:t>recordInfo</a:t>
            </a:r>
            <a:endParaRPr lang="en-US" sz="1600" dirty="0" smtClean="0"/>
          </a:p>
          <a:p>
            <a:endParaRPr lang="en-US" dirty="0"/>
          </a:p>
        </p:txBody>
      </p:sp>
      <p:sp>
        <p:nvSpPr>
          <p:cNvPr id="10" name="TextBox 9"/>
          <p:cNvSpPr txBox="1"/>
          <p:nvPr/>
        </p:nvSpPr>
        <p:spPr>
          <a:xfrm>
            <a:off x="6413341" y="1371600"/>
            <a:ext cx="2223686" cy="2215991"/>
          </a:xfrm>
          <a:prstGeom prst="rect">
            <a:avLst/>
          </a:prstGeom>
          <a:noFill/>
        </p:spPr>
        <p:txBody>
          <a:bodyPr wrap="none" rtlCol="0">
            <a:spAutoFit/>
          </a:bodyPr>
          <a:lstStyle/>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identifier</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location</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err="1" smtClean="0"/>
              <a:t>accessCondition</a:t>
            </a:r>
            <a:endParaRPr lang="en-US" sz="2000" dirty="0" smtClean="0"/>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part</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smtClean="0"/>
              <a:t>extension</a:t>
            </a:r>
          </a:p>
          <a:p>
            <a:r>
              <a:rPr lang="en-US" sz="2000" dirty="0" err="1" smtClean="0">
                <a:latin typeface="Wingdings"/>
                <a:ea typeface="Wingdings"/>
                <a:cs typeface="Wingdings"/>
              </a:rPr>
              <a:t></a:t>
            </a:r>
            <a:r>
              <a:rPr lang="en-US" sz="2000" dirty="0" smtClean="0">
                <a:latin typeface="Wingdings"/>
                <a:ea typeface="Wingdings"/>
                <a:cs typeface="Wingdings"/>
              </a:rPr>
              <a:t> </a:t>
            </a:r>
            <a:r>
              <a:rPr lang="en-US" sz="2000" dirty="0" err="1" smtClean="0"/>
              <a:t>recordInfo</a:t>
            </a:r>
            <a:endParaRPr lang="en-US" sz="2000"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2660"/>
            <a:ext cx="7313613" cy="868362"/>
          </a:xfrm>
        </p:spPr>
        <p:txBody>
          <a:bodyPr/>
          <a:lstStyle/>
          <a:p>
            <a:r>
              <a:rPr lang="en-US" dirty="0" smtClean="0"/>
              <a:t>FRBR via MODS</a:t>
            </a:r>
            <a:endParaRPr lang="en-US" dirty="0"/>
          </a:p>
        </p:txBody>
      </p:sp>
      <p:sp>
        <p:nvSpPr>
          <p:cNvPr id="4" name="Rectangle 3"/>
          <p:cNvSpPr/>
          <p:nvPr/>
        </p:nvSpPr>
        <p:spPr>
          <a:xfrm>
            <a:off x="228600" y="1041022"/>
            <a:ext cx="8686800" cy="5755423"/>
          </a:xfrm>
          <a:prstGeom prst="rect">
            <a:avLst/>
          </a:prstGeom>
        </p:spPr>
        <p:txBody>
          <a:bodyPr wrap="square">
            <a:spAutoFit/>
          </a:bodyPr>
          <a:lstStyle/>
          <a:p>
            <a:pPr>
              <a:buFont typeface="Wingdings" charset="2"/>
              <a:buChar char=""/>
            </a:pPr>
            <a:r>
              <a:rPr lang="en-US" sz="1600" b="1" dirty="0" smtClean="0"/>
              <a:t>Author</a:t>
            </a:r>
            <a:r>
              <a:rPr lang="en-US" sz="1600" b="1" dirty="0" smtClean="0"/>
              <a:t>: Scott, Walter, Sir, </a:t>
            </a:r>
            <a:r>
              <a:rPr lang="en-US" sz="1600" b="1" dirty="0" smtClean="0"/>
              <a:t>1771</a:t>
            </a:r>
            <a:r>
              <a:rPr lang="en-US" sz="1600" b="1" dirty="0" smtClean="0"/>
              <a:t> / </a:t>
            </a:r>
            <a:r>
              <a:rPr lang="en-US" sz="1600" b="1" dirty="0" smtClean="0"/>
              <a:t>Work</a:t>
            </a:r>
            <a:r>
              <a:rPr lang="en-US" sz="1600" b="1" dirty="0" smtClean="0"/>
              <a:t>: Heart of Midlothian</a:t>
            </a:r>
          </a:p>
          <a:p>
            <a:r>
              <a:rPr lang="en-US" sz="1600" dirty="0" smtClean="0"/>
              <a:t>    * </a:t>
            </a:r>
            <a:r>
              <a:rPr lang="en-US" sz="1600" i="1" dirty="0" smtClean="0"/>
              <a:t>Form: text - English</a:t>
            </a:r>
          </a:p>
          <a:p>
            <a:r>
              <a:rPr lang="en-US" sz="1600" dirty="0" smtClean="0"/>
              <a:t>          </a:t>
            </a:r>
            <a:r>
              <a:rPr lang="en-US" sz="1600" dirty="0" err="1" smtClean="0"/>
              <a:t>o</a:t>
            </a:r>
            <a:r>
              <a:rPr lang="en-US" sz="1600" dirty="0" smtClean="0"/>
              <a:t> Edition:</a:t>
            </a:r>
          </a:p>
          <a:p>
            <a:r>
              <a:rPr lang="en-US" sz="1600" dirty="0" smtClean="0"/>
              <a:t>                + Title: The heart of Midlothian</a:t>
            </a:r>
          </a:p>
          <a:p>
            <a:r>
              <a:rPr lang="en-US" sz="1600" dirty="0" smtClean="0"/>
              <a:t>                + Statement of responsibility: Sir Walter Scott ; edited with an introduction and notes by </a:t>
            </a:r>
            <a:r>
              <a:rPr lang="en-US" sz="1600" dirty="0" smtClean="0"/>
              <a:t>Claire </a:t>
            </a:r>
            <a:r>
              <a:rPr lang="en-US" sz="1600" dirty="0" smtClean="0"/>
              <a:t>Lamont.</a:t>
            </a:r>
          </a:p>
          <a:p>
            <a:r>
              <a:rPr lang="en-US" sz="1600" dirty="0" smtClean="0"/>
              <a:t>                + Imprint: Oxford University Press, 1999</a:t>
            </a:r>
          </a:p>
          <a:p>
            <a:r>
              <a:rPr lang="en-US" sz="1600" dirty="0" smtClean="0"/>
              <a:t>                + Physical Description: xxviii, 583 </a:t>
            </a:r>
            <a:r>
              <a:rPr lang="en-US" sz="1600" dirty="0" err="1" smtClean="0"/>
              <a:t>p</a:t>
            </a:r>
            <a:r>
              <a:rPr lang="en-US" sz="1600" dirty="0" smtClean="0"/>
              <a:t>. : ill. ; 20 cm.</a:t>
            </a:r>
          </a:p>
          <a:p>
            <a:r>
              <a:rPr lang="en-US" sz="1600" dirty="0" smtClean="0"/>
              <a:t>                + ISBN: 019283567X</a:t>
            </a:r>
          </a:p>
          <a:p>
            <a:r>
              <a:rPr lang="en-US" sz="1600" dirty="0" smtClean="0"/>
              <a:t>          </a:t>
            </a:r>
            <a:r>
              <a:rPr lang="en-US" sz="1600" dirty="0" err="1" smtClean="0"/>
              <a:t>o</a:t>
            </a:r>
            <a:r>
              <a:rPr lang="en-US" sz="1600" dirty="0" smtClean="0"/>
              <a:t> Edition:</a:t>
            </a:r>
          </a:p>
          <a:p>
            <a:r>
              <a:rPr lang="en-US" sz="1600" dirty="0" smtClean="0"/>
              <a:t>                + Title: The heart of Mid-Lothian</a:t>
            </a:r>
          </a:p>
          <a:p>
            <a:r>
              <a:rPr lang="en-US" sz="1600" dirty="0" smtClean="0"/>
              <a:t>                + Statement of responsibility: Sir Walter Scott ; edited with an introduction and notes by </a:t>
            </a:r>
            <a:r>
              <a:rPr lang="en-US" sz="1600" dirty="0" smtClean="0"/>
              <a:t>Tony </a:t>
            </a:r>
            <a:r>
              <a:rPr lang="en-US" sz="1600" dirty="0" err="1" smtClean="0"/>
              <a:t>Inglis</a:t>
            </a:r>
            <a:r>
              <a:rPr lang="en-US" sz="1600" dirty="0" smtClean="0"/>
              <a:t>.</a:t>
            </a:r>
          </a:p>
          <a:p>
            <a:r>
              <a:rPr lang="en-US" sz="1600" dirty="0" smtClean="0"/>
              <a:t>                + Imprint: Penguin Books, 1994</a:t>
            </a:r>
          </a:p>
          <a:p>
            <a:r>
              <a:rPr lang="en-US" sz="1600" dirty="0" smtClean="0"/>
              <a:t>                + Physical Description: </a:t>
            </a:r>
            <a:r>
              <a:rPr lang="en-US" sz="1600" dirty="0" err="1" smtClean="0"/>
              <a:t>lvi</a:t>
            </a:r>
            <a:r>
              <a:rPr lang="en-US" sz="1600" dirty="0" smtClean="0"/>
              <a:t>, 793 </a:t>
            </a:r>
            <a:r>
              <a:rPr lang="en-US" sz="1600" dirty="0" err="1" smtClean="0"/>
              <a:t>p</a:t>
            </a:r>
            <a:r>
              <a:rPr lang="en-US" sz="1600" dirty="0" smtClean="0"/>
              <a:t>. ; 20 cm.</a:t>
            </a:r>
          </a:p>
          <a:p>
            <a:r>
              <a:rPr lang="en-US" sz="1600" dirty="0" smtClean="0"/>
              <a:t>                + ISBN: 0140431292</a:t>
            </a:r>
          </a:p>
          <a:p>
            <a:r>
              <a:rPr lang="en-US" sz="1600" dirty="0" smtClean="0"/>
              <a:t>          </a:t>
            </a:r>
            <a:r>
              <a:rPr lang="en-US" sz="1600" dirty="0" err="1" smtClean="0"/>
              <a:t>o</a:t>
            </a:r>
            <a:r>
              <a:rPr lang="en-US" sz="1600" dirty="0" smtClean="0"/>
              <a:t> Edition:</a:t>
            </a:r>
          </a:p>
          <a:p>
            <a:r>
              <a:rPr lang="en-US" sz="1600" dirty="0" smtClean="0"/>
              <a:t>                + Title: The heart of Mid-Lothian</a:t>
            </a:r>
          </a:p>
          <a:p>
            <a:r>
              <a:rPr lang="en-US" sz="1600" dirty="0" smtClean="0"/>
              <a:t>                + Statement of responsibility: Sir Walter Scott ; preface</a:t>
            </a:r>
            <a:r>
              <a:rPr lang="en-US" sz="1600" dirty="0" smtClean="0"/>
              <a:t> &amp;glossary </a:t>
            </a:r>
            <a:r>
              <a:rPr lang="en-US" sz="1600" dirty="0" smtClean="0"/>
              <a:t>by W.M. Parker.</a:t>
            </a:r>
          </a:p>
          <a:p>
            <a:r>
              <a:rPr lang="en-US" sz="1600" dirty="0" smtClean="0"/>
              <a:t>                + Imprint: J.M. Dent, 1988</a:t>
            </a:r>
          </a:p>
          <a:p>
            <a:r>
              <a:rPr lang="en-US" sz="1600" dirty="0" smtClean="0"/>
              <a:t>                + Physical Description: xvi, 560 </a:t>
            </a:r>
            <a:r>
              <a:rPr lang="en-US" sz="1600" dirty="0" err="1" smtClean="0"/>
              <a:t>p</a:t>
            </a:r>
            <a:r>
              <a:rPr lang="en-US" sz="1600" dirty="0" smtClean="0"/>
              <a:t>. ; 20 cm.</a:t>
            </a:r>
          </a:p>
          <a:p>
            <a:r>
              <a:rPr lang="en-US" sz="1600" dirty="0" smtClean="0"/>
              <a:t>                + ISBN: 0460870904</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2000"/>
            <a:ext cx="6508377" cy="1143000"/>
          </a:xfrm>
        </p:spPr>
        <p:txBody>
          <a:bodyPr/>
          <a:lstStyle/>
          <a:p>
            <a:r>
              <a:rPr lang="en-US" dirty="0" smtClean="0"/>
              <a:t>Meta-Metadata: MODS</a:t>
            </a:r>
            <a:endParaRPr lang="en-US" dirty="0"/>
          </a:p>
        </p:txBody>
      </p:sp>
      <p:sp>
        <p:nvSpPr>
          <p:cNvPr id="3" name="TextBox 2"/>
          <p:cNvSpPr txBox="1"/>
          <p:nvPr/>
        </p:nvSpPr>
        <p:spPr>
          <a:xfrm>
            <a:off x="457199" y="2209800"/>
            <a:ext cx="8229600" cy="3693319"/>
          </a:xfrm>
          <a:prstGeom prst="rect">
            <a:avLst/>
          </a:prstGeom>
          <a:noFill/>
        </p:spPr>
        <p:txBody>
          <a:bodyPr wrap="square" rtlCol="0">
            <a:spAutoFit/>
          </a:bodyPr>
          <a:lstStyle/>
          <a:p>
            <a:r>
              <a:rPr lang="en-US" b="1" dirty="0" smtClean="0"/>
              <a:t>20. </a:t>
            </a:r>
            <a:r>
              <a:rPr lang="en-US" b="1" dirty="0" err="1" smtClean="0"/>
              <a:t>recordInfo</a:t>
            </a:r>
            <a:endParaRPr lang="en-US" b="1" dirty="0" smtClean="0"/>
          </a:p>
          <a:p>
            <a:r>
              <a:rPr lang="en-US" i="1" dirty="0" err="1" smtClean="0"/>
              <a:t>Subelements</a:t>
            </a:r>
            <a:r>
              <a:rPr lang="en-US" i="1" dirty="0" smtClean="0"/>
              <a:t>:					</a:t>
            </a:r>
            <a:endParaRPr lang="en-US" i="1" dirty="0" smtClean="0"/>
          </a:p>
          <a:p>
            <a:r>
              <a:rPr lang="en-US" dirty="0" smtClean="0"/>
              <a:t>	</a:t>
            </a:r>
            <a:r>
              <a:rPr lang="en-US" dirty="0" err="1" smtClean="0"/>
              <a:t>recordContentSource</a:t>
            </a:r>
            <a:r>
              <a:rPr lang="en-US" dirty="0" smtClean="0"/>
              <a:t>					</a:t>
            </a:r>
          </a:p>
          <a:p>
            <a:r>
              <a:rPr lang="en-US" dirty="0" smtClean="0"/>
              <a:t> </a:t>
            </a:r>
            <a:r>
              <a:rPr lang="en-US" dirty="0" smtClean="0"/>
              <a:t>	</a:t>
            </a:r>
            <a:r>
              <a:rPr lang="en-US" dirty="0" err="1" smtClean="0"/>
              <a:t>recordCreationDate</a:t>
            </a:r>
            <a:endParaRPr lang="en-US" dirty="0" smtClean="0"/>
          </a:p>
          <a:p>
            <a:r>
              <a:rPr lang="en-US" dirty="0" smtClean="0"/>
              <a:t> </a:t>
            </a:r>
            <a:r>
              <a:rPr lang="en-US" dirty="0" smtClean="0"/>
              <a:t>	</a:t>
            </a:r>
            <a:r>
              <a:rPr lang="en-US" dirty="0" err="1" smtClean="0"/>
              <a:t>recordChangeDate</a:t>
            </a:r>
            <a:r>
              <a:rPr lang="en-US" dirty="0" smtClean="0"/>
              <a:t>				</a:t>
            </a:r>
          </a:p>
          <a:p>
            <a:r>
              <a:rPr lang="en-US" dirty="0" smtClean="0"/>
              <a:t>  	</a:t>
            </a:r>
            <a:r>
              <a:rPr lang="en-US" dirty="0" err="1" smtClean="0"/>
              <a:t>recordIdentifier</a:t>
            </a:r>
            <a:r>
              <a:rPr lang="en-US" dirty="0" smtClean="0"/>
              <a:t>				</a:t>
            </a:r>
          </a:p>
          <a:p>
            <a:r>
              <a:rPr lang="en-US" dirty="0" smtClean="0"/>
              <a:t> </a:t>
            </a:r>
            <a:r>
              <a:rPr lang="en-US" dirty="0" smtClean="0"/>
              <a:t>	</a:t>
            </a:r>
            <a:r>
              <a:rPr lang="en-US" dirty="0" err="1" smtClean="0"/>
              <a:t>recordOrigin</a:t>
            </a:r>
            <a:r>
              <a:rPr lang="en-US" dirty="0" smtClean="0"/>
              <a:t>				</a:t>
            </a:r>
          </a:p>
          <a:p>
            <a:r>
              <a:rPr lang="en-US" dirty="0" smtClean="0"/>
              <a:t> </a:t>
            </a:r>
            <a:r>
              <a:rPr lang="en-US" dirty="0" smtClean="0"/>
              <a:t>	</a:t>
            </a:r>
            <a:r>
              <a:rPr lang="en-US" dirty="0" err="1" smtClean="0"/>
              <a:t>recordInfoNote</a:t>
            </a:r>
            <a:r>
              <a:rPr lang="en-US" dirty="0" smtClean="0"/>
              <a:t>				</a:t>
            </a:r>
          </a:p>
          <a:p>
            <a:r>
              <a:rPr lang="en-US" dirty="0" smtClean="0"/>
              <a:t> </a:t>
            </a:r>
            <a:r>
              <a:rPr lang="en-US" dirty="0" smtClean="0"/>
              <a:t>	</a:t>
            </a:r>
            <a:r>
              <a:rPr lang="en-US" dirty="0" err="1" smtClean="0"/>
              <a:t>languageOf</a:t>
            </a:r>
            <a:r>
              <a:rPr lang="en-US" dirty="0" smtClean="0"/>
              <a:t> </a:t>
            </a:r>
            <a:r>
              <a:rPr lang="en-US" dirty="0" smtClean="0"/>
              <a:t>Cataloging				</a:t>
            </a:r>
          </a:p>
          <a:p>
            <a:r>
              <a:rPr lang="en-US" dirty="0" smtClean="0"/>
              <a:t> </a:t>
            </a:r>
            <a:r>
              <a:rPr lang="en-US" dirty="0" smtClean="0"/>
              <a:t>	 </a:t>
            </a:r>
            <a:r>
              <a:rPr lang="en-US" dirty="0" smtClean="0"/>
              <a:t>	</a:t>
            </a:r>
            <a:r>
              <a:rPr lang="en-US" i="1" dirty="0" err="1" smtClean="0"/>
              <a:t>Subelements</a:t>
            </a:r>
            <a:r>
              <a:rPr lang="en-US" i="1" dirty="0" smtClean="0"/>
              <a:t>:			</a:t>
            </a:r>
          </a:p>
          <a:p>
            <a:r>
              <a:rPr lang="en-US" dirty="0" smtClean="0"/>
              <a:t> </a:t>
            </a:r>
            <a:r>
              <a:rPr lang="en-US" dirty="0" smtClean="0"/>
              <a:t>	 </a:t>
            </a:r>
            <a:r>
              <a:rPr lang="en-US" dirty="0" smtClean="0"/>
              <a:t>		</a:t>
            </a:r>
            <a:r>
              <a:rPr lang="en-US" dirty="0" err="1" smtClean="0"/>
              <a:t>languageTerm</a:t>
            </a:r>
            <a:r>
              <a:rPr lang="en-US" dirty="0" smtClean="0"/>
              <a:t>		</a:t>
            </a:r>
          </a:p>
          <a:p>
            <a:r>
              <a:rPr lang="en-US" dirty="0" smtClean="0"/>
              <a:t> 	 	 </a:t>
            </a:r>
            <a:r>
              <a:rPr lang="en-US" dirty="0" smtClean="0"/>
              <a:t>	</a:t>
            </a:r>
            <a:r>
              <a:rPr lang="en-US" dirty="0" err="1" smtClean="0"/>
              <a:t>scriptTerm</a:t>
            </a:r>
            <a:r>
              <a:rPr lang="en-US" dirty="0" smtClean="0"/>
              <a:t>		</a:t>
            </a:r>
          </a:p>
          <a:p>
            <a:r>
              <a:rPr lang="en-US" dirty="0" smtClean="0"/>
              <a:t> 	</a:t>
            </a:r>
            <a:r>
              <a:rPr lang="en-US" dirty="0" smtClean="0"/>
              <a:t> </a:t>
            </a:r>
            <a:r>
              <a:rPr lang="en-US" dirty="0" err="1" smtClean="0"/>
              <a:t>descriptionStandard</a:t>
            </a:r>
            <a:endParaRPr lang="en-US" i="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9687"/>
            <a:ext cx="6508377" cy="1143000"/>
          </a:xfrm>
        </p:spPr>
        <p:txBody>
          <a:bodyPr/>
          <a:lstStyle/>
          <a:p>
            <a:r>
              <a:rPr lang="en-US" dirty="0" smtClean="0"/>
              <a:t>Dublin Core: Simple</a:t>
            </a:r>
            <a:endParaRPr lang="en-US" dirty="0"/>
          </a:p>
        </p:txBody>
      </p:sp>
      <p:sp>
        <p:nvSpPr>
          <p:cNvPr id="3" name="TextBox 2"/>
          <p:cNvSpPr txBox="1"/>
          <p:nvPr/>
        </p:nvSpPr>
        <p:spPr>
          <a:xfrm>
            <a:off x="533400" y="1502687"/>
            <a:ext cx="8077200" cy="5078314"/>
          </a:xfrm>
          <a:prstGeom prst="rect">
            <a:avLst/>
          </a:prstGeom>
          <a:noFill/>
        </p:spPr>
        <p:txBody>
          <a:bodyPr wrap="square" rtlCol="0">
            <a:spAutoFit/>
          </a:bodyPr>
          <a:lstStyle/>
          <a:p>
            <a:r>
              <a:rPr lang="en-US" dirty="0" smtClean="0"/>
              <a:t>“The Dublin Core Metadata Element Set is a vocabulary of fifteen properties for use in resource description.”</a:t>
            </a:r>
          </a:p>
          <a:p>
            <a:endParaRPr lang="en-US" dirty="0" smtClean="0"/>
          </a:p>
          <a:p>
            <a:r>
              <a:rPr lang="en-US" dirty="0" smtClean="0"/>
              <a:t>“The fifteen element "Dublin Core" described in this standard is part of a larger set of metadata vocabularies and technical specifications maintained by the Dublin Core Metadata Initiative (DCMI). The full set of vocabularies, DCMI Metadata Terms [DCMI-TERMS], also includes sets of resource classes (including the DCMI Type Vocabulary [DCMI-TYPE]), vocabulary encoding schemes, and syntax encoding schemes</a:t>
            </a:r>
            <a:r>
              <a:rPr lang="en-US" dirty="0" smtClean="0"/>
              <a:t>.”</a:t>
            </a:r>
            <a:endParaRPr lang="en-US" dirty="0" smtClean="0"/>
          </a:p>
          <a:p>
            <a:endParaRPr lang="en-US" dirty="0" smtClean="0"/>
          </a:p>
          <a:p>
            <a:r>
              <a:rPr lang="en-US" dirty="0" smtClean="0"/>
              <a:t>The Dublin Core Metadata Element Set has been standardized in the following documents: </a:t>
            </a:r>
          </a:p>
          <a:p>
            <a:endParaRPr lang="en-US" dirty="0"/>
          </a:p>
          <a:p>
            <a:r>
              <a:rPr lang="en-US" dirty="0" smtClean="0"/>
              <a:t>ISO Standard 15836-2003 of February 2003 [</a:t>
            </a:r>
            <a:r>
              <a:rPr lang="en-US" dirty="0" smtClean="0">
                <a:hlinkClick r:id="rId2"/>
              </a:rPr>
              <a:t>ISO15836</a:t>
            </a:r>
            <a:r>
              <a:rPr lang="en-US" dirty="0" smtClean="0"/>
              <a:t>]</a:t>
            </a:r>
          </a:p>
          <a:p>
            <a:r>
              <a:rPr lang="en-US" dirty="0" smtClean="0"/>
              <a:t>ANSI/NISO Standard Z39.85-2007 of May 2007 [</a:t>
            </a:r>
            <a:r>
              <a:rPr lang="en-US" dirty="0" smtClean="0">
                <a:hlinkClick r:id="rId3"/>
              </a:rPr>
              <a:t>NISOZ3985</a:t>
            </a:r>
            <a:r>
              <a:rPr lang="en-US" dirty="0" smtClean="0"/>
              <a:t>]</a:t>
            </a:r>
          </a:p>
          <a:p>
            <a:r>
              <a:rPr lang="en-US" dirty="0" smtClean="0"/>
              <a:t>IETF RFC 5013 of August 2007 [</a:t>
            </a:r>
            <a:r>
              <a:rPr lang="en-US" dirty="0" smtClean="0">
                <a:hlinkClick r:id="rId4"/>
              </a:rPr>
              <a:t>RFC5013</a:t>
            </a:r>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868362"/>
            <a:ext cx="7313613" cy="868362"/>
          </a:xfrm>
        </p:spPr>
        <p:txBody>
          <a:bodyPr/>
          <a:lstStyle/>
          <a:p>
            <a:r>
              <a:rPr lang="en-US" dirty="0" smtClean="0"/>
              <a:t>Dublin Core: Simple</a:t>
            </a:r>
            <a:endParaRPr lang="en-US" dirty="0"/>
          </a:p>
        </p:txBody>
      </p:sp>
      <p:sp>
        <p:nvSpPr>
          <p:cNvPr id="6" name="TextBox 5"/>
          <p:cNvSpPr txBox="1"/>
          <p:nvPr/>
        </p:nvSpPr>
        <p:spPr>
          <a:xfrm>
            <a:off x="455613" y="1981200"/>
            <a:ext cx="7772400" cy="4062651"/>
          </a:xfrm>
          <a:prstGeom prst="rect">
            <a:avLst/>
          </a:prstGeom>
          <a:noFill/>
        </p:spPr>
        <p:txBody>
          <a:bodyPr wrap="square" rtlCol="0">
            <a:spAutoFit/>
          </a:bodyPr>
          <a:lstStyle/>
          <a:p>
            <a:r>
              <a:rPr lang="en-US" sz="1600" b="1" dirty="0" smtClean="0"/>
              <a:t>Contributor</a:t>
            </a:r>
            <a:r>
              <a:rPr lang="en-US" sz="1600" dirty="0" smtClean="0"/>
              <a:t>: an entity responsible for making contributions to the resource.</a:t>
            </a:r>
          </a:p>
          <a:p>
            <a:endParaRPr lang="en-US" sz="1600" dirty="0" smtClean="0"/>
          </a:p>
          <a:p>
            <a:r>
              <a:rPr lang="en-US" sz="1600" b="1" dirty="0" smtClean="0"/>
              <a:t>Coverage</a:t>
            </a:r>
            <a:r>
              <a:rPr lang="en-US" sz="1600" dirty="0" smtClean="0"/>
              <a:t>: the spatial or temporal topic of the resource; the spatial applicability of the resource; or the jurisdiction under which the resource is relevant.  Controlled Vocabulary (e.g., TGN) recommended</a:t>
            </a:r>
          </a:p>
          <a:p>
            <a:endParaRPr lang="en-US" sz="1600" dirty="0" smtClean="0"/>
          </a:p>
          <a:p>
            <a:r>
              <a:rPr lang="en-US" sz="1600" b="1" dirty="0" smtClean="0"/>
              <a:t>Creator</a:t>
            </a:r>
            <a:r>
              <a:rPr lang="en-US" sz="1600" dirty="0" smtClean="0"/>
              <a:t>: an entity primarily responsible for making the resource.</a:t>
            </a:r>
          </a:p>
          <a:p>
            <a:endParaRPr lang="en-US" sz="1600" dirty="0" smtClean="0"/>
          </a:p>
          <a:p>
            <a:r>
              <a:rPr lang="en-US" sz="1600" b="1" dirty="0" smtClean="0"/>
              <a:t>Date</a:t>
            </a:r>
            <a:r>
              <a:rPr lang="en-US" sz="1600" dirty="0" smtClean="0"/>
              <a:t>: a point or period of time associated with an event in the lifecycle of the resource.  Encoding scheme (e.g., W3CDTF of ISO 8601) recommended.</a:t>
            </a:r>
          </a:p>
          <a:p>
            <a:endParaRPr lang="en-US" sz="1600" dirty="0" smtClean="0"/>
          </a:p>
          <a:p>
            <a:r>
              <a:rPr lang="en-US" sz="1600" b="1" dirty="0" smtClean="0"/>
              <a:t>Description</a:t>
            </a:r>
            <a:r>
              <a:rPr lang="en-US" sz="1600" dirty="0" smtClean="0"/>
              <a:t>: an account of the resource.</a:t>
            </a:r>
          </a:p>
          <a:p>
            <a:endParaRPr lang="en-US" sz="1600" dirty="0" smtClean="0"/>
          </a:p>
          <a:p>
            <a:r>
              <a:rPr lang="en-US" sz="1600" b="1" dirty="0" smtClean="0"/>
              <a:t>Format</a:t>
            </a:r>
            <a:r>
              <a:rPr lang="en-US" sz="1600" dirty="0" smtClean="0"/>
              <a:t>: the file format, physical medium, or dimensions of the resource. Controlled vocabulary (e.g., MIME) recommended.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362"/>
            <a:ext cx="7313613" cy="868362"/>
          </a:xfrm>
        </p:spPr>
        <p:txBody>
          <a:bodyPr/>
          <a:lstStyle/>
          <a:p>
            <a:r>
              <a:rPr lang="en-US" dirty="0" smtClean="0"/>
              <a:t>Dublin Core: Simple</a:t>
            </a:r>
            <a:endParaRPr lang="en-US" dirty="0"/>
          </a:p>
        </p:txBody>
      </p:sp>
      <p:sp>
        <p:nvSpPr>
          <p:cNvPr id="7" name="TextBox 6"/>
          <p:cNvSpPr txBox="1"/>
          <p:nvPr/>
        </p:nvSpPr>
        <p:spPr>
          <a:xfrm>
            <a:off x="457200" y="1828800"/>
            <a:ext cx="8001000" cy="6032422"/>
          </a:xfrm>
          <a:prstGeom prst="rect">
            <a:avLst/>
          </a:prstGeom>
          <a:noFill/>
        </p:spPr>
        <p:txBody>
          <a:bodyPr wrap="square" rtlCol="0">
            <a:spAutoFit/>
          </a:bodyPr>
          <a:lstStyle/>
          <a:p>
            <a:r>
              <a:rPr lang="en-US" sz="1600" b="1" dirty="0" smtClean="0"/>
              <a:t>Identifier</a:t>
            </a:r>
            <a:r>
              <a:rPr lang="en-US" sz="1600" dirty="0" smtClean="0"/>
              <a:t>: an unambiguous reference to the resource within a given context.</a:t>
            </a:r>
          </a:p>
          <a:p>
            <a:endParaRPr lang="en-US" sz="1600" dirty="0" smtClean="0"/>
          </a:p>
          <a:p>
            <a:r>
              <a:rPr lang="en-US" sz="1600" b="1" dirty="0" smtClean="0"/>
              <a:t>Language</a:t>
            </a:r>
            <a:r>
              <a:rPr lang="en-US" sz="1600" dirty="0" smtClean="0"/>
              <a:t>: a language of the resource.  Controlled vocabulary (e.g., RFC4646) recommended.</a:t>
            </a:r>
          </a:p>
          <a:p>
            <a:endParaRPr lang="en-US" sz="1600" dirty="0" smtClean="0"/>
          </a:p>
          <a:p>
            <a:r>
              <a:rPr lang="en-US" sz="1600" b="1" dirty="0" smtClean="0"/>
              <a:t>Publisher</a:t>
            </a:r>
            <a:r>
              <a:rPr lang="en-US" sz="1600" dirty="0" smtClean="0"/>
              <a:t>: an entity responsible for making the resource available.</a:t>
            </a:r>
          </a:p>
          <a:p>
            <a:endParaRPr lang="en-US" sz="1600" dirty="0" smtClean="0"/>
          </a:p>
          <a:p>
            <a:r>
              <a:rPr lang="en-US" sz="1600" b="1" dirty="0" smtClean="0"/>
              <a:t>Relation</a:t>
            </a:r>
            <a:r>
              <a:rPr lang="en-US" sz="1600" dirty="0" smtClean="0"/>
              <a:t>: A related resource.</a:t>
            </a:r>
          </a:p>
          <a:p>
            <a:endParaRPr lang="en-US" sz="1600" dirty="0" smtClean="0"/>
          </a:p>
          <a:p>
            <a:r>
              <a:rPr lang="en-US" sz="1600" b="1" dirty="0" smtClean="0"/>
              <a:t>Rights</a:t>
            </a:r>
            <a:r>
              <a:rPr lang="en-US" sz="1600" dirty="0" smtClean="0"/>
              <a:t>: Information about rights held in and over the resource.</a:t>
            </a:r>
          </a:p>
          <a:p>
            <a:endParaRPr lang="en-US" sz="1600" dirty="0" smtClean="0"/>
          </a:p>
          <a:p>
            <a:r>
              <a:rPr lang="en-US" sz="1600" b="1" dirty="0" smtClean="0"/>
              <a:t>Source</a:t>
            </a:r>
            <a:r>
              <a:rPr lang="en-US" sz="1600" dirty="0" smtClean="0"/>
              <a:t>: A related resource from which the described resource is derived.</a:t>
            </a:r>
          </a:p>
          <a:p>
            <a:endParaRPr lang="en-US" sz="1600" dirty="0" smtClean="0"/>
          </a:p>
          <a:p>
            <a:r>
              <a:rPr lang="en-US" sz="1600" b="1" dirty="0" smtClean="0"/>
              <a:t>Subject</a:t>
            </a:r>
            <a:r>
              <a:rPr lang="en-US" sz="1600" dirty="0" smtClean="0"/>
              <a:t>: the topic of the resource.  Controlled vocabulary recommended.</a:t>
            </a:r>
          </a:p>
          <a:p>
            <a:endParaRPr lang="en-US" sz="1600" dirty="0" smtClean="0"/>
          </a:p>
          <a:p>
            <a:r>
              <a:rPr lang="en-US" sz="1600" b="1" dirty="0" smtClean="0"/>
              <a:t>Title</a:t>
            </a:r>
            <a:r>
              <a:rPr lang="en-US" sz="1600" dirty="0" smtClean="0"/>
              <a:t>: a name given to the </a:t>
            </a:r>
            <a:r>
              <a:rPr lang="en-US" sz="1600" dirty="0" err="1" smtClean="0"/>
              <a:t>reesource</a:t>
            </a:r>
            <a:r>
              <a:rPr lang="en-US" sz="1600" dirty="0" smtClean="0"/>
              <a:t>.</a:t>
            </a:r>
          </a:p>
          <a:p>
            <a:endParaRPr lang="en-US" sz="1600" dirty="0" smtClean="0"/>
          </a:p>
          <a:p>
            <a:r>
              <a:rPr lang="en-US" sz="1600" b="1" dirty="0" smtClean="0"/>
              <a:t>Type</a:t>
            </a:r>
            <a:r>
              <a:rPr lang="en-US" sz="1600" dirty="0" smtClean="0"/>
              <a:t>: the nature or genre of the resource.  Controlled vocabulary (e.g., DCMI Type) recommended.</a:t>
            </a:r>
          </a:p>
          <a:p>
            <a:endParaRPr lang="en-US" sz="1600" dirty="0" smtClean="0"/>
          </a:p>
          <a:p>
            <a:endParaRPr lang="en-US" sz="1600" dirty="0" smtClean="0"/>
          </a:p>
          <a:p>
            <a:endParaRPr lang="en-US" sz="1600" dirty="0"/>
          </a:p>
          <a:p>
            <a:endParaRPr lang="en-US" sz="16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5193" y="0"/>
            <a:ext cx="7313613" cy="868362"/>
          </a:xfrm>
        </p:spPr>
        <p:txBody>
          <a:bodyPr/>
          <a:lstStyle/>
          <a:p>
            <a:r>
              <a:rPr lang="en-US" dirty="0" smtClean="0"/>
              <a:t>Dublin Core Metadata Terms</a:t>
            </a:r>
            <a:endParaRPr lang="en-US" dirty="0"/>
          </a:p>
        </p:txBody>
      </p:sp>
      <p:sp>
        <p:nvSpPr>
          <p:cNvPr id="3" name="TextBox 2"/>
          <p:cNvSpPr txBox="1"/>
          <p:nvPr/>
        </p:nvSpPr>
        <p:spPr>
          <a:xfrm>
            <a:off x="533400" y="937419"/>
            <a:ext cx="2743200" cy="5755423"/>
          </a:xfrm>
          <a:prstGeom prst="rect">
            <a:avLst/>
          </a:prstGeom>
          <a:noFill/>
        </p:spPr>
        <p:txBody>
          <a:bodyPr wrap="square" rtlCol="0">
            <a:spAutoFit/>
          </a:bodyPr>
          <a:lstStyle/>
          <a:p>
            <a:r>
              <a:rPr lang="en-US" sz="1600" b="1" i="1" dirty="0" err="1" smtClean="0"/>
              <a:t>accrualMethod</a:t>
            </a:r>
            <a:r>
              <a:rPr lang="en-US" sz="1600" b="1" i="1" dirty="0" smtClean="0"/>
              <a:t>:</a:t>
            </a:r>
          </a:p>
          <a:p>
            <a:r>
              <a:rPr lang="en-US" sz="1600" b="1" i="1" dirty="0" err="1" smtClean="0"/>
              <a:t>accrualPeriodicity</a:t>
            </a:r>
            <a:r>
              <a:rPr lang="en-US" sz="1600" b="1" i="1" dirty="0" smtClean="0"/>
              <a:t>:</a:t>
            </a:r>
            <a:endParaRPr lang="en-US" sz="1600" i="1" dirty="0" smtClean="0"/>
          </a:p>
          <a:p>
            <a:r>
              <a:rPr lang="en-US" sz="1600" b="1" i="1" dirty="0" err="1" smtClean="0"/>
              <a:t>accrualPolicy</a:t>
            </a:r>
            <a:r>
              <a:rPr lang="en-US" sz="1600" b="1" i="1" dirty="0" smtClean="0"/>
              <a:t>:</a:t>
            </a:r>
          </a:p>
          <a:p>
            <a:r>
              <a:rPr lang="en-US" sz="1600" b="1" i="1" dirty="0" smtClean="0"/>
              <a:t>Audience:</a:t>
            </a:r>
          </a:p>
          <a:p>
            <a:r>
              <a:rPr lang="en-US" sz="1600" i="1" dirty="0" smtClean="0"/>
              <a:t>	</a:t>
            </a:r>
            <a:r>
              <a:rPr lang="en-US" sz="1600" i="1" dirty="0" err="1" smtClean="0"/>
              <a:t>educationLevel</a:t>
            </a:r>
            <a:endParaRPr lang="en-US" sz="1600" i="1" dirty="0" smtClean="0"/>
          </a:p>
          <a:p>
            <a:r>
              <a:rPr lang="en-US" sz="1600" i="1" dirty="0" smtClean="0"/>
              <a:t>	mediator</a:t>
            </a:r>
            <a:endParaRPr lang="en-US" sz="1600" b="1" i="1" dirty="0" smtClean="0"/>
          </a:p>
          <a:p>
            <a:r>
              <a:rPr lang="en-US" sz="1600" b="1" dirty="0" smtClean="0"/>
              <a:t>Contributor:</a:t>
            </a:r>
            <a:endParaRPr lang="en-US" sz="1600" dirty="0" smtClean="0"/>
          </a:p>
          <a:p>
            <a:r>
              <a:rPr lang="en-US" sz="1600" b="1" dirty="0" smtClean="0"/>
              <a:t>Coverage:</a:t>
            </a:r>
          </a:p>
          <a:p>
            <a:r>
              <a:rPr lang="en-US" sz="1600" b="1" dirty="0" smtClean="0"/>
              <a:t>	</a:t>
            </a:r>
            <a:r>
              <a:rPr lang="en-US" sz="1600" dirty="0" smtClean="0"/>
              <a:t>spatial</a:t>
            </a:r>
          </a:p>
          <a:p>
            <a:r>
              <a:rPr lang="en-US" sz="1600" dirty="0" smtClean="0"/>
              <a:t>	temporal</a:t>
            </a:r>
          </a:p>
          <a:p>
            <a:r>
              <a:rPr lang="en-US" sz="1600" b="1" dirty="0" smtClean="0"/>
              <a:t>Creator</a:t>
            </a:r>
            <a:r>
              <a:rPr lang="en-US" sz="1600" dirty="0" smtClean="0"/>
              <a:t>:</a:t>
            </a:r>
          </a:p>
          <a:p>
            <a:r>
              <a:rPr lang="en-US" sz="1600" b="1" dirty="0" smtClean="0"/>
              <a:t>Date</a:t>
            </a:r>
            <a:r>
              <a:rPr lang="en-US" sz="1600" dirty="0" smtClean="0"/>
              <a:t>:</a:t>
            </a:r>
          </a:p>
          <a:p>
            <a:r>
              <a:rPr lang="en-US" sz="1600" dirty="0" smtClean="0"/>
              <a:t>	available</a:t>
            </a:r>
          </a:p>
          <a:p>
            <a:r>
              <a:rPr lang="en-US" sz="1600" dirty="0" smtClean="0"/>
              <a:t>	created</a:t>
            </a:r>
          </a:p>
          <a:p>
            <a:r>
              <a:rPr lang="en-US" sz="1600" dirty="0" smtClean="0"/>
              <a:t>	</a:t>
            </a:r>
            <a:r>
              <a:rPr lang="en-US" sz="1600" dirty="0" err="1" smtClean="0"/>
              <a:t>dateAccepted</a:t>
            </a:r>
            <a:endParaRPr lang="en-US" sz="1600" dirty="0" smtClean="0"/>
          </a:p>
          <a:p>
            <a:r>
              <a:rPr lang="en-US" sz="1600" dirty="0" smtClean="0"/>
              <a:t>	</a:t>
            </a:r>
            <a:r>
              <a:rPr lang="en-US" sz="1600" dirty="0" err="1" smtClean="0"/>
              <a:t>dateCopyrighted</a:t>
            </a:r>
            <a:endParaRPr lang="en-US" sz="1600" dirty="0" smtClean="0"/>
          </a:p>
          <a:p>
            <a:r>
              <a:rPr lang="en-US" sz="1600" dirty="0" smtClean="0"/>
              <a:t>	</a:t>
            </a:r>
            <a:r>
              <a:rPr lang="en-US" sz="1600" dirty="0" err="1" smtClean="0"/>
              <a:t>dateSubmitted</a:t>
            </a:r>
            <a:endParaRPr lang="en-US" sz="1600" dirty="0" smtClean="0"/>
          </a:p>
          <a:p>
            <a:r>
              <a:rPr lang="en-US" sz="1600" dirty="0" smtClean="0"/>
              <a:t>	issued</a:t>
            </a:r>
          </a:p>
          <a:p>
            <a:r>
              <a:rPr lang="en-US" sz="1600" dirty="0" smtClean="0"/>
              <a:t>	modified</a:t>
            </a:r>
          </a:p>
          <a:p>
            <a:r>
              <a:rPr lang="en-US" sz="1600" dirty="0" smtClean="0"/>
              <a:t>	valid</a:t>
            </a:r>
          </a:p>
          <a:p>
            <a:r>
              <a:rPr lang="en-US" sz="1600" b="1" dirty="0" smtClean="0"/>
              <a:t>Description</a:t>
            </a:r>
            <a:r>
              <a:rPr lang="en-US" sz="1600" dirty="0" smtClean="0"/>
              <a:t>:</a:t>
            </a:r>
          </a:p>
          <a:p>
            <a:r>
              <a:rPr lang="en-US" sz="1600" dirty="0" smtClean="0"/>
              <a:t>	Abstract</a:t>
            </a:r>
          </a:p>
          <a:p>
            <a:r>
              <a:rPr lang="en-US" sz="1600" dirty="0" smtClean="0"/>
              <a:t>	</a:t>
            </a:r>
            <a:r>
              <a:rPr lang="en-US" sz="1600" dirty="0" err="1" smtClean="0"/>
              <a:t>tableOfContents</a:t>
            </a:r>
            <a:endParaRPr lang="en-US" sz="1600" dirty="0" smtClean="0"/>
          </a:p>
        </p:txBody>
      </p:sp>
      <p:sp>
        <p:nvSpPr>
          <p:cNvPr id="4" name="TextBox 3"/>
          <p:cNvSpPr txBox="1"/>
          <p:nvPr/>
        </p:nvSpPr>
        <p:spPr>
          <a:xfrm>
            <a:off x="3276600" y="937419"/>
            <a:ext cx="2590800" cy="5755423"/>
          </a:xfrm>
          <a:prstGeom prst="rect">
            <a:avLst/>
          </a:prstGeom>
          <a:noFill/>
        </p:spPr>
        <p:txBody>
          <a:bodyPr wrap="square" rtlCol="0">
            <a:spAutoFit/>
          </a:bodyPr>
          <a:lstStyle/>
          <a:p>
            <a:r>
              <a:rPr lang="en-US" sz="1600" b="1" dirty="0" smtClean="0"/>
              <a:t>Format:</a:t>
            </a:r>
          </a:p>
          <a:p>
            <a:r>
              <a:rPr lang="en-US" sz="1600" b="1" dirty="0" smtClean="0"/>
              <a:t>	</a:t>
            </a:r>
            <a:r>
              <a:rPr lang="en-US" sz="1600" dirty="0" smtClean="0"/>
              <a:t>extent</a:t>
            </a:r>
          </a:p>
          <a:p>
            <a:r>
              <a:rPr lang="en-US" sz="1600" dirty="0" smtClean="0"/>
              <a:t>	medium</a:t>
            </a:r>
            <a:endParaRPr lang="en-US" sz="1600" b="1" dirty="0" smtClean="0"/>
          </a:p>
          <a:p>
            <a:r>
              <a:rPr lang="en-US" sz="1600" b="1" dirty="0" smtClean="0"/>
              <a:t>Identifier</a:t>
            </a:r>
            <a:r>
              <a:rPr lang="en-US" sz="1600" dirty="0" smtClean="0"/>
              <a:t>:</a:t>
            </a:r>
          </a:p>
          <a:p>
            <a:r>
              <a:rPr lang="en-US" sz="1600" dirty="0" smtClean="0"/>
              <a:t>	</a:t>
            </a:r>
            <a:r>
              <a:rPr lang="en-US" sz="1600" dirty="0" err="1" smtClean="0"/>
              <a:t>bibliographicCitation</a:t>
            </a:r>
            <a:endParaRPr lang="en-US" sz="1600" dirty="0" smtClean="0"/>
          </a:p>
          <a:p>
            <a:r>
              <a:rPr lang="en-US" sz="1600" b="1" i="1" dirty="0" err="1" smtClean="0"/>
              <a:t>instructionalMethod</a:t>
            </a:r>
            <a:r>
              <a:rPr lang="en-US" sz="1600" b="1" i="1" dirty="0" smtClean="0"/>
              <a:t>:</a:t>
            </a:r>
          </a:p>
          <a:p>
            <a:r>
              <a:rPr lang="en-US" sz="1600" b="1" dirty="0" smtClean="0"/>
              <a:t>Language</a:t>
            </a:r>
            <a:r>
              <a:rPr lang="en-US" sz="1600" dirty="0" smtClean="0"/>
              <a:t>:</a:t>
            </a:r>
          </a:p>
          <a:p>
            <a:r>
              <a:rPr lang="en-US" sz="1600" b="1" i="1" dirty="0" smtClean="0"/>
              <a:t>Provenance:</a:t>
            </a:r>
          </a:p>
          <a:p>
            <a:r>
              <a:rPr lang="en-US" sz="1600" b="1" dirty="0" smtClean="0"/>
              <a:t>Publisher</a:t>
            </a:r>
            <a:r>
              <a:rPr lang="en-US" sz="1600" dirty="0" smtClean="0"/>
              <a:t>:</a:t>
            </a:r>
          </a:p>
          <a:p>
            <a:r>
              <a:rPr lang="en-US" sz="1600" b="1" dirty="0" smtClean="0"/>
              <a:t>Relation</a:t>
            </a:r>
            <a:r>
              <a:rPr lang="en-US" sz="1600" dirty="0" smtClean="0"/>
              <a:t>:</a:t>
            </a:r>
          </a:p>
          <a:p>
            <a:r>
              <a:rPr lang="en-US" sz="1600" dirty="0" smtClean="0"/>
              <a:t>	</a:t>
            </a:r>
            <a:r>
              <a:rPr lang="en-US" sz="1600" dirty="0" err="1" smtClean="0"/>
              <a:t>conformsTo</a:t>
            </a:r>
            <a:endParaRPr lang="en-US" sz="1600" dirty="0" smtClean="0"/>
          </a:p>
          <a:p>
            <a:r>
              <a:rPr lang="en-US" sz="1600" dirty="0" smtClean="0"/>
              <a:t>	</a:t>
            </a:r>
            <a:r>
              <a:rPr lang="en-US" sz="1600" dirty="0" err="1" smtClean="0"/>
              <a:t>hasFormat</a:t>
            </a:r>
            <a:endParaRPr lang="en-US" sz="1600" dirty="0" smtClean="0"/>
          </a:p>
          <a:p>
            <a:r>
              <a:rPr lang="en-US" sz="1600" dirty="0" smtClean="0"/>
              <a:t>	</a:t>
            </a:r>
            <a:r>
              <a:rPr lang="en-US" sz="1600" dirty="0" err="1" smtClean="0"/>
              <a:t>hasPart</a:t>
            </a:r>
            <a:endParaRPr lang="en-US" sz="1600" dirty="0" smtClean="0"/>
          </a:p>
          <a:p>
            <a:r>
              <a:rPr lang="en-US" sz="1600" dirty="0" smtClean="0"/>
              <a:t>	</a:t>
            </a:r>
            <a:r>
              <a:rPr lang="en-US" sz="1600" dirty="0" err="1" smtClean="0"/>
              <a:t>hasVersion</a:t>
            </a:r>
            <a:endParaRPr lang="en-US" sz="1600" dirty="0" smtClean="0"/>
          </a:p>
          <a:p>
            <a:r>
              <a:rPr lang="en-US" sz="1600" dirty="0" smtClean="0"/>
              <a:t>	</a:t>
            </a:r>
            <a:r>
              <a:rPr lang="en-US" sz="1600" dirty="0" err="1" smtClean="0"/>
              <a:t>isFormatOf</a:t>
            </a:r>
            <a:endParaRPr lang="en-US" sz="1600" dirty="0" smtClean="0"/>
          </a:p>
          <a:p>
            <a:r>
              <a:rPr lang="en-US" sz="1600" dirty="0" smtClean="0"/>
              <a:t>	</a:t>
            </a:r>
            <a:r>
              <a:rPr lang="en-US" sz="1600" dirty="0" err="1" smtClean="0"/>
              <a:t>isPartOf</a:t>
            </a:r>
            <a:endParaRPr lang="en-US" sz="1600" dirty="0" smtClean="0"/>
          </a:p>
          <a:p>
            <a:r>
              <a:rPr lang="en-US" sz="1600" dirty="0" smtClean="0"/>
              <a:t>	</a:t>
            </a:r>
            <a:r>
              <a:rPr lang="en-US" sz="1600" dirty="0" err="1" smtClean="0"/>
              <a:t>isReferencedBy</a:t>
            </a:r>
            <a:endParaRPr lang="en-US" sz="1600" dirty="0" smtClean="0"/>
          </a:p>
          <a:p>
            <a:r>
              <a:rPr lang="en-US" sz="1600" dirty="0" smtClean="0"/>
              <a:t>	</a:t>
            </a:r>
            <a:r>
              <a:rPr lang="en-US" sz="1600" dirty="0" err="1" smtClean="0"/>
              <a:t>isReplacedBy</a:t>
            </a:r>
            <a:endParaRPr lang="en-US" sz="1600" dirty="0" smtClean="0"/>
          </a:p>
          <a:p>
            <a:r>
              <a:rPr lang="en-US" sz="1600" dirty="0" smtClean="0"/>
              <a:t>	</a:t>
            </a:r>
            <a:r>
              <a:rPr lang="en-US" sz="1600" dirty="0" err="1" smtClean="0"/>
              <a:t>isRequiredBy</a:t>
            </a:r>
            <a:endParaRPr lang="en-US" sz="1600" dirty="0" smtClean="0"/>
          </a:p>
          <a:p>
            <a:r>
              <a:rPr lang="en-US" sz="1600" dirty="0" smtClean="0"/>
              <a:t>	</a:t>
            </a:r>
            <a:r>
              <a:rPr lang="en-US" sz="1600" dirty="0" err="1" smtClean="0"/>
              <a:t>isVersionOf</a:t>
            </a:r>
            <a:endParaRPr lang="en-US" sz="1600" dirty="0" smtClean="0"/>
          </a:p>
          <a:p>
            <a:r>
              <a:rPr lang="en-US" sz="1600" dirty="0" smtClean="0"/>
              <a:t>	references</a:t>
            </a:r>
          </a:p>
          <a:p>
            <a:r>
              <a:rPr lang="en-US" sz="1600" dirty="0" smtClean="0"/>
              <a:t>	replaces</a:t>
            </a:r>
          </a:p>
          <a:p>
            <a:r>
              <a:rPr lang="en-US" sz="1600" dirty="0" smtClean="0"/>
              <a:t>	requires</a:t>
            </a:r>
          </a:p>
        </p:txBody>
      </p:sp>
      <p:sp>
        <p:nvSpPr>
          <p:cNvPr id="5" name="TextBox 4"/>
          <p:cNvSpPr txBox="1"/>
          <p:nvPr/>
        </p:nvSpPr>
        <p:spPr>
          <a:xfrm>
            <a:off x="5867400" y="937419"/>
            <a:ext cx="2590800" cy="2308324"/>
          </a:xfrm>
          <a:prstGeom prst="rect">
            <a:avLst/>
          </a:prstGeom>
          <a:noFill/>
        </p:spPr>
        <p:txBody>
          <a:bodyPr wrap="square" rtlCol="0">
            <a:spAutoFit/>
          </a:bodyPr>
          <a:lstStyle/>
          <a:p>
            <a:r>
              <a:rPr lang="en-US" sz="1600" b="1" dirty="0" smtClean="0"/>
              <a:t>Rights</a:t>
            </a:r>
            <a:r>
              <a:rPr lang="en-US" sz="1600" dirty="0" smtClean="0"/>
              <a:t>:</a:t>
            </a:r>
          </a:p>
          <a:p>
            <a:r>
              <a:rPr lang="en-US" sz="1600" dirty="0" smtClean="0"/>
              <a:t>	</a:t>
            </a:r>
            <a:r>
              <a:rPr lang="en-US" sz="1600" dirty="0" err="1" smtClean="0"/>
              <a:t>accessRights</a:t>
            </a:r>
            <a:endParaRPr lang="en-US" sz="1600" dirty="0" smtClean="0"/>
          </a:p>
          <a:p>
            <a:r>
              <a:rPr lang="en-US" sz="1600" dirty="0" smtClean="0"/>
              <a:t>	license</a:t>
            </a:r>
          </a:p>
          <a:p>
            <a:r>
              <a:rPr lang="en-US" sz="1600" b="1" i="1" dirty="0" err="1" smtClean="0"/>
              <a:t>rightsHolder</a:t>
            </a:r>
            <a:r>
              <a:rPr lang="en-US" sz="1600" b="1" i="1" dirty="0" smtClean="0"/>
              <a:t>:</a:t>
            </a:r>
          </a:p>
          <a:p>
            <a:r>
              <a:rPr lang="en-US" sz="1600" b="1" dirty="0" smtClean="0"/>
              <a:t>Source</a:t>
            </a:r>
            <a:r>
              <a:rPr lang="en-US" sz="1600" dirty="0" smtClean="0"/>
              <a:t>:</a:t>
            </a:r>
          </a:p>
          <a:p>
            <a:r>
              <a:rPr lang="en-US" sz="1600" b="1" dirty="0" smtClean="0"/>
              <a:t>Subject</a:t>
            </a:r>
            <a:r>
              <a:rPr lang="en-US" sz="1600" dirty="0" smtClean="0"/>
              <a:t>:</a:t>
            </a:r>
          </a:p>
          <a:p>
            <a:r>
              <a:rPr lang="en-US" sz="1600" b="1" dirty="0" smtClean="0"/>
              <a:t>Title</a:t>
            </a:r>
            <a:r>
              <a:rPr lang="en-US" sz="1600" dirty="0" smtClean="0"/>
              <a:t>:</a:t>
            </a:r>
          </a:p>
          <a:p>
            <a:r>
              <a:rPr lang="en-US" sz="1600" dirty="0" smtClean="0"/>
              <a:t>	alternative</a:t>
            </a:r>
          </a:p>
          <a:p>
            <a:r>
              <a:rPr lang="en-US" sz="1600" b="1" dirty="0" smtClean="0"/>
              <a:t>Type</a:t>
            </a:r>
            <a:r>
              <a:rPr lang="en-US" sz="1600"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543800" cy="868362"/>
          </a:xfrm>
        </p:spPr>
        <p:txBody>
          <a:bodyPr/>
          <a:lstStyle/>
          <a:p>
            <a:r>
              <a:rPr lang="en-US" dirty="0" smtClean="0"/>
              <a:t>DC-Library Application Profile</a:t>
            </a:r>
            <a:endParaRPr lang="en-US" dirty="0"/>
          </a:p>
        </p:txBody>
      </p:sp>
      <p:sp>
        <p:nvSpPr>
          <p:cNvPr id="3" name="TextBox 2"/>
          <p:cNvSpPr txBox="1"/>
          <p:nvPr/>
        </p:nvSpPr>
        <p:spPr>
          <a:xfrm>
            <a:off x="533400" y="937419"/>
            <a:ext cx="2743200" cy="5016759"/>
          </a:xfrm>
          <a:prstGeom prst="rect">
            <a:avLst/>
          </a:prstGeom>
          <a:noFill/>
        </p:spPr>
        <p:txBody>
          <a:bodyPr wrap="square" rtlCol="0">
            <a:spAutoFit/>
          </a:bodyPr>
          <a:lstStyle/>
          <a:p>
            <a:r>
              <a:rPr lang="en-US" sz="1600" b="1" dirty="0"/>
              <a:t>a</a:t>
            </a:r>
            <a:r>
              <a:rPr lang="en-US" sz="1600" b="1" dirty="0" smtClean="0"/>
              <a:t>udience:</a:t>
            </a:r>
          </a:p>
          <a:p>
            <a:r>
              <a:rPr lang="en-US" sz="1600" b="1" dirty="0"/>
              <a:t>c</a:t>
            </a:r>
            <a:r>
              <a:rPr lang="en-US" sz="1600" b="1" dirty="0" smtClean="0"/>
              <a:t>ontributor:</a:t>
            </a:r>
            <a:endParaRPr lang="en-US" sz="1600" dirty="0" smtClean="0"/>
          </a:p>
          <a:p>
            <a:r>
              <a:rPr lang="en-US" sz="1600" b="1" dirty="0"/>
              <a:t>c</a:t>
            </a:r>
            <a:r>
              <a:rPr lang="en-US" sz="1600" b="1" dirty="0" smtClean="0"/>
              <a:t>overage:</a:t>
            </a:r>
          </a:p>
          <a:p>
            <a:r>
              <a:rPr lang="en-US" sz="1600" b="1" dirty="0" smtClean="0"/>
              <a:t>	</a:t>
            </a:r>
            <a:r>
              <a:rPr lang="en-US" sz="1600" dirty="0" smtClean="0"/>
              <a:t>spatial</a:t>
            </a:r>
          </a:p>
          <a:p>
            <a:r>
              <a:rPr lang="en-US" sz="1600" dirty="0" smtClean="0"/>
              <a:t>	temporal</a:t>
            </a:r>
          </a:p>
          <a:p>
            <a:r>
              <a:rPr lang="en-US" sz="1600" b="1" dirty="0"/>
              <a:t>c</a:t>
            </a:r>
            <a:r>
              <a:rPr lang="en-US" sz="1600" b="1" dirty="0" smtClean="0"/>
              <a:t>reator</a:t>
            </a:r>
            <a:r>
              <a:rPr lang="en-US" sz="1600" dirty="0" smtClean="0"/>
              <a:t>:</a:t>
            </a:r>
          </a:p>
          <a:p>
            <a:r>
              <a:rPr lang="en-US" sz="1600" b="1" dirty="0"/>
              <a:t>d</a:t>
            </a:r>
            <a:r>
              <a:rPr lang="en-US" sz="1600" b="1" dirty="0" smtClean="0"/>
              <a:t>ate</a:t>
            </a:r>
            <a:r>
              <a:rPr lang="en-US" sz="1600" dirty="0" smtClean="0"/>
              <a:t>:</a:t>
            </a:r>
          </a:p>
          <a:p>
            <a:r>
              <a:rPr lang="en-US" sz="1600" dirty="0" smtClean="0"/>
              <a:t>	available</a:t>
            </a:r>
          </a:p>
          <a:p>
            <a:r>
              <a:rPr lang="en-US" sz="1600" dirty="0" smtClean="0"/>
              <a:t>	created</a:t>
            </a:r>
          </a:p>
          <a:p>
            <a:r>
              <a:rPr lang="en-US" sz="1600" dirty="0" smtClean="0"/>
              <a:t>	</a:t>
            </a:r>
            <a:r>
              <a:rPr lang="en-US" sz="1600" dirty="0" err="1" smtClean="0"/>
              <a:t>dateAccepted</a:t>
            </a:r>
            <a:endParaRPr lang="en-US" sz="1600" dirty="0" smtClean="0"/>
          </a:p>
          <a:p>
            <a:r>
              <a:rPr lang="en-US" sz="1600" dirty="0" smtClean="0"/>
              <a:t>	</a:t>
            </a:r>
            <a:r>
              <a:rPr lang="en-US" sz="1600" dirty="0" err="1" smtClean="0"/>
              <a:t>dateCopyrighted</a:t>
            </a:r>
            <a:endParaRPr lang="en-US" sz="1600" dirty="0" smtClean="0"/>
          </a:p>
          <a:p>
            <a:r>
              <a:rPr lang="en-US" sz="1600" dirty="0" smtClean="0"/>
              <a:t>	</a:t>
            </a:r>
            <a:r>
              <a:rPr lang="en-US" sz="1600" dirty="0" err="1" smtClean="0"/>
              <a:t>dateSubmitted</a:t>
            </a:r>
            <a:endParaRPr lang="en-US" sz="1600" dirty="0" smtClean="0"/>
          </a:p>
          <a:p>
            <a:r>
              <a:rPr lang="en-US" sz="1600" dirty="0" smtClean="0"/>
              <a:t>	</a:t>
            </a:r>
            <a:r>
              <a:rPr lang="en-US" sz="1600" i="1" dirty="0" err="1" smtClean="0"/>
              <a:t>dateCaptured</a:t>
            </a:r>
            <a:endParaRPr lang="en-US" sz="1600" dirty="0" smtClean="0"/>
          </a:p>
          <a:p>
            <a:r>
              <a:rPr lang="en-US" sz="1600" dirty="0" smtClean="0"/>
              <a:t>	issued</a:t>
            </a:r>
          </a:p>
          <a:p>
            <a:r>
              <a:rPr lang="en-US" sz="1600" dirty="0" smtClean="0"/>
              <a:t>	modified</a:t>
            </a:r>
          </a:p>
          <a:p>
            <a:r>
              <a:rPr lang="en-US" sz="1600" dirty="0" smtClean="0"/>
              <a:t>	valid</a:t>
            </a:r>
          </a:p>
          <a:p>
            <a:r>
              <a:rPr lang="en-US" sz="1600" b="1" dirty="0"/>
              <a:t>d</a:t>
            </a:r>
            <a:r>
              <a:rPr lang="en-US" sz="1600" b="1" dirty="0" smtClean="0"/>
              <a:t>escription</a:t>
            </a:r>
            <a:r>
              <a:rPr lang="en-US" sz="1600" dirty="0" smtClean="0"/>
              <a:t>:</a:t>
            </a:r>
          </a:p>
          <a:p>
            <a:r>
              <a:rPr lang="en-US" sz="1600" dirty="0" smtClean="0"/>
              <a:t>	Abstract</a:t>
            </a:r>
          </a:p>
          <a:p>
            <a:r>
              <a:rPr lang="en-US" sz="1600" b="1" i="1" dirty="0" smtClean="0"/>
              <a:t>Edition:</a:t>
            </a:r>
          </a:p>
          <a:p>
            <a:r>
              <a:rPr lang="en-US" sz="1600" dirty="0" smtClean="0"/>
              <a:t>	</a:t>
            </a:r>
          </a:p>
        </p:txBody>
      </p:sp>
      <p:sp>
        <p:nvSpPr>
          <p:cNvPr id="4" name="TextBox 3"/>
          <p:cNvSpPr txBox="1"/>
          <p:nvPr/>
        </p:nvSpPr>
        <p:spPr>
          <a:xfrm>
            <a:off x="3276600" y="937419"/>
            <a:ext cx="2590800" cy="5016759"/>
          </a:xfrm>
          <a:prstGeom prst="rect">
            <a:avLst/>
          </a:prstGeom>
          <a:noFill/>
        </p:spPr>
        <p:txBody>
          <a:bodyPr wrap="square" rtlCol="0">
            <a:spAutoFit/>
          </a:bodyPr>
          <a:lstStyle/>
          <a:p>
            <a:r>
              <a:rPr lang="en-US" sz="1600" b="1" dirty="0"/>
              <a:t>f</a:t>
            </a:r>
            <a:r>
              <a:rPr lang="en-US" sz="1600" b="1" dirty="0" smtClean="0"/>
              <a:t>ormat:</a:t>
            </a:r>
          </a:p>
          <a:p>
            <a:r>
              <a:rPr lang="en-US" sz="1600" b="1" dirty="0" smtClean="0"/>
              <a:t>	</a:t>
            </a:r>
            <a:r>
              <a:rPr lang="en-US" sz="1600" dirty="0" smtClean="0"/>
              <a:t>extent</a:t>
            </a:r>
          </a:p>
          <a:p>
            <a:r>
              <a:rPr lang="en-US" sz="1600" dirty="0" smtClean="0"/>
              <a:t>	medium</a:t>
            </a:r>
            <a:endParaRPr lang="en-US" sz="1600" b="1" dirty="0" smtClean="0"/>
          </a:p>
          <a:p>
            <a:r>
              <a:rPr lang="en-US" sz="1600" b="1" dirty="0"/>
              <a:t>i</a:t>
            </a:r>
            <a:r>
              <a:rPr lang="en-US" sz="1600" b="1" dirty="0" smtClean="0"/>
              <a:t>dentifier</a:t>
            </a:r>
            <a:r>
              <a:rPr lang="en-US" sz="1600" dirty="0" smtClean="0"/>
              <a:t>:</a:t>
            </a:r>
          </a:p>
          <a:p>
            <a:r>
              <a:rPr lang="en-US" sz="1600" dirty="0" smtClean="0"/>
              <a:t>	</a:t>
            </a:r>
            <a:r>
              <a:rPr lang="en-US" sz="1600" dirty="0" err="1" smtClean="0"/>
              <a:t>bibliographicCitation</a:t>
            </a:r>
            <a:endParaRPr lang="en-US" sz="1600" b="1" dirty="0" smtClean="0"/>
          </a:p>
          <a:p>
            <a:r>
              <a:rPr lang="en-US" sz="1600" b="1" dirty="0"/>
              <a:t>l</a:t>
            </a:r>
            <a:r>
              <a:rPr lang="en-US" sz="1600" b="1" dirty="0" smtClean="0"/>
              <a:t>anguage</a:t>
            </a:r>
            <a:r>
              <a:rPr lang="en-US" sz="1600" dirty="0" smtClean="0"/>
              <a:t>:</a:t>
            </a:r>
          </a:p>
          <a:p>
            <a:r>
              <a:rPr lang="en-US" sz="1600" b="1" i="1" dirty="0" smtClean="0"/>
              <a:t>Location:</a:t>
            </a:r>
          </a:p>
          <a:p>
            <a:r>
              <a:rPr lang="en-US" sz="1600" b="1" dirty="0"/>
              <a:t>p</a:t>
            </a:r>
            <a:r>
              <a:rPr lang="en-US" sz="1600" b="1" dirty="0" smtClean="0"/>
              <a:t>ublisher</a:t>
            </a:r>
            <a:r>
              <a:rPr lang="en-US" sz="1600" dirty="0" smtClean="0"/>
              <a:t>:</a:t>
            </a:r>
          </a:p>
          <a:p>
            <a:r>
              <a:rPr lang="en-US" sz="1600" b="1" dirty="0"/>
              <a:t>r</a:t>
            </a:r>
            <a:r>
              <a:rPr lang="en-US" sz="1600" b="1" dirty="0" smtClean="0"/>
              <a:t>elation</a:t>
            </a:r>
            <a:r>
              <a:rPr lang="en-US" sz="1600" dirty="0" smtClean="0"/>
              <a:t>:</a:t>
            </a:r>
          </a:p>
          <a:p>
            <a:r>
              <a:rPr lang="en-US" sz="1600" dirty="0" smtClean="0"/>
              <a:t>	</a:t>
            </a:r>
            <a:r>
              <a:rPr lang="en-US" sz="1600" dirty="0" err="1" smtClean="0"/>
              <a:t>hasFormat</a:t>
            </a:r>
            <a:endParaRPr lang="en-US" sz="1600" dirty="0" smtClean="0"/>
          </a:p>
          <a:p>
            <a:r>
              <a:rPr lang="en-US" sz="1600" dirty="0" smtClean="0"/>
              <a:t>	</a:t>
            </a:r>
            <a:r>
              <a:rPr lang="en-US" sz="1600" dirty="0" err="1" smtClean="0"/>
              <a:t>hasPart</a:t>
            </a:r>
            <a:endParaRPr lang="en-US" sz="1600" dirty="0" smtClean="0"/>
          </a:p>
          <a:p>
            <a:r>
              <a:rPr lang="en-US" sz="1600" dirty="0" smtClean="0"/>
              <a:t>	</a:t>
            </a:r>
            <a:r>
              <a:rPr lang="en-US" sz="1600" dirty="0" err="1" smtClean="0"/>
              <a:t>isFormatOf</a:t>
            </a:r>
            <a:endParaRPr lang="en-US" sz="1600" dirty="0" smtClean="0"/>
          </a:p>
          <a:p>
            <a:r>
              <a:rPr lang="en-US" sz="1600" dirty="0" smtClean="0"/>
              <a:t>	</a:t>
            </a:r>
            <a:r>
              <a:rPr lang="en-US" sz="1600" dirty="0" err="1" smtClean="0"/>
              <a:t>isPartOf</a:t>
            </a:r>
            <a:endParaRPr lang="en-US" sz="1600" dirty="0" smtClean="0"/>
          </a:p>
          <a:p>
            <a:r>
              <a:rPr lang="en-US" sz="1600" dirty="0" smtClean="0"/>
              <a:t>	</a:t>
            </a:r>
            <a:r>
              <a:rPr lang="en-US" sz="1600" dirty="0" err="1" smtClean="0"/>
              <a:t>isReferencedBy</a:t>
            </a:r>
            <a:endParaRPr lang="en-US" sz="1600" dirty="0" smtClean="0"/>
          </a:p>
          <a:p>
            <a:r>
              <a:rPr lang="en-US" sz="1600" dirty="0" smtClean="0"/>
              <a:t>	</a:t>
            </a:r>
            <a:r>
              <a:rPr lang="en-US" sz="1600" dirty="0" err="1" smtClean="0"/>
              <a:t>isReplacedBy</a:t>
            </a:r>
            <a:endParaRPr lang="en-US" sz="1600" dirty="0" smtClean="0"/>
          </a:p>
          <a:p>
            <a:r>
              <a:rPr lang="en-US" sz="1600" dirty="0" smtClean="0"/>
              <a:t>	</a:t>
            </a:r>
            <a:r>
              <a:rPr lang="en-US" sz="1600" dirty="0" err="1" smtClean="0"/>
              <a:t>isRequiredBy</a:t>
            </a:r>
            <a:endParaRPr lang="en-US" sz="1600" dirty="0" smtClean="0"/>
          </a:p>
          <a:p>
            <a:r>
              <a:rPr lang="en-US" sz="1600" dirty="0" smtClean="0"/>
              <a:t>	</a:t>
            </a:r>
            <a:r>
              <a:rPr lang="en-US" sz="1600" dirty="0" err="1" smtClean="0"/>
              <a:t>isVersionOf</a:t>
            </a:r>
            <a:endParaRPr lang="en-US" sz="1600" dirty="0" smtClean="0"/>
          </a:p>
          <a:p>
            <a:r>
              <a:rPr lang="en-US" sz="1600" dirty="0" smtClean="0"/>
              <a:t>	references</a:t>
            </a:r>
          </a:p>
          <a:p>
            <a:r>
              <a:rPr lang="en-US" sz="1600" dirty="0" smtClean="0"/>
              <a:t>	replaces</a:t>
            </a:r>
          </a:p>
          <a:p>
            <a:r>
              <a:rPr lang="en-US" sz="1600" dirty="0" smtClean="0"/>
              <a:t>	requires</a:t>
            </a:r>
          </a:p>
        </p:txBody>
      </p:sp>
      <p:sp>
        <p:nvSpPr>
          <p:cNvPr id="5" name="TextBox 4"/>
          <p:cNvSpPr txBox="1"/>
          <p:nvPr/>
        </p:nvSpPr>
        <p:spPr>
          <a:xfrm>
            <a:off x="6553200" y="937419"/>
            <a:ext cx="2590800" cy="1569660"/>
          </a:xfrm>
          <a:prstGeom prst="rect">
            <a:avLst/>
          </a:prstGeom>
          <a:noFill/>
        </p:spPr>
        <p:txBody>
          <a:bodyPr wrap="square" rtlCol="0">
            <a:spAutoFit/>
          </a:bodyPr>
          <a:lstStyle/>
          <a:p>
            <a:r>
              <a:rPr lang="en-US" sz="1600" b="1" dirty="0"/>
              <a:t>r</a:t>
            </a:r>
            <a:r>
              <a:rPr lang="en-US" sz="1600" b="1" dirty="0" smtClean="0"/>
              <a:t>ights</a:t>
            </a:r>
            <a:r>
              <a:rPr lang="en-US" sz="1600" dirty="0" smtClean="0"/>
              <a:t>:</a:t>
            </a:r>
            <a:endParaRPr lang="en-US" sz="1600" b="1" dirty="0" smtClean="0"/>
          </a:p>
          <a:p>
            <a:r>
              <a:rPr lang="en-US" sz="1600" b="1" dirty="0"/>
              <a:t>s</a:t>
            </a:r>
            <a:r>
              <a:rPr lang="en-US" sz="1600" b="1" dirty="0" smtClean="0"/>
              <a:t>ource</a:t>
            </a:r>
            <a:r>
              <a:rPr lang="en-US" sz="1600" dirty="0" smtClean="0"/>
              <a:t>:</a:t>
            </a:r>
          </a:p>
          <a:p>
            <a:r>
              <a:rPr lang="en-US" sz="1600" b="1" dirty="0"/>
              <a:t>s</a:t>
            </a:r>
            <a:r>
              <a:rPr lang="en-US" sz="1600" b="1" dirty="0" smtClean="0"/>
              <a:t>ubject</a:t>
            </a:r>
            <a:r>
              <a:rPr lang="en-US" sz="1600" dirty="0" smtClean="0"/>
              <a:t>:</a:t>
            </a:r>
          </a:p>
          <a:p>
            <a:r>
              <a:rPr lang="en-US" sz="1600" b="1" dirty="0"/>
              <a:t>t</a:t>
            </a:r>
            <a:r>
              <a:rPr lang="en-US" sz="1600" b="1" dirty="0" smtClean="0"/>
              <a:t>itle</a:t>
            </a:r>
            <a:r>
              <a:rPr lang="en-US" sz="1600" dirty="0" smtClean="0"/>
              <a:t>:</a:t>
            </a:r>
          </a:p>
          <a:p>
            <a:r>
              <a:rPr lang="en-US" sz="1600" dirty="0" smtClean="0"/>
              <a:t>	alternative</a:t>
            </a:r>
          </a:p>
          <a:p>
            <a:r>
              <a:rPr lang="en-US" sz="1600" b="1" dirty="0"/>
              <a:t>t</a:t>
            </a:r>
            <a:r>
              <a:rPr lang="en-US" sz="1600" b="1" dirty="0" smtClean="0"/>
              <a:t>ype</a:t>
            </a:r>
            <a:r>
              <a:rPr lang="en-US" sz="1600" dirty="0" smtClean="0"/>
              <a:t>:</a:t>
            </a:r>
          </a:p>
        </p:txBody>
      </p:sp>
      <p:sp>
        <p:nvSpPr>
          <p:cNvPr id="6" name="TextBox 5"/>
          <p:cNvSpPr txBox="1"/>
          <p:nvPr/>
        </p:nvSpPr>
        <p:spPr>
          <a:xfrm>
            <a:off x="1447800" y="6183868"/>
            <a:ext cx="6182364" cy="369332"/>
          </a:xfrm>
          <a:prstGeom prst="rect">
            <a:avLst/>
          </a:prstGeom>
          <a:noFill/>
        </p:spPr>
        <p:txBody>
          <a:bodyPr wrap="none" rtlCol="0">
            <a:spAutoFit/>
          </a:bodyPr>
          <a:lstStyle/>
          <a:p>
            <a:r>
              <a:rPr lang="en-US" dirty="0" smtClean="0"/>
              <a:t>See http://</a:t>
            </a:r>
            <a:r>
              <a:rPr lang="en-US" dirty="0" err="1" smtClean="0"/>
              <a:t>dublincore.org</a:t>
            </a:r>
            <a:r>
              <a:rPr lang="en-US" dirty="0" smtClean="0"/>
              <a:t>/documents/library-application-profile/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DC-Creative Commons Application Profile</a:t>
            </a:r>
            <a:endParaRPr lang="en-US" dirty="0"/>
          </a:p>
        </p:txBody>
      </p:sp>
      <p:sp>
        <p:nvSpPr>
          <p:cNvPr id="3" name="TextBox 2"/>
          <p:cNvSpPr txBox="1"/>
          <p:nvPr/>
        </p:nvSpPr>
        <p:spPr>
          <a:xfrm>
            <a:off x="470942" y="2286000"/>
            <a:ext cx="7378943" cy="3416320"/>
          </a:xfrm>
          <a:prstGeom prst="rect">
            <a:avLst/>
          </a:prstGeom>
          <a:noFill/>
        </p:spPr>
        <p:txBody>
          <a:bodyPr wrap="none" rtlCol="0">
            <a:spAutoFit/>
          </a:bodyPr>
          <a:lstStyle/>
          <a:p>
            <a:r>
              <a:rPr lang="en-US" dirty="0" smtClean="0"/>
              <a:t>Creative Commons Rights Expression Language Work Properties:</a:t>
            </a:r>
          </a:p>
          <a:p>
            <a:endParaRPr lang="en-US" dirty="0" smtClean="0"/>
          </a:p>
          <a:p>
            <a:r>
              <a:rPr lang="en-US" dirty="0" smtClean="0"/>
              <a:t>	</a:t>
            </a:r>
            <a:r>
              <a:rPr lang="en-US" dirty="0" err="1" smtClean="0"/>
              <a:t>xhtml:license</a:t>
            </a:r>
            <a:r>
              <a:rPr lang="en-US" dirty="0" smtClean="0"/>
              <a:t> – the CC license which covers the resource</a:t>
            </a:r>
          </a:p>
          <a:p>
            <a:r>
              <a:rPr lang="en-US" dirty="0" smtClean="0"/>
              <a:t>	</a:t>
            </a:r>
            <a:r>
              <a:rPr lang="en-US" dirty="0" err="1" smtClean="0"/>
              <a:t>dc:title</a:t>
            </a:r>
            <a:r>
              <a:rPr lang="en-US" dirty="0" smtClean="0"/>
              <a:t> – the title for the resource</a:t>
            </a:r>
          </a:p>
          <a:p>
            <a:r>
              <a:rPr lang="en-US" dirty="0" smtClean="0"/>
              <a:t>	</a:t>
            </a:r>
            <a:r>
              <a:rPr lang="en-US" dirty="0" err="1" smtClean="0"/>
              <a:t>cc:attributionName</a:t>
            </a:r>
            <a:r>
              <a:rPr lang="en-US" dirty="0" smtClean="0"/>
              <a:t> – name to cite when giving attribution when the work</a:t>
            </a:r>
          </a:p>
          <a:p>
            <a:r>
              <a:rPr lang="en-US" dirty="0" smtClean="0"/>
              <a:t>		is modified or redistributed</a:t>
            </a:r>
          </a:p>
          <a:p>
            <a:r>
              <a:rPr lang="en-US" dirty="0" smtClean="0"/>
              <a:t>	</a:t>
            </a:r>
            <a:r>
              <a:rPr lang="en-US" dirty="0" err="1" smtClean="0"/>
              <a:t>cc:attributionURL</a:t>
            </a:r>
            <a:r>
              <a:rPr lang="en-US" dirty="0" smtClean="0"/>
              <a:t> – the URL to link to when providing attribution</a:t>
            </a:r>
          </a:p>
          <a:p>
            <a:r>
              <a:rPr lang="en-US" dirty="0" smtClean="0"/>
              <a:t>	</a:t>
            </a:r>
            <a:r>
              <a:rPr lang="en-US" dirty="0" err="1" smtClean="0"/>
              <a:t>dc:type</a:t>
            </a:r>
            <a:r>
              <a:rPr lang="en-US" dirty="0" smtClean="0"/>
              <a:t> – the type of the licensed resource</a:t>
            </a:r>
          </a:p>
          <a:p>
            <a:r>
              <a:rPr lang="en-US" dirty="0" smtClean="0"/>
              <a:t>	</a:t>
            </a:r>
            <a:r>
              <a:rPr lang="en-US" dirty="0" err="1" smtClean="0"/>
              <a:t>dc:source</a:t>
            </a:r>
            <a:r>
              <a:rPr lang="en-US" dirty="0" smtClean="0"/>
              <a:t> – URI for the original source of a modified resource</a:t>
            </a:r>
          </a:p>
          <a:p>
            <a:r>
              <a:rPr lang="en-US" dirty="0" smtClean="0"/>
              <a:t>	</a:t>
            </a:r>
            <a:r>
              <a:rPr lang="en-US" dirty="0" err="1" smtClean="0"/>
              <a:t>cc:morePermissions</a:t>
            </a:r>
            <a:r>
              <a:rPr lang="en-US" dirty="0" smtClean="0"/>
              <a:t> – a URL for obtaining information on additional </a:t>
            </a:r>
          </a:p>
          <a:p>
            <a:r>
              <a:rPr lang="en-US" dirty="0" smtClean="0"/>
              <a:t>		permissions beyond those specified in the CC license.</a:t>
            </a:r>
          </a:p>
          <a:p>
            <a:endParaRPr lang="en-US" dirty="0"/>
          </a:p>
        </p:txBody>
      </p:sp>
      <p:sp>
        <p:nvSpPr>
          <p:cNvPr id="4" name="TextBox 3"/>
          <p:cNvSpPr txBox="1"/>
          <p:nvPr/>
        </p:nvSpPr>
        <p:spPr>
          <a:xfrm>
            <a:off x="1676400" y="6031468"/>
            <a:ext cx="6173485" cy="369332"/>
          </a:xfrm>
          <a:prstGeom prst="rect">
            <a:avLst/>
          </a:prstGeom>
          <a:noFill/>
        </p:spPr>
        <p:txBody>
          <a:bodyPr wrap="none" rtlCol="0">
            <a:spAutoFit/>
          </a:bodyPr>
          <a:lstStyle/>
          <a:p>
            <a:r>
              <a:rPr lang="en-US" dirty="0" smtClean="0"/>
              <a:t>See http://wiki.creativecommons.org/images/d/d6/Ccrel-1.0.pdf</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0"/>
            <a:ext cx="8153400" cy="4572000"/>
          </a:xfrm>
        </p:spPr>
        <p:txBody>
          <a:bodyPr>
            <a:noAutofit/>
          </a:bodyPr>
          <a:lstStyle/>
          <a:p>
            <a:r>
              <a:rPr lang="en-US" sz="1800" dirty="0" smtClean="0"/>
              <a:t>The </a:t>
            </a:r>
            <a:r>
              <a:rPr lang="en-US" sz="1800" dirty="0" smtClean="0"/>
              <a:t>task force agrees that our bibliographic systems should accommodate multiple metadata schemes. We also agree that controlled vocabularies are still very valuable for name, uniform title, date, and place. Not all agree, though, that the current controlled vocabularies are as effective for topical subjects. The different points of view which arose during our discussions included: </a:t>
            </a:r>
          </a:p>
          <a:p>
            <a:pPr lvl="1"/>
            <a:r>
              <a:rPr lang="en-US" dirty="0" smtClean="0"/>
              <a:t>As we import or link to more full text and enhanced descriptive metadata, apply sophisticated algorithms to that metadata, and provide richer retrieval and browsing options, using controlled vocabularies such as LCSH and </a:t>
            </a:r>
            <a:r>
              <a:rPr lang="en-US" dirty="0" err="1" smtClean="0"/>
              <a:t>MeSH</a:t>
            </a:r>
            <a:r>
              <a:rPr lang="en-US" dirty="0" smtClean="0"/>
              <a:t> for topical subjects is no longer as necessary or valuable. Given our limited cataloging resources, we should apply subject analysis only to material that is not self-discoverable through textual searching. Where controlled vocabulary is used, we should replace the traditional LCSH structure with a more structured syntax such as FAST, which is more machine-actionable</a:t>
            </a:r>
            <a:r>
              <a:rPr lang="en-US" dirty="0" smtClean="0"/>
              <a:t>.</a:t>
            </a:r>
          </a:p>
        </p:txBody>
      </p:sp>
      <p:sp>
        <p:nvSpPr>
          <p:cNvPr id="4" name="Title 1"/>
          <p:cNvSpPr>
            <a:spLocks noGrp="1"/>
          </p:cNvSpPr>
          <p:nvPr>
            <p:ph type="title"/>
          </p:nvPr>
        </p:nvSpPr>
        <p:spPr>
          <a:xfrm>
            <a:off x="457199" y="914400"/>
            <a:ext cx="6508377" cy="1143000"/>
          </a:xfrm>
        </p:spPr>
        <p:txBody>
          <a:bodyPr/>
          <a:lstStyle/>
          <a:p>
            <a:r>
              <a:rPr lang="en-US" dirty="0" smtClean="0"/>
              <a:t>UC Libraries Bib Services Task Force Final Report (12/2005)</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81000"/>
            <a:ext cx="6508377" cy="1143000"/>
          </a:xfrm>
        </p:spPr>
        <p:txBody>
          <a:bodyPr/>
          <a:lstStyle/>
          <a:p>
            <a:r>
              <a:rPr lang="en-US" dirty="0" smtClean="0"/>
              <a:t>DC &amp; </a:t>
            </a:r>
            <a:r>
              <a:rPr lang="en-US" dirty="0" err="1" smtClean="0"/>
              <a:t>PBCore</a:t>
            </a:r>
            <a:endParaRPr lang="en-US" dirty="0"/>
          </a:p>
        </p:txBody>
      </p:sp>
      <p:sp>
        <p:nvSpPr>
          <p:cNvPr id="3" name="TextBox 2"/>
          <p:cNvSpPr txBox="1"/>
          <p:nvPr/>
        </p:nvSpPr>
        <p:spPr>
          <a:xfrm>
            <a:off x="457201" y="1524000"/>
            <a:ext cx="2895599" cy="5355313"/>
          </a:xfrm>
          <a:prstGeom prst="rect">
            <a:avLst/>
          </a:prstGeom>
          <a:noFill/>
        </p:spPr>
        <p:txBody>
          <a:bodyPr wrap="square" rtlCol="0">
            <a:spAutoFit/>
          </a:bodyPr>
          <a:lstStyle/>
          <a:p>
            <a:r>
              <a:rPr lang="en-US" dirty="0" err="1" smtClean="0"/>
              <a:t>pbcoreIdentifier</a:t>
            </a:r>
            <a:endParaRPr lang="en-US" dirty="0" smtClean="0"/>
          </a:p>
          <a:p>
            <a:pPr lvl="1"/>
            <a:r>
              <a:rPr lang="en-US" i="1" dirty="0"/>
              <a:t>i</a:t>
            </a:r>
            <a:r>
              <a:rPr lang="en-US" i="1" dirty="0" smtClean="0"/>
              <a:t>dentifier</a:t>
            </a:r>
          </a:p>
          <a:p>
            <a:r>
              <a:rPr lang="en-US" dirty="0"/>
              <a:t>	</a:t>
            </a:r>
            <a:r>
              <a:rPr lang="en-US" dirty="0" err="1" smtClean="0"/>
              <a:t>identifierSource</a:t>
            </a:r>
            <a:r>
              <a:rPr lang="en-US" dirty="0" smtClean="0"/>
              <a:t> </a:t>
            </a:r>
          </a:p>
          <a:p>
            <a:r>
              <a:rPr lang="en-US" dirty="0" err="1" smtClean="0"/>
              <a:t>pbcoreTitle</a:t>
            </a:r>
            <a:endParaRPr lang="en-US" dirty="0" smtClean="0"/>
          </a:p>
          <a:p>
            <a:r>
              <a:rPr lang="en-US" dirty="0" smtClean="0"/>
              <a:t>	</a:t>
            </a:r>
            <a:r>
              <a:rPr lang="en-US" i="1" dirty="0" smtClean="0"/>
              <a:t>title</a:t>
            </a:r>
          </a:p>
          <a:p>
            <a:r>
              <a:rPr lang="en-US" dirty="0" smtClean="0"/>
              <a:t>	</a:t>
            </a:r>
            <a:r>
              <a:rPr lang="en-US" dirty="0" err="1" smtClean="0"/>
              <a:t>titleType</a:t>
            </a:r>
            <a:r>
              <a:rPr lang="en-US" dirty="0" smtClean="0"/>
              <a:t> </a:t>
            </a:r>
          </a:p>
          <a:p>
            <a:r>
              <a:rPr lang="en-US" dirty="0" err="1" smtClean="0"/>
              <a:t>pbcoreSubject</a:t>
            </a:r>
            <a:endParaRPr lang="en-US" dirty="0" smtClean="0"/>
          </a:p>
          <a:p>
            <a:r>
              <a:rPr lang="en-US" dirty="0" smtClean="0"/>
              <a:t>	</a:t>
            </a:r>
            <a:r>
              <a:rPr lang="en-US" i="1" dirty="0" smtClean="0"/>
              <a:t>subject</a:t>
            </a:r>
          </a:p>
          <a:p>
            <a:r>
              <a:rPr lang="en-US" dirty="0"/>
              <a:t>	</a:t>
            </a:r>
            <a:r>
              <a:rPr lang="en-US" dirty="0" err="1" smtClean="0"/>
              <a:t>subjectAuthorityUsed</a:t>
            </a:r>
            <a:r>
              <a:rPr lang="en-US" dirty="0" smtClean="0"/>
              <a:t> </a:t>
            </a:r>
          </a:p>
          <a:p>
            <a:r>
              <a:rPr lang="en-US" dirty="0" err="1" smtClean="0"/>
              <a:t>pbcoreDescription</a:t>
            </a:r>
            <a:endParaRPr lang="en-US" dirty="0" smtClean="0"/>
          </a:p>
          <a:p>
            <a:r>
              <a:rPr lang="en-US" dirty="0" smtClean="0"/>
              <a:t>	</a:t>
            </a:r>
            <a:r>
              <a:rPr lang="en-US" i="1" dirty="0" smtClean="0"/>
              <a:t>description</a:t>
            </a:r>
          </a:p>
          <a:p>
            <a:r>
              <a:rPr lang="en-US" dirty="0" smtClean="0"/>
              <a:t>	</a:t>
            </a:r>
            <a:r>
              <a:rPr lang="en-US" dirty="0" err="1" smtClean="0"/>
              <a:t>descriptionType</a:t>
            </a:r>
            <a:endParaRPr lang="en-US" dirty="0" smtClean="0"/>
          </a:p>
          <a:p>
            <a:r>
              <a:rPr lang="en-US" dirty="0" err="1" smtClean="0"/>
              <a:t>pbcoreGenre</a:t>
            </a:r>
            <a:endParaRPr lang="en-US" dirty="0" smtClean="0"/>
          </a:p>
          <a:p>
            <a:r>
              <a:rPr lang="en-US" dirty="0" smtClean="0"/>
              <a:t>	genre</a:t>
            </a:r>
          </a:p>
          <a:p>
            <a:r>
              <a:rPr lang="en-US" dirty="0" smtClean="0"/>
              <a:t>	</a:t>
            </a:r>
            <a:r>
              <a:rPr lang="en-US" dirty="0" err="1" smtClean="0"/>
              <a:t>genreAuthorityUsed</a:t>
            </a:r>
            <a:r>
              <a:rPr lang="en-US" dirty="0" smtClean="0"/>
              <a:t> </a:t>
            </a:r>
          </a:p>
          <a:p>
            <a:r>
              <a:rPr lang="en-US" dirty="0" err="1" smtClean="0"/>
              <a:t>pbcoreRelation</a:t>
            </a:r>
            <a:endParaRPr lang="en-US" dirty="0" smtClean="0"/>
          </a:p>
          <a:p>
            <a:r>
              <a:rPr lang="en-US" dirty="0" smtClean="0"/>
              <a:t>	</a:t>
            </a:r>
            <a:r>
              <a:rPr lang="en-US" i="1" dirty="0" err="1" smtClean="0"/>
              <a:t>relationType</a:t>
            </a:r>
            <a:endParaRPr lang="en-US" i="1" dirty="0" smtClean="0"/>
          </a:p>
          <a:p>
            <a:r>
              <a:rPr lang="en-US" dirty="0" smtClean="0"/>
              <a:t>	</a:t>
            </a:r>
            <a:r>
              <a:rPr lang="en-US" dirty="0" err="1" smtClean="0"/>
              <a:t>relationIdentifier</a:t>
            </a:r>
            <a:r>
              <a:rPr lang="en-US" dirty="0" smtClean="0"/>
              <a:t> </a:t>
            </a:r>
          </a:p>
          <a:p>
            <a:endParaRPr lang="en-US" dirty="0" smtClean="0"/>
          </a:p>
        </p:txBody>
      </p:sp>
      <p:sp>
        <p:nvSpPr>
          <p:cNvPr id="4" name="TextBox 3"/>
          <p:cNvSpPr txBox="1"/>
          <p:nvPr/>
        </p:nvSpPr>
        <p:spPr>
          <a:xfrm>
            <a:off x="3352800" y="1524000"/>
            <a:ext cx="2895599" cy="5078314"/>
          </a:xfrm>
          <a:prstGeom prst="rect">
            <a:avLst/>
          </a:prstGeom>
          <a:noFill/>
        </p:spPr>
        <p:txBody>
          <a:bodyPr wrap="square" rtlCol="0">
            <a:spAutoFit/>
          </a:bodyPr>
          <a:lstStyle/>
          <a:p>
            <a:r>
              <a:rPr lang="en-US" dirty="0" err="1" smtClean="0"/>
              <a:t>pbcoreCoverage</a:t>
            </a:r>
            <a:endParaRPr lang="en-US" dirty="0" smtClean="0"/>
          </a:p>
          <a:p>
            <a:r>
              <a:rPr lang="en-US" dirty="0" smtClean="0"/>
              <a:t>	coverage</a:t>
            </a:r>
          </a:p>
          <a:p>
            <a:r>
              <a:rPr lang="en-US" dirty="0" smtClean="0"/>
              <a:t>	</a:t>
            </a:r>
            <a:r>
              <a:rPr lang="en-US" dirty="0" err="1" smtClean="0"/>
              <a:t>coverageType</a:t>
            </a:r>
            <a:endParaRPr lang="en-US" dirty="0" smtClean="0"/>
          </a:p>
          <a:p>
            <a:r>
              <a:rPr lang="en-US" dirty="0" err="1" smtClean="0"/>
              <a:t>pbcoreAudienceLevel</a:t>
            </a:r>
            <a:endParaRPr lang="en-US" dirty="0" smtClean="0"/>
          </a:p>
          <a:p>
            <a:r>
              <a:rPr lang="en-US" dirty="0" smtClean="0"/>
              <a:t>	</a:t>
            </a:r>
            <a:r>
              <a:rPr lang="en-US" dirty="0" err="1" smtClean="0"/>
              <a:t>audienceLevel</a:t>
            </a:r>
            <a:r>
              <a:rPr lang="en-US" dirty="0" smtClean="0"/>
              <a:t> </a:t>
            </a:r>
          </a:p>
          <a:p>
            <a:r>
              <a:rPr lang="en-US" dirty="0" err="1" smtClean="0"/>
              <a:t>pbcoreAudienceRating</a:t>
            </a:r>
            <a:endParaRPr lang="en-US" dirty="0" smtClean="0"/>
          </a:p>
          <a:p>
            <a:r>
              <a:rPr lang="en-US" dirty="0" smtClean="0"/>
              <a:t>	</a:t>
            </a:r>
            <a:r>
              <a:rPr lang="en-US" dirty="0" err="1" smtClean="0"/>
              <a:t>audienceRating</a:t>
            </a:r>
            <a:endParaRPr lang="en-US" dirty="0" smtClean="0"/>
          </a:p>
          <a:p>
            <a:r>
              <a:rPr lang="en-US" dirty="0" err="1" smtClean="0"/>
              <a:t>pbcoreCreator</a:t>
            </a:r>
            <a:endParaRPr lang="en-US" dirty="0" smtClean="0"/>
          </a:p>
          <a:p>
            <a:r>
              <a:rPr lang="en-US" dirty="0" smtClean="0"/>
              <a:t>	</a:t>
            </a:r>
            <a:r>
              <a:rPr lang="en-US" i="1" dirty="0" smtClean="0"/>
              <a:t>creator</a:t>
            </a:r>
          </a:p>
          <a:p>
            <a:r>
              <a:rPr lang="en-US" dirty="0" smtClean="0"/>
              <a:t>	</a:t>
            </a:r>
            <a:r>
              <a:rPr lang="en-US" dirty="0" err="1" smtClean="0"/>
              <a:t>creatorRole</a:t>
            </a:r>
            <a:r>
              <a:rPr lang="en-US" dirty="0" smtClean="0"/>
              <a:t> </a:t>
            </a:r>
          </a:p>
          <a:p>
            <a:r>
              <a:rPr lang="en-US" dirty="0" err="1" smtClean="0"/>
              <a:t>pbcoreContributor</a:t>
            </a:r>
            <a:endParaRPr lang="en-US" dirty="0" smtClean="0"/>
          </a:p>
          <a:p>
            <a:r>
              <a:rPr lang="en-US" dirty="0" smtClean="0"/>
              <a:t>	</a:t>
            </a:r>
            <a:r>
              <a:rPr lang="en-US" i="1" dirty="0" smtClean="0"/>
              <a:t>contributor</a:t>
            </a:r>
          </a:p>
          <a:p>
            <a:r>
              <a:rPr lang="en-US" dirty="0" smtClean="0"/>
              <a:t>	</a:t>
            </a:r>
            <a:r>
              <a:rPr lang="en-US" dirty="0" err="1" smtClean="0"/>
              <a:t>contributorRole</a:t>
            </a:r>
            <a:r>
              <a:rPr lang="en-US" dirty="0" smtClean="0"/>
              <a:t> </a:t>
            </a:r>
          </a:p>
          <a:p>
            <a:r>
              <a:rPr lang="en-US" dirty="0" err="1" smtClean="0"/>
              <a:t>pbcorePublisher</a:t>
            </a:r>
            <a:endParaRPr lang="en-US" dirty="0" smtClean="0"/>
          </a:p>
          <a:p>
            <a:r>
              <a:rPr lang="en-US" dirty="0" smtClean="0"/>
              <a:t>	</a:t>
            </a:r>
            <a:r>
              <a:rPr lang="en-US" i="1" dirty="0" smtClean="0"/>
              <a:t>publisher</a:t>
            </a:r>
          </a:p>
          <a:p>
            <a:r>
              <a:rPr lang="en-US" dirty="0" smtClean="0"/>
              <a:t>	</a:t>
            </a:r>
            <a:r>
              <a:rPr lang="en-US" dirty="0" err="1" smtClean="0"/>
              <a:t>publisherRole</a:t>
            </a:r>
            <a:r>
              <a:rPr lang="en-US" dirty="0" smtClean="0"/>
              <a:t> </a:t>
            </a:r>
          </a:p>
          <a:p>
            <a:r>
              <a:rPr lang="en-US" dirty="0" err="1" smtClean="0"/>
              <a:t>pbcoreRightsSummary</a:t>
            </a:r>
            <a:endParaRPr lang="en-US" dirty="0" smtClean="0"/>
          </a:p>
          <a:p>
            <a:r>
              <a:rPr lang="en-US" dirty="0" smtClean="0"/>
              <a:t>	</a:t>
            </a:r>
            <a:r>
              <a:rPr lang="en-US" dirty="0" err="1" smtClean="0"/>
              <a:t>rightsSummary</a:t>
            </a:r>
            <a:endParaRPr lang="en-US" dirty="0"/>
          </a:p>
        </p:txBody>
      </p:sp>
      <p:sp>
        <p:nvSpPr>
          <p:cNvPr id="5" name="TextBox 4"/>
          <p:cNvSpPr txBox="1"/>
          <p:nvPr/>
        </p:nvSpPr>
        <p:spPr>
          <a:xfrm>
            <a:off x="6248398" y="1524000"/>
            <a:ext cx="2667001" cy="4801315"/>
          </a:xfrm>
          <a:prstGeom prst="rect">
            <a:avLst/>
          </a:prstGeom>
          <a:noFill/>
        </p:spPr>
        <p:txBody>
          <a:bodyPr wrap="square" rtlCol="0">
            <a:spAutoFit/>
          </a:bodyPr>
          <a:lstStyle/>
          <a:p>
            <a:r>
              <a:rPr lang="en-US" dirty="0" err="1" smtClean="0"/>
              <a:t>pbcoreInstantiation</a:t>
            </a:r>
            <a:endParaRPr lang="en-US" dirty="0" smtClean="0"/>
          </a:p>
          <a:p>
            <a:r>
              <a:rPr lang="en-US" dirty="0" smtClean="0"/>
              <a:t>	</a:t>
            </a:r>
            <a:r>
              <a:rPr lang="en-US" dirty="0" err="1" smtClean="0"/>
              <a:t>dateCreated</a:t>
            </a:r>
            <a:endParaRPr lang="en-US" dirty="0" smtClean="0"/>
          </a:p>
          <a:p>
            <a:r>
              <a:rPr lang="en-US" dirty="0" smtClean="0"/>
              <a:t>	</a:t>
            </a:r>
            <a:r>
              <a:rPr lang="en-US" dirty="0" err="1" smtClean="0"/>
              <a:t>dateIssued</a:t>
            </a:r>
            <a:endParaRPr lang="en-US" dirty="0" smtClean="0"/>
          </a:p>
          <a:p>
            <a:r>
              <a:rPr lang="en-US" dirty="0" smtClean="0"/>
              <a:t>	</a:t>
            </a:r>
            <a:r>
              <a:rPr lang="en-US" dirty="0" err="1" smtClean="0"/>
              <a:t>formatPhysical</a:t>
            </a:r>
            <a:endParaRPr lang="en-US" dirty="0" smtClean="0"/>
          </a:p>
          <a:p>
            <a:r>
              <a:rPr lang="en-US" dirty="0" smtClean="0"/>
              <a:t>	</a:t>
            </a:r>
            <a:r>
              <a:rPr lang="en-US" dirty="0" err="1" smtClean="0"/>
              <a:t>formatDigital</a:t>
            </a:r>
            <a:endParaRPr lang="en-US" dirty="0" smtClean="0"/>
          </a:p>
          <a:p>
            <a:r>
              <a:rPr lang="en-US" dirty="0" smtClean="0"/>
              <a:t>	</a:t>
            </a:r>
            <a:r>
              <a:rPr lang="en-US" dirty="0" err="1" smtClean="0"/>
              <a:t>formatLocation</a:t>
            </a:r>
            <a:endParaRPr lang="en-US" dirty="0" smtClean="0"/>
          </a:p>
          <a:p>
            <a:r>
              <a:rPr lang="en-US" dirty="0" smtClean="0"/>
              <a:t>	</a:t>
            </a:r>
            <a:r>
              <a:rPr lang="en-US" dirty="0" err="1" smtClean="0"/>
              <a:t>formatMediaType</a:t>
            </a:r>
            <a:endParaRPr lang="en-US" dirty="0" smtClean="0"/>
          </a:p>
          <a:p>
            <a:r>
              <a:rPr lang="en-US" dirty="0" smtClean="0"/>
              <a:t>	</a:t>
            </a:r>
            <a:r>
              <a:rPr lang="en-US" dirty="0" err="1" smtClean="0"/>
              <a:t>formatGenerations</a:t>
            </a:r>
            <a:endParaRPr lang="en-US" dirty="0" smtClean="0"/>
          </a:p>
          <a:p>
            <a:r>
              <a:rPr lang="en-US" dirty="0" smtClean="0"/>
              <a:t>	</a:t>
            </a:r>
            <a:r>
              <a:rPr lang="en-US" dirty="0" err="1" smtClean="0"/>
              <a:t>formatStandard</a:t>
            </a:r>
            <a:endParaRPr lang="en-US" dirty="0" smtClean="0"/>
          </a:p>
          <a:p>
            <a:r>
              <a:rPr lang="en-US" dirty="0" smtClean="0"/>
              <a:t>	</a:t>
            </a:r>
            <a:r>
              <a:rPr lang="en-US" dirty="0" err="1" smtClean="0"/>
              <a:t>formatEncoding</a:t>
            </a:r>
            <a:endParaRPr lang="en-US" dirty="0" smtClean="0"/>
          </a:p>
          <a:p>
            <a:r>
              <a:rPr lang="en-US" dirty="0" smtClean="0"/>
              <a:t>	</a:t>
            </a:r>
            <a:r>
              <a:rPr lang="en-US" dirty="0" err="1" smtClean="0"/>
              <a:t>formatFileSize</a:t>
            </a:r>
            <a:endParaRPr lang="en-US" dirty="0" smtClean="0"/>
          </a:p>
          <a:p>
            <a:r>
              <a:rPr lang="en-US" dirty="0" smtClean="0"/>
              <a:t>	</a:t>
            </a:r>
            <a:r>
              <a:rPr lang="en-US" dirty="0" err="1" smtClean="0"/>
              <a:t>formatTimeStart</a:t>
            </a:r>
            <a:endParaRPr lang="en-US" dirty="0" smtClean="0"/>
          </a:p>
          <a:p>
            <a:r>
              <a:rPr lang="en-US" dirty="0" smtClean="0"/>
              <a:t>	</a:t>
            </a:r>
            <a:r>
              <a:rPr lang="en-US" dirty="0" err="1" smtClean="0"/>
              <a:t>formatDuration</a:t>
            </a:r>
            <a:endParaRPr lang="en-US" dirty="0" smtClean="0"/>
          </a:p>
          <a:p>
            <a:r>
              <a:rPr lang="en-US" dirty="0" smtClean="0"/>
              <a:t>	</a:t>
            </a:r>
            <a:r>
              <a:rPr lang="en-US" dirty="0" err="1" smtClean="0"/>
              <a:t>formatDataRate</a:t>
            </a:r>
            <a:endParaRPr lang="en-US" dirty="0" smtClean="0"/>
          </a:p>
          <a:p>
            <a:r>
              <a:rPr lang="en-US" dirty="0" smtClean="0"/>
              <a:t>	</a:t>
            </a:r>
            <a:r>
              <a:rPr lang="en-US" dirty="0" err="1" smtClean="0"/>
              <a:t>formatBitDepth</a:t>
            </a:r>
            <a:endParaRPr lang="en-US" dirty="0" smtClean="0"/>
          </a:p>
          <a:p>
            <a:r>
              <a:rPr lang="en-US" dirty="0" smtClean="0"/>
              <a:t>	</a:t>
            </a:r>
            <a:r>
              <a:rPr lang="en-US" i="1" dirty="0" smtClean="0"/>
              <a:t>language</a:t>
            </a:r>
          </a:p>
          <a:p>
            <a:r>
              <a:rPr lang="en-US" dirty="0" smtClean="0"/>
              <a:t>	etc., etc.</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868362"/>
            <a:ext cx="7313613" cy="868362"/>
          </a:xfrm>
        </p:spPr>
        <p:txBody>
          <a:bodyPr/>
          <a:lstStyle/>
          <a:p>
            <a:r>
              <a:rPr lang="en-US" dirty="0" smtClean="0"/>
              <a:t>CDWA: The Erskine Map</a:t>
            </a:r>
            <a:endParaRPr lang="en-US" dirty="0"/>
          </a:p>
        </p:txBody>
      </p:sp>
      <p:sp>
        <p:nvSpPr>
          <p:cNvPr id="3" name="TextBox 2"/>
          <p:cNvSpPr txBox="1"/>
          <p:nvPr/>
        </p:nvSpPr>
        <p:spPr>
          <a:xfrm>
            <a:off x="228601" y="2057400"/>
            <a:ext cx="8686799" cy="3077765"/>
          </a:xfrm>
          <a:prstGeom prst="rect">
            <a:avLst/>
          </a:prstGeom>
          <a:noFill/>
        </p:spPr>
        <p:txBody>
          <a:bodyPr wrap="square" rtlCol="0">
            <a:spAutoFit/>
          </a:bodyPr>
          <a:lstStyle/>
          <a:p>
            <a:r>
              <a:rPr lang="en-US" b="1" dirty="0" smtClean="0"/>
              <a:t>New</a:t>
            </a:r>
            <a:r>
              <a:rPr lang="en-US" sz="1600" b="1" dirty="0" smtClean="0"/>
              <a:t> York Historical Society Map of Northwest Westchester County:</a:t>
            </a:r>
          </a:p>
          <a:p>
            <a:r>
              <a:rPr lang="en-US" sz="1600" i="1" dirty="0"/>
              <a:t>C</a:t>
            </a:r>
            <a:r>
              <a:rPr lang="en-US" sz="1600" i="1" dirty="0" smtClean="0"/>
              <a:t>reator</a:t>
            </a:r>
            <a:r>
              <a:rPr lang="en-US" sz="1600" dirty="0" smtClean="0"/>
              <a:t>: Erskine, Robert, 1735-1780.</a:t>
            </a:r>
          </a:p>
          <a:p>
            <a:r>
              <a:rPr lang="en-US" sz="1600" i="1" dirty="0" smtClean="0"/>
              <a:t>Title</a:t>
            </a:r>
            <a:r>
              <a:rPr lang="en-US" sz="1600" dirty="0" smtClean="0"/>
              <a:t>: Roads from Peekskill to Pines Bridge on Croton River, +</a:t>
            </a:r>
            <a:r>
              <a:rPr lang="en-US" sz="1600" dirty="0" err="1" smtClean="0"/>
              <a:t>c</a:t>
            </a:r>
            <a:r>
              <a:rPr lang="en-US" sz="1600" dirty="0" smtClean="0"/>
              <a:t>. No 32 / by Robert Erskine F.R.S. </a:t>
            </a:r>
            <a:r>
              <a:rPr lang="en-US" sz="1600" dirty="0" err="1" smtClean="0"/>
              <a:t>Geogr</a:t>
            </a:r>
            <a:r>
              <a:rPr lang="en-US" sz="1600" dirty="0" smtClean="0"/>
              <a:t>. A. U.S. and Assistants.</a:t>
            </a:r>
          </a:p>
          <a:p>
            <a:r>
              <a:rPr lang="en-US" sz="1600" i="1" dirty="0"/>
              <a:t>G</a:t>
            </a:r>
            <a:r>
              <a:rPr lang="en-US" sz="1600" i="1" dirty="0" smtClean="0"/>
              <a:t>enre/Form: </a:t>
            </a:r>
            <a:r>
              <a:rPr lang="en-US" sz="1600" dirty="0" smtClean="0"/>
              <a:t>Early works to 1800 – </a:t>
            </a:r>
            <a:r>
              <a:rPr lang="en-US" sz="1600" dirty="0" err="1" smtClean="0"/>
              <a:t>lcsh</a:t>
            </a:r>
            <a:endParaRPr lang="en-US" sz="1600" dirty="0" smtClean="0"/>
          </a:p>
          <a:p>
            <a:r>
              <a:rPr lang="en-US" sz="1600" i="1" dirty="0"/>
              <a:t>S</a:t>
            </a:r>
            <a:r>
              <a:rPr lang="en-US" sz="1600" i="1" dirty="0" smtClean="0"/>
              <a:t>ubject: </a:t>
            </a:r>
            <a:r>
              <a:rPr lang="en-US" sz="1600" dirty="0" smtClean="0"/>
              <a:t>Hudson River Valley (N.Y. and N.J.) -- History -- Revolution, 1775-1783 -- Campaigns -- Maps, Manuscript.</a:t>
            </a:r>
          </a:p>
          <a:p>
            <a:r>
              <a:rPr lang="en-US" sz="1600" i="1" dirty="0"/>
              <a:t>F</a:t>
            </a:r>
            <a:r>
              <a:rPr lang="en-US" sz="1600" i="1" dirty="0" smtClean="0"/>
              <a:t>ormat: </a:t>
            </a:r>
            <a:r>
              <a:rPr lang="en-US" sz="1600" dirty="0" smtClean="0"/>
              <a:t>37.0 cm. wide by 48.0 </a:t>
            </a:r>
            <a:r>
              <a:rPr lang="en-US" sz="1600" dirty="0" err="1" smtClean="0"/>
              <a:t>cm.high</a:t>
            </a:r>
            <a:r>
              <a:rPr lang="en-US" sz="1600" dirty="0" smtClean="0"/>
              <a:t>, 1 manuscript map</a:t>
            </a:r>
          </a:p>
          <a:p>
            <a:r>
              <a:rPr lang="en-US" sz="1600" i="1" dirty="0" smtClean="0"/>
              <a:t>Medium: </a:t>
            </a:r>
            <a:r>
              <a:rPr lang="en-US" sz="1600" dirty="0" smtClean="0"/>
              <a:t>black ink and black pencil on paper, with paper fills</a:t>
            </a:r>
          </a:p>
          <a:p>
            <a:r>
              <a:rPr lang="en-US" sz="1600" i="1" dirty="0" smtClean="0"/>
              <a:t>Date</a:t>
            </a:r>
            <a:r>
              <a:rPr lang="en-US" sz="1600" dirty="0" smtClean="0"/>
              <a:t>: 1778</a:t>
            </a:r>
          </a:p>
          <a:p>
            <a:r>
              <a:rPr lang="en-US" sz="1600" i="1" dirty="0" smtClean="0"/>
              <a:t>Union Title: </a:t>
            </a:r>
            <a:r>
              <a:rPr lang="en-US" sz="1600" dirty="0" smtClean="0"/>
              <a:t>Continental Army Survey</a:t>
            </a:r>
          </a:p>
          <a:p>
            <a:r>
              <a:rPr lang="en-US" sz="1600" i="1" dirty="0" smtClean="0"/>
              <a:t>Call Number</a:t>
            </a:r>
            <a:r>
              <a:rPr lang="en-US" sz="1600" dirty="0" smtClean="0"/>
              <a:t>: NS4 M30.2.22</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3613" cy="868362"/>
          </a:xfrm>
        </p:spPr>
        <p:txBody>
          <a:bodyPr/>
          <a:lstStyle/>
          <a:p>
            <a:r>
              <a:rPr lang="en-US" dirty="0" smtClean="0"/>
              <a:t>CDWA: The Erskine Map</a:t>
            </a:r>
            <a:endParaRPr lang="en-US" dirty="0"/>
          </a:p>
        </p:txBody>
      </p:sp>
      <p:sp>
        <p:nvSpPr>
          <p:cNvPr id="3" name="Rectangle 2"/>
          <p:cNvSpPr/>
          <p:nvPr/>
        </p:nvSpPr>
        <p:spPr>
          <a:xfrm>
            <a:off x="228600" y="868362"/>
            <a:ext cx="7999413" cy="6524865"/>
          </a:xfrm>
          <a:prstGeom prst="rect">
            <a:avLst/>
          </a:prstGeom>
        </p:spPr>
        <p:txBody>
          <a:bodyPr wrap="square">
            <a:spAutoFit/>
          </a:bodyPr>
          <a:lstStyle/>
          <a:p>
            <a:r>
              <a:rPr lang="en-US" sz="1600" i="1" dirty="0" smtClean="0"/>
              <a:t>description</a:t>
            </a:r>
            <a:r>
              <a:rPr lang="en-US" sz="1600" dirty="0" smtClean="0"/>
              <a:t>: Military topographic map. Covers the towns of </a:t>
            </a:r>
            <a:r>
              <a:rPr lang="en-US" sz="1600" dirty="0" err="1" smtClean="0"/>
              <a:t>Cortlandt</a:t>
            </a:r>
            <a:r>
              <a:rPr lang="en-US" sz="1600" dirty="0" smtClean="0"/>
              <a:t>, Ossining, Mt. Pleasant, Yorktown and Newcastle in Westchester County, New York. Shows roads running through Peekskill, Croton, Ossining, </a:t>
            </a:r>
            <a:r>
              <a:rPr lang="en-US" sz="1600" dirty="0" err="1" smtClean="0"/>
              <a:t>Scarboro</a:t>
            </a:r>
            <a:r>
              <a:rPr lang="en-US" sz="1600" dirty="0" smtClean="0"/>
              <a:t>, Millwood, Tompkins Corners, Pleasantville, Chappaqua, </a:t>
            </a:r>
            <a:r>
              <a:rPr lang="en-US" sz="1600" dirty="0" err="1" smtClean="0"/>
              <a:t>Pinge</a:t>
            </a:r>
            <a:r>
              <a:rPr lang="en-US" sz="1600" dirty="0" smtClean="0"/>
              <a:t> Bridge, Yorktown Heights and Yorktown. Also shows buildings and owners' names, landforms and streams. Shows relief by </a:t>
            </a:r>
            <a:r>
              <a:rPr lang="en-US" sz="1600" dirty="0" err="1" smtClean="0"/>
              <a:t>hachures</a:t>
            </a:r>
            <a:r>
              <a:rPr lang="en-US" sz="1600" dirty="0" smtClean="0"/>
              <a:t>. Title proper from recto is the work of a later editor--Simeon DeWitt or his assign--subsequent to 1820. Title from verso is in Erskine's hand and may be cited as such. Index title, statement of responsibility, date, series title and series numbering also by Erskine, but on separate index sheet filed at head of series. Pen-and-ink, pencil on laid paper. Watermarks: lily, </a:t>
            </a:r>
            <a:r>
              <a:rPr lang="en-US" sz="1600" dirty="0" err="1" smtClean="0"/>
              <a:t>monogramSoiled</a:t>
            </a:r>
            <a:r>
              <a:rPr lang="en-US" sz="1600" dirty="0" smtClean="0"/>
              <a:t>, stained, foxed, creased, frayed, and abraded. Razor cuts and pinpricks for copying. Mounted on cloth, bound and cropped, </a:t>
            </a:r>
            <a:r>
              <a:rPr lang="en-US" sz="1600" dirty="0" err="1" smtClean="0"/>
              <a:t>disbound</a:t>
            </a:r>
            <a:r>
              <a:rPr lang="en-US" sz="1600" dirty="0" smtClean="0"/>
              <a:t> and </a:t>
            </a:r>
            <a:r>
              <a:rPr lang="en-US" sz="1600" dirty="0" err="1" smtClean="0"/>
              <a:t>silked</a:t>
            </a:r>
            <a:r>
              <a:rPr lang="en-US" sz="1600" dirty="0" smtClean="0"/>
              <a:t> by subsequent owners. Cleaned after removal of backings 1999; some fill remains. Sheathed in </a:t>
            </a:r>
            <a:r>
              <a:rPr lang="en-US" sz="1600" dirty="0" err="1" smtClean="0"/>
              <a:t>mylar</a:t>
            </a:r>
            <a:r>
              <a:rPr lang="en-US" sz="1600" dirty="0" smtClean="0"/>
              <a:t>. In pencil on recto: "No 32" Also in ink on verso, a crossed-out text of which 500 words are extant; incipit "plane of which the representation is to be drawn, and the place of the Eyes. [Paragraph] The General principle [on which--crossed out] of Perspective [is the--crossed out] supposes pencils of rays...." Ancillary geometric drawings in ink and pencil on recto and verso</a:t>
            </a:r>
            <a:r>
              <a:rPr lang="en-US" sz="1600" dirty="0" smtClean="0"/>
              <a:t>.</a:t>
            </a:r>
          </a:p>
          <a:p>
            <a:r>
              <a:rPr lang="en-US" sz="1600" i="1" dirty="0" smtClean="0"/>
              <a:t>Rights &amp; Reproduction statement: </a:t>
            </a:r>
            <a:r>
              <a:rPr lang="en-US" sz="1600" dirty="0" smtClean="0"/>
              <a:t>The Rights &amp; Reproductions Department can provide photographic reproductions of most of the New-York Historical Society's collections. In most instances, the permission to display, reproduce, or otherwise use such reproductions can also be obtained. For more information, please see our guidelines.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68362"/>
            <a:ext cx="7313613" cy="868362"/>
          </a:xfrm>
        </p:spPr>
        <p:txBody>
          <a:bodyPr/>
          <a:lstStyle/>
          <a:p>
            <a:r>
              <a:rPr lang="en-US" dirty="0" smtClean="0"/>
              <a:t>CDWA: The Erskine Map</a:t>
            </a:r>
            <a:endParaRPr lang="en-US" dirty="0"/>
          </a:p>
        </p:txBody>
      </p:sp>
      <p:sp>
        <p:nvSpPr>
          <p:cNvPr id="3" name="Rectangle 2"/>
          <p:cNvSpPr/>
          <p:nvPr/>
        </p:nvSpPr>
        <p:spPr>
          <a:xfrm>
            <a:off x="685800" y="2209800"/>
            <a:ext cx="7313613" cy="3416320"/>
          </a:xfrm>
          <a:prstGeom prst="rect">
            <a:avLst/>
          </a:prstGeom>
        </p:spPr>
        <p:txBody>
          <a:bodyPr wrap="square">
            <a:spAutoFit/>
          </a:bodyPr>
          <a:lstStyle/>
          <a:p>
            <a:r>
              <a:rPr lang="en-US" b="1" dirty="0" smtClean="0"/>
              <a:t>The Slide</a:t>
            </a:r>
          </a:p>
          <a:p>
            <a:r>
              <a:rPr lang="en-US" i="1" dirty="0" smtClean="0"/>
              <a:t>NYHS negative no.: </a:t>
            </a:r>
            <a:r>
              <a:rPr lang="en-US" dirty="0" smtClean="0"/>
              <a:t>56411</a:t>
            </a:r>
          </a:p>
          <a:p>
            <a:r>
              <a:rPr lang="en-US" i="1" dirty="0" smtClean="0"/>
              <a:t>Creator: </a:t>
            </a:r>
            <a:r>
              <a:rPr lang="en-US" dirty="0" smtClean="0"/>
              <a:t>New York Historical Society Imaging Department</a:t>
            </a:r>
          </a:p>
          <a:p>
            <a:r>
              <a:rPr lang="en-US" i="1" dirty="0" smtClean="0"/>
              <a:t>Date: </a:t>
            </a:r>
            <a:r>
              <a:rPr lang="en-US" dirty="0" smtClean="0"/>
              <a:t>2001</a:t>
            </a:r>
          </a:p>
          <a:p>
            <a:r>
              <a:rPr lang="en-US" i="1" dirty="0" smtClean="0"/>
              <a:t>medium: </a:t>
            </a:r>
            <a:r>
              <a:rPr lang="en-US" dirty="0" smtClean="0"/>
              <a:t>photographic negative glass plate </a:t>
            </a:r>
          </a:p>
          <a:p>
            <a:r>
              <a:rPr lang="en-US" i="1" dirty="0" smtClean="0"/>
              <a:t>dimensions: </a:t>
            </a:r>
            <a:r>
              <a:rPr lang="en-US" dirty="0" smtClean="0"/>
              <a:t>4" wide </a:t>
            </a:r>
            <a:r>
              <a:rPr lang="en-US" dirty="0" err="1" smtClean="0"/>
              <a:t>x</a:t>
            </a:r>
            <a:r>
              <a:rPr lang="en-US" dirty="0" smtClean="0"/>
              <a:t> 5" high</a:t>
            </a:r>
          </a:p>
          <a:p>
            <a:r>
              <a:rPr lang="en-US" b="1" dirty="0" smtClean="0"/>
              <a:t>The Digital Image</a:t>
            </a:r>
          </a:p>
          <a:p>
            <a:r>
              <a:rPr lang="en-US" i="1" dirty="0" smtClean="0"/>
              <a:t>URI: </a:t>
            </a:r>
            <a:r>
              <a:rPr lang="en-US" dirty="0" smtClean="0">
                <a:hlinkClick r:id="rId2"/>
              </a:rPr>
              <a:t>http://dlib.nyu.edu/maassimages/amrev/jpg/n000042s.jpg</a:t>
            </a:r>
            <a:endParaRPr lang="en-US" dirty="0" smtClean="0"/>
          </a:p>
          <a:p>
            <a:r>
              <a:rPr lang="en-US" i="1" dirty="0" smtClean="0"/>
              <a:t>Date: </a:t>
            </a:r>
            <a:r>
              <a:rPr lang="en-US" dirty="0" smtClean="0"/>
              <a:t>2005</a:t>
            </a:r>
          </a:p>
          <a:p>
            <a:r>
              <a:rPr lang="en-US" i="1" dirty="0" smtClean="0"/>
              <a:t>Creator: </a:t>
            </a:r>
            <a:r>
              <a:rPr lang="en-US" dirty="0" smtClean="0"/>
              <a:t>Center for Digital Imaging</a:t>
            </a:r>
          </a:p>
          <a:p>
            <a:r>
              <a:rPr lang="en-US" i="1" dirty="0" smtClean="0"/>
              <a:t>Dimensions: </a:t>
            </a:r>
            <a:r>
              <a:rPr lang="en-US" dirty="0" smtClean="0"/>
              <a:t>1659 pixels wide </a:t>
            </a:r>
            <a:r>
              <a:rPr lang="en-US" dirty="0" err="1" smtClean="0"/>
              <a:t>x</a:t>
            </a:r>
            <a:r>
              <a:rPr lang="en-US" dirty="0" smtClean="0"/>
              <a:t> 2077 pixels high</a:t>
            </a:r>
          </a:p>
          <a:p>
            <a:r>
              <a:rPr lang="en-US" i="1" dirty="0" smtClean="0"/>
              <a:t>Format: </a:t>
            </a:r>
            <a:r>
              <a:rPr lang="en-US" dirty="0" smtClean="0"/>
              <a:t>JFIF/JPEG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304800" y="1752600"/>
            <a:ext cx="8610600" cy="4524316"/>
          </a:xfrm>
          <a:prstGeom prst="rect">
            <a:avLst/>
          </a:prstGeom>
          <a:noFill/>
        </p:spPr>
        <p:txBody>
          <a:bodyPr wrap="square" rtlCol="0">
            <a:spAutoFit/>
          </a:bodyPr>
          <a:lstStyle/>
          <a:p>
            <a:r>
              <a:rPr lang="en-US" dirty="0" smtClean="0"/>
              <a:t>“</a:t>
            </a:r>
            <a:r>
              <a:rPr lang="en-US" b="1" dirty="0" smtClean="0"/>
              <a:t>III</a:t>
            </a:r>
            <a:r>
              <a:rPr lang="en-US" b="1" dirty="0"/>
              <a:t>.2a:</a:t>
            </a:r>
            <a:r>
              <a:rPr lang="en-US" dirty="0"/>
              <a:t> RECOMMENDATION: Use level of description and schema (DC, LOM, </a:t>
            </a:r>
            <a:r>
              <a:rPr lang="en-US" dirty="0" smtClean="0"/>
              <a:t>VRA Core</a:t>
            </a:r>
            <a:r>
              <a:rPr lang="en-US" dirty="0"/>
              <a:t>, etc,) appropriate to the bibliographic resource. Don’t apply MARC</a:t>
            </a:r>
            <a:r>
              <a:rPr lang="en-US" dirty="0" smtClean="0"/>
              <a:t>, AACR2</a:t>
            </a:r>
            <a:r>
              <a:rPr lang="en-US" dirty="0"/>
              <a:t>, </a:t>
            </a:r>
            <a:r>
              <a:rPr lang="en-US" dirty="0" smtClean="0"/>
              <a:t>and LCSH </a:t>
            </a:r>
            <a:r>
              <a:rPr lang="en-US" dirty="0"/>
              <a:t>to everything.</a:t>
            </a:r>
          </a:p>
          <a:p>
            <a:r>
              <a:rPr lang="en-US" b="1" dirty="0"/>
              <a:t>III.2b: </a:t>
            </a:r>
            <a:r>
              <a:rPr lang="en-US" dirty="0"/>
              <a:t>RECOMMENDATION: Consider the value of implementing the FAST syntax </a:t>
            </a:r>
            <a:r>
              <a:rPr lang="en-US" dirty="0" smtClean="0"/>
              <a:t>with special </a:t>
            </a:r>
            <a:r>
              <a:rPr lang="en-US" dirty="0"/>
              <a:t>attention to ‘place’ and ‘time periods’ in order to support faceted browsing in </a:t>
            </a:r>
            <a:r>
              <a:rPr lang="en-US" dirty="0" smtClean="0"/>
              <a:t>those categories</a:t>
            </a:r>
            <a:r>
              <a:rPr lang="en-US" dirty="0"/>
              <a:t>.</a:t>
            </a:r>
          </a:p>
          <a:p>
            <a:r>
              <a:rPr lang="en-US" b="1" dirty="0"/>
              <a:t>III.2c: </a:t>
            </a:r>
            <a:r>
              <a:rPr lang="en-US" dirty="0"/>
              <a:t>RECOMMENDATION: Consider using controlled vocabularies only for name</a:t>
            </a:r>
            <a:r>
              <a:rPr lang="en-US" dirty="0" smtClean="0"/>
              <a:t>, uniform </a:t>
            </a:r>
            <a:r>
              <a:rPr lang="en-US" dirty="0"/>
              <a:t>title, date, and place, and abandoning the use of controlled vocabularies [LCSH</a:t>
            </a:r>
            <a:r>
              <a:rPr lang="en-US" dirty="0" smtClean="0"/>
              <a:t>, MESH</a:t>
            </a:r>
            <a:r>
              <a:rPr lang="en-US" dirty="0"/>
              <a:t>, etc] for topical subjects in bibliographic records. Consider whether </a:t>
            </a:r>
            <a:r>
              <a:rPr lang="en-US" dirty="0" smtClean="0"/>
              <a:t>automated enriched </a:t>
            </a:r>
            <a:r>
              <a:rPr lang="en-US" dirty="0"/>
              <a:t>metadata such as TOC, indexes can become surrogates for subject headings </a:t>
            </a:r>
            <a:r>
              <a:rPr lang="en-US" dirty="0" smtClean="0"/>
              <a:t>and classification </a:t>
            </a:r>
            <a:r>
              <a:rPr lang="en-US" dirty="0"/>
              <a:t>for retrieval.</a:t>
            </a:r>
          </a:p>
          <a:p>
            <a:r>
              <a:rPr lang="en-US" b="1" dirty="0"/>
              <a:t>III.2d: </a:t>
            </a:r>
            <a:r>
              <a:rPr lang="en-US" dirty="0"/>
              <a:t>RECOMMENDATION: In allocating resources to descriptive and subject </a:t>
            </a:r>
            <a:r>
              <a:rPr lang="en-US" dirty="0" smtClean="0"/>
              <a:t>metadata creation</a:t>
            </a:r>
            <a:r>
              <a:rPr lang="en-US" dirty="0"/>
              <a:t>, consider giving preference to those items that are completely </a:t>
            </a:r>
            <a:r>
              <a:rPr lang="en-US" dirty="0" smtClean="0"/>
              <a:t>undiscoverable without </a:t>
            </a:r>
            <a:r>
              <a:rPr lang="en-US" dirty="0"/>
              <a:t>it, such as images, music, numeric databases, etc. Consider whether </a:t>
            </a:r>
            <a:r>
              <a:rPr lang="en-US" dirty="0" smtClean="0"/>
              <a:t>automated metadata </a:t>
            </a:r>
            <a:r>
              <a:rPr lang="en-US" dirty="0"/>
              <a:t>creation techniques can be used for all textual materials</a:t>
            </a:r>
            <a:r>
              <a:rPr lang="en-US" dirty="0" smtClean="0"/>
              <a:t>.</a:t>
            </a:r>
            <a:r>
              <a:rPr lang="en-US" dirty="0" smtClean="0"/>
              <a:t>”</a:t>
            </a:r>
          </a:p>
        </p:txBody>
      </p:sp>
      <p:sp>
        <p:nvSpPr>
          <p:cNvPr id="3" name="Title 1"/>
          <p:cNvSpPr txBox="1">
            <a:spLocks/>
          </p:cNvSpPr>
          <p:nvPr/>
        </p:nvSpPr>
        <p:spPr>
          <a:xfrm>
            <a:off x="457199" y="609600"/>
            <a:ext cx="6508377" cy="1143000"/>
          </a:xfrm>
          <a:prstGeom prst="rect">
            <a:avLst/>
          </a:prstGeom>
        </p:spPr>
        <p:txBody>
          <a:bodyPr vert="horz" lIns="91440" tIns="45720" rIns="91440" bIns="45720" rtlCol="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UC Libraries Bib Services Task Force Final Report (12/2005)</a:t>
            </a:r>
            <a:endParaRPr kumimoji="0" lang="en-US" sz="3600" b="0" i="0"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FRBR Entities</a:t>
            </a:r>
            <a:endParaRPr lang="en-US" dirty="0"/>
          </a:p>
        </p:txBody>
      </p:sp>
      <p:pic>
        <p:nvPicPr>
          <p:cNvPr id="3" name="Picture 2"/>
          <p:cNvPicPr>
            <a:picLocks noChangeAspect="1"/>
          </p:cNvPicPr>
          <p:nvPr/>
        </p:nvPicPr>
        <p:blipFill>
          <a:blip r:embed="rId2"/>
          <a:stretch>
            <a:fillRect/>
          </a:stretch>
        </p:blipFill>
        <p:spPr>
          <a:xfrm>
            <a:off x="1676400" y="1591536"/>
            <a:ext cx="5791200" cy="48154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900"/>
            <a:ext cx="6508377" cy="1143000"/>
          </a:xfrm>
        </p:spPr>
        <p:txBody>
          <a:bodyPr/>
          <a:lstStyle/>
          <a:p>
            <a:r>
              <a:rPr lang="en-US" dirty="0" smtClean="0"/>
              <a:t>MARC Record</a:t>
            </a:r>
            <a:endParaRPr lang="en-US" dirty="0"/>
          </a:p>
        </p:txBody>
      </p:sp>
      <p:sp>
        <p:nvSpPr>
          <p:cNvPr id="3" name="TextBox 2"/>
          <p:cNvSpPr txBox="1"/>
          <p:nvPr/>
        </p:nvSpPr>
        <p:spPr>
          <a:xfrm>
            <a:off x="457199" y="1502687"/>
            <a:ext cx="8305800" cy="5355313"/>
          </a:xfrm>
          <a:prstGeom prst="rect">
            <a:avLst/>
          </a:prstGeom>
          <a:noFill/>
        </p:spPr>
        <p:txBody>
          <a:bodyPr wrap="square" rtlCol="0">
            <a:spAutoFit/>
          </a:bodyPr>
          <a:lstStyle/>
          <a:p>
            <a:r>
              <a:rPr lang="en-US" b="1" dirty="0" smtClean="0"/>
              <a:t>Title</a:t>
            </a:r>
            <a:r>
              <a:rPr lang="en-US" dirty="0" smtClean="0"/>
              <a:t>: A companion to digital humanities / edited by Susan </a:t>
            </a:r>
            <a:r>
              <a:rPr lang="en-US" dirty="0" err="1" smtClean="0"/>
              <a:t>Schreibman</a:t>
            </a:r>
            <a:r>
              <a:rPr lang="en-US" dirty="0" smtClean="0"/>
              <a:t>, Ray Siemens, and John </a:t>
            </a:r>
            <a:r>
              <a:rPr lang="en-US" dirty="0" err="1" smtClean="0"/>
              <a:t>Unsworth</a:t>
            </a:r>
            <a:r>
              <a:rPr lang="en-US" dirty="0" smtClean="0"/>
              <a:t>. </a:t>
            </a:r>
          </a:p>
          <a:p>
            <a:r>
              <a:rPr lang="en-US" b="1" dirty="0" smtClean="0"/>
              <a:t>Series</a:t>
            </a:r>
            <a:r>
              <a:rPr lang="en-US" dirty="0" smtClean="0"/>
              <a:t>: Blackwell companions to literature and culture ; 26 </a:t>
            </a:r>
          </a:p>
          <a:p>
            <a:r>
              <a:rPr lang="en-US" b="1" dirty="0" smtClean="0"/>
              <a:t>Published</a:t>
            </a:r>
            <a:r>
              <a:rPr lang="en-US" dirty="0" smtClean="0"/>
              <a:t>: Malden, MA : Blackwell Pub., c2004. </a:t>
            </a:r>
          </a:p>
          <a:p>
            <a:r>
              <a:rPr lang="en-US" b="1" dirty="0" smtClean="0"/>
              <a:t>Physical Description</a:t>
            </a:r>
            <a:r>
              <a:rPr lang="en-US" dirty="0" smtClean="0"/>
              <a:t>: xxvii, 611 </a:t>
            </a:r>
            <a:r>
              <a:rPr lang="en-US" dirty="0" err="1" smtClean="0"/>
              <a:t>p</a:t>
            </a:r>
            <a:r>
              <a:rPr lang="en-US" dirty="0" smtClean="0"/>
              <a:t>. : ill. ; 26 cm. </a:t>
            </a:r>
          </a:p>
          <a:p>
            <a:r>
              <a:rPr lang="en-US" b="1" dirty="0" smtClean="0"/>
              <a:t>Includes</a:t>
            </a:r>
            <a:r>
              <a:rPr lang="en-US" dirty="0" smtClean="0"/>
              <a:t>: Includes bibliographical references and index. </a:t>
            </a:r>
          </a:p>
          <a:p>
            <a:r>
              <a:rPr lang="en-US" b="1" dirty="0" smtClean="0"/>
              <a:t>Related URL</a:t>
            </a:r>
            <a:r>
              <a:rPr lang="en-US" dirty="0" smtClean="0"/>
              <a:t>: Table of contents </a:t>
            </a:r>
            <a:r>
              <a:rPr lang="en-US" dirty="0" smtClean="0">
                <a:hlinkClick r:id="rId2"/>
              </a:rPr>
              <a:t>http://www.loc.gov/catdir/toc/ecip0415/2004004337.html</a:t>
            </a:r>
            <a:r>
              <a:rPr lang="en-US" dirty="0" smtClean="0"/>
              <a:t> </a:t>
            </a:r>
          </a:p>
          <a:p>
            <a:r>
              <a:rPr lang="en-US" b="1" dirty="0" smtClean="0"/>
              <a:t>Subject (LCSH</a:t>
            </a:r>
            <a:r>
              <a:rPr lang="en-US" dirty="0" smtClean="0"/>
              <a:t>): Humanities -- Data processing.  Humanities -- Research -- Data processing. Information storage and retrieval systems -- Humanities. </a:t>
            </a:r>
          </a:p>
          <a:p>
            <a:r>
              <a:rPr lang="en-US" b="1" dirty="0" smtClean="0"/>
              <a:t>Other Name</a:t>
            </a:r>
            <a:r>
              <a:rPr lang="en-US" dirty="0" smtClean="0"/>
              <a:t>: </a:t>
            </a:r>
            <a:r>
              <a:rPr lang="en-US" dirty="0" err="1" smtClean="0"/>
              <a:t>Schreibman</a:t>
            </a:r>
            <a:r>
              <a:rPr lang="en-US" dirty="0" smtClean="0"/>
              <a:t>, Susan. Siemens, Raymond George, 1966- </a:t>
            </a:r>
            <a:r>
              <a:rPr lang="en-US" dirty="0" err="1" smtClean="0"/>
              <a:t>Unsworth</a:t>
            </a:r>
            <a:r>
              <a:rPr lang="en-US" dirty="0" smtClean="0"/>
              <a:t>, John (John M.) </a:t>
            </a:r>
          </a:p>
          <a:p>
            <a:r>
              <a:rPr lang="en-US" b="1" dirty="0" smtClean="0"/>
              <a:t>ISBN</a:t>
            </a:r>
            <a:r>
              <a:rPr lang="en-US" dirty="0" smtClean="0"/>
              <a:t>: 1405103213 (hardcover : </a:t>
            </a:r>
            <a:r>
              <a:rPr lang="en-US" dirty="0" err="1" smtClean="0"/>
              <a:t>alk</a:t>
            </a:r>
            <a:r>
              <a:rPr lang="en-US" dirty="0" smtClean="0"/>
              <a:t>. paper)</a:t>
            </a:r>
          </a:p>
          <a:p>
            <a:r>
              <a:rPr lang="en-US" b="1" dirty="0" smtClean="0"/>
              <a:t>LC Card Number</a:t>
            </a:r>
            <a:r>
              <a:rPr lang="en-US" dirty="0" smtClean="0"/>
              <a:t>: 2004004337 </a:t>
            </a:r>
          </a:p>
          <a:p>
            <a:r>
              <a:rPr lang="en-US" b="1" dirty="0" smtClean="0"/>
              <a:t>Other Identifying Number</a:t>
            </a:r>
            <a:r>
              <a:rPr lang="en-US" dirty="0" smtClean="0"/>
              <a:t>: V5-K55931 </a:t>
            </a:r>
          </a:p>
          <a:p>
            <a:r>
              <a:rPr lang="en-US" b="1" dirty="0" smtClean="0"/>
              <a:t>Institution</a:t>
            </a:r>
            <a:r>
              <a:rPr lang="en-US" dirty="0" smtClean="0"/>
              <a:t>: University of Illinois at Urbana-Champaign </a:t>
            </a:r>
          </a:p>
          <a:p>
            <a:r>
              <a:rPr lang="en-US" b="1" dirty="0" smtClean="0"/>
              <a:t>Library Location</a:t>
            </a:r>
            <a:r>
              <a:rPr lang="en-US" dirty="0" smtClean="0"/>
              <a:t>: Main Stacks Call Number: 001.30285 </a:t>
            </a:r>
          </a:p>
          <a:p>
            <a:r>
              <a:rPr lang="en-US" b="1" dirty="0" smtClean="0"/>
              <a:t>Copy</a:t>
            </a:r>
            <a:r>
              <a:rPr lang="en-US" dirty="0" smtClean="0"/>
              <a:t>: 1 </a:t>
            </a:r>
          </a:p>
          <a:p>
            <a:r>
              <a:rPr lang="en-US" b="1" dirty="0" smtClean="0"/>
              <a:t>Status</a:t>
            </a:r>
            <a:r>
              <a:rPr lang="en-US" dirty="0" smtClean="0"/>
              <a:t>: c.1 Checked out - Due on 05-06-10</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92138"/>
            <a:ext cx="6508377" cy="1143000"/>
          </a:xfrm>
        </p:spPr>
        <p:txBody>
          <a:bodyPr/>
          <a:lstStyle/>
          <a:p>
            <a:r>
              <a:rPr lang="en-US" dirty="0" smtClean="0"/>
              <a:t>EAD in the FRBR World</a:t>
            </a:r>
            <a:endParaRPr lang="en-US" dirty="0"/>
          </a:p>
        </p:txBody>
      </p:sp>
      <p:sp>
        <p:nvSpPr>
          <p:cNvPr id="3" name="Content Placeholder 2"/>
          <p:cNvSpPr>
            <a:spLocks noGrp="1"/>
          </p:cNvSpPr>
          <p:nvPr>
            <p:ph idx="1"/>
          </p:nvPr>
        </p:nvSpPr>
        <p:spPr>
          <a:xfrm>
            <a:off x="381000" y="2039938"/>
            <a:ext cx="8382000" cy="4818062"/>
          </a:xfrm>
        </p:spPr>
        <p:txBody>
          <a:bodyPr>
            <a:normAutofit fontScale="62500" lnSpcReduction="20000"/>
          </a:bodyPr>
          <a:lstStyle/>
          <a:p>
            <a:r>
              <a:rPr lang="en-US" sz="2571" b="1" dirty="0" smtClean="0"/>
              <a:t>&lt;</a:t>
            </a:r>
            <a:r>
              <a:rPr lang="en-US" sz="2571" b="1" dirty="0" err="1" smtClean="0"/>
              <a:t>filedesc</a:t>
            </a:r>
            <a:r>
              <a:rPr lang="en-US" sz="2571" b="1" dirty="0" smtClean="0"/>
              <a:t>&gt; File Description:  </a:t>
            </a:r>
            <a:r>
              <a:rPr lang="en-US" sz="2571" dirty="0" smtClean="0"/>
              <a:t>A required </a:t>
            </a:r>
            <a:r>
              <a:rPr lang="en-US" sz="2571" dirty="0" err="1" smtClean="0"/>
              <a:t>subelement</a:t>
            </a:r>
            <a:r>
              <a:rPr lang="en-US" sz="2571" dirty="0" smtClean="0"/>
              <a:t> of the &lt;</a:t>
            </a:r>
            <a:r>
              <a:rPr lang="en-US" sz="2571" dirty="0" err="1" smtClean="0"/>
              <a:t>eadheader</a:t>
            </a:r>
            <a:r>
              <a:rPr lang="en-US" sz="2571" dirty="0" smtClean="0"/>
              <a:t>&gt; that bundles much of the bibliographic information about the finding aid, including its author, title, subtitle, and sponsor (all in the &lt;</a:t>
            </a:r>
            <a:r>
              <a:rPr lang="en-US" sz="2571" dirty="0" err="1" smtClean="0"/>
              <a:t>titlestmt</a:t>
            </a:r>
            <a:r>
              <a:rPr lang="en-US" sz="2571" dirty="0" smtClean="0"/>
              <a:t>&gt;), as well as the edition, publisher, publishing series, and related notes (encoded separately).</a:t>
            </a:r>
          </a:p>
          <a:p>
            <a:r>
              <a:rPr lang="en-US" sz="2571" dirty="0" smtClean="0"/>
              <a:t> </a:t>
            </a:r>
            <a:r>
              <a:rPr lang="en-US" sz="2571" b="1" dirty="0" smtClean="0"/>
              <a:t>&lt;</a:t>
            </a:r>
            <a:r>
              <a:rPr lang="en-US" sz="2571" b="1" dirty="0" err="1" smtClean="0"/>
              <a:t>profiledesc</a:t>
            </a:r>
            <a:r>
              <a:rPr lang="en-US" sz="2571" b="1" dirty="0" smtClean="0"/>
              <a:t>&gt; Profile Description:  </a:t>
            </a:r>
            <a:r>
              <a:rPr lang="en-US" sz="2571" dirty="0" smtClean="0"/>
              <a:t>An optional </a:t>
            </a:r>
            <a:r>
              <a:rPr lang="en-US" sz="2571" dirty="0" err="1" smtClean="0"/>
              <a:t>subelement</a:t>
            </a:r>
            <a:r>
              <a:rPr lang="en-US" sz="2571" dirty="0" smtClean="0"/>
              <a:t> of the &lt;</a:t>
            </a:r>
            <a:r>
              <a:rPr lang="en-US" sz="2571" dirty="0" err="1" smtClean="0"/>
              <a:t>eadheader</a:t>
            </a:r>
            <a:r>
              <a:rPr lang="en-US" sz="2571" dirty="0" smtClean="0"/>
              <a:t>&gt; that bundles information about the creation of the encoded version of the finding aid, including the name of the agent, place, and date of encoding. The &lt;</a:t>
            </a:r>
            <a:r>
              <a:rPr lang="en-US" sz="2571" dirty="0" err="1" smtClean="0"/>
              <a:t>profiledesc</a:t>
            </a:r>
            <a:r>
              <a:rPr lang="en-US" sz="2571" dirty="0" smtClean="0"/>
              <a:t>&gt; element also designates the predominant and minor languages used in the finding aid.   </a:t>
            </a:r>
            <a:r>
              <a:rPr lang="en-US" sz="2571" i="1" dirty="0" smtClean="0"/>
              <a:t>Do not confuse with &lt;</a:t>
            </a:r>
            <a:r>
              <a:rPr lang="en-US" sz="2571" i="1" dirty="0" err="1" smtClean="0"/>
              <a:t>filedesc</a:t>
            </a:r>
            <a:r>
              <a:rPr lang="en-US" sz="2571" i="1" dirty="0" smtClean="0"/>
              <a:t>&gt;, which bundles such bibliographic information as the title, author, publisher, edition, and publishing series of the finding aid. </a:t>
            </a:r>
          </a:p>
          <a:p>
            <a:r>
              <a:rPr lang="en-US" sz="2571" b="1" dirty="0" smtClean="0"/>
              <a:t>&lt;</a:t>
            </a:r>
            <a:r>
              <a:rPr lang="en-US" sz="2571" b="1" dirty="0" err="1" smtClean="0"/>
              <a:t>dao</a:t>
            </a:r>
            <a:r>
              <a:rPr lang="en-US" sz="2571" b="1" dirty="0" smtClean="0"/>
              <a:t>&gt; Digital Archival Object:  </a:t>
            </a:r>
            <a:r>
              <a:rPr lang="en-US" sz="2571" dirty="0" smtClean="0"/>
              <a:t>A linking element that uses the attributes ENTITYREF or HREF to connect the finding aid information to electronic representations of the described materials. The &lt;</a:t>
            </a:r>
            <a:r>
              <a:rPr lang="en-US" sz="2571" dirty="0" err="1" smtClean="0"/>
              <a:t>dao</a:t>
            </a:r>
            <a:r>
              <a:rPr lang="en-US" sz="2571" dirty="0" smtClean="0"/>
              <a:t>&gt; and &lt;</a:t>
            </a:r>
            <a:r>
              <a:rPr lang="en-US" sz="2571" dirty="0" err="1" smtClean="0"/>
              <a:t>daogrp</a:t>
            </a:r>
            <a:r>
              <a:rPr lang="en-US" sz="2571" dirty="0" smtClean="0"/>
              <a:t>&gt; elements allow the content of an archival collection or record group to be incorporated in the finding aid. These digital representations include graphic images, audio or video clips, images of text pages, and electronic transcriptions of text. The objects can be selected examples, or digital surrogates all the materials in an archival </a:t>
            </a:r>
            <a:r>
              <a:rPr lang="en-US" sz="2571" dirty="0" err="1" smtClean="0"/>
              <a:t>fonds</a:t>
            </a:r>
            <a:r>
              <a:rPr lang="en-US" sz="2571" dirty="0" smtClean="0"/>
              <a:t> or series.</a:t>
            </a:r>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6508377" cy="1143000"/>
          </a:xfrm>
        </p:spPr>
        <p:txBody>
          <a:bodyPr/>
          <a:lstStyle/>
          <a:p>
            <a:r>
              <a:rPr lang="en-US" dirty="0" smtClean="0"/>
              <a:t>Dublin Core Abstract Model</a:t>
            </a:r>
            <a:endParaRPr lang="en-US" dirty="0"/>
          </a:p>
        </p:txBody>
      </p:sp>
      <p:pic>
        <p:nvPicPr>
          <p:cNvPr id="4" name="Picture 3"/>
          <p:cNvPicPr>
            <a:picLocks noChangeAspect="1"/>
          </p:cNvPicPr>
          <p:nvPr/>
        </p:nvPicPr>
        <p:blipFill>
          <a:blip r:embed="rId3"/>
          <a:stretch>
            <a:fillRect/>
          </a:stretch>
        </p:blipFill>
        <p:spPr>
          <a:xfrm>
            <a:off x="2247900" y="1490887"/>
            <a:ext cx="5410200" cy="1950793"/>
          </a:xfrm>
          <a:prstGeom prst="rect">
            <a:avLst/>
          </a:prstGeom>
        </p:spPr>
      </p:pic>
      <p:sp>
        <p:nvSpPr>
          <p:cNvPr id="5" name="TextBox 4"/>
          <p:cNvSpPr txBox="1"/>
          <p:nvPr/>
        </p:nvSpPr>
        <p:spPr>
          <a:xfrm>
            <a:off x="914400" y="3441680"/>
            <a:ext cx="7772399" cy="3416320"/>
          </a:xfrm>
          <a:prstGeom prst="rect">
            <a:avLst/>
          </a:prstGeom>
          <a:noFill/>
        </p:spPr>
        <p:txBody>
          <a:bodyPr wrap="square" rtlCol="0">
            <a:spAutoFit/>
          </a:bodyPr>
          <a:lstStyle/>
          <a:p>
            <a:r>
              <a:rPr lang="en-US" b="1" dirty="0" smtClean="0"/>
              <a:t>3. Descriptions, description sets and records</a:t>
            </a:r>
          </a:p>
          <a:p>
            <a:r>
              <a:rPr lang="en-US" dirty="0" smtClean="0"/>
              <a:t>The abstract model presented above indicates that each DC metadata </a:t>
            </a:r>
            <a:r>
              <a:rPr lang="en-US" i="1" dirty="0" smtClean="0"/>
              <a:t>description</a:t>
            </a:r>
            <a:r>
              <a:rPr lang="en-US" dirty="0" smtClean="0"/>
              <a:t> describes one, and only one, </a:t>
            </a:r>
            <a:r>
              <a:rPr lang="en-US" i="1" dirty="0" smtClean="0"/>
              <a:t>resource</a:t>
            </a:r>
            <a:r>
              <a:rPr lang="en-US" dirty="0" smtClean="0"/>
              <a:t>. This is commonly referred to as the one-to-one principle.  However, real-world metadata applications tend to be based on loosely grouped sets of </a:t>
            </a:r>
            <a:r>
              <a:rPr lang="en-US" i="1" dirty="0" smtClean="0"/>
              <a:t>descriptions</a:t>
            </a:r>
            <a:r>
              <a:rPr lang="en-US" dirty="0" smtClean="0"/>
              <a:t> (where the </a:t>
            </a:r>
            <a:r>
              <a:rPr lang="en-US" i="1" dirty="0" smtClean="0"/>
              <a:t>described resources</a:t>
            </a:r>
            <a:r>
              <a:rPr lang="en-US" dirty="0" smtClean="0"/>
              <a:t> are typically related in some way), known here as </a:t>
            </a:r>
            <a:r>
              <a:rPr lang="en-US" i="1" dirty="0" smtClean="0"/>
              <a:t>description </a:t>
            </a:r>
            <a:r>
              <a:rPr lang="en-US" i="1" dirty="0" smtClean="0"/>
              <a:t>sets.</a:t>
            </a:r>
          </a:p>
          <a:p>
            <a:endParaRPr lang="en-US" dirty="0" smtClean="0"/>
          </a:p>
          <a:p>
            <a:r>
              <a:rPr lang="en-US" i="1" dirty="0" smtClean="0"/>
              <a:t>DCMI Abstract Model, </a:t>
            </a:r>
            <a:r>
              <a:rPr lang="en-US" i="1" dirty="0" smtClean="0">
                <a:hlinkClick r:id="rId4"/>
              </a:rPr>
              <a:t>http://dublincore.org/documents/abstract-model/</a:t>
            </a:r>
            <a:endParaRPr lang="en-US" i="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Ecological Metadata Language</a:t>
            </a:r>
            <a:endParaRPr lang="en-US" dirty="0"/>
          </a:p>
        </p:txBody>
      </p:sp>
      <p:sp>
        <p:nvSpPr>
          <p:cNvPr id="3" name="Content Placeholder 2"/>
          <p:cNvSpPr>
            <a:spLocks noGrp="1"/>
          </p:cNvSpPr>
          <p:nvPr>
            <p:ph idx="1"/>
          </p:nvPr>
        </p:nvSpPr>
        <p:spPr/>
        <p:txBody>
          <a:bodyPr/>
          <a:lstStyle/>
          <a:p>
            <a:r>
              <a:rPr lang="en-US" dirty="0" smtClean="0"/>
              <a:t>Top-level Resources</a:t>
            </a:r>
          </a:p>
          <a:p>
            <a:pPr lvl="1"/>
            <a:r>
              <a:rPr lang="en-US" i="1" dirty="0" smtClean="0"/>
              <a:t>The </a:t>
            </a:r>
            <a:r>
              <a:rPr lang="en-US" i="1" dirty="0" err="1" smtClean="0"/>
              <a:t>eml</a:t>
            </a:r>
            <a:r>
              <a:rPr lang="en-US" i="1" dirty="0" smtClean="0"/>
              <a:t>-dataset module: </a:t>
            </a:r>
            <a:r>
              <a:rPr lang="en-US" dirty="0" smtClean="0"/>
              <a:t>Dataset specific information</a:t>
            </a:r>
          </a:p>
          <a:p>
            <a:pPr lvl="1"/>
            <a:r>
              <a:rPr lang="en-US" i="1" dirty="0" smtClean="0"/>
              <a:t>The </a:t>
            </a:r>
            <a:r>
              <a:rPr lang="en-US" i="1" dirty="0" err="1" smtClean="0"/>
              <a:t>eml</a:t>
            </a:r>
            <a:r>
              <a:rPr lang="en-US" i="1" dirty="0" smtClean="0"/>
              <a:t>-literature module: </a:t>
            </a:r>
            <a:r>
              <a:rPr lang="en-US" dirty="0" smtClean="0"/>
              <a:t>Citation specific information</a:t>
            </a:r>
          </a:p>
          <a:p>
            <a:pPr lvl="1"/>
            <a:r>
              <a:rPr lang="en-US" i="1" dirty="0" smtClean="0"/>
              <a:t>The </a:t>
            </a:r>
            <a:r>
              <a:rPr lang="en-US" i="1" dirty="0" err="1" smtClean="0"/>
              <a:t>eml</a:t>
            </a:r>
            <a:r>
              <a:rPr lang="en-US" i="1" dirty="0" smtClean="0"/>
              <a:t>-software module: </a:t>
            </a:r>
            <a:r>
              <a:rPr lang="en-US" dirty="0" smtClean="0"/>
              <a:t>Software specific information</a:t>
            </a:r>
          </a:p>
          <a:p>
            <a:pPr lvl="1"/>
            <a:r>
              <a:rPr lang="en-US" i="1" dirty="0" smtClean="0"/>
              <a:t>The </a:t>
            </a:r>
            <a:r>
              <a:rPr lang="en-US" i="1" dirty="0" err="1" smtClean="0"/>
              <a:t>eml</a:t>
            </a:r>
            <a:r>
              <a:rPr lang="en-US" i="1" dirty="0" smtClean="0"/>
              <a:t>-protocol module: </a:t>
            </a:r>
            <a:r>
              <a:rPr lang="en-US" dirty="0" smtClean="0"/>
              <a:t>Research protocol specific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2900"/>
            <a:ext cx="6508377" cy="1143000"/>
          </a:xfrm>
        </p:spPr>
        <p:txBody>
          <a:bodyPr/>
          <a:lstStyle/>
          <a:p>
            <a:r>
              <a:rPr lang="en-US" dirty="0" smtClean="0"/>
              <a:t>Categories for </a:t>
            </a:r>
            <a:r>
              <a:rPr lang="en-US" dirty="0" smtClean="0"/>
              <a:t>the Description</a:t>
            </a:r>
            <a:r>
              <a:rPr lang="en-US" dirty="0" smtClean="0"/>
              <a:t> </a:t>
            </a:r>
            <a:r>
              <a:rPr lang="en-US" dirty="0" smtClean="0"/>
              <a:t>of </a:t>
            </a:r>
            <a:r>
              <a:rPr lang="en-US" dirty="0" smtClean="0"/>
              <a:t>Works of </a:t>
            </a:r>
            <a:r>
              <a:rPr lang="en-US" dirty="0" smtClean="0"/>
              <a:t>Art</a:t>
            </a:r>
            <a:endParaRPr lang="en-US" dirty="0"/>
          </a:p>
        </p:txBody>
      </p:sp>
      <p:sp>
        <p:nvSpPr>
          <p:cNvPr id="3" name="TextBox 2"/>
          <p:cNvSpPr txBox="1"/>
          <p:nvPr/>
        </p:nvSpPr>
        <p:spPr>
          <a:xfrm>
            <a:off x="228601" y="1828800"/>
            <a:ext cx="4267199" cy="4801315"/>
          </a:xfrm>
          <a:prstGeom prst="rect">
            <a:avLst/>
          </a:prstGeom>
          <a:noFill/>
        </p:spPr>
        <p:txBody>
          <a:bodyPr wrap="square" rtlCol="0">
            <a:spAutoFit/>
          </a:bodyPr>
          <a:lstStyle/>
          <a:p>
            <a:r>
              <a:rPr lang="en-US" sz="1600" b="1" i="1" dirty="0" smtClean="0"/>
              <a:t>FOR THE OBJECT, ARCHITECTURE, OR GROUP</a:t>
            </a:r>
            <a:endParaRPr lang="en-US" sz="1600" b="1" dirty="0" smtClean="0"/>
          </a:p>
          <a:p>
            <a:r>
              <a:rPr lang="en-US" sz="1600" dirty="0" smtClean="0"/>
              <a:t>Catalog Level</a:t>
            </a:r>
            <a:br>
              <a:rPr lang="en-US" sz="1600" dirty="0" smtClean="0"/>
            </a:br>
            <a:r>
              <a:rPr lang="en-US" sz="1600" dirty="0" smtClean="0"/>
              <a:t>Object/Work Type</a:t>
            </a:r>
            <a:br>
              <a:rPr lang="en-US" sz="1600" dirty="0" smtClean="0"/>
            </a:br>
            <a:r>
              <a:rPr lang="en-US" sz="1600" dirty="0" smtClean="0"/>
              <a:t>Classification Term</a:t>
            </a:r>
            <a:br>
              <a:rPr lang="en-US" sz="1600" dirty="0" smtClean="0"/>
            </a:br>
            <a:r>
              <a:rPr lang="en-US" sz="1600" dirty="0" smtClean="0"/>
              <a:t>Title or Name</a:t>
            </a:r>
            <a:br>
              <a:rPr lang="en-US" sz="1600" dirty="0" smtClean="0"/>
            </a:br>
            <a:r>
              <a:rPr lang="en-US" sz="1600" dirty="0" smtClean="0"/>
              <a:t>Measurements Description</a:t>
            </a:r>
            <a:br>
              <a:rPr lang="en-US" sz="1600" dirty="0" smtClean="0"/>
            </a:br>
            <a:r>
              <a:rPr lang="en-US" sz="1600" dirty="0" smtClean="0"/>
              <a:t>Materials and Techniques Description</a:t>
            </a:r>
            <a:br>
              <a:rPr lang="en-US" sz="1600" dirty="0" smtClean="0"/>
            </a:br>
            <a:r>
              <a:rPr lang="en-US" sz="1600" dirty="0" smtClean="0"/>
              <a:t>Creator Description </a:t>
            </a:r>
            <a:br>
              <a:rPr lang="en-US" sz="1600" dirty="0" smtClean="0"/>
            </a:br>
            <a:r>
              <a:rPr lang="en-US" sz="1600" dirty="0" smtClean="0"/>
              <a:t>Creator Identity </a:t>
            </a:r>
            <a:br>
              <a:rPr lang="en-US" sz="1600" dirty="0" smtClean="0"/>
            </a:br>
            <a:r>
              <a:rPr lang="en-US" sz="1600" dirty="0" smtClean="0"/>
              <a:t>Creator Role </a:t>
            </a:r>
            <a:br>
              <a:rPr lang="en-US" sz="1600" dirty="0" smtClean="0"/>
            </a:br>
            <a:r>
              <a:rPr lang="en-US" sz="1600" dirty="0" smtClean="0"/>
              <a:t>Creation Date </a:t>
            </a:r>
            <a:br>
              <a:rPr lang="en-US" sz="1600" dirty="0" smtClean="0"/>
            </a:br>
            <a:r>
              <a:rPr lang="en-US" sz="1600" dirty="0" smtClean="0"/>
              <a:t>    Earliest Date</a:t>
            </a:r>
            <a:br>
              <a:rPr lang="en-US" sz="1600" dirty="0" smtClean="0"/>
            </a:br>
            <a:r>
              <a:rPr lang="en-US" sz="1600" dirty="0" smtClean="0"/>
              <a:t>    Latest Date</a:t>
            </a:r>
            <a:br>
              <a:rPr lang="en-US" sz="1600" dirty="0" smtClean="0"/>
            </a:br>
            <a:r>
              <a:rPr lang="en-US" sz="1600" dirty="0" smtClean="0"/>
              <a:t>Subject Matter Indexing Terms</a:t>
            </a:r>
            <a:br>
              <a:rPr lang="en-US" sz="1600" dirty="0" smtClean="0"/>
            </a:br>
            <a:r>
              <a:rPr lang="en-US" sz="1600" dirty="0" smtClean="0"/>
              <a:t>Current Location Repository Name/Geographic Location</a:t>
            </a:r>
            <a:br>
              <a:rPr lang="en-US" sz="1600" dirty="0" smtClean="0"/>
            </a:br>
            <a:r>
              <a:rPr lang="en-US" sz="1600" dirty="0" smtClean="0"/>
              <a:t>Current Repository Numbers</a:t>
            </a:r>
          </a:p>
          <a:p>
            <a:endParaRPr lang="en-US" dirty="0"/>
          </a:p>
        </p:txBody>
      </p:sp>
      <p:sp>
        <p:nvSpPr>
          <p:cNvPr id="4" name="TextBox 3"/>
          <p:cNvSpPr txBox="1"/>
          <p:nvPr/>
        </p:nvSpPr>
        <p:spPr>
          <a:xfrm>
            <a:off x="4495800" y="1828800"/>
            <a:ext cx="4296368" cy="4770537"/>
          </a:xfrm>
          <a:prstGeom prst="rect">
            <a:avLst/>
          </a:prstGeom>
          <a:noFill/>
        </p:spPr>
        <p:txBody>
          <a:bodyPr wrap="none" rtlCol="0">
            <a:spAutoFit/>
          </a:bodyPr>
          <a:lstStyle/>
          <a:p>
            <a:r>
              <a:rPr lang="en-US" sz="1600" b="1" i="1" dirty="0" smtClean="0"/>
              <a:t>FOR CREATOR IDENTIFICATION AUTHORITY</a:t>
            </a:r>
            <a:r>
              <a:rPr lang="en-US" sz="1600" dirty="0" smtClean="0"/>
              <a:t/>
            </a:r>
            <a:br>
              <a:rPr lang="en-US" sz="1600" dirty="0" smtClean="0"/>
            </a:br>
            <a:r>
              <a:rPr lang="en-US" sz="1600" dirty="0" smtClean="0"/>
              <a:t>Name</a:t>
            </a:r>
            <a:br>
              <a:rPr lang="en-US" sz="1600" dirty="0" smtClean="0"/>
            </a:br>
            <a:r>
              <a:rPr lang="en-US" sz="1600" dirty="0" smtClean="0"/>
              <a:t>Source </a:t>
            </a:r>
            <a:br>
              <a:rPr lang="en-US" sz="1600" dirty="0" smtClean="0"/>
            </a:br>
            <a:r>
              <a:rPr lang="en-US" sz="1600" dirty="0" smtClean="0"/>
              <a:t>Display Biography</a:t>
            </a:r>
            <a:br>
              <a:rPr lang="en-US" sz="1600" dirty="0" smtClean="0"/>
            </a:br>
            <a:r>
              <a:rPr lang="en-US" sz="1600" dirty="0" smtClean="0"/>
              <a:t>Birth Date</a:t>
            </a:r>
            <a:br>
              <a:rPr lang="en-US" sz="1600" dirty="0" smtClean="0"/>
            </a:br>
            <a:r>
              <a:rPr lang="en-US" sz="1600" dirty="0" smtClean="0"/>
              <a:t>Death Date</a:t>
            </a:r>
            <a:br>
              <a:rPr lang="en-US" sz="1600" dirty="0" smtClean="0"/>
            </a:br>
            <a:r>
              <a:rPr lang="en-US" sz="1600" dirty="0" smtClean="0"/>
              <a:t>Nationality/Culture/Race </a:t>
            </a:r>
            <a:br>
              <a:rPr lang="en-US" sz="1600" dirty="0" smtClean="0"/>
            </a:br>
            <a:r>
              <a:rPr lang="en-US" sz="1600" dirty="0" smtClean="0"/>
              <a:t>Life Roles</a:t>
            </a:r>
          </a:p>
          <a:p>
            <a:r>
              <a:rPr lang="en-US" sz="1600" b="1" i="1" dirty="0" smtClean="0"/>
              <a:t>FOR PLACE/LOCATION AUTHORITY</a:t>
            </a:r>
            <a:r>
              <a:rPr lang="en-US" sz="1600" dirty="0" smtClean="0"/>
              <a:t/>
            </a:r>
            <a:br>
              <a:rPr lang="en-US" sz="1600" dirty="0" smtClean="0"/>
            </a:br>
            <a:r>
              <a:rPr lang="en-US" sz="1600" dirty="0" smtClean="0"/>
              <a:t>Place Name</a:t>
            </a:r>
            <a:br>
              <a:rPr lang="en-US" sz="1600" dirty="0" smtClean="0"/>
            </a:br>
            <a:r>
              <a:rPr lang="en-US" sz="1600" dirty="0" smtClean="0"/>
              <a:t>Source </a:t>
            </a:r>
            <a:br>
              <a:rPr lang="en-US" sz="1600" dirty="0" smtClean="0"/>
            </a:br>
            <a:r>
              <a:rPr lang="en-US" sz="1600" dirty="0" smtClean="0"/>
              <a:t>Place Type</a:t>
            </a:r>
            <a:br>
              <a:rPr lang="en-US" sz="1600" dirty="0" smtClean="0"/>
            </a:br>
            <a:r>
              <a:rPr lang="en-US" sz="1600" dirty="0" smtClean="0"/>
              <a:t>Broader Context</a:t>
            </a:r>
          </a:p>
          <a:p>
            <a:r>
              <a:rPr lang="en-US" sz="1600" b="1" i="1" dirty="0" smtClean="0"/>
              <a:t>FOR GENERIC CONCEPT AUTHORITY</a:t>
            </a:r>
            <a:r>
              <a:rPr lang="en-US" sz="1600" dirty="0" smtClean="0"/>
              <a:t/>
            </a:r>
            <a:br>
              <a:rPr lang="en-US" sz="1600" dirty="0" smtClean="0"/>
            </a:br>
            <a:r>
              <a:rPr lang="en-US" sz="1600" dirty="0" smtClean="0"/>
              <a:t>Term</a:t>
            </a:r>
            <a:br>
              <a:rPr lang="en-US" sz="1600" dirty="0" smtClean="0"/>
            </a:br>
            <a:r>
              <a:rPr lang="en-US" sz="1600" dirty="0" smtClean="0"/>
              <a:t>Source </a:t>
            </a:r>
            <a:br>
              <a:rPr lang="en-US" sz="1600" dirty="0" smtClean="0"/>
            </a:br>
            <a:r>
              <a:rPr lang="en-US" sz="1600" dirty="0" smtClean="0"/>
              <a:t>Broader Context</a:t>
            </a:r>
            <a:br>
              <a:rPr lang="en-US" sz="1600" dirty="0" smtClean="0"/>
            </a:br>
            <a:r>
              <a:rPr lang="en-US" sz="1600" dirty="0" smtClean="0"/>
              <a:t>Scope Note</a:t>
            </a:r>
            <a:br>
              <a:rPr lang="en-US" sz="1600" dirty="0" smtClean="0"/>
            </a:br>
            <a:r>
              <a:rPr lang="en-US" sz="1600" dirty="0" smtClean="0"/>
              <a:t>Source </a:t>
            </a:r>
          </a:p>
        </p:txBody>
      </p:sp>
    </p:spTree>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4159</TotalTime>
  <Words>3284</Words>
  <Application>Microsoft Macintosh PowerPoint</Application>
  <PresentationFormat>On-screen Show (4:3)</PresentationFormat>
  <Paragraphs>378</Paragraphs>
  <Slides>23</Slides>
  <Notes>1</Notes>
  <HiddenSlides>0</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Plaza</vt:lpstr>
      <vt:lpstr>LIS562: Descriptive Metadata </vt:lpstr>
      <vt:lpstr>UC Libraries Bib Services Task Force Final Report (12/2005)</vt:lpstr>
      <vt:lpstr>Slide 3</vt:lpstr>
      <vt:lpstr>FRBR Entities</vt:lpstr>
      <vt:lpstr>MARC Record</vt:lpstr>
      <vt:lpstr>EAD in the FRBR World</vt:lpstr>
      <vt:lpstr>Dublin Core Abstract Model</vt:lpstr>
      <vt:lpstr>Ecological Metadata Language</vt:lpstr>
      <vt:lpstr>Categories for the Description of Works of Art</vt:lpstr>
      <vt:lpstr>Categories for the Description of Works of Art</vt:lpstr>
      <vt:lpstr>MODS Elements</vt:lpstr>
      <vt:lpstr>FRBR via MODS</vt:lpstr>
      <vt:lpstr>Meta-Metadata: MODS</vt:lpstr>
      <vt:lpstr>Dublin Core: Simple</vt:lpstr>
      <vt:lpstr>Dublin Core: Simple</vt:lpstr>
      <vt:lpstr>Dublin Core: Simple</vt:lpstr>
      <vt:lpstr>Dublin Core Metadata Terms</vt:lpstr>
      <vt:lpstr>DC-Library Application Profile</vt:lpstr>
      <vt:lpstr>DC-Creative Commons Application Profile</vt:lpstr>
      <vt:lpstr>DC &amp; PBCore</vt:lpstr>
      <vt:lpstr>CDWA: The Erskine Map</vt:lpstr>
      <vt:lpstr>CDWA: The Erskine Map</vt:lpstr>
      <vt:lpstr>CDWA: The Erskine Map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LIS590MDL: Session 3 Descriptive Metadata </dc:title>
  <dc:creator>Jerome McDonough</dc:creator>
  <cp:lastModifiedBy>Jerome McDonough</cp:lastModifiedBy>
  <cp:revision>10</cp:revision>
  <dcterms:created xsi:type="dcterms:W3CDTF">2017-02-02T16:42:33Z</dcterms:created>
  <dcterms:modified xsi:type="dcterms:W3CDTF">2017-02-02T21:00:43Z</dcterms:modified>
</cp:coreProperties>
</file>