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3" r:id="rId1"/>
  </p:sldMasterIdLst>
  <p:notesMasterIdLst>
    <p:notesMasterId r:id="rId14"/>
  </p:notesMasterIdLst>
  <p:sldIdLst>
    <p:sldId id="256" r:id="rId2"/>
    <p:sldId id="259" r:id="rId3"/>
    <p:sldId id="281" r:id="rId4"/>
    <p:sldId id="282" r:id="rId5"/>
    <p:sldId id="283" r:id="rId6"/>
    <p:sldId id="285" r:id="rId7"/>
    <p:sldId id="257" r:id="rId8"/>
    <p:sldId id="260" r:id="rId9"/>
    <p:sldId id="261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ED3A5-A29D-0C40-9BA9-B279BC70482D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0DA4-0535-AB4A-ACA9-8DB483F95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F51610-F046-D542-90BA-C80BC0F548E7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377D21D-8D9B-5F43-85D4-7567EF84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dublincore.org/schemas/xmls/qdc/2006/01/06/dc.xs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40635353@N00/2769991647/sizes/o/" TargetMode="External"/><Relationship Id="rId4" Type="http://schemas.openxmlformats.org/officeDocument/2006/relationships/hyperlink" Target="http://www.flickr.com/photos/40635353@N00/2769991647/sizes/o/%23cc_license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habing@uiuc.edu" TargetMode="External"/><Relationship Id="rId4" Type="http://schemas.openxmlformats.org/officeDocument/2006/relationships/hyperlink" Target="mailto:jane@dstc.edu.au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t-cole3@uiuc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 in Theory &amp; Practice (LIS562)</a:t>
            </a:r>
            <a:br>
              <a:rPr lang="en-US" dirty="0" smtClean="0"/>
            </a:br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Jerome McDonough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XML &amp;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Basic Simple Dublin Core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912813" y="2438400"/>
            <a:ext cx="7315200" cy="19202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http://www.dublincore.org/schemas/xmls/qdc/2006/01/06/dc.xsd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XML &amp; DC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141315"/>
            <a:ext cx="83820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</a:rPr>
              <a:t>&lt;?xml version="1.0" encoding="UTF-8"?&gt;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&lt;</a:t>
            </a:r>
            <a:r>
              <a:rPr lang="en-US" sz="1400" dirty="0" err="1" smtClean="0">
                <a:latin typeface="Courier"/>
              </a:rPr>
              <a:t>simpledc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xmlns:xsi</a:t>
            </a:r>
            <a:r>
              <a:rPr lang="en-US" sz="1400" dirty="0" smtClean="0">
                <a:latin typeface="Courier"/>
              </a:rPr>
              <a:t>="http://www.w3.org/2001/XMLSchema-instance"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xmlns:dc</a:t>
            </a:r>
            <a:r>
              <a:rPr lang="en-US" sz="1400" dirty="0" smtClean="0">
                <a:latin typeface="Courier"/>
              </a:rPr>
              <a:t>="http://purl.org/dc/elements/1.1/" </a:t>
            </a:r>
          </a:p>
          <a:p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xsi:schemaLocation</a:t>
            </a:r>
            <a:r>
              <a:rPr lang="en-US" sz="1400" dirty="0" smtClean="0">
                <a:latin typeface="Courier"/>
              </a:rPr>
              <a:t>="http://purl.org/dc/elements/1.1/ </a:t>
            </a:r>
          </a:p>
          <a:p>
            <a:r>
              <a:rPr lang="en-US" sz="1400" dirty="0" smtClean="0">
                <a:latin typeface="Courier"/>
              </a:rPr>
              <a:t>          http://dublincore.org/schemas/xmls/qdc/2006/01/06/simpledc.xsd”&gt;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dc:creator</a:t>
            </a:r>
            <a:r>
              <a:rPr lang="en-US" sz="1400" dirty="0" smtClean="0">
                <a:latin typeface="Courier"/>
              </a:rPr>
              <a:t>&gt;Priscilla </a:t>
            </a:r>
            <a:r>
              <a:rPr lang="en-US" sz="1400" dirty="0" err="1" smtClean="0">
                <a:latin typeface="Courier"/>
              </a:rPr>
              <a:t>Caplan</a:t>
            </a:r>
            <a:r>
              <a:rPr lang="en-US" sz="1400" dirty="0" smtClean="0">
                <a:latin typeface="Courier"/>
              </a:rPr>
              <a:t>&lt;/</a:t>
            </a:r>
            <a:r>
              <a:rPr lang="en-US" sz="1400" dirty="0" err="1" smtClean="0">
                <a:latin typeface="Courier"/>
              </a:rPr>
              <a:t>dc:creator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dc:title</a:t>
            </a:r>
            <a:r>
              <a:rPr lang="en-US" sz="1400" dirty="0" smtClean="0">
                <a:latin typeface="Courier"/>
              </a:rPr>
              <a:t>&gt;Metadata Fundamentals for All Librarians&lt;/</a:t>
            </a:r>
            <a:r>
              <a:rPr lang="en-US" sz="1400" dirty="0" err="1" smtClean="0">
                <a:latin typeface="Courier"/>
              </a:rPr>
              <a:t>dc:title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dc:date</a:t>
            </a:r>
            <a:r>
              <a:rPr lang="en-US" sz="1400" dirty="0" smtClean="0">
                <a:latin typeface="Courier"/>
              </a:rPr>
              <a:t>&gt;2003&lt;/</a:t>
            </a:r>
            <a:r>
              <a:rPr lang="en-US" sz="1400" dirty="0" err="1" smtClean="0">
                <a:latin typeface="Courier"/>
              </a:rPr>
              <a:t>dc:date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dc:format</a:t>
            </a:r>
            <a:r>
              <a:rPr lang="en-US" sz="1400" dirty="0" smtClean="0">
                <a:latin typeface="Courier"/>
              </a:rPr>
              <a:t>&gt;28 cm.&lt;/</a:t>
            </a:r>
            <a:r>
              <a:rPr lang="en-US" sz="1400" dirty="0" err="1" smtClean="0">
                <a:latin typeface="Courier"/>
              </a:rPr>
              <a:t>dc:format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dc:identifier</a:t>
            </a:r>
            <a:r>
              <a:rPr lang="en-US" sz="1400" dirty="0" smtClean="0">
                <a:latin typeface="Courier"/>
              </a:rPr>
              <a:t>&gt;978-0838908471&lt;/</a:t>
            </a:r>
            <a:r>
              <a:rPr lang="en-US" sz="1400" dirty="0" err="1" smtClean="0">
                <a:latin typeface="Courier"/>
              </a:rPr>
              <a:t>dc:identifier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dc:language</a:t>
            </a:r>
            <a:r>
              <a:rPr lang="en-US" sz="1400" dirty="0" smtClean="0">
                <a:latin typeface="Courier"/>
              </a:rPr>
              <a:t>&gt;en&lt;/</a:t>
            </a:r>
            <a:r>
              <a:rPr lang="en-US" sz="1400" dirty="0" err="1" smtClean="0">
                <a:latin typeface="Courier"/>
              </a:rPr>
              <a:t>dc:language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dc:publisher</a:t>
            </a:r>
            <a:r>
              <a:rPr lang="en-US" sz="1400" dirty="0" smtClean="0">
                <a:latin typeface="Courier"/>
              </a:rPr>
              <a:t>&gt;American Library Association&lt;/</a:t>
            </a:r>
            <a:r>
              <a:rPr lang="en-US" sz="1400" dirty="0" err="1" smtClean="0">
                <a:latin typeface="Courier"/>
              </a:rPr>
              <a:t>dc:publisher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dc:rights</a:t>
            </a:r>
            <a:r>
              <a:rPr lang="en-US" sz="1400" dirty="0" smtClean="0">
                <a:latin typeface="Courier"/>
              </a:rPr>
              <a:t>&gt;Copyright (</a:t>
            </a:r>
            <a:r>
              <a:rPr lang="en-US" sz="1400" dirty="0" err="1" smtClean="0">
                <a:latin typeface="Courier"/>
              </a:rPr>
              <a:t>c</a:t>
            </a:r>
            <a:r>
              <a:rPr lang="en-US" sz="1400" dirty="0" smtClean="0">
                <a:latin typeface="Courier"/>
              </a:rPr>
              <a:t>) 2003 Priscilla </a:t>
            </a:r>
            <a:r>
              <a:rPr lang="en-US" sz="1400" dirty="0" err="1" smtClean="0">
                <a:latin typeface="Courier"/>
              </a:rPr>
              <a:t>Caplan</a:t>
            </a:r>
            <a:r>
              <a:rPr lang="en-US" sz="1400" dirty="0" smtClean="0">
                <a:latin typeface="Courier"/>
              </a:rPr>
              <a:t>&lt;/</a:t>
            </a:r>
            <a:r>
              <a:rPr lang="en-US" sz="1400" dirty="0" err="1" smtClean="0">
                <a:latin typeface="Courier"/>
              </a:rPr>
              <a:t>dc:rights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dc:subject</a:t>
            </a:r>
            <a:r>
              <a:rPr lang="en-US" sz="1400" dirty="0" smtClean="0">
                <a:latin typeface="Courier"/>
              </a:rPr>
              <a:t>&gt;Metadata&lt;/</a:t>
            </a:r>
            <a:r>
              <a:rPr lang="en-US" sz="1400" dirty="0" err="1" smtClean="0">
                <a:latin typeface="Courier"/>
              </a:rPr>
              <a:t>dc:subject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dc:subject</a:t>
            </a:r>
            <a:r>
              <a:rPr lang="en-US" sz="1400" dirty="0" smtClean="0">
                <a:latin typeface="Courier"/>
              </a:rPr>
              <a:t>&gt;Information organization&lt;/</a:t>
            </a:r>
            <a:r>
              <a:rPr lang="en-US" sz="1400" dirty="0" err="1" smtClean="0">
                <a:latin typeface="Courier"/>
              </a:rPr>
              <a:t>dc:subject</a:t>
            </a:r>
            <a:r>
              <a:rPr lang="en-US" sz="1400" dirty="0" smtClean="0">
                <a:latin typeface="Courier"/>
              </a:rPr>
              <a:t>&gt;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&lt;/</a:t>
            </a:r>
            <a:r>
              <a:rPr lang="en-US" sz="1400" dirty="0" err="1" smtClean="0">
                <a:latin typeface="Courier"/>
              </a:rPr>
              <a:t>simpledc</a:t>
            </a:r>
            <a:r>
              <a:rPr lang="en-US" sz="1400" dirty="0" smtClean="0">
                <a:latin typeface="Courier"/>
              </a:rPr>
              <a:t>&gt;</a:t>
            </a:r>
            <a:endParaRPr lang="en-US" sz="1400" dirty="0"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6764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"/>
              </a:rPr>
              <a:t>http://www.amazon.com/Metadata-Fundamentals-Librarians-Priscilla-Caplan/dp/0838908470/102-0746262-7140948?ie=UTF8&amp;s=books</a:t>
            </a:r>
            <a:endParaRPr lang="en-US" sz="1400" dirty="0">
              <a:latin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72815"/>
            <a:ext cx="15240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Up Oxygen</a:t>
            </a:r>
            <a:endParaRPr lang="en-US" dirty="0"/>
          </a:p>
        </p:txBody>
      </p:sp>
      <p:pic>
        <p:nvPicPr>
          <p:cNvPr id="3" name="Picture 2" descr="Oxygen.LicenseWindow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181600" cy="5281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Metadata?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6" y="1371600"/>
            <a:ext cx="4037838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7217" y="5791200"/>
            <a:ext cx="662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http://www.flickr.com/photos/40635353@N00/2769991647/sizes/o/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7217" y="6292334"/>
            <a:ext cx="631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 made available by </a:t>
            </a:r>
            <a:r>
              <a:rPr lang="en-US" dirty="0" err="1" smtClean="0"/>
              <a:t>Ratadel</a:t>
            </a:r>
            <a:r>
              <a:rPr lang="en-US" dirty="0" smtClean="0"/>
              <a:t> under </a:t>
            </a:r>
            <a:r>
              <a:rPr lang="en-US" dirty="0" smtClean="0">
                <a:hlinkClick r:id="rId4"/>
              </a:rPr>
              <a:t>Creative Commons License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About some other form of communication;</a:t>
            </a:r>
          </a:p>
          <a:p>
            <a:pPr lvl="1"/>
            <a:r>
              <a:rPr lang="en-US" dirty="0" smtClean="0"/>
              <a:t>In a structured format;</a:t>
            </a:r>
          </a:p>
          <a:p>
            <a:pPr lvl="1"/>
            <a:r>
              <a:rPr lang="en-US" dirty="0" smtClean="0"/>
              <a:t>Designed to serve a particular purpose; and</a:t>
            </a:r>
          </a:p>
          <a:p>
            <a:pPr lvl="1"/>
            <a:r>
              <a:rPr lang="en-US" dirty="0" smtClean="0"/>
              <a:t>Which may serve in some circumstances as a surrogate for the original communication.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Metadata’s value is determined by its usefulness for particular applications, including:</a:t>
            </a:r>
          </a:p>
          <a:p>
            <a:pPr lvl="1"/>
            <a:r>
              <a:rPr lang="en-US" dirty="0" smtClean="0"/>
              <a:t>FRBR Goals: Find, Identify, Select, Obtain</a:t>
            </a:r>
          </a:p>
          <a:p>
            <a:pPr lvl="1"/>
            <a:r>
              <a:rPr lang="en-US" dirty="0" smtClean="0"/>
              <a:t>Organization &amp; Management of Materials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forms: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Administrative</a:t>
            </a:r>
          </a:p>
          <a:p>
            <a:pPr lvl="2"/>
            <a:r>
              <a:rPr lang="en-US" dirty="0" smtClean="0"/>
              <a:t>Technical</a:t>
            </a:r>
          </a:p>
          <a:p>
            <a:pPr lvl="2"/>
            <a:r>
              <a:rPr lang="en-US" dirty="0" smtClean="0"/>
              <a:t>Intellectual Property Rights &amp; Permissions</a:t>
            </a:r>
          </a:p>
          <a:p>
            <a:pPr lvl="2"/>
            <a:r>
              <a:rPr lang="en-US" dirty="0" smtClean="0"/>
              <a:t>Digital Preservation / Provenance</a:t>
            </a:r>
          </a:p>
          <a:p>
            <a:pPr lvl="1"/>
            <a:r>
              <a:rPr lang="en-US" dirty="0" smtClean="0"/>
              <a:t>Structural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Creates Metadata?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35306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28800"/>
            <a:ext cx="3539067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600"/>
            <a:ext cx="2286000" cy="299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800" y="1625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http://oreilly.com/catalog/9780596004200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24200"/>
            <a:ext cx="2286000" cy="299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200" y="5752068"/>
            <a:ext cx="429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http://oreilly.com/catalog/9780596002527/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XML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XML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</a:rPr>
              <a:t>&lt;?xml version="1.0" encoding="UTF-8"?&gt;&lt;!-- XML Declaration --&gt;</a:t>
            </a:r>
          </a:p>
          <a:p>
            <a:r>
              <a:rPr lang="en-US" dirty="0" smtClean="0">
                <a:latin typeface="Courier"/>
              </a:rPr>
              <a:t>&lt;test </a:t>
            </a:r>
            <a:r>
              <a:rPr lang="en-US" dirty="0" err="1" smtClean="0">
                <a:latin typeface="Courier"/>
              </a:rPr>
              <a:t>uselessAttribute</a:t>
            </a:r>
            <a:r>
              <a:rPr lang="en-US" dirty="0" smtClean="0">
                <a:latin typeface="Courier"/>
              </a:rPr>
              <a:t>="yes"&gt;Hello World! &amp;amp; </a:t>
            </a:r>
            <a:r>
              <a:rPr lang="en-US" smtClean="0">
                <a:latin typeface="Courier"/>
              </a:rPr>
              <a:t>welcome to LIS590MDL.&lt;</a:t>
            </a:r>
            <a:r>
              <a:rPr lang="en-US" dirty="0" smtClean="0">
                <a:latin typeface="Courier"/>
              </a:rPr>
              <a:t>/test&gt; </a:t>
            </a:r>
            <a:endParaRPr lang="en-US" dirty="0"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XML &amp; DC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10357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</a:rPr>
              <a:t>&lt;?xml version="1.0" encoding="UTF-8"?&gt;</a:t>
            </a:r>
          </a:p>
          <a:p>
            <a:r>
              <a:rPr lang="en-US" sz="1400" dirty="0" smtClean="0">
                <a:latin typeface="Courier"/>
              </a:rPr>
              <a:t>&lt;</a:t>
            </a:r>
            <a:r>
              <a:rPr lang="en-US" sz="1400" dirty="0" err="1" smtClean="0">
                <a:latin typeface="Courier"/>
              </a:rPr>
              <a:t>xs:schema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xmlns:xs</a:t>
            </a:r>
            <a:r>
              <a:rPr lang="en-US" sz="1400" dirty="0" smtClean="0">
                <a:latin typeface="Courier"/>
              </a:rPr>
              <a:t>="http://www.w3.org/2001/XMLSchema"</a:t>
            </a:r>
          </a:p>
          <a:p>
            <a:r>
              <a:rPr lang="en-US" sz="1400" dirty="0" smtClean="0">
                <a:latin typeface="Courier"/>
              </a:rPr>
              <a:t>           </a:t>
            </a:r>
            <a:r>
              <a:rPr lang="en-US" sz="1400" dirty="0" err="1" smtClean="0">
                <a:latin typeface="Courier"/>
              </a:rPr>
              <a:t>xmlns:dc</a:t>
            </a:r>
            <a:r>
              <a:rPr lang="en-US" sz="1400" dirty="0" smtClean="0">
                <a:latin typeface="Courier"/>
              </a:rPr>
              <a:t>="http://purl.org/dc/elements/1.1/"</a:t>
            </a:r>
          </a:p>
          <a:p>
            <a:r>
              <a:rPr lang="en-US" sz="1400" dirty="0" smtClean="0">
                <a:latin typeface="Courier"/>
              </a:rPr>
              <a:t>           </a:t>
            </a:r>
            <a:r>
              <a:rPr lang="en-US" sz="1400" dirty="0" err="1" smtClean="0">
                <a:latin typeface="Courier"/>
              </a:rPr>
              <a:t>elementFormDefault</a:t>
            </a:r>
            <a:r>
              <a:rPr lang="en-US" sz="1400" dirty="0" smtClean="0">
                <a:latin typeface="Courier"/>
              </a:rPr>
              <a:t>="qualified </a:t>
            </a:r>
            <a:r>
              <a:rPr lang="en-US" sz="1400" dirty="0" err="1" smtClean="0">
                <a:latin typeface="Courier"/>
              </a:rPr>
              <a:t>attributeFormDefault</a:t>
            </a:r>
            <a:r>
              <a:rPr lang="en-US" sz="1400" dirty="0" smtClean="0">
                <a:latin typeface="Courier"/>
              </a:rPr>
              <a:t>="unqualified”&gt;</a:t>
            </a:r>
          </a:p>
          <a:p>
            <a:r>
              <a:rPr lang="en-US" sz="1400" dirty="0" smtClean="0">
                <a:latin typeface="Courier"/>
              </a:rPr>
              <a:t>  &lt;</a:t>
            </a:r>
            <a:r>
              <a:rPr lang="en-US" sz="1400" dirty="0" err="1" smtClean="0">
                <a:latin typeface="Courier"/>
              </a:rPr>
              <a:t>xs:annotation</a:t>
            </a:r>
            <a:r>
              <a:rPr lang="en-US" sz="1400" dirty="0" smtClean="0">
                <a:latin typeface="Courier"/>
              </a:rPr>
              <a:t>&gt;</a:t>
            </a:r>
          </a:p>
          <a:p>
            <a:r>
              <a:rPr lang="en-US" sz="1400" dirty="0" smtClean="0">
                <a:latin typeface="Courier"/>
              </a:rPr>
              <a:t>    &lt;</a:t>
            </a:r>
            <a:r>
              <a:rPr lang="en-US" sz="1400" dirty="0" err="1" smtClean="0">
                <a:latin typeface="Courier"/>
              </a:rPr>
              <a:t>xs:documentation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xml:lang</a:t>
            </a:r>
            <a:r>
              <a:rPr lang="en-US" sz="1400" dirty="0" smtClean="0">
                <a:latin typeface="Courier"/>
              </a:rPr>
              <a:t>="en"&gt;</a:t>
            </a:r>
          </a:p>
          <a:p>
            <a:r>
              <a:rPr lang="en-US" sz="1400" dirty="0" smtClean="0">
                <a:latin typeface="Courier"/>
              </a:rPr>
              <a:t>      Simple DC container XML Schema</a:t>
            </a:r>
          </a:p>
          <a:p>
            <a:r>
              <a:rPr lang="en-US" sz="1400" dirty="0" smtClean="0">
                <a:latin typeface="Courier"/>
              </a:rPr>
              <a:t>      Created 2003-04-02 by Tim Cole (</a:t>
            </a:r>
            <a:r>
              <a:rPr lang="en-US" sz="1400" dirty="0" smtClean="0">
                <a:latin typeface="Courier"/>
                <a:hlinkClick r:id="rId2"/>
              </a:rPr>
              <a:t>t-cole3@uiuc.edu</a:t>
            </a:r>
            <a:r>
              <a:rPr lang="en-US" sz="1400" dirty="0" smtClean="0">
                <a:latin typeface="Courier"/>
              </a:rPr>
              <a:t>), Tom </a:t>
            </a:r>
            <a:r>
              <a:rPr lang="en-US" sz="1400" dirty="0" err="1" smtClean="0">
                <a:latin typeface="Courier"/>
              </a:rPr>
              <a:t>Habing</a:t>
            </a:r>
            <a:endParaRPr lang="en-US" sz="1400" dirty="0" smtClean="0">
              <a:latin typeface="Courier"/>
            </a:endParaRPr>
          </a:p>
          <a:p>
            <a:r>
              <a:rPr lang="en-US" sz="1400" dirty="0" smtClean="0">
                <a:latin typeface="Courier"/>
              </a:rPr>
              <a:t>      (</a:t>
            </a:r>
            <a:r>
              <a:rPr lang="en-US" sz="1400" dirty="0" smtClean="0">
                <a:latin typeface="Courier"/>
                <a:hlinkClick r:id="rId3"/>
              </a:rPr>
              <a:t>thabing@uiuc.edu</a:t>
            </a:r>
            <a:r>
              <a:rPr lang="en-US" sz="1400" dirty="0" smtClean="0">
                <a:latin typeface="Courier"/>
              </a:rPr>
              <a:t>), Jane Hunter (</a:t>
            </a:r>
            <a:r>
              <a:rPr lang="en-US" sz="1400" dirty="0" smtClean="0">
                <a:latin typeface="Courier"/>
                <a:hlinkClick r:id="rId4"/>
              </a:rPr>
              <a:t>jane@dstc.edu.au</a:t>
            </a:r>
            <a:r>
              <a:rPr lang="en-US" sz="1400" dirty="0" smtClean="0">
                <a:latin typeface="Courier"/>
              </a:rPr>
              <a:t>), Pete Johnston</a:t>
            </a:r>
          </a:p>
          <a:p>
            <a:r>
              <a:rPr lang="en-US" sz="1400" dirty="0" smtClean="0">
                <a:latin typeface="Courier"/>
              </a:rPr>
              <a:t>      (</a:t>
            </a:r>
            <a:r>
              <a:rPr lang="en-US" sz="1400" dirty="0" err="1" smtClean="0">
                <a:latin typeface="Courier"/>
              </a:rPr>
              <a:t>p.johnston@ukoln.ac.uk</a:t>
            </a:r>
            <a:r>
              <a:rPr lang="en-US" sz="1400" dirty="0" smtClean="0">
                <a:latin typeface="Courier"/>
              </a:rPr>
              <a:t>), Carl </a:t>
            </a:r>
            <a:r>
              <a:rPr lang="en-US" sz="1400" dirty="0" err="1" smtClean="0">
                <a:latin typeface="Courier"/>
              </a:rPr>
              <a:t>Lagoze</a:t>
            </a:r>
            <a:r>
              <a:rPr lang="en-US" sz="1400" dirty="0" smtClean="0">
                <a:latin typeface="Courier"/>
              </a:rPr>
              <a:t> (</a:t>
            </a:r>
            <a:r>
              <a:rPr lang="en-US" sz="1400" dirty="0" err="1" smtClean="0">
                <a:latin typeface="Courier"/>
              </a:rPr>
              <a:t>lagoze@cs.cornell.edu</a:t>
            </a:r>
            <a:r>
              <a:rPr lang="en-US" sz="1400" dirty="0" smtClean="0">
                <a:latin typeface="Courier"/>
              </a:rPr>
              <a:t>)</a:t>
            </a:r>
          </a:p>
          <a:p>
            <a:endParaRPr lang="en-US" sz="1400" dirty="0" smtClean="0">
              <a:latin typeface="Courier"/>
            </a:endParaRPr>
          </a:p>
          <a:p>
            <a:r>
              <a:rPr lang="en-US" sz="1400" dirty="0" smtClean="0">
                <a:latin typeface="Courier"/>
              </a:rPr>
              <a:t>      This schema declares a container element for a Simple DC application.      </a:t>
            </a:r>
          </a:p>
          <a:p>
            <a:r>
              <a:rPr lang="en-US" sz="1400" dirty="0" smtClean="0">
                <a:latin typeface="Courier"/>
              </a:rPr>
              <a:t>      The declaration of the </a:t>
            </a:r>
            <a:r>
              <a:rPr lang="en-US" sz="1400" dirty="0" err="1" smtClean="0">
                <a:latin typeface="Courier"/>
              </a:rPr>
              <a:t>simpledc</a:t>
            </a:r>
            <a:r>
              <a:rPr lang="en-US" sz="1400" dirty="0" smtClean="0">
                <a:latin typeface="Courier"/>
              </a:rPr>
              <a:t> element uses the </a:t>
            </a:r>
            <a:r>
              <a:rPr lang="en-US" sz="1400" dirty="0" err="1" smtClean="0">
                <a:latin typeface="Courier"/>
              </a:rPr>
              <a:t>dc:elementContainer</a:t>
            </a:r>
            <a:endParaRPr lang="en-US" sz="1400" dirty="0" smtClean="0">
              <a:latin typeface="Courier"/>
            </a:endParaRPr>
          </a:p>
          <a:p>
            <a:r>
              <a:rPr lang="en-US" sz="1400" dirty="0" smtClean="0">
                <a:latin typeface="Courier"/>
              </a:rPr>
              <a:t>      </a:t>
            </a:r>
            <a:r>
              <a:rPr lang="en-US" sz="1400" dirty="0" err="1" smtClean="0">
                <a:latin typeface="Courier"/>
              </a:rPr>
              <a:t>complexType</a:t>
            </a:r>
            <a:r>
              <a:rPr lang="en-US" sz="1400" dirty="0" smtClean="0">
                <a:latin typeface="Courier"/>
              </a:rPr>
              <a:t>. Note that this schema does not define a target namespace.</a:t>
            </a:r>
          </a:p>
          <a:p>
            <a:r>
              <a:rPr lang="en-US" sz="1400" dirty="0" smtClean="0">
                <a:latin typeface="Courier"/>
              </a:rPr>
              <a:t> 	  The expectation is that the </a:t>
            </a:r>
            <a:r>
              <a:rPr lang="en-US" sz="1400" dirty="0" err="1" smtClean="0">
                <a:latin typeface="Courier"/>
              </a:rPr>
              <a:t>simpledc</a:t>
            </a:r>
            <a:r>
              <a:rPr lang="en-US" sz="1400" dirty="0" smtClean="0">
                <a:latin typeface="Courier"/>
              </a:rPr>
              <a:t> element is assigned to a</a:t>
            </a:r>
          </a:p>
          <a:p>
            <a:r>
              <a:rPr lang="en-US" sz="1400" dirty="0" smtClean="0">
                <a:latin typeface="Courier"/>
              </a:rPr>
              <a:t>      namespace by an application schema which includes this schema.     </a:t>
            </a:r>
          </a:p>
          <a:p>
            <a:r>
              <a:rPr lang="en-US" sz="1400" dirty="0" smtClean="0">
                <a:latin typeface="Courier"/>
              </a:rPr>
              <a:t>    &lt;/</a:t>
            </a:r>
            <a:r>
              <a:rPr lang="en-US" sz="1400" dirty="0" err="1" smtClean="0">
                <a:latin typeface="Courier"/>
              </a:rPr>
              <a:t>xs:documentation</a:t>
            </a:r>
            <a:r>
              <a:rPr lang="en-US" sz="1400" dirty="0" smtClean="0">
                <a:latin typeface="Courier"/>
              </a:rPr>
              <a:t>&gt;</a:t>
            </a:r>
          </a:p>
          <a:p>
            <a:r>
              <a:rPr lang="en-US" sz="1400" dirty="0" smtClean="0">
                <a:latin typeface="Courier"/>
              </a:rPr>
              <a:t>  &lt;/</a:t>
            </a:r>
            <a:r>
              <a:rPr lang="en-US" sz="1400" dirty="0" err="1" smtClean="0">
                <a:latin typeface="Courier"/>
              </a:rPr>
              <a:t>xs:annotation</a:t>
            </a:r>
            <a:r>
              <a:rPr lang="en-US" sz="1400" dirty="0" smtClean="0">
                <a:latin typeface="Courier"/>
              </a:rPr>
              <a:t>&gt;</a:t>
            </a:r>
          </a:p>
          <a:p>
            <a:r>
              <a:rPr lang="en-US" sz="1400" dirty="0" smtClean="0">
                <a:latin typeface="Courier"/>
              </a:rPr>
              <a:t>   &lt;</a:t>
            </a:r>
            <a:r>
              <a:rPr lang="en-US" sz="1400" dirty="0" err="1" smtClean="0">
                <a:latin typeface="Courier"/>
              </a:rPr>
              <a:t>xs:import</a:t>
            </a:r>
            <a:r>
              <a:rPr lang="en-US" sz="1400" dirty="0" smtClean="0">
                <a:latin typeface="Courier"/>
              </a:rPr>
              <a:t> namespace="http://purl.org/dc/elements/1.1/"</a:t>
            </a:r>
          </a:p>
          <a:p>
            <a:r>
              <a:rPr lang="en-US" sz="1400" dirty="0" smtClean="0">
                <a:latin typeface="Courier"/>
              </a:rPr>
              <a:t>              </a:t>
            </a:r>
            <a:r>
              <a:rPr lang="en-US" sz="1400" dirty="0" err="1" smtClean="0">
                <a:latin typeface="Courier"/>
              </a:rPr>
              <a:t>schemaLocation</a:t>
            </a:r>
            <a:r>
              <a:rPr lang="en-US" sz="1400" dirty="0" smtClean="0">
                <a:latin typeface="Courier"/>
              </a:rPr>
              <a:t>="</a:t>
            </a:r>
            <a:r>
              <a:rPr lang="en-US" sz="1400" dirty="0" err="1" smtClean="0">
                <a:latin typeface="Courier"/>
              </a:rPr>
              <a:t>dc.xsd</a:t>
            </a:r>
            <a:r>
              <a:rPr lang="en-US" sz="1400" dirty="0" smtClean="0">
                <a:latin typeface="Courier"/>
              </a:rPr>
              <a:t>"/&gt;</a:t>
            </a:r>
          </a:p>
          <a:p>
            <a:r>
              <a:rPr lang="en-US" sz="1400" dirty="0" smtClean="0">
                <a:latin typeface="Courier"/>
              </a:rPr>
              <a:t>   &lt;</a:t>
            </a:r>
            <a:r>
              <a:rPr lang="en-US" sz="1400" dirty="0" err="1" smtClean="0">
                <a:latin typeface="Courier"/>
              </a:rPr>
              <a:t>xs:element</a:t>
            </a:r>
            <a:r>
              <a:rPr lang="en-US" sz="1400" dirty="0" smtClean="0">
                <a:latin typeface="Courier"/>
              </a:rPr>
              <a:t> name="</a:t>
            </a:r>
            <a:r>
              <a:rPr lang="en-US" sz="1400" dirty="0" err="1" smtClean="0">
                <a:latin typeface="Courier"/>
              </a:rPr>
              <a:t>simpledc</a:t>
            </a:r>
            <a:r>
              <a:rPr lang="en-US" sz="1400" dirty="0" smtClean="0">
                <a:latin typeface="Courier"/>
              </a:rPr>
              <a:t>" type="</a:t>
            </a:r>
            <a:r>
              <a:rPr lang="en-US" sz="1400" dirty="0" err="1" smtClean="0">
                <a:latin typeface="Courier"/>
              </a:rPr>
              <a:t>dc:elementContainer</a:t>
            </a:r>
            <a:r>
              <a:rPr lang="en-US" sz="1400" dirty="0" smtClean="0">
                <a:latin typeface="Courier"/>
              </a:rPr>
              <a:t>"/&gt;</a:t>
            </a:r>
          </a:p>
          <a:p>
            <a:r>
              <a:rPr lang="en-US" sz="1400" dirty="0" smtClean="0">
                <a:latin typeface="Courier"/>
              </a:rPr>
              <a:t>&lt;/</a:t>
            </a:r>
            <a:r>
              <a:rPr lang="en-US" sz="1400" dirty="0" err="1" smtClean="0">
                <a:latin typeface="Courier"/>
              </a:rPr>
              <a:t>xs:schema</a:t>
            </a:r>
            <a:r>
              <a:rPr lang="en-US" sz="1400" dirty="0" smtClean="0">
                <a:latin typeface="Courier"/>
              </a:rPr>
              <a:t>&gt;</a:t>
            </a:r>
            <a:endParaRPr lang="en-US" sz="1400" dirty="0">
              <a:latin typeface="Courier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1411</TotalTime>
  <Words>762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Inkwell</vt:lpstr>
      <vt:lpstr>Metadata in Theory &amp; Practice (LIS562) Session 1</vt:lpstr>
      <vt:lpstr>What Is Metadata?</vt:lpstr>
      <vt:lpstr>What Is Metadata?</vt:lpstr>
      <vt:lpstr>What Is Metadata?</vt:lpstr>
      <vt:lpstr>What Is Metadata</vt:lpstr>
      <vt:lpstr>Who Creates Metadata?</vt:lpstr>
      <vt:lpstr>A Bit About XML</vt:lpstr>
      <vt:lpstr>A Bit About XML</vt:lpstr>
      <vt:lpstr>A Bit About XML &amp; DC</vt:lpstr>
      <vt:lpstr>A Bit About XML &amp; DC</vt:lpstr>
      <vt:lpstr>A Bit About XML &amp; DC</vt:lpstr>
      <vt:lpstr>Bringing Up Oxygen</vt:lpstr>
    </vt:vector>
  </TitlesOfParts>
  <Manager/>
  <Company/>
  <LinksUpToDate>false</LinksUpToDate>
  <SharedDoc>false</SharedDoc>
  <HyperlinkBase/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in Theory &amp; Practice (LIS590MDL) Session 1</dc:title>
  <dc:subject/>
  <dc:creator>Jerome McDonough</dc:creator>
  <cp:keywords/>
  <dc:description/>
  <cp:lastModifiedBy>Jerome McDonough</cp:lastModifiedBy>
  <cp:revision>9</cp:revision>
  <dcterms:created xsi:type="dcterms:W3CDTF">2015-01-22T20:47:53Z</dcterms:created>
  <dcterms:modified xsi:type="dcterms:W3CDTF">2015-01-22T20:48:24Z</dcterms:modified>
  <cp:category/>
</cp:coreProperties>
</file>