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72727" autoAdjust="0"/>
  </p:normalViewPr>
  <p:slideViewPr>
    <p:cSldViewPr snapToObjects="1">
      <p:cViewPr varScale="1">
        <p:scale>
          <a:sx n="115" d="100"/>
          <a:sy n="115" d="100"/>
        </p:scale>
        <p:origin x="-87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9D5F40-1D43-A148-9A03-C61FDB3897E3}" type="datetimeFigureOut">
              <a:rPr lang="en-US" smtClean="0"/>
              <a:pPr/>
              <a:t>7/16/14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58F37-95B1-E340-8C59-2269229C0C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you start Oxygen for the first time, you should have a blank, dark grey pane (possibly flanked by some control panes).  Going to the “File” menu option and selecting</a:t>
            </a:r>
            <a:r>
              <a:rPr lang="en-US" baseline="0" dirty="0" smtClean="0"/>
              <a:t> “New” will call up the above pop-up window which allows you to specify what sort of document you want to create.  Click on “XML Document”, and then click on the “Customize” button at the bottom of the pop-up.  This will call up another pop-up you’ll see on the next slide.</a:t>
            </a:r>
            <a:endParaRPr lang="en-US" dirty="0"/>
          </a:p>
        </p:txBody>
      </p:sp>
      <p:sp>
        <p:nvSpPr>
          <p:cNvPr id="4" name="Slide Number Placeholder 3"/>
          <p:cNvSpPr>
            <a:spLocks noGrp="1"/>
          </p:cNvSpPr>
          <p:nvPr>
            <p:ph type="sldNum" sz="quarter" idx="10"/>
          </p:nvPr>
        </p:nvSpPr>
        <p:spPr/>
        <p:txBody>
          <a:bodyPr/>
          <a:lstStyle/>
          <a:p>
            <a:fld id="{80E58F37-95B1-E340-8C59-2269229C0C2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Schema files tell Oxygen what elements and attributes can appear in a particular</a:t>
            </a:r>
            <a:r>
              <a:rPr lang="en-US" baseline="0" dirty="0" smtClean="0"/>
              <a:t> class of XML documents.  Generally, schema files are kept on the web so that people can all rely on the same copy of a schema.  In the first text entry field, you need to enter the URL for Dublin Core Container Schema file (http://dublincore.org/schemas/xmls/qdc/2006/01/06/simpledc.xsd).  When you have done so, hit the Tab key (NOT the return key).  Oxygen will read the Schema file from the web, and then alter this window so that the “Root Element:” box has a drop down list of acceptable root elements for this schema.  It may also supply a “Prefix” value.  In the Root Element drop down list, select “</a:t>
            </a:r>
            <a:r>
              <a:rPr lang="en-US" baseline="0" dirty="0" err="1" smtClean="0"/>
              <a:t>simpledc</a:t>
            </a:r>
            <a:r>
              <a:rPr lang="en-US" baseline="0" dirty="0" smtClean="0"/>
              <a:t>” and then click on the “Create” button at the bottom of the pop-up window.</a:t>
            </a:r>
            <a:endParaRPr lang="en-US" dirty="0"/>
          </a:p>
        </p:txBody>
      </p:sp>
      <p:sp>
        <p:nvSpPr>
          <p:cNvPr id="4" name="Slide Number Placeholder 3"/>
          <p:cNvSpPr>
            <a:spLocks noGrp="1"/>
          </p:cNvSpPr>
          <p:nvPr>
            <p:ph type="sldNum" sz="quarter" idx="10"/>
          </p:nvPr>
        </p:nvSpPr>
        <p:spPr/>
        <p:txBody>
          <a:bodyPr/>
          <a:lstStyle/>
          <a:p>
            <a:fld id="{80E58F37-95B1-E340-8C59-2269229C0C2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should</a:t>
            </a:r>
            <a:r>
              <a:rPr lang="en-US" baseline="0" dirty="0" smtClean="0"/>
              <a:t> now see something like this, a basic Dublin Core XML file waiting to be edited.  Note the green box in the top of the scroll bar (by the teal arrow); this is an indication that this document is valid, that is, it currently conforms with the Dublin Core XML Schema File’s restrictions on elements and attributes.</a:t>
            </a:r>
            <a:endParaRPr lang="en-US" dirty="0"/>
          </a:p>
        </p:txBody>
      </p:sp>
      <p:sp>
        <p:nvSpPr>
          <p:cNvPr id="4" name="Slide Number Placeholder 3"/>
          <p:cNvSpPr>
            <a:spLocks noGrp="1"/>
          </p:cNvSpPr>
          <p:nvPr>
            <p:ph type="sldNum" sz="quarter" idx="10"/>
          </p:nvPr>
        </p:nvSpPr>
        <p:spPr/>
        <p:txBody>
          <a:bodyPr/>
          <a:lstStyle/>
          <a:p>
            <a:fld id="{80E58F37-95B1-E340-8C59-2269229C0C2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root element for this document has a name of &lt;</a:t>
            </a:r>
            <a:r>
              <a:rPr lang="en-US" dirty="0" err="1" smtClean="0"/>
              <a:t>simpledc</a:t>
            </a:r>
            <a:r>
              <a:rPr lang="en-US" dirty="0" smtClean="0"/>
              <a:t>&gt; you will recall.  The root element for</a:t>
            </a:r>
            <a:r>
              <a:rPr lang="en-US" baseline="0" dirty="0" smtClean="0"/>
              <a:t> an XML document may specify namespace prefixes to be used in a document; you can think of namespace prefixes as a convenient means of insuring that elements from different XML schema don’t conflict with one another.  While we are only using one schema in this XML document, the schema itself actually specifies that the Dublin Core elements are all in a particular namespace which has a URI assigned to it: http://purl.org/dc/elements/1.1/</a:t>
            </a:r>
          </a:p>
          <a:p>
            <a:endParaRPr lang="en-US" baseline="0" dirty="0" smtClean="0"/>
          </a:p>
          <a:p>
            <a:r>
              <a:rPr lang="en-US" baseline="0" dirty="0" smtClean="0"/>
              <a:t>Note that in the root element we have added a new line (at the red arrow) saying: </a:t>
            </a:r>
            <a:r>
              <a:rPr lang="en-US" baseline="0" dirty="0" err="1" smtClean="0"/>
              <a:t>xmlns:dc</a:t>
            </a:r>
            <a:r>
              <a:rPr lang="en-US" baseline="0" dirty="0" smtClean="0"/>
              <a:t>=“http://purl.org/dc/elements/1.1/”</a:t>
            </a:r>
          </a:p>
          <a:p>
            <a:r>
              <a:rPr lang="en-US" baseline="0" dirty="0" smtClean="0"/>
              <a:t>This is a namespace prefix declaration.  The “</a:t>
            </a:r>
            <a:r>
              <a:rPr lang="en-US" baseline="0" dirty="0" err="1" smtClean="0"/>
              <a:t>xmlns</a:t>
            </a:r>
            <a:r>
              <a:rPr lang="en-US" baseline="0" dirty="0" smtClean="0"/>
              <a:t>:” lets Oxygen know we are declaring a namespace prefix, and “dc” is the actual prefix value.  The “=http://purl.org/dc/elements/1/1” lets Oxygen know which specific namespace is using the “dc” prefix.</a:t>
            </a:r>
          </a:p>
          <a:p>
            <a:endParaRPr lang="en-US" baseline="0" dirty="0" smtClean="0"/>
          </a:p>
          <a:p>
            <a:r>
              <a:rPr lang="en-US" baseline="0" dirty="0" smtClean="0"/>
              <a:t>Having added that namespace prefix declaration, we can now start adding elements to our document.  If you go to the blank line between the &lt;</a:t>
            </a:r>
            <a:r>
              <a:rPr lang="en-US" baseline="0" dirty="0" err="1" smtClean="0"/>
              <a:t>simpledc</a:t>
            </a:r>
            <a:r>
              <a:rPr lang="en-US" baseline="0" dirty="0" smtClean="0"/>
              <a:t>&gt; start and end tags (indicated by the green arrow) and type a “&lt;“ to start a new start tag, Oxygen should provide you with a drop-down list of elements you can legally insert at this point in your document.  Just scroll down and click on the element you want to add.</a:t>
            </a:r>
            <a:endParaRPr lang="en-US" dirty="0"/>
          </a:p>
        </p:txBody>
      </p:sp>
      <p:sp>
        <p:nvSpPr>
          <p:cNvPr id="4" name="Slide Number Placeholder 3"/>
          <p:cNvSpPr>
            <a:spLocks noGrp="1"/>
          </p:cNvSpPr>
          <p:nvPr>
            <p:ph type="sldNum" sz="quarter" idx="10"/>
          </p:nvPr>
        </p:nvSpPr>
        <p:spPr/>
        <p:txBody>
          <a:bodyPr/>
          <a:lstStyle/>
          <a:p>
            <a:fld id="{80E58F37-95B1-E340-8C59-2269229C0C2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what a Dublin Core document looks like after we’ve added several new elements and their contents.</a:t>
            </a:r>
            <a:r>
              <a:rPr lang="en-US" baseline="0" dirty="0" smtClean="0"/>
              <a:t>  Note that the box in the scroll bar is still green, indicating our document is valid (if it wasn’t, that box would be red).  Go the “File” menu and click on “Save” to save your document.</a:t>
            </a:r>
            <a:endParaRPr lang="en-US" dirty="0"/>
          </a:p>
        </p:txBody>
      </p:sp>
      <p:sp>
        <p:nvSpPr>
          <p:cNvPr id="4" name="Slide Number Placeholder 3"/>
          <p:cNvSpPr>
            <a:spLocks noGrp="1"/>
          </p:cNvSpPr>
          <p:nvPr>
            <p:ph type="sldNum" sz="quarter" idx="10"/>
          </p:nvPr>
        </p:nvSpPr>
        <p:spPr/>
        <p:txBody>
          <a:bodyPr/>
          <a:lstStyle/>
          <a:p>
            <a:fld id="{80E58F37-95B1-E340-8C59-2269229C0C2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If you’re seeing a red square at the top of</a:t>
            </a:r>
            <a:r>
              <a:rPr lang="en-US" baseline="0" dirty="0" smtClean="0"/>
              <a:t> the scroll bar when you’re finished editing a document, it’s an indicator that your document isn’t valid.  To learn more about why, click on the validation button on the Oxygen tool bar (the page with a red check icon, indicated by the red arrow above).  This will validate your document against the appropriate XML schema, and provide a list of validation errors at the bottom of your window.  The error message in this case:</a:t>
            </a:r>
          </a:p>
          <a:p>
            <a:endParaRPr lang="en-US" baseline="0" dirty="0" smtClean="0"/>
          </a:p>
          <a:p>
            <a:r>
              <a:rPr lang="en-US" baseline="0" dirty="0" smtClean="0"/>
              <a:t>     “Invalid content was found starting with element </a:t>
            </a:r>
            <a:r>
              <a:rPr lang="en-US" baseline="0" dirty="0" smtClean="0"/>
              <a:t>‘rights’</a:t>
            </a:r>
            <a:r>
              <a:rPr lang="en-US" baseline="0" dirty="0" smtClean="0"/>
              <a:t>. One of ‘{“http://purl.org/dc/elements/1.1/”:any}’ is expected.”</a:t>
            </a:r>
          </a:p>
          <a:p>
            <a:endParaRPr lang="en-US" baseline="0" dirty="0" smtClean="0"/>
          </a:p>
          <a:p>
            <a:r>
              <a:rPr lang="en-US" baseline="0" dirty="0" smtClean="0"/>
              <a:t>Is telling you that the element </a:t>
            </a:r>
            <a:r>
              <a:rPr lang="en-US" baseline="0" dirty="0" smtClean="0"/>
              <a:t>&lt;rights&gt; </a:t>
            </a:r>
            <a:r>
              <a:rPr lang="en-US" baseline="0" dirty="0" smtClean="0"/>
              <a:t>isn’t legal at this point in your document, and that the XML parser was expecting something different.  Specifically, it was expecting any element in the http://purl.org/dc/elements/</a:t>
            </a:r>
            <a:r>
              <a:rPr lang="en-US" baseline="0" dirty="0" smtClean="0"/>
              <a:t>1.1/ </a:t>
            </a:r>
            <a:r>
              <a:rPr lang="en-US" baseline="0" dirty="0" smtClean="0"/>
              <a:t>namespace.  If you look at the document, you’ll notice that I’ve neglected to put in the “dc:” namespace prefix on the </a:t>
            </a:r>
            <a:r>
              <a:rPr lang="en-US" baseline="0" dirty="0" smtClean="0"/>
              <a:t>&lt;rights&gt; </a:t>
            </a:r>
            <a:r>
              <a:rPr lang="en-US" baseline="0" dirty="0" smtClean="0"/>
              <a:t>element, so the parser is (quite rightly) complaining about a non-Dublin Core namespace date element appearing in a Dublin Core document.  Simply putting in “dc:” before </a:t>
            </a:r>
            <a:r>
              <a:rPr lang="en-US" baseline="0" dirty="0" smtClean="0"/>
              <a:t>“rights” </a:t>
            </a:r>
            <a:r>
              <a:rPr lang="en-US" baseline="0" dirty="0" smtClean="0"/>
              <a:t>on the </a:t>
            </a:r>
            <a:r>
              <a:rPr lang="en-US" baseline="0" dirty="0" smtClean="0"/>
              <a:t>&lt;rights&gt; </a:t>
            </a:r>
            <a:r>
              <a:rPr lang="en-US" baseline="0" dirty="0" smtClean="0"/>
              <a:t>start and end tags will fix the problem.</a:t>
            </a:r>
          </a:p>
          <a:p>
            <a:endParaRPr lang="en-US" baseline="0" dirty="0" smtClean="0"/>
          </a:p>
          <a:p>
            <a:r>
              <a:rPr lang="en-US" baseline="0" dirty="0" smtClean="0"/>
              <a:t>Unless you have been editing XML for awhile (and some times even when you *have* been editing XML for awhile), Oxygen’s validation error messages can seem a bit cryptic.  Please post to the technical forum if you need help deciphering Oxygen’s messages.</a:t>
            </a:r>
          </a:p>
          <a:p>
            <a:endParaRPr lang="en-US" baseline="0" dirty="0" smtClean="0"/>
          </a:p>
          <a:p>
            <a:r>
              <a:rPr lang="en-US" baseline="0" dirty="0" smtClean="0"/>
              <a:t>A word of advice in fixing problems.  Fix your validation errors starting from the beginning of your documents and working towards the end.  Some times a validation problem early on in a document can confuse the parser and make it believe you have problems later on in your document when you really don’t.  I’ve often had a situation where fixing one validation problem at the beginning of an XML document made 20 other validation errors simply vanish.  </a:t>
            </a:r>
            <a:endParaRPr lang="en-US" dirty="0"/>
          </a:p>
        </p:txBody>
      </p:sp>
      <p:sp>
        <p:nvSpPr>
          <p:cNvPr id="4" name="Slide Number Placeholder 3"/>
          <p:cNvSpPr>
            <a:spLocks noGrp="1"/>
          </p:cNvSpPr>
          <p:nvPr>
            <p:ph type="sldNum" sz="quarter" idx="10"/>
          </p:nvPr>
        </p:nvSpPr>
        <p:spPr/>
        <p:txBody>
          <a:bodyPr/>
          <a:lstStyle/>
          <a:p>
            <a:fld id="{80E58F37-95B1-E340-8C59-2269229C0C2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3E4F13F-6355-7E4D-AC46-F29358C3FC96}" type="datetimeFigureOut">
              <a:rPr lang="en-US" smtClean="0"/>
              <a:pPr/>
              <a:t>7/16/14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3EAE6A53-AA11-F244-AF30-39D89602C992}"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4F13F-6355-7E4D-AC46-F29358C3FC96}" type="datetimeFigureOut">
              <a:rPr lang="en-US" smtClean="0"/>
              <a:pPr/>
              <a:t>7/16/14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E6A53-AA11-F244-AF30-39D89602C9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4F13F-6355-7E4D-AC46-F29358C3FC96}" type="datetimeFigureOut">
              <a:rPr lang="en-US" smtClean="0"/>
              <a:pPr/>
              <a:t>7/16/14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E6A53-AA11-F244-AF30-39D89602C99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3E4F13F-6355-7E4D-AC46-F29358C3FC96}" type="datetimeFigureOut">
              <a:rPr lang="en-US" smtClean="0"/>
              <a:pPr/>
              <a:t>7/16/14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E6A53-AA11-F244-AF30-39D89602C992}"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3E4F13F-6355-7E4D-AC46-F29358C3FC96}" type="datetimeFigureOut">
              <a:rPr lang="en-US" smtClean="0"/>
              <a:pPr/>
              <a:t>7/16/14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3EAE6A53-AA11-F244-AF30-39D89602C992}"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E4F13F-6355-7E4D-AC46-F29358C3FC96}" type="datetimeFigureOut">
              <a:rPr lang="en-US" smtClean="0"/>
              <a:pPr/>
              <a:t>7/16/14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E6A53-AA11-F244-AF30-39D89602C992}"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E4F13F-6355-7E4D-AC46-F29358C3FC96}" type="datetimeFigureOut">
              <a:rPr lang="en-US" smtClean="0"/>
              <a:pPr/>
              <a:t>7/16/14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E6A53-AA11-F244-AF30-39D89602C992}"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E4F13F-6355-7E4D-AC46-F29358C3FC96}" type="datetimeFigureOut">
              <a:rPr lang="en-US" smtClean="0"/>
              <a:pPr/>
              <a:t>7/16/14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E6A53-AA11-F244-AF30-39D89602C99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4F13F-6355-7E4D-AC46-F29358C3FC96}" type="datetimeFigureOut">
              <a:rPr lang="en-US" smtClean="0"/>
              <a:pPr/>
              <a:t>7/16/14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E6A53-AA11-F244-AF30-39D89602C992}"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E4F13F-6355-7E4D-AC46-F29358C3FC96}" type="datetimeFigureOut">
              <a:rPr lang="en-US" smtClean="0"/>
              <a:pPr/>
              <a:t>7/16/14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E6A53-AA11-F244-AF30-39D89602C99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E4F13F-6355-7E4D-AC46-F29358C3FC96}" type="datetimeFigureOut">
              <a:rPr lang="en-US" smtClean="0"/>
              <a:pPr/>
              <a:t>7/16/14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E6A53-AA11-F244-AF30-39D89602C99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3E4F13F-6355-7E4D-AC46-F29358C3FC96}" type="datetimeFigureOut">
              <a:rPr lang="en-US" smtClean="0"/>
              <a:pPr/>
              <a:t>7/16/14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EAE6A53-AA11-F244-AF30-39D89602C992}"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Dublin Core Record</a:t>
            </a:r>
            <a:br>
              <a:rPr lang="en-US" dirty="0" smtClean="0"/>
            </a:br>
            <a:r>
              <a:rPr lang="en-US" dirty="0" smtClean="0"/>
              <a:t>in Oxygen </a:t>
            </a:r>
            <a:endParaRPr lang="en-US" dirty="0"/>
          </a:p>
        </p:txBody>
      </p:sp>
      <p:sp>
        <p:nvSpPr>
          <p:cNvPr id="3" name="Subtitle 2"/>
          <p:cNvSpPr>
            <a:spLocks noGrp="1"/>
          </p:cNvSpPr>
          <p:nvPr>
            <p:ph type="subTitle" idx="1"/>
          </p:nvPr>
        </p:nvSpPr>
        <p:spPr/>
        <p:txBody>
          <a:bodyPr/>
          <a:lstStyle/>
          <a:p>
            <a:r>
              <a:rPr lang="en-US" dirty="0" smtClean="0"/>
              <a:t>Metadata in Theory &amp; Practice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new XML file</a:t>
            </a:r>
            <a:endParaRPr lang="en-US" dirty="0"/>
          </a:p>
        </p:txBody>
      </p:sp>
      <p:pic>
        <p:nvPicPr>
          <p:cNvPr id="6" name="Content Placeholder 5" descr="Oxygen1.jpg"/>
          <p:cNvPicPr>
            <a:picLocks noGrp="1" noChangeAspect="1"/>
          </p:cNvPicPr>
          <p:nvPr>
            <p:ph sz="quarter" idx="1"/>
          </p:nvPr>
        </p:nvPicPr>
        <p:blipFill>
          <a:blip r:embed="rId3"/>
          <a:srcRect l="-697" r="-697"/>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an XML Schema and Root Element</a:t>
            </a:r>
            <a:endParaRPr lang="en-US" dirty="0"/>
          </a:p>
        </p:txBody>
      </p:sp>
      <p:pic>
        <p:nvPicPr>
          <p:cNvPr id="6" name="Content Placeholder 5" descr="Oxygen2.jpg"/>
          <p:cNvPicPr>
            <a:picLocks noGrp="1" noChangeAspect="1"/>
          </p:cNvPicPr>
          <p:nvPr>
            <p:ph sz="quarter" idx="1"/>
          </p:nvPr>
        </p:nvPicPr>
        <p:blipFill>
          <a:blip r:embed="rId3"/>
          <a:srcRect l="-502" r="-502"/>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to edit an XML file</a:t>
            </a:r>
            <a:endParaRPr lang="en-US" dirty="0"/>
          </a:p>
        </p:txBody>
      </p:sp>
      <p:pic>
        <p:nvPicPr>
          <p:cNvPr id="7" name="Content Placeholder 6" descr="Oxygen3.jpg"/>
          <p:cNvPicPr>
            <a:picLocks noGrp="1" noChangeAspect="1"/>
          </p:cNvPicPr>
          <p:nvPr>
            <p:ph sz="quarter" idx="1"/>
          </p:nvPr>
        </p:nvPicPr>
        <p:blipFill>
          <a:blip r:embed="rId3"/>
          <a:srcRect l="-397" r="-397"/>
          <a:stretch>
            <a:fillRect/>
          </a:stretch>
        </p:blipFill>
        <p:spPr>
          <a:xfrm>
            <a:off x="457200" y="1295400"/>
            <a:ext cx="8229600" cy="4937760"/>
          </a:xfrm>
        </p:spPr>
      </p:pic>
      <p:sp>
        <p:nvSpPr>
          <p:cNvPr id="5" name="Left Arrow 4"/>
          <p:cNvSpPr/>
          <p:nvPr/>
        </p:nvSpPr>
        <p:spPr>
          <a:xfrm>
            <a:off x="7010400" y="1905000"/>
            <a:ext cx="609600" cy="301951"/>
          </a:xfrm>
          <a:prstGeom prst="left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namespace prefix</a:t>
            </a:r>
            <a:endParaRPr lang="en-US" dirty="0"/>
          </a:p>
        </p:txBody>
      </p:sp>
      <p:pic>
        <p:nvPicPr>
          <p:cNvPr id="8" name="Content Placeholder 7" descr="Oxygen4.jpg"/>
          <p:cNvPicPr>
            <a:picLocks noGrp="1" noChangeAspect="1"/>
          </p:cNvPicPr>
          <p:nvPr>
            <p:ph sz="quarter" idx="1"/>
          </p:nvPr>
        </p:nvPicPr>
        <p:blipFill>
          <a:blip r:embed="rId3"/>
          <a:srcRect l="-658" r="-658"/>
          <a:stretch>
            <a:fillRect/>
          </a:stretch>
        </p:blipFill>
        <p:spPr>
          <a:xfrm>
            <a:off x="457200" y="1646238"/>
            <a:ext cx="8229600" cy="4937125"/>
          </a:xfrm>
        </p:spPr>
      </p:pic>
      <p:sp>
        <p:nvSpPr>
          <p:cNvPr id="6" name="Left Arrow 5"/>
          <p:cNvSpPr/>
          <p:nvPr/>
        </p:nvSpPr>
        <p:spPr>
          <a:xfrm>
            <a:off x="3352800" y="3352800"/>
            <a:ext cx="381000" cy="188720"/>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Left Arrow 4"/>
          <p:cNvSpPr/>
          <p:nvPr/>
        </p:nvSpPr>
        <p:spPr>
          <a:xfrm>
            <a:off x="5943600" y="2761360"/>
            <a:ext cx="381000" cy="18872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finished Dublin Core Document</a:t>
            </a:r>
            <a:endParaRPr lang="en-US" dirty="0"/>
          </a:p>
        </p:txBody>
      </p:sp>
      <p:pic>
        <p:nvPicPr>
          <p:cNvPr id="6" name="Content Placeholder 5" descr="Oxygen5.jpg"/>
          <p:cNvPicPr>
            <a:picLocks noGrp="1" noChangeAspect="1"/>
          </p:cNvPicPr>
          <p:nvPr>
            <p:ph sz="quarter" idx="1"/>
          </p:nvPr>
        </p:nvPicPr>
        <p:blipFill>
          <a:blip r:embed="rId3"/>
          <a:srcRect l="-723" r="-723"/>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Content Placeholder 6" descr="Oxygen6.jpg"/>
          <p:cNvPicPr>
            <a:picLocks noGrp="1" noChangeAspect="1"/>
          </p:cNvPicPr>
          <p:nvPr>
            <p:ph sz="quarter" idx="1"/>
          </p:nvPr>
        </p:nvPicPr>
        <p:blipFill>
          <a:blip r:embed="rId3"/>
          <a:srcRect l="-748" r="-748"/>
          <a:stretch>
            <a:fillRect/>
          </a:stretch>
        </p:blipFill>
        <p:spPr/>
      </p:pic>
      <p:sp>
        <p:nvSpPr>
          <p:cNvPr id="2" name="Title 1"/>
          <p:cNvSpPr>
            <a:spLocks noGrp="1"/>
          </p:cNvSpPr>
          <p:nvPr>
            <p:ph type="title"/>
          </p:nvPr>
        </p:nvSpPr>
        <p:spPr/>
        <p:txBody>
          <a:bodyPr/>
          <a:lstStyle/>
          <a:p>
            <a:r>
              <a:rPr lang="en-US" dirty="0" smtClean="0"/>
              <a:t>When things head south….</a:t>
            </a:r>
            <a:endParaRPr lang="en-US" dirty="0"/>
          </a:p>
        </p:txBody>
      </p:sp>
      <p:sp>
        <p:nvSpPr>
          <p:cNvPr id="5" name="Left Arrow 4"/>
          <p:cNvSpPr/>
          <p:nvPr/>
        </p:nvSpPr>
        <p:spPr>
          <a:xfrm>
            <a:off x="3657600" y="1600200"/>
            <a:ext cx="381000" cy="18872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1070</TotalTime>
  <Words>1150</Words>
  <Application>Microsoft Macintosh PowerPoint</Application>
  <PresentationFormat>On-screen Show (4:3)</PresentationFormat>
  <Paragraphs>33</Paragraphs>
  <Slides>7</Slides>
  <Notes>6</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Origin</vt:lpstr>
      <vt:lpstr>Creating a Dublin Core Record in Oxygen </vt:lpstr>
      <vt:lpstr>Starting a new XML file</vt:lpstr>
      <vt:lpstr>Specifying an XML Schema and Root Element</vt:lpstr>
      <vt:lpstr>Starting to edit an XML file</vt:lpstr>
      <vt:lpstr>Adding a namespace prefix</vt:lpstr>
      <vt:lpstr>A finished Dublin Core Document</vt:lpstr>
      <vt:lpstr>When things head south….</vt:lpstr>
    </vt:vector>
  </TitlesOfParts>
  <Manager/>
  <Company/>
  <LinksUpToDate>false</LinksUpToDate>
  <SharedDoc>false</SharedDoc>
  <HyperlinkBase/>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Dublin Core Record in Oxygen </dc:title>
  <dc:subject/>
  <dc:creator>Jerome McDonough</dc:creator>
  <cp:keywords/>
  <dc:description/>
  <cp:lastModifiedBy>Jerome McDonough</cp:lastModifiedBy>
  <cp:revision>4</cp:revision>
  <dcterms:created xsi:type="dcterms:W3CDTF">2014-07-16T20:57:08Z</dcterms:created>
  <dcterms:modified xsi:type="dcterms:W3CDTF">2014-07-16T21:33:55Z</dcterms:modified>
  <cp:category/>
</cp:coreProperties>
</file>