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28" name="PlaceHolder 2"/>
          <p:cNvSpPr>
            <a:spLocks noGrp="1"/>
          </p:cNvSpPr>
          <p:nvPr>
            <p:ph type="body"/>
          </p:nvPr>
        </p:nvSpPr>
        <p:spPr>
          <a:xfrm>
            <a:off x="504000" y="1326600"/>
            <a:ext cx="9072000" cy="1568520"/>
          </a:xfrm>
          <a:prstGeom prst="rect">
            <a:avLst/>
          </a:prstGeom>
        </p:spPr>
        <p:txBody>
          <a:bodyPr lIns="0" rIns="0" tIns="0" bIns="0">
            <a:normAutofit/>
          </a:bodyPr>
          <a:p>
            <a:endParaRPr b="0" lang="fr-FR" sz="3200" spc="-1" strike="noStrike">
              <a:latin typeface="Arial"/>
            </a:endParaRPr>
          </a:p>
        </p:txBody>
      </p:sp>
      <p:sp>
        <p:nvSpPr>
          <p:cNvPr id="29" name="PlaceHolder 3"/>
          <p:cNvSpPr>
            <a:spLocks noGrp="1"/>
          </p:cNvSpPr>
          <p:nvPr>
            <p:ph type="body"/>
          </p:nvPr>
        </p:nvSpPr>
        <p:spPr>
          <a:xfrm>
            <a:off x="504000" y="3044520"/>
            <a:ext cx="907200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31" name="PlaceHolder 2"/>
          <p:cNvSpPr>
            <a:spLocks noGrp="1"/>
          </p:cNvSpPr>
          <p:nvPr>
            <p:ph type="body"/>
          </p:nvPr>
        </p:nvSpPr>
        <p:spPr>
          <a:xfrm>
            <a:off x="504000" y="1326600"/>
            <a:ext cx="4426920" cy="1568520"/>
          </a:xfrm>
          <a:prstGeom prst="rect">
            <a:avLst/>
          </a:prstGeom>
        </p:spPr>
        <p:txBody>
          <a:bodyPr lIns="0" rIns="0" tIns="0" bIns="0">
            <a:normAutofit/>
          </a:bodyPr>
          <a:p>
            <a:endParaRPr b="0" lang="fr-FR" sz="3200" spc="-1" strike="noStrike">
              <a:latin typeface="Arial"/>
            </a:endParaRPr>
          </a:p>
        </p:txBody>
      </p:sp>
      <p:sp>
        <p:nvSpPr>
          <p:cNvPr id="32" name="PlaceHolder 3"/>
          <p:cNvSpPr>
            <a:spLocks noGrp="1"/>
          </p:cNvSpPr>
          <p:nvPr>
            <p:ph type="body"/>
          </p:nvPr>
        </p:nvSpPr>
        <p:spPr>
          <a:xfrm>
            <a:off x="5152680" y="1326600"/>
            <a:ext cx="4426920" cy="1568520"/>
          </a:xfrm>
          <a:prstGeom prst="rect">
            <a:avLst/>
          </a:prstGeom>
        </p:spPr>
        <p:txBody>
          <a:bodyPr lIns="0" rIns="0" tIns="0" bIns="0">
            <a:normAutofit/>
          </a:bodyPr>
          <a:p>
            <a:endParaRPr b="0" lang="fr-FR" sz="3200" spc="-1" strike="noStrike">
              <a:latin typeface="Arial"/>
            </a:endParaRPr>
          </a:p>
        </p:txBody>
      </p:sp>
      <p:sp>
        <p:nvSpPr>
          <p:cNvPr id="33" name="PlaceHolder 4"/>
          <p:cNvSpPr>
            <a:spLocks noGrp="1"/>
          </p:cNvSpPr>
          <p:nvPr>
            <p:ph type="body"/>
          </p:nvPr>
        </p:nvSpPr>
        <p:spPr>
          <a:xfrm>
            <a:off x="504000" y="3044520"/>
            <a:ext cx="4426920" cy="1568520"/>
          </a:xfrm>
          <a:prstGeom prst="rect">
            <a:avLst/>
          </a:prstGeom>
        </p:spPr>
        <p:txBody>
          <a:bodyPr lIns="0" rIns="0" tIns="0" bIns="0">
            <a:normAutofit/>
          </a:bodyPr>
          <a:p>
            <a:endParaRPr b="0" lang="fr-FR" sz="3200" spc="-1" strike="noStrike">
              <a:latin typeface="Arial"/>
            </a:endParaRPr>
          </a:p>
        </p:txBody>
      </p:sp>
      <p:sp>
        <p:nvSpPr>
          <p:cNvPr id="34" name="PlaceHolder 5"/>
          <p:cNvSpPr>
            <a:spLocks noGrp="1"/>
          </p:cNvSpPr>
          <p:nvPr>
            <p:ph type="body"/>
          </p:nvPr>
        </p:nvSpPr>
        <p:spPr>
          <a:xfrm>
            <a:off x="5152680" y="3044520"/>
            <a:ext cx="442692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36" name="PlaceHolder 2"/>
          <p:cNvSpPr>
            <a:spLocks noGrp="1"/>
          </p:cNvSpPr>
          <p:nvPr>
            <p:ph type="body"/>
          </p:nvPr>
        </p:nvSpPr>
        <p:spPr>
          <a:xfrm>
            <a:off x="504000" y="1326600"/>
            <a:ext cx="2921040" cy="1568520"/>
          </a:xfrm>
          <a:prstGeom prst="rect">
            <a:avLst/>
          </a:prstGeom>
        </p:spPr>
        <p:txBody>
          <a:bodyPr lIns="0" rIns="0" tIns="0" bIns="0">
            <a:normAutofit/>
          </a:bodyPr>
          <a:p>
            <a:endParaRPr b="0" lang="fr-FR" sz="3200" spc="-1" strike="noStrike">
              <a:latin typeface="Arial"/>
            </a:endParaRPr>
          </a:p>
        </p:txBody>
      </p:sp>
      <p:sp>
        <p:nvSpPr>
          <p:cNvPr id="37" name="PlaceHolder 3"/>
          <p:cNvSpPr>
            <a:spLocks noGrp="1"/>
          </p:cNvSpPr>
          <p:nvPr>
            <p:ph type="body"/>
          </p:nvPr>
        </p:nvSpPr>
        <p:spPr>
          <a:xfrm>
            <a:off x="3571560" y="1326600"/>
            <a:ext cx="2921040" cy="1568520"/>
          </a:xfrm>
          <a:prstGeom prst="rect">
            <a:avLst/>
          </a:prstGeom>
        </p:spPr>
        <p:txBody>
          <a:bodyPr lIns="0" rIns="0" tIns="0" bIns="0">
            <a:normAutofit/>
          </a:bodyPr>
          <a:p>
            <a:endParaRPr b="0" lang="fr-FR" sz="3200" spc="-1" strike="noStrike">
              <a:latin typeface="Arial"/>
            </a:endParaRPr>
          </a:p>
        </p:txBody>
      </p:sp>
      <p:sp>
        <p:nvSpPr>
          <p:cNvPr id="38" name="PlaceHolder 4"/>
          <p:cNvSpPr>
            <a:spLocks noGrp="1"/>
          </p:cNvSpPr>
          <p:nvPr>
            <p:ph type="body"/>
          </p:nvPr>
        </p:nvSpPr>
        <p:spPr>
          <a:xfrm>
            <a:off x="6639120" y="1326600"/>
            <a:ext cx="2921040" cy="1568520"/>
          </a:xfrm>
          <a:prstGeom prst="rect">
            <a:avLst/>
          </a:prstGeom>
        </p:spPr>
        <p:txBody>
          <a:bodyPr lIns="0" rIns="0" tIns="0" bIns="0">
            <a:normAutofit/>
          </a:bodyPr>
          <a:p>
            <a:endParaRPr b="0" lang="fr-FR" sz="3200" spc="-1" strike="noStrike">
              <a:latin typeface="Arial"/>
            </a:endParaRPr>
          </a:p>
        </p:txBody>
      </p:sp>
      <p:sp>
        <p:nvSpPr>
          <p:cNvPr id="39" name="PlaceHolder 5"/>
          <p:cNvSpPr>
            <a:spLocks noGrp="1"/>
          </p:cNvSpPr>
          <p:nvPr>
            <p:ph type="body"/>
          </p:nvPr>
        </p:nvSpPr>
        <p:spPr>
          <a:xfrm>
            <a:off x="504000" y="3044520"/>
            <a:ext cx="2921040" cy="1568520"/>
          </a:xfrm>
          <a:prstGeom prst="rect">
            <a:avLst/>
          </a:prstGeom>
        </p:spPr>
        <p:txBody>
          <a:bodyPr lIns="0" rIns="0" tIns="0" bIns="0">
            <a:normAutofit/>
          </a:bodyPr>
          <a:p>
            <a:endParaRPr b="0" lang="fr-FR" sz="3200" spc="-1" strike="noStrike">
              <a:latin typeface="Arial"/>
            </a:endParaRPr>
          </a:p>
        </p:txBody>
      </p:sp>
      <p:sp>
        <p:nvSpPr>
          <p:cNvPr id="40" name="PlaceHolder 6"/>
          <p:cNvSpPr>
            <a:spLocks noGrp="1"/>
          </p:cNvSpPr>
          <p:nvPr>
            <p:ph type="body"/>
          </p:nvPr>
        </p:nvSpPr>
        <p:spPr>
          <a:xfrm>
            <a:off x="3571560" y="3044520"/>
            <a:ext cx="2921040" cy="1568520"/>
          </a:xfrm>
          <a:prstGeom prst="rect">
            <a:avLst/>
          </a:prstGeom>
        </p:spPr>
        <p:txBody>
          <a:bodyPr lIns="0" rIns="0" tIns="0" bIns="0">
            <a:normAutofit/>
          </a:bodyPr>
          <a:p>
            <a:endParaRPr b="0" lang="fr-FR" sz="3200" spc="-1" strike="noStrike">
              <a:latin typeface="Arial"/>
            </a:endParaRPr>
          </a:p>
        </p:txBody>
      </p:sp>
      <p:sp>
        <p:nvSpPr>
          <p:cNvPr id="41" name="PlaceHolder 7"/>
          <p:cNvSpPr>
            <a:spLocks noGrp="1"/>
          </p:cNvSpPr>
          <p:nvPr>
            <p:ph type="body"/>
          </p:nvPr>
        </p:nvSpPr>
        <p:spPr>
          <a:xfrm>
            <a:off x="6639120" y="3044520"/>
            <a:ext cx="292104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4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51" name="PlaceHolder 2"/>
          <p:cNvSpPr>
            <a:spLocks noGrp="1"/>
          </p:cNvSpPr>
          <p:nvPr>
            <p:ph type="body"/>
          </p:nvPr>
        </p:nvSpPr>
        <p:spPr>
          <a:xfrm>
            <a:off x="504000" y="1326600"/>
            <a:ext cx="907200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53" name="PlaceHolder 2"/>
          <p:cNvSpPr>
            <a:spLocks noGrp="1"/>
          </p:cNvSpPr>
          <p:nvPr>
            <p:ph type="body"/>
          </p:nvPr>
        </p:nvSpPr>
        <p:spPr>
          <a:xfrm>
            <a:off x="504000" y="1326600"/>
            <a:ext cx="4426920" cy="3288600"/>
          </a:xfrm>
          <a:prstGeom prst="rect">
            <a:avLst/>
          </a:prstGeom>
        </p:spPr>
        <p:txBody>
          <a:bodyPr lIns="0" rIns="0" tIns="0" bIns="0">
            <a:normAutofit/>
          </a:bodyPr>
          <a:p>
            <a:endParaRPr b="0" lang="fr-FR" sz="3200" spc="-1" strike="noStrike">
              <a:latin typeface="Arial"/>
            </a:endParaRPr>
          </a:p>
        </p:txBody>
      </p:sp>
      <p:sp>
        <p:nvSpPr>
          <p:cNvPr id="54" name="PlaceHolder 3"/>
          <p:cNvSpPr>
            <a:spLocks noGrp="1"/>
          </p:cNvSpPr>
          <p:nvPr>
            <p:ph type="body"/>
          </p:nvPr>
        </p:nvSpPr>
        <p:spPr>
          <a:xfrm>
            <a:off x="5152680" y="1326600"/>
            <a:ext cx="442692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5152680" y="1326600"/>
            <a:ext cx="4426920" cy="328860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504000" y="3044520"/>
            <a:ext cx="442692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504000" y="1326600"/>
            <a:ext cx="4426920" cy="328860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5152680" y="1326600"/>
            <a:ext cx="4426920" cy="1568520"/>
          </a:xfrm>
          <a:prstGeom prst="rect">
            <a:avLst/>
          </a:prstGeom>
        </p:spPr>
        <p:txBody>
          <a:bodyPr lIns="0" rIns="0" tIns="0" bIns="0">
            <a:normAutofit/>
          </a:bodyPr>
          <a:p>
            <a:endParaRPr b="0" lang="fr-FR" sz="3200" spc="-1" strike="noStrike">
              <a:latin typeface="Arial"/>
            </a:endParaRPr>
          </a:p>
        </p:txBody>
      </p:sp>
      <p:sp>
        <p:nvSpPr>
          <p:cNvPr id="64" name="PlaceHolder 4"/>
          <p:cNvSpPr>
            <a:spLocks noGrp="1"/>
          </p:cNvSpPr>
          <p:nvPr>
            <p:ph type="body"/>
          </p:nvPr>
        </p:nvSpPr>
        <p:spPr>
          <a:xfrm>
            <a:off x="5152680" y="3044520"/>
            <a:ext cx="442692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66" name="PlaceHolder 2"/>
          <p:cNvSpPr>
            <a:spLocks noGrp="1"/>
          </p:cNvSpPr>
          <p:nvPr>
            <p:ph type="body"/>
          </p:nvPr>
        </p:nvSpPr>
        <p:spPr>
          <a:xfrm>
            <a:off x="504000" y="1326600"/>
            <a:ext cx="4426920" cy="1568520"/>
          </a:xfrm>
          <a:prstGeom prst="rect">
            <a:avLst/>
          </a:prstGeom>
        </p:spPr>
        <p:txBody>
          <a:bodyPr lIns="0" rIns="0" tIns="0" bIns="0">
            <a:normAutofit/>
          </a:bodyPr>
          <a:p>
            <a:endParaRPr b="0" lang="fr-FR" sz="3200" spc="-1" strike="noStrike">
              <a:latin typeface="Arial"/>
            </a:endParaRPr>
          </a:p>
        </p:txBody>
      </p:sp>
      <p:sp>
        <p:nvSpPr>
          <p:cNvPr id="67" name="PlaceHolder 3"/>
          <p:cNvSpPr>
            <a:spLocks noGrp="1"/>
          </p:cNvSpPr>
          <p:nvPr>
            <p:ph type="body"/>
          </p:nvPr>
        </p:nvSpPr>
        <p:spPr>
          <a:xfrm>
            <a:off x="5152680" y="1326600"/>
            <a:ext cx="4426920" cy="1568520"/>
          </a:xfrm>
          <a:prstGeom prst="rect">
            <a:avLst/>
          </a:prstGeom>
        </p:spPr>
        <p:txBody>
          <a:bodyPr lIns="0" rIns="0" tIns="0" bIns="0">
            <a:normAutofit/>
          </a:bodyPr>
          <a:p>
            <a:endParaRPr b="0" lang="fr-FR" sz="3200" spc="-1" strike="noStrike">
              <a:latin typeface="Arial"/>
            </a:endParaRPr>
          </a:p>
        </p:txBody>
      </p:sp>
      <p:sp>
        <p:nvSpPr>
          <p:cNvPr id="68" name="PlaceHolder 4"/>
          <p:cNvSpPr>
            <a:spLocks noGrp="1"/>
          </p:cNvSpPr>
          <p:nvPr>
            <p:ph type="body"/>
          </p:nvPr>
        </p:nvSpPr>
        <p:spPr>
          <a:xfrm>
            <a:off x="504000" y="3044520"/>
            <a:ext cx="907200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504000" y="1326600"/>
            <a:ext cx="9072000" cy="156852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504000" y="3044520"/>
            <a:ext cx="907200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73" name="PlaceHolder 2"/>
          <p:cNvSpPr>
            <a:spLocks noGrp="1"/>
          </p:cNvSpPr>
          <p:nvPr>
            <p:ph type="body"/>
          </p:nvPr>
        </p:nvSpPr>
        <p:spPr>
          <a:xfrm>
            <a:off x="504000" y="1326600"/>
            <a:ext cx="4426920" cy="1568520"/>
          </a:xfrm>
          <a:prstGeom prst="rect">
            <a:avLst/>
          </a:prstGeom>
        </p:spPr>
        <p:txBody>
          <a:bodyPr lIns="0" rIns="0" tIns="0" bIns="0">
            <a:normAutofit/>
          </a:bodyPr>
          <a:p>
            <a:endParaRPr b="0" lang="fr-FR" sz="3200" spc="-1" strike="noStrike">
              <a:latin typeface="Arial"/>
            </a:endParaRPr>
          </a:p>
        </p:txBody>
      </p:sp>
      <p:sp>
        <p:nvSpPr>
          <p:cNvPr id="74" name="PlaceHolder 3"/>
          <p:cNvSpPr>
            <a:spLocks noGrp="1"/>
          </p:cNvSpPr>
          <p:nvPr>
            <p:ph type="body"/>
          </p:nvPr>
        </p:nvSpPr>
        <p:spPr>
          <a:xfrm>
            <a:off x="5152680" y="1326600"/>
            <a:ext cx="4426920" cy="1568520"/>
          </a:xfrm>
          <a:prstGeom prst="rect">
            <a:avLst/>
          </a:prstGeom>
        </p:spPr>
        <p:txBody>
          <a:bodyPr lIns="0" rIns="0" tIns="0" bIns="0">
            <a:normAutofit/>
          </a:bodyPr>
          <a:p>
            <a:endParaRPr b="0" lang="fr-FR" sz="3200" spc="-1" strike="noStrike">
              <a:latin typeface="Arial"/>
            </a:endParaRPr>
          </a:p>
        </p:txBody>
      </p:sp>
      <p:sp>
        <p:nvSpPr>
          <p:cNvPr id="75" name="PlaceHolder 4"/>
          <p:cNvSpPr>
            <a:spLocks noGrp="1"/>
          </p:cNvSpPr>
          <p:nvPr>
            <p:ph type="body"/>
          </p:nvPr>
        </p:nvSpPr>
        <p:spPr>
          <a:xfrm>
            <a:off x="504000" y="3044520"/>
            <a:ext cx="4426920" cy="1568520"/>
          </a:xfrm>
          <a:prstGeom prst="rect">
            <a:avLst/>
          </a:prstGeom>
        </p:spPr>
        <p:txBody>
          <a:bodyPr lIns="0" rIns="0" tIns="0" bIns="0">
            <a:normAutofit/>
          </a:bodyPr>
          <a:p>
            <a:endParaRPr b="0" lang="fr-FR" sz="3200" spc="-1" strike="noStrike">
              <a:latin typeface="Arial"/>
            </a:endParaRPr>
          </a:p>
        </p:txBody>
      </p:sp>
      <p:sp>
        <p:nvSpPr>
          <p:cNvPr id="76" name="PlaceHolder 5"/>
          <p:cNvSpPr>
            <a:spLocks noGrp="1"/>
          </p:cNvSpPr>
          <p:nvPr>
            <p:ph type="body"/>
          </p:nvPr>
        </p:nvSpPr>
        <p:spPr>
          <a:xfrm>
            <a:off x="5152680" y="3044520"/>
            <a:ext cx="442692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78" name="PlaceHolder 2"/>
          <p:cNvSpPr>
            <a:spLocks noGrp="1"/>
          </p:cNvSpPr>
          <p:nvPr>
            <p:ph type="body"/>
          </p:nvPr>
        </p:nvSpPr>
        <p:spPr>
          <a:xfrm>
            <a:off x="504000" y="1326600"/>
            <a:ext cx="2921040" cy="1568520"/>
          </a:xfrm>
          <a:prstGeom prst="rect">
            <a:avLst/>
          </a:prstGeom>
        </p:spPr>
        <p:txBody>
          <a:bodyPr lIns="0" rIns="0" tIns="0" bIns="0">
            <a:normAutofit/>
          </a:bodyPr>
          <a:p>
            <a:endParaRPr b="0" lang="fr-FR" sz="3200" spc="-1" strike="noStrike">
              <a:latin typeface="Arial"/>
            </a:endParaRPr>
          </a:p>
        </p:txBody>
      </p:sp>
      <p:sp>
        <p:nvSpPr>
          <p:cNvPr id="79" name="PlaceHolder 3"/>
          <p:cNvSpPr>
            <a:spLocks noGrp="1"/>
          </p:cNvSpPr>
          <p:nvPr>
            <p:ph type="body"/>
          </p:nvPr>
        </p:nvSpPr>
        <p:spPr>
          <a:xfrm>
            <a:off x="3571560" y="1326600"/>
            <a:ext cx="2921040" cy="1568520"/>
          </a:xfrm>
          <a:prstGeom prst="rect">
            <a:avLst/>
          </a:prstGeom>
        </p:spPr>
        <p:txBody>
          <a:bodyPr lIns="0" rIns="0" tIns="0" bIns="0">
            <a:normAutofit/>
          </a:bodyPr>
          <a:p>
            <a:endParaRPr b="0" lang="fr-FR" sz="3200" spc="-1" strike="noStrike">
              <a:latin typeface="Arial"/>
            </a:endParaRPr>
          </a:p>
        </p:txBody>
      </p:sp>
      <p:sp>
        <p:nvSpPr>
          <p:cNvPr id="80" name="PlaceHolder 4"/>
          <p:cNvSpPr>
            <a:spLocks noGrp="1"/>
          </p:cNvSpPr>
          <p:nvPr>
            <p:ph type="body"/>
          </p:nvPr>
        </p:nvSpPr>
        <p:spPr>
          <a:xfrm>
            <a:off x="6639120" y="1326600"/>
            <a:ext cx="2921040" cy="1568520"/>
          </a:xfrm>
          <a:prstGeom prst="rect">
            <a:avLst/>
          </a:prstGeom>
        </p:spPr>
        <p:txBody>
          <a:bodyPr lIns="0" rIns="0" tIns="0" bIns="0">
            <a:normAutofit/>
          </a:bodyPr>
          <a:p>
            <a:endParaRPr b="0" lang="fr-FR" sz="3200" spc="-1" strike="noStrike">
              <a:latin typeface="Arial"/>
            </a:endParaRPr>
          </a:p>
        </p:txBody>
      </p:sp>
      <p:sp>
        <p:nvSpPr>
          <p:cNvPr id="81" name="PlaceHolder 5"/>
          <p:cNvSpPr>
            <a:spLocks noGrp="1"/>
          </p:cNvSpPr>
          <p:nvPr>
            <p:ph type="body"/>
          </p:nvPr>
        </p:nvSpPr>
        <p:spPr>
          <a:xfrm>
            <a:off x="504000" y="3044520"/>
            <a:ext cx="2921040" cy="1568520"/>
          </a:xfrm>
          <a:prstGeom prst="rect">
            <a:avLst/>
          </a:prstGeom>
        </p:spPr>
        <p:txBody>
          <a:bodyPr lIns="0" rIns="0" tIns="0" bIns="0">
            <a:normAutofit/>
          </a:bodyPr>
          <a:p>
            <a:endParaRPr b="0" lang="fr-FR" sz="3200" spc="-1" strike="noStrike">
              <a:latin typeface="Arial"/>
            </a:endParaRPr>
          </a:p>
        </p:txBody>
      </p:sp>
      <p:sp>
        <p:nvSpPr>
          <p:cNvPr id="82" name="PlaceHolder 6"/>
          <p:cNvSpPr>
            <a:spLocks noGrp="1"/>
          </p:cNvSpPr>
          <p:nvPr>
            <p:ph type="body"/>
          </p:nvPr>
        </p:nvSpPr>
        <p:spPr>
          <a:xfrm>
            <a:off x="3571560" y="3044520"/>
            <a:ext cx="2921040" cy="1568520"/>
          </a:xfrm>
          <a:prstGeom prst="rect">
            <a:avLst/>
          </a:prstGeom>
        </p:spPr>
        <p:txBody>
          <a:bodyPr lIns="0" rIns="0" tIns="0" bIns="0">
            <a:normAutofit/>
          </a:bodyPr>
          <a:p>
            <a:endParaRPr b="0" lang="fr-FR" sz="3200" spc="-1" strike="noStrike">
              <a:latin typeface="Arial"/>
            </a:endParaRPr>
          </a:p>
        </p:txBody>
      </p:sp>
      <p:sp>
        <p:nvSpPr>
          <p:cNvPr id="83" name="PlaceHolder 7"/>
          <p:cNvSpPr>
            <a:spLocks noGrp="1"/>
          </p:cNvSpPr>
          <p:nvPr>
            <p:ph type="body"/>
          </p:nvPr>
        </p:nvSpPr>
        <p:spPr>
          <a:xfrm>
            <a:off x="6639120" y="3044520"/>
            <a:ext cx="292104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9" name="PlaceHolder 2"/>
          <p:cNvSpPr>
            <a:spLocks noGrp="1"/>
          </p:cNvSpPr>
          <p:nvPr>
            <p:ph type="body"/>
          </p:nvPr>
        </p:nvSpPr>
        <p:spPr>
          <a:xfrm>
            <a:off x="504000" y="1326600"/>
            <a:ext cx="907200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11" name="PlaceHolder 2"/>
          <p:cNvSpPr>
            <a:spLocks noGrp="1"/>
          </p:cNvSpPr>
          <p:nvPr>
            <p:ph type="body"/>
          </p:nvPr>
        </p:nvSpPr>
        <p:spPr>
          <a:xfrm>
            <a:off x="504000" y="1326600"/>
            <a:ext cx="4426920" cy="3288600"/>
          </a:xfrm>
          <a:prstGeom prst="rect">
            <a:avLst/>
          </a:prstGeom>
        </p:spPr>
        <p:txBody>
          <a:bodyPr lIns="0" rIns="0" tIns="0" bIns="0">
            <a:normAutofit/>
          </a:bodyPr>
          <a:p>
            <a:endParaRPr b="0" lang="fr-FR" sz="3200" spc="-1" strike="noStrike">
              <a:latin typeface="Arial"/>
            </a:endParaRPr>
          </a:p>
        </p:txBody>
      </p:sp>
      <p:sp>
        <p:nvSpPr>
          <p:cNvPr id="12" name="PlaceHolder 3"/>
          <p:cNvSpPr>
            <a:spLocks noGrp="1"/>
          </p:cNvSpPr>
          <p:nvPr>
            <p:ph type="body"/>
          </p:nvPr>
        </p:nvSpPr>
        <p:spPr>
          <a:xfrm>
            <a:off x="5152680" y="1326600"/>
            <a:ext cx="4426920" cy="328860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504000" y="1326600"/>
            <a:ext cx="4426920" cy="156852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5152680" y="1326600"/>
            <a:ext cx="4426920" cy="328860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504000" y="3044520"/>
            <a:ext cx="442692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504000" y="1326600"/>
            <a:ext cx="4426920" cy="328860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5152680" y="3044520"/>
            <a:ext cx="4426920" cy="156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504000" y="1326600"/>
            <a:ext cx="4426920" cy="156852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5152680" y="1326600"/>
            <a:ext cx="4426920" cy="1568520"/>
          </a:xfrm>
          <a:prstGeom prst="rect">
            <a:avLst/>
          </a:prstGeom>
        </p:spPr>
        <p:txBody>
          <a:bodyPr lIns="0" rIns="0" tIns="0" bIns="0">
            <a:normAutofit/>
          </a:bodyPr>
          <a:p>
            <a:endParaRPr b="0" lang="fr-FR" sz="3200" spc="-1" strike="noStrike">
              <a:latin typeface="Arial"/>
            </a:endParaRPr>
          </a:p>
        </p:txBody>
      </p:sp>
      <p:sp>
        <p:nvSpPr>
          <p:cNvPr id="26" name="PlaceHolder 4"/>
          <p:cNvSpPr>
            <a:spLocks noGrp="1"/>
          </p:cNvSpPr>
          <p:nvPr>
            <p:ph type="body"/>
          </p:nvPr>
        </p:nvSpPr>
        <p:spPr>
          <a:xfrm>
            <a:off x="504000" y="3044520"/>
            <a:ext cx="9072000" cy="156852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8200" cy="5662440"/>
          </a:xfrm>
          <a:prstGeom prst="rect">
            <a:avLst/>
          </a:prstGeom>
          <a:ln>
            <a:noFill/>
          </a:ln>
        </p:spPr>
      </p:pic>
      <p:pic>
        <p:nvPicPr>
          <p:cNvPr id="1" name="" descr=""/>
          <p:cNvPicPr/>
          <p:nvPr/>
        </p:nvPicPr>
        <p:blipFill>
          <a:blip r:embed="rId3"/>
          <a:stretch/>
        </p:blipFill>
        <p:spPr>
          <a:xfrm>
            <a:off x="8351280" y="0"/>
            <a:ext cx="1632600" cy="402840"/>
          </a:xfrm>
          <a:prstGeom prst="rect">
            <a:avLst/>
          </a:prstGeom>
          <a:ln>
            <a:noFill/>
          </a:ln>
        </p:spPr>
      </p:pic>
      <p:sp>
        <p:nvSpPr>
          <p:cNvPr id="2" name="CustomShape 1"/>
          <p:cNvSpPr/>
          <p:nvPr/>
        </p:nvSpPr>
        <p:spPr>
          <a:xfrm>
            <a:off x="8864640" y="5327280"/>
            <a:ext cx="1215720" cy="340560"/>
          </a:xfrm>
          <a:prstGeom prst="rect">
            <a:avLst/>
          </a:prstGeom>
          <a:noFill/>
          <a:ln>
            <a:noFill/>
          </a:ln>
        </p:spPr>
        <p:style>
          <a:lnRef idx="0"/>
          <a:fillRef idx="0"/>
          <a:effectRef idx="0"/>
          <a:fontRef idx="minor"/>
        </p:style>
        <p:txBody>
          <a:bodyPr lIns="90000" rIns="90000" tIns="45000" bIns="45000">
            <a:noAutofit/>
          </a:bodyPr>
          <a:p>
            <a:pPr>
              <a:lnSpc>
                <a:spcPct val="100000"/>
              </a:lnSpc>
            </a:pPr>
            <a:fld id="{A165C307-7FF3-4924-A377-FEBB3B493DCB}" type="slidenum">
              <a:rPr b="0" lang="fr-FR" sz="1500" spc="-1" strike="noStrike">
                <a:solidFill>
                  <a:srgbClr val="000000"/>
                </a:solidFill>
                <a:latin typeface="Arial"/>
                <a:ea typeface="DejaVu Sans"/>
              </a:rPr>
              <a:t>&lt;numéro&gt;</a:t>
            </a:fld>
            <a:endParaRPr b="0" lang="fr-FR" sz="1500" spc="-1" strike="noStrike">
              <a:latin typeface="Arial"/>
            </a:endParaRPr>
          </a:p>
        </p:txBody>
      </p:sp>
      <p:sp>
        <p:nvSpPr>
          <p:cNvPr id="3" name="CustomShape 2"/>
          <p:cNvSpPr/>
          <p:nvPr/>
        </p:nvSpPr>
        <p:spPr>
          <a:xfrm>
            <a:off x="3102120" y="5260320"/>
            <a:ext cx="3517200" cy="330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1400" spc="-1" strike="noStrike">
                <a:solidFill>
                  <a:srgbClr val="666666"/>
                </a:solidFill>
                <a:latin typeface="Arial"/>
                <a:ea typeface="DejaVu Sans"/>
              </a:rPr>
              <a:t>Romain Dufief - Parcours Data Scientist</a:t>
            </a:r>
            <a:endParaRPr b="0" lang="fr-FR" sz="1400" spc="-1" strike="noStrike">
              <a:latin typeface="Arial"/>
            </a:endParaRPr>
          </a:p>
        </p:txBody>
      </p:sp>
      <p:sp>
        <p:nvSpPr>
          <p:cNvPr id="4"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fr-FR" sz="4400" spc="-1" strike="noStrike">
                <a:latin typeface="Arial"/>
              </a:rPr>
              <a:t>Cl</a:t>
            </a:r>
            <a:r>
              <a:rPr b="0" lang="fr-FR" sz="4400" spc="-1" strike="noStrike">
                <a:latin typeface="Arial"/>
              </a:rPr>
              <a:t>iq</a:t>
            </a:r>
            <a:r>
              <a:rPr b="0" lang="fr-FR" sz="4400" spc="-1" strike="noStrike">
                <a:latin typeface="Arial"/>
              </a:rPr>
              <a:t>u</a:t>
            </a:r>
            <a:r>
              <a:rPr b="0" lang="fr-FR" sz="4400" spc="-1" strike="noStrike">
                <a:latin typeface="Arial"/>
              </a:rPr>
              <a:t>ez </a:t>
            </a:r>
            <a:r>
              <a:rPr b="0" lang="fr-FR" sz="4400" spc="-1" strike="noStrike">
                <a:latin typeface="Arial"/>
              </a:rPr>
              <a:t>p</a:t>
            </a:r>
            <a:r>
              <a:rPr b="0" lang="fr-FR" sz="4400" spc="-1" strike="noStrike">
                <a:latin typeface="Arial"/>
              </a:rPr>
              <a:t>o</a:t>
            </a:r>
            <a:r>
              <a:rPr b="0" lang="fr-FR" sz="4400" spc="-1" strike="noStrike">
                <a:latin typeface="Arial"/>
              </a:rPr>
              <a:t>ur </a:t>
            </a:r>
            <a:r>
              <a:rPr b="0" lang="fr-FR" sz="4400" spc="-1" strike="noStrike">
                <a:latin typeface="Arial"/>
              </a:rPr>
              <a:t>é</a:t>
            </a:r>
            <a:r>
              <a:rPr b="0" lang="fr-FR" sz="4400" spc="-1" strike="noStrike">
                <a:latin typeface="Arial"/>
              </a:rPr>
              <a:t>dit</a:t>
            </a:r>
            <a:r>
              <a:rPr b="0" lang="fr-FR" sz="4400" spc="-1" strike="noStrike">
                <a:latin typeface="Arial"/>
              </a:rPr>
              <a:t>er </a:t>
            </a:r>
            <a:r>
              <a:rPr b="0" lang="fr-FR" sz="4400" spc="-1" strike="noStrike">
                <a:latin typeface="Arial"/>
              </a:rPr>
              <a:t>le </a:t>
            </a:r>
            <a:r>
              <a:rPr b="0" lang="fr-FR" sz="4400" spc="-1" strike="noStrike">
                <a:latin typeface="Arial"/>
              </a:rPr>
              <a:t>fo</a:t>
            </a:r>
            <a:r>
              <a:rPr b="0" lang="fr-FR" sz="4400" spc="-1" strike="noStrike">
                <a:latin typeface="Arial"/>
              </a:rPr>
              <a:t>r</a:t>
            </a:r>
            <a:r>
              <a:rPr b="0" lang="fr-FR" sz="4400" spc="-1" strike="noStrike">
                <a:latin typeface="Arial"/>
              </a:rPr>
              <a:t>m</a:t>
            </a:r>
            <a:r>
              <a:rPr b="0" lang="fr-FR" sz="4400" spc="-1" strike="noStrike">
                <a:latin typeface="Arial"/>
              </a:rPr>
              <a:t>at </a:t>
            </a:r>
            <a:r>
              <a:rPr b="0" lang="fr-FR" sz="4400" spc="-1" strike="noStrike">
                <a:latin typeface="Arial"/>
              </a:rPr>
              <a:t>d</a:t>
            </a:r>
            <a:r>
              <a:rPr b="0" lang="fr-FR" sz="4400" spc="-1" strike="noStrike">
                <a:latin typeface="Arial"/>
              </a:rPr>
              <a:t>u </a:t>
            </a:r>
            <a:r>
              <a:rPr b="0" lang="fr-FR" sz="4400" spc="-1" strike="noStrike">
                <a:latin typeface="Arial"/>
              </a:rPr>
              <a:t>te</a:t>
            </a:r>
            <a:r>
              <a:rPr b="0" lang="fr-FR" sz="4400" spc="-1" strike="noStrike">
                <a:latin typeface="Arial"/>
              </a:rPr>
              <a:t>xt</a:t>
            </a:r>
            <a:r>
              <a:rPr b="0" lang="fr-FR" sz="4400" spc="-1" strike="noStrike">
                <a:latin typeface="Arial"/>
              </a:rPr>
              <a:t>e-</a:t>
            </a:r>
            <a:r>
              <a:rPr b="0" lang="fr-FR" sz="4400" spc="-1" strike="noStrike">
                <a:latin typeface="Arial"/>
              </a:rPr>
              <a:t>tit</a:t>
            </a:r>
            <a:r>
              <a:rPr b="0" lang="fr-FR" sz="4400" spc="-1" strike="noStrike">
                <a:latin typeface="Arial"/>
              </a:rPr>
              <a:t>re</a:t>
            </a:r>
            <a:endParaRPr b="0" lang="fr-FR" sz="4400" spc="-1" strike="noStrike">
              <a:latin typeface="Arial"/>
            </a:endParaRPr>
          </a:p>
        </p:txBody>
      </p:sp>
      <p:sp>
        <p:nvSpPr>
          <p:cNvPr id="5"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2"/>
          <a:stretch/>
        </p:blipFill>
        <p:spPr>
          <a:xfrm>
            <a:off x="-3600" y="0"/>
            <a:ext cx="10078200" cy="5662440"/>
          </a:xfrm>
          <a:prstGeom prst="rect">
            <a:avLst/>
          </a:prstGeom>
          <a:ln>
            <a:noFill/>
          </a:ln>
        </p:spPr>
      </p:pic>
      <p:pic>
        <p:nvPicPr>
          <p:cNvPr id="43" name="" descr=""/>
          <p:cNvPicPr/>
          <p:nvPr/>
        </p:nvPicPr>
        <p:blipFill>
          <a:blip r:embed="rId3"/>
          <a:stretch/>
        </p:blipFill>
        <p:spPr>
          <a:xfrm>
            <a:off x="8351280" y="0"/>
            <a:ext cx="1632600" cy="402840"/>
          </a:xfrm>
          <a:prstGeom prst="rect">
            <a:avLst/>
          </a:prstGeom>
          <a:ln>
            <a:noFill/>
          </a:ln>
        </p:spPr>
      </p:pic>
      <p:sp>
        <p:nvSpPr>
          <p:cNvPr id="44" name="CustomShape 1"/>
          <p:cNvSpPr/>
          <p:nvPr/>
        </p:nvSpPr>
        <p:spPr>
          <a:xfrm>
            <a:off x="3239640" y="5255280"/>
            <a:ext cx="3593880" cy="294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1400" spc="-1" strike="noStrike">
                <a:solidFill>
                  <a:srgbClr val="666666"/>
                </a:solidFill>
                <a:latin typeface="Times New Roman"/>
                <a:ea typeface="DejaVu Sans"/>
              </a:rPr>
              <a:t>Romain Dufief - Parcours </a:t>
            </a:r>
            <a:r>
              <a:rPr b="0" lang="fr-FR" sz="1500" spc="-1" strike="noStrike">
                <a:solidFill>
                  <a:srgbClr val="666666"/>
                </a:solidFill>
                <a:latin typeface="Times New Roman"/>
                <a:ea typeface="DejaVu Sans"/>
              </a:rPr>
              <a:t>Data</a:t>
            </a:r>
            <a:r>
              <a:rPr b="0" lang="fr-FR" sz="1400" spc="-1" strike="noStrike">
                <a:solidFill>
                  <a:srgbClr val="666666"/>
                </a:solidFill>
                <a:latin typeface="Times New Roman"/>
                <a:ea typeface="DejaVu Sans"/>
              </a:rPr>
              <a:t> Scientist</a:t>
            </a:r>
            <a:endParaRPr b="0" lang="fr-FR" sz="1400" spc="-1" strike="noStrike">
              <a:latin typeface="Arial"/>
            </a:endParaRPr>
          </a:p>
        </p:txBody>
      </p:sp>
      <p:sp>
        <p:nvSpPr>
          <p:cNvPr id="45" name="CustomShape 2"/>
          <p:cNvSpPr/>
          <p:nvPr/>
        </p:nvSpPr>
        <p:spPr>
          <a:xfrm>
            <a:off x="8907120" y="5312880"/>
            <a:ext cx="1133640" cy="337680"/>
          </a:xfrm>
          <a:prstGeom prst="rect">
            <a:avLst/>
          </a:prstGeom>
          <a:noFill/>
          <a:ln>
            <a:noFill/>
          </a:ln>
        </p:spPr>
        <p:style>
          <a:lnRef idx="0"/>
          <a:fillRef idx="0"/>
          <a:effectRef idx="0"/>
          <a:fontRef idx="minor"/>
        </p:style>
        <p:txBody>
          <a:bodyPr lIns="90000" rIns="90000" tIns="45000" bIns="45000">
            <a:noAutofit/>
          </a:bodyPr>
          <a:p>
            <a:pPr>
              <a:lnSpc>
                <a:spcPct val="100000"/>
              </a:lnSpc>
            </a:pPr>
            <a:fld id="{713107D3-1C33-493B-88E8-19F211954DA0}" type="slidenum">
              <a:rPr b="0" lang="fr-FR" sz="1800" spc="-1" strike="noStrike">
                <a:solidFill>
                  <a:srgbClr val="000000"/>
                </a:solidFill>
                <a:latin typeface="Times New Roman"/>
                <a:ea typeface="DejaVu Sans"/>
              </a:rPr>
              <a:t>&lt;numéro&gt;</a:t>
            </a:fld>
            <a:endParaRPr b="0" lang="fr-FR" sz="1800" spc="-1" strike="noStrike">
              <a:latin typeface="Arial"/>
            </a:endParaRPr>
          </a:p>
        </p:txBody>
      </p:sp>
      <p:sp>
        <p:nvSpPr>
          <p:cNvPr id="46"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fr-FR" sz="4400" spc="-1" strike="noStrike">
                <a:latin typeface="Arial"/>
              </a:rPr>
              <a:t>Cl</a:t>
            </a:r>
            <a:r>
              <a:rPr b="0" lang="fr-FR" sz="4400" spc="-1" strike="noStrike">
                <a:latin typeface="Arial"/>
              </a:rPr>
              <a:t>iq</a:t>
            </a:r>
            <a:r>
              <a:rPr b="0" lang="fr-FR" sz="4400" spc="-1" strike="noStrike">
                <a:latin typeface="Arial"/>
              </a:rPr>
              <a:t>u</a:t>
            </a:r>
            <a:r>
              <a:rPr b="0" lang="fr-FR" sz="4400" spc="-1" strike="noStrike">
                <a:latin typeface="Arial"/>
              </a:rPr>
              <a:t>ez </a:t>
            </a:r>
            <a:r>
              <a:rPr b="0" lang="fr-FR" sz="4400" spc="-1" strike="noStrike">
                <a:latin typeface="Arial"/>
              </a:rPr>
              <a:t>p</a:t>
            </a:r>
            <a:r>
              <a:rPr b="0" lang="fr-FR" sz="4400" spc="-1" strike="noStrike">
                <a:latin typeface="Arial"/>
              </a:rPr>
              <a:t>o</a:t>
            </a:r>
            <a:r>
              <a:rPr b="0" lang="fr-FR" sz="4400" spc="-1" strike="noStrike">
                <a:latin typeface="Arial"/>
              </a:rPr>
              <a:t>ur </a:t>
            </a:r>
            <a:r>
              <a:rPr b="0" lang="fr-FR" sz="4400" spc="-1" strike="noStrike">
                <a:latin typeface="Arial"/>
              </a:rPr>
              <a:t>é</a:t>
            </a:r>
            <a:r>
              <a:rPr b="0" lang="fr-FR" sz="4400" spc="-1" strike="noStrike">
                <a:latin typeface="Arial"/>
              </a:rPr>
              <a:t>dit</a:t>
            </a:r>
            <a:r>
              <a:rPr b="0" lang="fr-FR" sz="4400" spc="-1" strike="noStrike">
                <a:latin typeface="Arial"/>
              </a:rPr>
              <a:t>er </a:t>
            </a:r>
            <a:r>
              <a:rPr b="0" lang="fr-FR" sz="4400" spc="-1" strike="noStrike">
                <a:latin typeface="Arial"/>
              </a:rPr>
              <a:t>le </a:t>
            </a:r>
            <a:r>
              <a:rPr b="0" lang="fr-FR" sz="4400" spc="-1" strike="noStrike">
                <a:latin typeface="Arial"/>
              </a:rPr>
              <a:t>fo</a:t>
            </a:r>
            <a:r>
              <a:rPr b="0" lang="fr-FR" sz="4400" spc="-1" strike="noStrike">
                <a:latin typeface="Arial"/>
              </a:rPr>
              <a:t>r</a:t>
            </a:r>
            <a:r>
              <a:rPr b="0" lang="fr-FR" sz="4400" spc="-1" strike="noStrike">
                <a:latin typeface="Arial"/>
              </a:rPr>
              <a:t>m</a:t>
            </a:r>
            <a:r>
              <a:rPr b="0" lang="fr-FR" sz="4400" spc="-1" strike="noStrike">
                <a:latin typeface="Arial"/>
              </a:rPr>
              <a:t>at </a:t>
            </a:r>
            <a:r>
              <a:rPr b="0" lang="fr-FR" sz="4400" spc="-1" strike="noStrike">
                <a:latin typeface="Arial"/>
              </a:rPr>
              <a:t>d</a:t>
            </a:r>
            <a:r>
              <a:rPr b="0" lang="fr-FR" sz="4400" spc="-1" strike="noStrike">
                <a:latin typeface="Arial"/>
              </a:rPr>
              <a:t>u </a:t>
            </a:r>
            <a:r>
              <a:rPr b="0" lang="fr-FR" sz="4400" spc="-1" strike="noStrike">
                <a:latin typeface="Arial"/>
              </a:rPr>
              <a:t>te</a:t>
            </a:r>
            <a:r>
              <a:rPr b="0" lang="fr-FR" sz="4400" spc="-1" strike="noStrike">
                <a:latin typeface="Arial"/>
              </a:rPr>
              <a:t>xt</a:t>
            </a:r>
            <a:r>
              <a:rPr b="0" lang="fr-FR" sz="4400" spc="-1" strike="noStrike">
                <a:latin typeface="Arial"/>
              </a:rPr>
              <a:t>e-</a:t>
            </a:r>
            <a:r>
              <a:rPr b="0" lang="fr-FR" sz="4400" spc="-1" strike="noStrike">
                <a:latin typeface="Arial"/>
              </a:rPr>
              <a:t>tit</a:t>
            </a:r>
            <a:r>
              <a:rPr b="0" lang="fr-FR" sz="4400" spc="-1" strike="noStrike">
                <a:latin typeface="Arial"/>
              </a:rPr>
              <a:t>re</a:t>
            </a:r>
            <a:endParaRPr b="0" lang="fr-FR" sz="4400" spc="-1" strike="noStrike">
              <a:latin typeface="Arial"/>
            </a:endParaRPr>
          </a:p>
        </p:txBody>
      </p:sp>
      <p:sp>
        <p:nvSpPr>
          <p:cNvPr id="47"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151.80.119.47:5000/" TargetMode="External"/><Relationship Id="rId2" Type="http://schemas.openxmlformats.org/officeDocument/2006/relationships/hyperlink" Target="http://151.80.119.47:5000/api/v1/resources/targets?id=100001" TargetMode="External"/><Relationship Id="rId3" Type="http://schemas.openxmlformats.org/officeDocument/2006/relationships/hyperlink" Target="http://151.80.119.47:5000/api/v1/resources/results?id=100001" TargetMode="External"/><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OpenClassrooms – Parcours Data Scientist</a:t>
            </a:r>
            <a:endParaRPr b="0" lang="fr-FR" sz="3300" spc="-1" strike="noStrike">
              <a:latin typeface="Arial"/>
            </a:endParaRPr>
          </a:p>
        </p:txBody>
      </p:sp>
      <p:sp>
        <p:nvSpPr>
          <p:cNvPr id="85" name="CustomShape 2"/>
          <p:cNvSpPr/>
          <p:nvPr/>
        </p:nvSpPr>
        <p:spPr>
          <a:xfrm>
            <a:off x="1619640" y="1151640"/>
            <a:ext cx="8092440" cy="36046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fr-FR" sz="3200" spc="-1" strike="noStrike">
                <a:solidFill>
                  <a:srgbClr val="000000"/>
                </a:solidFill>
                <a:latin typeface="Times New Roman"/>
                <a:ea typeface="DejaVu Sans"/>
              </a:rPr>
              <a:t>Romain Dufief</a:t>
            </a:r>
            <a:endParaRPr b="0" lang="fr-FR" sz="3200" spc="-1" strike="noStrike">
              <a:latin typeface="Arial"/>
            </a:endParaRPr>
          </a:p>
          <a:p>
            <a:pPr algn="ctr">
              <a:lnSpc>
                <a:spcPct val="100000"/>
              </a:lnSpc>
            </a:pPr>
            <a:endParaRPr b="0" lang="fr-FR" sz="3200" spc="-1" strike="noStrike">
              <a:latin typeface="Arial"/>
            </a:endParaRPr>
          </a:p>
          <a:p>
            <a:pPr algn="ctr">
              <a:lnSpc>
                <a:spcPct val="100000"/>
              </a:lnSpc>
            </a:pPr>
            <a:r>
              <a:rPr b="0" lang="fr-FR" sz="3200" spc="-1" strike="noStrike">
                <a:solidFill>
                  <a:srgbClr val="000000"/>
                </a:solidFill>
                <a:latin typeface="Times New Roman"/>
                <a:ea typeface="DejaVu Sans"/>
              </a:rPr>
              <a:t>Soutenance du projet 07</a:t>
            </a:r>
            <a:br/>
            <a:r>
              <a:rPr b="0" lang="fr-FR" sz="3200" spc="-1" strike="noStrike">
                <a:solidFill>
                  <a:srgbClr val="000000"/>
                </a:solidFill>
                <a:latin typeface="Times New Roman"/>
                <a:ea typeface="DejaVu Sans"/>
              </a:rPr>
              <a:t> "Implémentez un modèle de scoring"</a:t>
            </a:r>
            <a:endParaRPr b="0" lang="fr-FR" sz="3200" spc="-1" strike="noStrike">
              <a:latin typeface="Arial"/>
            </a:endParaRPr>
          </a:p>
          <a:p>
            <a:pPr algn="ctr">
              <a:lnSpc>
                <a:spcPct val="100000"/>
              </a:lnSpc>
            </a:pPr>
            <a:endParaRPr b="0" lang="fr-FR" sz="3200" spc="-1" strike="noStrike">
              <a:latin typeface="Arial"/>
            </a:endParaRPr>
          </a:p>
          <a:p>
            <a:pPr algn="ctr">
              <a:lnSpc>
                <a:spcPct val="100000"/>
              </a:lnSpc>
            </a:pPr>
            <a:r>
              <a:rPr b="0" lang="fr-FR" sz="3200" spc="-1" strike="noStrike">
                <a:solidFill>
                  <a:srgbClr val="000000"/>
                </a:solidFill>
                <a:latin typeface="Times New Roman"/>
                <a:ea typeface="DejaVu Sans"/>
              </a:rPr>
              <a:t>26 août 2021</a:t>
            </a:r>
            <a:endParaRPr b="0" lang="fr-FR" sz="3200" spc="-1" strike="noStrike">
              <a:latin typeface="Arial"/>
            </a:endParaRPr>
          </a:p>
          <a:p>
            <a:pPr algn="ctr">
              <a:lnSpc>
                <a:spcPct val="100000"/>
              </a:lnSpc>
            </a:pPr>
            <a:endParaRPr b="0" lang="fr-FR" sz="3200" spc="-1" strike="noStrike">
              <a:latin typeface="Arial"/>
            </a:endParaRPr>
          </a:p>
          <a:p>
            <a:pPr algn="ctr">
              <a:lnSpc>
                <a:spcPct val="100000"/>
              </a:lnSpc>
            </a:pPr>
            <a:r>
              <a:rPr b="0" lang="fr-FR" sz="3200" spc="-1" strike="noStrike" u="sng">
                <a:solidFill>
                  <a:srgbClr val="000000"/>
                </a:solidFill>
                <a:uFillTx/>
                <a:latin typeface="Times New Roman"/>
                <a:ea typeface="DejaVu Sans"/>
              </a:rPr>
              <a:t>Évaluateur</a:t>
            </a:r>
            <a:r>
              <a:rPr b="0" lang="fr-FR" sz="3200" spc="-1" strike="noStrike">
                <a:solidFill>
                  <a:srgbClr val="000000"/>
                </a:solidFill>
                <a:latin typeface="Times New Roman"/>
                <a:ea typeface="DejaVu Sans"/>
              </a:rPr>
              <a:t> : Isaac Yimgaing</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Choix des variables</a:t>
            </a:r>
            <a:endParaRPr b="0" lang="fr-FR" sz="3300" spc="-1" strike="noStrike">
              <a:latin typeface="Arial"/>
            </a:endParaRPr>
          </a:p>
        </p:txBody>
      </p:sp>
      <p:sp>
        <p:nvSpPr>
          <p:cNvPr id="113" name="CustomShape 2"/>
          <p:cNvSpPr/>
          <p:nvPr/>
        </p:nvSpPr>
        <p:spPr>
          <a:xfrm>
            <a:off x="1691640" y="1511640"/>
            <a:ext cx="3348360" cy="3420360"/>
          </a:xfrm>
          <a:prstGeom prst="rect">
            <a:avLst/>
          </a:prstGeom>
          <a:noFill/>
          <a:ln>
            <a:noFill/>
          </a:ln>
        </p:spPr>
        <p:style>
          <a:lnRef idx="0"/>
          <a:fillRef idx="0"/>
          <a:effectRef idx="0"/>
          <a:fontRef idx="minor"/>
        </p:style>
        <p:txBody>
          <a:bodyPr lIns="0" rIns="0" tIns="0" bIns="0">
            <a:normAutofit fontScale="42000"/>
          </a:bodyPr>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Après analyse multivariée du jeu de données, nous faisons donc le choix</a:t>
            </a:r>
            <a:endParaRPr b="0" lang="fr-FR" sz="24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200" spc="-1" strike="noStrike">
                <a:solidFill>
                  <a:srgbClr val="050505"/>
                </a:solidFill>
                <a:latin typeface="Arial"/>
                <a:ea typeface="DejaVu Sans"/>
              </a:rPr>
              <a:t>de n’utiliser que les tables de données ‘de base’ ("</a:t>
            </a:r>
            <a:r>
              <a:rPr b="0" i="1" lang="fr-FR" sz="2200" spc="-1" strike="noStrike">
                <a:solidFill>
                  <a:srgbClr val="050505"/>
                </a:solidFill>
                <a:latin typeface="Arial"/>
                <a:ea typeface="DejaVu Sans"/>
              </a:rPr>
              <a:t>application_train</a:t>
            </a:r>
            <a:r>
              <a:rPr b="0" lang="fr-FR" sz="2200" spc="-1" strike="noStrike">
                <a:solidFill>
                  <a:srgbClr val="050505"/>
                </a:solidFill>
                <a:latin typeface="Arial"/>
                <a:ea typeface="DejaVu Sans"/>
              </a:rPr>
              <a:t>" et "</a:t>
            </a:r>
            <a:r>
              <a:rPr b="0" i="1" lang="fr-FR" sz="2200" spc="-1" strike="noStrike">
                <a:solidFill>
                  <a:srgbClr val="050505"/>
                </a:solidFill>
                <a:latin typeface="Arial"/>
                <a:ea typeface="DejaVu Sans"/>
              </a:rPr>
              <a:t>application_test</a:t>
            </a:r>
            <a:r>
              <a:rPr b="0" lang="fr-FR" sz="2200" spc="-1" strike="noStrike">
                <a:solidFill>
                  <a:srgbClr val="050505"/>
                </a:solidFill>
                <a:latin typeface="Arial"/>
                <a:ea typeface="DejaVu Sans"/>
              </a:rPr>
              <a:t>")</a:t>
            </a:r>
            <a:endParaRPr b="0" lang="fr-FR" sz="22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200" spc="-1" strike="noStrike">
                <a:solidFill>
                  <a:srgbClr val="050505"/>
                </a:solidFill>
                <a:latin typeface="Arial"/>
                <a:ea typeface="DejaVu Sans"/>
              </a:rPr>
              <a:t>de procéder à une sélection de features avant entraînement du modèle</a:t>
            </a:r>
            <a:endParaRPr b="0" lang="fr-FR" sz="22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Notre principal outil de sélection a été la matrice de corrélation (ci-contre).</a:t>
            </a:r>
            <a:endParaRPr b="0" lang="fr-FR" sz="2400" spc="-1" strike="noStrike">
              <a:latin typeface="Arial"/>
            </a:endParaRPr>
          </a:p>
          <a:p>
            <a:pPr>
              <a:lnSpc>
                <a:spcPct val="100000"/>
              </a:lnSpc>
              <a:spcAft>
                <a:spcPts val="1060"/>
              </a:spcAft>
            </a:pPr>
            <a:endParaRPr b="0" lang="fr-FR" sz="2400" spc="-1" strike="noStrike">
              <a:latin typeface="Arial"/>
            </a:endParaRPr>
          </a:p>
        </p:txBody>
      </p:sp>
      <p:pic>
        <p:nvPicPr>
          <p:cNvPr id="114" name="" descr=""/>
          <p:cNvPicPr/>
          <p:nvPr/>
        </p:nvPicPr>
        <p:blipFill>
          <a:blip r:embed="rId1"/>
          <a:stretch/>
        </p:blipFill>
        <p:spPr>
          <a:xfrm>
            <a:off x="5040000" y="1490040"/>
            <a:ext cx="4824000" cy="34779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Choix du modèle</a:t>
            </a:r>
            <a:endParaRPr b="0" lang="fr-FR" sz="3300" spc="-1" strike="noStrike">
              <a:latin typeface="Arial"/>
            </a:endParaRPr>
          </a:p>
        </p:txBody>
      </p:sp>
      <p:sp>
        <p:nvSpPr>
          <p:cNvPr id="116" name="CustomShape 2"/>
          <p:cNvSpPr/>
          <p:nvPr/>
        </p:nvSpPr>
        <p:spPr>
          <a:xfrm>
            <a:off x="1691640" y="1511640"/>
            <a:ext cx="3852360" cy="3420360"/>
          </a:xfrm>
          <a:prstGeom prst="rect">
            <a:avLst/>
          </a:prstGeom>
          <a:noFill/>
          <a:ln>
            <a:noFill/>
          </a:ln>
        </p:spPr>
        <p:style>
          <a:lnRef idx="0"/>
          <a:fillRef idx="0"/>
          <a:effectRef idx="0"/>
          <a:fontRef idx="minor"/>
        </p:style>
        <p:txBody>
          <a:bodyPr lIns="0" rIns="0" tIns="0" bIns="0">
            <a:normAutofit fontScale="54000"/>
          </a:bodyPr>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Une fois les données préparées, nous entraînons divers </a:t>
            </a:r>
            <a:r>
              <a:rPr b="0" lang="fr-FR" sz="2400" spc="-1" strike="noStrike">
                <a:solidFill>
                  <a:srgbClr val="050505"/>
                </a:solidFill>
                <a:latin typeface="Arial"/>
                <a:ea typeface="DejaVu Sans"/>
              </a:rPr>
              <a:t>modèles de classification afin de résoudre notre problème </a:t>
            </a:r>
            <a:r>
              <a:rPr b="0" lang="fr-FR" sz="2400" spc="-1" strike="noStrike">
                <a:solidFill>
                  <a:srgbClr val="050505"/>
                </a:solidFill>
                <a:latin typeface="Arial"/>
                <a:ea typeface="DejaVu Sans"/>
              </a:rPr>
              <a:t>d’attribution de crédit.</a:t>
            </a:r>
            <a:endParaRPr b="0" lang="fr-FR" sz="24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Nous comparons plusieurs modèles en les entraînant sous la </a:t>
            </a:r>
            <a:r>
              <a:rPr b="0" lang="fr-FR" sz="2400" spc="-1" strike="noStrike">
                <a:solidFill>
                  <a:srgbClr val="050505"/>
                </a:solidFill>
                <a:latin typeface="Arial"/>
                <a:ea typeface="DejaVu Sans"/>
              </a:rPr>
              <a:t>forme d’une pipeline à 3 étapes :</a:t>
            </a:r>
            <a:endParaRPr b="0" lang="fr-FR" sz="24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400" spc="-1" strike="noStrike">
                <a:solidFill>
                  <a:srgbClr val="050505"/>
                </a:solidFill>
                <a:latin typeface="Arial"/>
                <a:ea typeface="DejaVu Sans"/>
              </a:rPr>
              <a:t>Imputation</a:t>
            </a:r>
            <a:endParaRPr b="0" lang="fr-FR" sz="24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400" spc="-1" strike="noStrike">
                <a:solidFill>
                  <a:srgbClr val="050505"/>
                </a:solidFill>
                <a:latin typeface="Arial"/>
                <a:ea typeface="DejaVu Sans"/>
              </a:rPr>
              <a:t>Scaling</a:t>
            </a:r>
            <a:endParaRPr b="0" lang="fr-FR" sz="24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400" spc="-1" strike="noStrike">
                <a:solidFill>
                  <a:srgbClr val="050505"/>
                </a:solidFill>
                <a:latin typeface="Arial"/>
                <a:ea typeface="DejaVu Sans"/>
              </a:rPr>
              <a:t>Estimation</a:t>
            </a:r>
            <a:endParaRPr b="0" lang="fr-FR" sz="2400" spc="-1" strike="noStrike">
              <a:latin typeface="Arial"/>
            </a:endParaRPr>
          </a:p>
          <a:p>
            <a:pPr>
              <a:lnSpc>
                <a:spcPct val="100000"/>
              </a:lnSpc>
              <a:spcAft>
                <a:spcPts val="1060"/>
              </a:spcAft>
            </a:pPr>
            <a:endParaRPr b="0" lang="fr-FR" sz="2400" spc="-1" strike="noStrike">
              <a:latin typeface="Arial"/>
            </a:endParaRPr>
          </a:p>
        </p:txBody>
      </p:sp>
      <p:sp>
        <p:nvSpPr>
          <p:cNvPr id="117" name="CustomShape 3"/>
          <p:cNvSpPr/>
          <p:nvPr/>
        </p:nvSpPr>
        <p:spPr>
          <a:xfrm>
            <a:off x="6588000" y="3348000"/>
            <a:ext cx="3348360" cy="1800360"/>
          </a:xfrm>
          <a:prstGeom prst="rect">
            <a:avLst/>
          </a:prstGeom>
          <a:noFill/>
          <a:ln>
            <a:noFill/>
          </a:ln>
        </p:spPr>
        <p:style>
          <a:lnRef idx="0"/>
          <a:fillRef idx="0"/>
          <a:effectRef idx="0"/>
          <a:fontRef idx="minor"/>
        </p:style>
        <p:txBody>
          <a:bodyPr lIns="0" rIns="0" tIns="0" bIns="0">
            <a:normAutofit fontScale="53000"/>
          </a:bodyPr>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Modèles testés :</a:t>
            </a:r>
            <a:endParaRPr b="0" lang="fr-FR" sz="24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400" spc="-1" strike="noStrike">
                <a:solidFill>
                  <a:srgbClr val="050505"/>
                </a:solidFill>
                <a:latin typeface="Arial"/>
                <a:ea typeface="DejaVu Sans"/>
              </a:rPr>
              <a:t>Logistic Regression</a:t>
            </a:r>
            <a:endParaRPr b="0" lang="fr-FR" sz="24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400" spc="-1" strike="noStrike">
                <a:solidFill>
                  <a:srgbClr val="050505"/>
                </a:solidFill>
                <a:latin typeface="Arial"/>
                <a:ea typeface="DejaVu Sans"/>
              </a:rPr>
              <a:t>Linear SVC</a:t>
            </a:r>
            <a:endParaRPr b="0" lang="fr-FR" sz="24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400" spc="-1" strike="noStrike">
                <a:solidFill>
                  <a:srgbClr val="050505"/>
                </a:solidFill>
                <a:latin typeface="Arial"/>
                <a:ea typeface="DejaVu Sans"/>
              </a:rPr>
              <a:t>Random Forest Classifier</a:t>
            </a:r>
            <a:endParaRPr b="0" lang="fr-FR" sz="24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400" spc="-1" strike="noStrike">
                <a:solidFill>
                  <a:srgbClr val="050505"/>
                </a:solidFill>
                <a:latin typeface="Arial"/>
                <a:ea typeface="DejaVu Sans"/>
              </a:rPr>
              <a:t>LGBM Classifier</a:t>
            </a:r>
            <a:endParaRPr b="0" lang="fr-FR" sz="2400" spc="-1" strike="noStrike">
              <a:latin typeface="Arial"/>
            </a:endParaRPr>
          </a:p>
          <a:p>
            <a:pPr>
              <a:lnSpc>
                <a:spcPct val="100000"/>
              </a:lnSpc>
              <a:spcAft>
                <a:spcPts val="1060"/>
              </a:spcAft>
            </a:pPr>
            <a:endParaRPr b="0" lang="fr-FR" sz="2400" spc="-1" strike="noStrike">
              <a:latin typeface="Arial"/>
            </a:endParaRPr>
          </a:p>
        </p:txBody>
      </p:sp>
      <p:pic>
        <p:nvPicPr>
          <p:cNvPr id="118" name="" descr=""/>
          <p:cNvPicPr/>
          <p:nvPr/>
        </p:nvPicPr>
        <p:blipFill>
          <a:blip r:embed="rId1"/>
          <a:stretch/>
        </p:blipFill>
        <p:spPr>
          <a:xfrm>
            <a:off x="6912000" y="1043280"/>
            <a:ext cx="2096640" cy="21247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L’estimation du risque</a:t>
            </a:r>
            <a:endParaRPr b="0" lang="fr-FR" sz="3300" spc="-1" strike="noStrike">
              <a:latin typeface="Arial"/>
            </a:endParaRPr>
          </a:p>
        </p:txBody>
      </p:sp>
      <p:sp>
        <p:nvSpPr>
          <p:cNvPr id="120" name="CustomShape 2"/>
          <p:cNvSpPr/>
          <p:nvPr/>
        </p:nvSpPr>
        <p:spPr>
          <a:xfrm>
            <a:off x="1944000" y="1187640"/>
            <a:ext cx="5040000" cy="3924360"/>
          </a:xfrm>
          <a:prstGeom prst="rect">
            <a:avLst/>
          </a:prstGeom>
          <a:noFill/>
          <a:ln>
            <a:noFill/>
          </a:ln>
        </p:spPr>
        <p:style>
          <a:lnRef idx="0"/>
          <a:fillRef idx="0"/>
          <a:effectRef idx="0"/>
          <a:fontRef idx="minor"/>
        </p:style>
        <p:txBody>
          <a:bodyPr lIns="0" rIns="0" tIns="0" bIns="0">
            <a:normAutofit fontScale="28000"/>
          </a:bodyPr>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Notre modèle de classification présente 2 particularités :</a:t>
            </a:r>
            <a:endParaRPr b="0" lang="fr-FR" sz="2400" spc="-1" strike="noStrike">
              <a:latin typeface="Arial"/>
            </a:endParaRPr>
          </a:p>
          <a:p>
            <a:pPr lvl="1" marL="432000" indent="-210960">
              <a:lnSpc>
                <a:spcPct val="100000"/>
              </a:lnSpc>
              <a:spcAft>
                <a:spcPts val="1060"/>
              </a:spcAft>
              <a:buClr>
                <a:srgbClr val="000000"/>
              </a:buClr>
              <a:buSzPct val="45000"/>
              <a:buFont typeface="Wingdings" charset="2"/>
              <a:buChar char=""/>
            </a:pPr>
            <a:r>
              <a:rPr b="0" lang="fr-FR" sz="2000" spc="-1" strike="noStrike">
                <a:solidFill>
                  <a:srgbClr val="050505"/>
                </a:solidFill>
                <a:latin typeface="Arial"/>
                <a:ea typeface="DejaVu Sans"/>
              </a:rPr>
              <a:t>Le </a:t>
            </a:r>
            <a:r>
              <a:rPr b="1" lang="fr-FR" sz="2000" spc="-1" strike="noStrike">
                <a:solidFill>
                  <a:srgbClr val="050505"/>
                </a:solidFill>
                <a:latin typeface="Arial"/>
                <a:ea typeface="DejaVu Sans"/>
              </a:rPr>
              <a:t>déséquilibre</a:t>
            </a:r>
            <a:r>
              <a:rPr b="0" lang="fr-FR" sz="2000" spc="-1" strike="noStrike">
                <a:solidFill>
                  <a:srgbClr val="050505"/>
                </a:solidFill>
                <a:latin typeface="Arial"/>
                <a:ea typeface="DejaVu Sans"/>
              </a:rPr>
              <a:t> entre classes : 8 % des dossiers de crédit sont refusés</a:t>
            </a:r>
            <a:endParaRPr b="0" lang="fr-FR" sz="2000" spc="-1" strike="noStrike">
              <a:latin typeface="Arial"/>
            </a:endParaRPr>
          </a:p>
          <a:p>
            <a:pPr lvl="1" marL="432000" indent="-210960">
              <a:lnSpc>
                <a:spcPct val="100000"/>
              </a:lnSpc>
              <a:spcAft>
                <a:spcPts val="1060"/>
              </a:spcAft>
              <a:buClr>
                <a:srgbClr val="000000"/>
              </a:buClr>
              <a:buSzPct val="45000"/>
              <a:buFont typeface="Wingdings" charset="2"/>
              <a:buChar char=""/>
            </a:pPr>
            <a:r>
              <a:rPr b="0" lang="fr-FR" sz="2000" spc="-1" strike="noStrike">
                <a:solidFill>
                  <a:srgbClr val="050505"/>
                </a:solidFill>
                <a:latin typeface="Arial"/>
                <a:ea typeface="DejaVu Sans"/>
              </a:rPr>
              <a:t>L’impact ‘</a:t>
            </a:r>
            <a:r>
              <a:rPr b="1" lang="fr-FR" sz="2000" spc="-1" strike="noStrike">
                <a:solidFill>
                  <a:srgbClr val="050505"/>
                </a:solidFill>
                <a:latin typeface="Arial"/>
                <a:ea typeface="DejaVu Sans"/>
              </a:rPr>
              <a:t>métier</a:t>
            </a:r>
            <a:r>
              <a:rPr b="0" lang="fr-FR" sz="2000" spc="-1" strike="noStrike">
                <a:solidFill>
                  <a:srgbClr val="050505"/>
                </a:solidFill>
                <a:latin typeface="Arial"/>
                <a:ea typeface="DejaVu Sans"/>
              </a:rPr>
              <a:t>’ à choisir une classe ou une autre, en effet pour une société de crédit :</a:t>
            </a:r>
            <a:endParaRPr b="0" lang="fr-FR" sz="2000" spc="-1" strike="noStrike">
              <a:latin typeface="Arial"/>
            </a:endParaRPr>
          </a:p>
          <a:p>
            <a:pPr lvl="2" marL="648000" indent="-216000">
              <a:lnSpc>
                <a:spcPct val="100000"/>
              </a:lnSpc>
              <a:spcAft>
                <a:spcPts val="1060"/>
              </a:spcAft>
              <a:buClr>
                <a:srgbClr val="000000"/>
              </a:buClr>
              <a:buSzPct val="45000"/>
              <a:buFont typeface="Wingdings" charset="2"/>
              <a:buChar char=""/>
            </a:pPr>
            <a:r>
              <a:rPr b="0" lang="fr-FR" sz="2000" spc="-1" strike="noStrike">
                <a:solidFill>
                  <a:srgbClr val="050505"/>
                </a:solidFill>
                <a:latin typeface="Arial"/>
                <a:ea typeface="DejaVu Sans"/>
              </a:rPr>
              <a:t>Le défaut d’un client met en péril l’intégralité de la somme prêtée</a:t>
            </a:r>
            <a:endParaRPr b="0" lang="fr-FR" sz="2000" spc="-1" strike="noStrike">
              <a:latin typeface="Arial"/>
            </a:endParaRPr>
          </a:p>
          <a:p>
            <a:pPr lvl="2" marL="648000" indent="-216000">
              <a:lnSpc>
                <a:spcPct val="100000"/>
              </a:lnSpc>
              <a:spcAft>
                <a:spcPts val="1060"/>
              </a:spcAft>
              <a:buClr>
                <a:srgbClr val="000000"/>
              </a:buClr>
              <a:buSzPct val="45000"/>
              <a:buFont typeface="Wingdings" charset="2"/>
              <a:buChar char=""/>
            </a:pPr>
            <a:r>
              <a:rPr b="0" lang="fr-FR" sz="2000" spc="-1" strike="noStrike">
                <a:solidFill>
                  <a:srgbClr val="050505"/>
                </a:solidFill>
                <a:latin typeface="Arial"/>
                <a:ea typeface="DejaVu Sans"/>
              </a:rPr>
              <a:t>La rentabilité d’un crédit est plutôt basse (en particulier ces temps-ci), et l’établissement prêteur gagne surtout sur la durée et sur l’immobilité des clients (il est préférable de prêter sur du long terme)</a:t>
            </a:r>
            <a:endParaRPr b="0" lang="fr-FR" sz="2000" spc="-1" strike="noStrike">
              <a:latin typeface="Arial"/>
            </a:endParaRPr>
          </a:p>
          <a:p>
            <a:pPr lvl="2" marL="648000" indent="-216000">
              <a:lnSpc>
                <a:spcPct val="100000"/>
              </a:lnSpc>
              <a:spcAft>
                <a:spcPts val="1060"/>
              </a:spcAft>
              <a:buClr>
                <a:srgbClr val="000000"/>
              </a:buClr>
              <a:buSzPct val="45000"/>
              <a:buFont typeface="Wingdings" charset="2"/>
              <a:buChar char=""/>
            </a:pPr>
            <a:r>
              <a:rPr b="0" lang="fr-FR" sz="2000" spc="-1" strike="noStrike">
                <a:solidFill>
                  <a:srgbClr val="050505"/>
                </a:solidFill>
                <a:latin typeface="Arial"/>
                <a:ea typeface="DejaVu Sans"/>
              </a:rPr>
              <a:t>Il est donc plus intéressant pour ‘Prêt à dépenser’ de ne pas approuver un dossier valable, que d’approuver en défaut.</a:t>
            </a:r>
            <a:endParaRPr b="0" lang="fr-FR" sz="20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2000" spc="-1" strike="noStrike">
                <a:solidFill>
                  <a:srgbClr val="050505"/>
                </a:solidFill>
                <a:latin typeface="Arial"/>
                <a:ea typeface="DejaVu Sans"/>
              </a:rPr>
              <a:t>Transcris en termes de modélisation, nous allons donc chercher un modèle capable de prédire correctement des classes </a:t>
            </a:r>
            <a:r>
              <a:rPr b="1" lang="fr-FR" sz="2000" spc="-1" strike="noStrike">
                <a:solidFill>
                  <a:srgbClr val="050505"/>
                </a:solidFill>
                <a:latin typeface="Arial"/>
                <a:ea typeface="DejaVu Sans"/>
              </a:rPr>
              <a:t>déséquilibrées</a:t>
            </a:r>
            <a:r>
              <a:rPr b="0" lang="fr-FR" sz="2000" spc="-1" strike="noStrike">
                <a:solidFill>
                  <a:srgbClr val="050505"/>
                </a:solidFill>
                <a:latin typeface="Arial"/>
                <a:ea typeface="DejaVu Sans"/>
              </a:rPr>
              <a:t>, et qui est particulièrement performant sur la prédiction de la classe </a:t>
            </a:r>
            <a:r>
              <a:rPr b="1" lang="fr-FR" sz="2000" spc="-1" strike="noStrike">
                <a:solidFill>
                  <a:srgbClr val="050505"/>
                </a:solidFill>
                <a:latin typeface="Arial"/>
                <a:ea typeface="DejaVu Sans"/>
              </a:rPr>
              <a:t>minoritaire</a:t>
            </a:r>
            <a:r>
              <a:rPr b="0" lang="fr-FR" sz="2000" spc="-1" strike="noStrike">
                <a:solidFill>
                  <a:srgbClr val="050505"/>
                </a:solidFill>
                <a:latin typeface="Arial"/>
                <a:ea typeface="DejaVu Sans"/>
              </a:rPr>
              <a:t>, quitte à perdre en </a:t>
            </a:r>
            <a:r>
              <a:rPr b="1" lang="fr-FR" sz="2000" spc="-1" strike="noStrike">
                <a:solidFill>
                  <a:srgbClr val="050505"/>
                </a:solidFill>
                <a:latin typeface="Arial"/>
                <a:ea typeface="DejaVu Sans"/>
              </a:rPr>
              <a:t>précision</a:t>
            </a:r>
            <a:r>
              <a:rPr b="0" lang="fr-FR" sz="2000" spc="-1" strike="noStrike">
                <a:solidFill>
                  <a:srgbClr val="050505"/>
                </a:solidFill>
                <a:latin typeface="Arial"/>
                <a:ea typeface="DejaVu Sans"/>
              </a:rPr>
              <a:t>.</a:t>
            </a:r>
            <a:endParaRPr b="0" lang="fr-FR" sz="20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2000" spc="-1" strike="noStrike">
                <a:solidFill>
                  <a:srgbClr val="050505"/>
                </a:solidFill>
                <a:latin typeface="Arial"/>
                <a:ea typeface="DejaVu Sans"/>
              </a:rPr>
              <a:t>Dis autrement : nous cherchons à </a:t>
            </a:r>
            <a:r>
              <a:rPr b="1" lang="fr-FR" sz="2000" spc="-1" strike="noStrike">
                <a:solidFill>
                  <a:srgbClr val="050505"/>
                </a:solidFill>
                <a:latin typeface="Arial"/>
                <a:ea typeface="DejaVu Sans"/>
              </a:rPr>
              <a:t>minimiser les faux négatifs</a:t>
            </a:r>
            <a:r>
              <a:rPr b="0" lang="fr-FR" sz="2000" spc="-1" strike="noStrike">
                <a:solidFill>
                  <a:srgbClr val="050505"/>
                </a:solidFill>
                <a:latin typeface="Arial"/>
                <a:ea typeface="DejaVu Sans"/>
              </a:rPr>
              <a:t> !</a:t>
            </a:r>
            <a:endParaRPr b="0" lang="fr-FR" sz="2000" spc="-1" strike="noStrike">
              <a:latin typeface="Arial"/>
            </a:endParaRPr>
          </a:p>
        </p:txBody>
      </p:sp>
      <p:pic>
        <p:nvPicPr>
          <p:cNvPr id="121" name="" descr=""/>
          <p:cNvPicPr/>
          <p:nvPr/>
        </p:nvPicPr>
        <p:blipFill>
          <a:blip r:embed="rId1"/>
          <a:srcRect l="22002" t="0" r="25658" b="0"/>
          <a:stretch/>
        </p:blipFill>
        <p:spPr>
          <a:xfrm>
            <a:off x="7200000" y="1872000"/>
            <a:ext cx="2591640" cy="25714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Le choix du modèle</a:t>
            </a:r>
            <a:endParaRPr b="0" lang="fr-FR" sz="3300" spc="-1" strike="noStrike">
              <a:latin typeface="Arial"/>
            </a:endParaRPr>
          </a:p>
        </p:txBody>
      </p:sp>
      <p:sp>
        <p:nvSpPr>
          <p:cNvPr id="123" name="CustomShape 2"/>
          <p:cNvSpPr/>
          <p:nvPr/>
        </p:nvSpPr>
        <p:spPr>
          <a:xfrm>
            <a:off x="1800000" y="1007640"/>
            <a:ext cx="7272000" cy="2232360"/>
          </a:xfrm>
          <a:prstGeom prst="rect">
            <a:avLst/>
          </a:prstGeom>
          <a:noFill/>
          <a:ln>
            <a:noFill/>
          </a:ln>
        </p:spPr>
        <p:style>
          <a:lnRef idx="0"/>
          <a:fillRef idx="0"/>
          <a:effectRef idx="0"/>
          <a:fontRef idx="minor"/>
        </p:style>
        <p:txBody>
          <a:bodyPr lIns="0" rIns="0" tIns="0" bIns="0">
            <a:normAutofit fontScale="64000"/>
          </a:bodyPr>
          <a:p>
            <a:pPr marL="216000" indent="-209880">
              <a:lnSpc>
                <a:spcPct val="100000"/>
              </a:lnSpc>
              <a:spcAft>
                <a:spcPts val="1060"/>
              </a:spcAft>
              <a:buClr>
                <a:srgbClr val="6b5e9b"/>
              </a:buClr>
              <a:buSzPct val="45000"/>
              <a:buFont typeface="Wingdings" charset="2"/>
              <a:buChar char=""/>
            </a:pPr>
            <a:r>
              <a:rPr b="0" lang="fr-FR" sz="2000" spc="-1" strike="noStrike">
                <a:solidFill>
                  <a:srgbClr val="050505"/>
                </a:solidFill>
                <a:latin typeface="Arial"/>
                <a:ea typeface="DejaVu Sans"/>
              </a:rPr>
              <a:t>La comparaison de différentes métriques d’évaluation</a:t>
            </a:r>
            <a:endParaRPr b="0" lang="fr-FR" sz="2000" spc="-1" strike="noStrike">
              <a:latin typeface="Arial"/>
            </a:endParaRPr>
          </a:p>
          <a:p>
            <a:pPr marL="216000" indent="-209880">
              <a:lnSpc>
                <a:spcPct val="100000"/>
              </a:lnSpc>
              <a:spcAft>
                <a:spcPts val="1060"/>
              </a:spcAft>
              <a:buClr>
                <a:srgbClr val="6b5e9b"/>
              </a:buClr>
              <a:buSzPct val="45000"/>
              <a:buFont typeface="Wingdings" charset="2"/>
              <a:buChar char=""/>
            </a:pPr>
            <a:endParaRPr b="0" lang="fr-FR" sz="2000" spc="-1" strike="noStrike">
              <a:latin typeface="Arial"/>
            </a:endParaRPr>
          </a:p>
          <a:p>
            <a:pPr lvl="1" marL="432000" indent="-216000">
              <a:lnSpc>
                <a:spcPct val="100000"/>
              </a:lnSpc>
              <a:spcAft>
                <a:spcPts val="1060"/>
              </a:spcAft>
              <a:buClr>
                <a:srgbClr val="000000"/>
              </a:buClr>
              <a:buSzPct val="45000"/>
              <a:buFont typeface="Wingdings" charset="2"/>
              <a:buChar char=""/>
            </a:pPr>
            <a:endParaRPr b="0" lang="fr-FR" sz="2000" spc="-1" strike="noStrike">
              <a:latin typeface="Arial"/>
            </a:endParaRPr>
          </a:p>
          <a:p>
            <a:pPr lvl="1" marL="432000" indent="-216000">
              <a:lnSpc>
                <a:spcPct val="100000"/>
              </a:lnSpc>
              <a:spcAft>
                <a:spcPts val="1060"/>
              </a:spcAft>
              <a:buClr>
                <a:srgbClr val="000000"/>
              </a:buClr>
              <a:buSzPct val="45000"/>
              <a:buFont typeface="Wingdings" charset="2"/>
              <a:buChar char=""/>
            </a:pPr>
            <a:endParaRPr b="0" lang="fr-FR" sz="2000" spc="-1" strike="noStrike">
              <a:latin typeface="Arial"/>
            </a:endParaRPr>
          </a:p>
          <a:p>
            <a:pPr lvl="1" marL="432000" indent="-216000">
              <a:lnSpc>
                <a:spcPct val="100000"/>
              </a:lnSpc>
              <a:spcAft>
                <a:spcPts val="1060"/>
              </a:spcAft>
              <a:buClr>
                <a:srgbClr val="000000"/>
              </a:buClr>
              <a:buSzPct val="45000"/>
              <a:buFont typeface="Wingdings" charset="2"/>
              <a:buChar char=""/>
            </a:pPr>
            <a:endParaRPr b="0" lang="fr-FR" sz="2000" spc="-1" strike="noStrike">
              <a:latin typeface="Arial"/>
            </a:endParaRPr>
          </a:p>
          <a:p>
            <a:pPr lvl="1" marL="432000" indent="-216000">
              <a:lnSpc>
                <a:spcPct val="100000"/>
              </a:lnSpc>
              <a:spcAft>
                <a:spcPts val="1060"/>
              </a:spcAft>
              <a:buClr>
                <a:srgbClr val="000000"/>
              </a:buClr>
              <a:buSzPct val="45000"/>
              <a:buFont typeface="Wingdings" charset="2"/>
              <a:buChar char=""/>
            </a:pPr>
            <a:endParaRPr b="0" lang="fr-FR" sz="20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000" spc="-1" strike="noStrike">
                <a:solidFill>
                  <a:srgbClr val="050505"/>
                </a:solidFill>
                <a:latin typeface="Arial"/>
                <a:ea typeface="DejaVu Sans"/>
              </a:rPr>
              <a:t>L’étude des matrices de confusion</a:t>
            </a:r>
            <a:endParaRPr b="0" lang="fr-FR" sz="2000" spc="-1" strike="noStrike">
              <a:latin typeface="Arial"/>
            </a:endParaRPr>
          </a:p>
        </p:txBody>
      </p:sp>
      <p:graphicFrame>
        <p:nvGraphicFramePr>
          <p:cNvPr id="124" name="Table 3"/>
          <p:cNvGraphicFramePr/>
          <p:nvPr/>
        </p:nvGraphicFramePr>
        <p:xfrm>
          <a:off x="1737720" y="1272240"/>
          <a:ext cx="8020440" cy="1364040"/>
        </p:xfrm>
        <a:graphic>
          <a:graphicData uri="http://schemas.openxmlformats.org/drawingml/2006/table">
            <a:tbl>
              <a:tblPr/>
              <a:tblGrid>
                <a:gridCol w="1214640"/>
                <a:gridCol w="880560"/>
                <a:gridCol w="1063440"/>
                <a:gridCol w="777600"/>
                <a:gridCol w="868680"/>
                <a:gridCol w="741960"/>
                <a:gridCol w="825120"/>
                <a:gridCol w="857160"/>
                <a:gridCol w="791640"/>
              </a:tblGrid>
              <a:tr h="377640">
                <a:tc>
                  <a:txBody>
                    <a:bodyPr lIns="90000" rIns="90000" tIns="46800" bIns="46800" anchor="ctr">
                      <a:noAutofit/>
                    </a:bodyPr>
                    <a:p>
                      <a:pPr algn="ctr"/>
                      <a:r>
                        <a:rPr b="1" lang="fr-FR" sz="1400" spc="-1" strike="noStrike">
                          <a:latin typeface="Arial"/>
                        </a:rPr>
                        <a:t>Model</a:t>
                      </a:r>
                      <a:endParaRPr b="1"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nchor="ctr">
                      <a:noAutofit/>
                    </a:bodyPr>
                    <a:p>
                      <a:pPr algn="ctr"/>
                      <a:r>
                        <a:rPr b="1" lang="fr-FR" sz="1400" spc="-1" strike="noStrike">
                          <a:latin typeface="Arial"/>
                        </a:rPr>
                        <a:t>Imputer</a:t>
                      </a:r>
                      <a:endParaRPr b="1"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nchor="ctr">
                      <a:noAutofit/>
                    </a:bodyPr>
                    <a:p>
                      <a:pPr algn="ctr"/>
                      <a:r>
                        <a:rPr b="1" lang="fr-FR" sz="1400" spc="-1" strike="noStrike">
                          <a:latin typeface="Arial"/>
                        </a:rPr>
                        <a:t>Scaler</a:t>
                      </a:r>
                      <a:endParaRPr b="1"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nchor="ctr">
                      <a:noAutofit/>
                    </a:bodyPr>
                    <a:p>
                      <a:pPr algn="ctr"/>
                      <a:r>
                        <a:rPr b="1" lang="fr-FR" sz="1000" spc="-1" strike="noStrike">
                          <a:latin typeface="Arial"/>
                        </a:rPr>
                        <a:t>Accuracy</a:t>
                      </a:r>
                      <a:endParaRPr b="1" lang="fr-FR"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nchor="ctr">
                      <a:noAutofit/>
                    </a:bodyPr>
                    <a:p>
                      <a:pPr algn="ctr"/>
                      <a:r>
                        <a:rPr b="1" lang="fr-FR" sz="1000" spc="-1" strike="noStrike">
                          <a:latin typeface="Arial"/>
                        </a:rPr>
                        <a:t>ROC_AUC</a:t>
                      </a:r>
                      <a:endParaRPr b="1" lang="fr-FR"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nchor="ctr">
                      <a:noAutofit/>
                    </a:bodyPr>
                    <a:p>
                      <a:pPr algn="ctr"/>
                      <a:r>
                        <a:rPr b="1" lang="fr-FR" sz="1000" spc="-1" strike="noStrike">
                          <a:latin typeface="Arial"/>
                        </a:rPr>
                        <a:t>F1 Score</a:t>
                      </a:r>
                      <a:endParaRPr b="1" lang="fr-FR"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nchor="ctr">
                      <a:noAutofit/>
                    </a:bodyPr>
                    <a:p>
                      <a:pPr algn="ctr"/>
                      <a:r>
                        <a:rPr b="1" lang="fr-FR" sz="1000" spc="-1" strike="noStrike">
                          <a:latin typeface="Arial"/>
                        </a:rPr>
                        <a:t>Precision</a:t>
                      </a:r>
                      <a:endParaRPr b="1" lang="fr-FR"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nchor="ctr">
                      <a:noAutofit/>
                    </a:bodyPr>
                    <a:p>
                      <a:pPr algn="ctr"/>
                      <a:r>
                        <a:rPr b="1" lang="fr-FR" sz="1000" spc="-1" strike="noStrike">
                          <a:latin typeface="Arial"/>
                        </a:rPr>
                        <a:t>Recall (weighted)</a:t>
                      </a:r>
                      <a:endParaRPr b="1" lang="fr-FR"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nchor="ctr">
                      <a:noAutofit/>
                    </a:bodyPr>
                    <a:p>
                      <a:pPr algn="ctr"/>
                      <a:r>
                        <a:rPr b="1" lang="fr-FR" sz="1000" spc="-1" strike="noStrike">
                          <a:latin typeface="Arial"/>
                        </a:rPr>
                        <a:t>Recall (positive)</a:t>
                      </a:r>
                      <a:endParaRPr b="1" lang="fr-FR"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r>
              <a:tr h="302760">
                <a:tc>
                  <a:txBody>
                    <a:bodyPr lIns="90000" rIns="90000" tIns="46800" bIns="46800" anchor="ctr">
                      <a:noAutofit/>
                    </a:bodyPr>
                    <a:p>
                      <a:pPr algn="ctr"/>
                      <a:r>
                        <a:rPr b="0" lang="fr-FR" sz="1100" spc="-1" strike="noStrike">
                          <a:latin typeface="Arial"/>
                        </a:rPr>
                        <a:t>Linear SVC</a:t>
                      </a:r>
                      <a:endParaRPr b="0" lang="fr-FR"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100" spc="-1" strike="noStrike">
                          <a:latin typeface="Arial"/>
                        </a:rPr>
                        <a:t>Median</a:t>
                      </a:r>
                      <a:endParaRPr b="0" lang="fr-FR"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100" spc="-1" strike="noStrike">
                          <a:latin typeface="Arial"/>
                        </a:rPr>
                        <a:t>MinMax Scaler</a:t>
                      </a:r>
                      <a:endParaRPr b="0" lang="fr-FR"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0.686</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0.74</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0.76</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0.89</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0.69</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0.66</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1920">
                <a:tc>
                  <a:txBody>
                    <a:bodyPr lIns="90000" rIns="90000" tIns="46800" bIns="46800" anchor="ctr">
                      <a:noAutofit/>
                    </a:bodyPr>
                    <a:p>
                      <a:pPr algn="ctr"/>
                      <a:r>
                        <a:rPr b="1" lang="fr-FR" sz="1100" spc="-1" strike="noStrike">
                          <a:latin typeface="Arial"/>
                        </a:rPr>
                        <a:t>LGBM Classifier</a:t>
                      </a:r>
                      <a:endParaRPr b="1" lang="fr-FR"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ctr">
                      <a:noAutofit/>
                    </a:bodyPr>
                    <a:p>
                      <a:pPr algn="ctr"/>
                      <a:r>
                        <a:rPr b="1" lang="fr-FR" sz="1100" spc="-1" strike="noStrike">
                          <a:latin typeface="Arial"/>
                        </a:rPr>
                        <a:t>Median</a:t>
                      </a:r>
                      <a:endParaRPr b="1" lang="fr-FR"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ctr">
                      <a:noAutofit/>
                    </a:bodyPr>
                    <a:p>
                      <a:pPr algn="ctr"/>
                      <a:r>
                        <a:rPr b="1" lang="fr-FR" sz="1100" spc="-1" strike="noStrike">
                          <a:latin typeface="Arial"/>
                        </a:rPr>
                        <a:t>MinMax Scaler</a:t>
                      </a:r>
                      <a:endParaRPr b="1" lang="fr-FR"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ctr">
                      <a:noAutofit/>
                    </a:bodyPr>
                    <a:p>
                      <a:pPr algn="ctr"/>
                      <a:r>
                        <a:rPr b="1" lang="fr-FR" sz="1400" spc="-1" strike="noStrike">
                          <a:latin typeface="Arial"/>
                        </a:rPr>
                        <a:t>0.687</a:t>
                      </a:r>
                      <a:endParaRPr b="1"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ctr">
                      <a:noAutofit/>
                    </a:bodyPr>
                    <a:p>
                      <a:pPr algn="ctr"/>
                      <a:r>
                        <a:rPr b="1" lang="fr-FR" sz="1400" spc="-1" strike="noStrike">
                          <a:latin typeface="Arial"/>
                        </a:rPr>
                        <a:t>0.74</a:t>
                      </a:r>
                      <a:endParaRPr b="1"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ctr">
                      <a:noAutofit/>
                    </a:bodyPr>
                    <a:p>
                      <a:pPr algn="ctr"/>
                      <a:r>
                        <a:rPr b="1" lang="fr-FR" sz="1400" spc="-1" strike="noStrike">
                          <a:latin typeface="Arial"/>
                        </a:rPr>
                        <a:t>0.76</a:t>
                      </a:r>
                      <a:endParaRPr b="1"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ctr">
                      <a:noAutofit/>
                    </a:bodyPr>
                    <a:p>
                      <a:pPr algn="ctr"/>
                      <a:r>
                        <a:rPr b="1" lang="fr-FR" sz="1400" spc="-1" strike="noStrike">
                          <a:latin typeface="Arial"/>
                        </a:rPr>
                        <a:t>0.89</a:t>
                      </a:r>
                      <a:endParaRPr b="1"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ctr">
                      <a:noAutofit/>
                    </a:bodyPr>
                    <a:p>
                      <a:pPr algn="ctr"/>
                      <a:r>
                        <a:rPr b="1" lang="fr-FR" sz="1400" spc="-1" strike="noStrike">
                          <a:latin typeface="Arial"/>
                        </a:rPr>
                        <a:t>0.69</a:t>
                      </a:r>
                      <a:endParaRPr b="1"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ctr">
                      <a:noAutofit/>
                    </a:bodyPr>
                    <a:p>
                      <a:pPr algn="ctr"/>
                      <a:r>
                        <a:rPr b="1" lang="fr-FR" sz="1400" spc="-1" strike="noStrike">
                          <a:latin typeface="Arial"/>
                        </a:rPr>
                        <a:t>0.67</a:t>
                      </a:r>
                      <a:endParaRPr b="1"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35240">
                <a:tc>
                  <a:txBody>
                    <a:bodyPr lIns="90000" rIns="90000" tIns="46800" bIns="46800" anchor="ctr">
                      <a:noAutofit/>
                    </a:bodyPr>
                    <a:p>
                      <a:pPr algn="ctr"/>
                      <a:r>
                        <a:rPr b="0" lang="fr-FR" sz="1100" spc="-1" strike="noStrike">
                          <a:latin typeface="Arial"/>
                        </a:rPr>
                        <a:t>Logistic Regression</a:t>
                      </a:r>
                      <a:endParaRPr b="0" lang="fr-FR"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100" spc="-1" strike="noStrike">
                          <a:latin typeface="Arial"/>
                        </a:rPr>
                        <a:t>Median</a:t>
                      </a:r>
                      <a:endParaRPr b="0" lang="fr-FR"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100" spc="-1" strike="noStrike">
                          <a:latin typeface="Arial"/>
                        </a:rPr>
                        <a:t>Standard Scaler</a:t>
                      </a:r>
                      <a:endParaRPr b="0" lang="fr-FR"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0.684</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0.67</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0.76</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0.89</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0.68</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nchor="ctr">
                      <a:noAutofit/>
                    </a:bodyPr>
                    <a:p>
                      <a:pPr algn="ctr"/>
                      <a:r>
                        <a:rPr b="0" lang="fr-FR" sz="1400" spc="-1" strike="noStrike">
                          <a:latin typeface="Arial"/>
                        </a:rPr>
                        <a:t>0.66</a:t>
                      </a:r>
                      <a:endParaRPr b="0" lang="fr-FR"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bl>
          </a:graphicData>
        </a:graphic>
      </p:graphicFrame>
      <p:pic>
        <p:nvPicPr>
          <p:cNvPr id="125" name="" descr=""/>
          <p:cNvPicPr/>
          <p:nvPr/>
        </p:nvPicPr>
        <p:blipFill>
          <a:blip r:embed="rId1"/>
          <a:stretch/>
        </p:blipFill>
        <p:spPr>
          <a:xfrm>
            <a:off x="7128000" y="3318480"/>
            <a:ext cx="2290680" cy="1937520"/>
          </a:xfrm>
          <a:prstGeom prst="rect">
            <a:avLst/>
          </a:prstGeom>
          <a:ln>
            <a:noFill/>
          </a:ln>
        </p:spPr>
      </p:pic>
      <p:pic>
        <p:nvPicPr>
          <p:cNvPr id="126" name="" descr=""/>
          <p:cNvPicPr/>
          <p:nvPr/>
        </p:nvPicPr>
        <p:blipFill>
          <a:blip r:embed="rId2"/>
          <a:stretch/>
        </p:blipFill>
        <p:spPr>
          <a:xfrm>
            <a:off x="4806720" y="3348000"/>
            <a:ext cx="2321280" cy="1944000"/>
          </a:xfrm>
          <a:prstGeom prst="rect">
            <a:avLst/>
          </a:prstGeom>
          <a:ln>
            <a:noFill/>
          </a:ln>
        </p:spPr>
      </p:pic>
      <p:pic>
        <p:nvPicPr>
          <p:cNvPr id="127" name="" descr=""/>
          <p:cNvPicPr/>
          <p:nvPr/>
        </p:nvPicPr>
        <p:blipFill>
          <a:blip r:embed="rId3"/>
          <a:stretch/>
        </p:blipFill>
        <p:spPr>
          <a:xfrm>
            <a:off x="2232000" y="3384000"/>
            <a:ext cx="2253960" cy="1872000"/>
          </a:xfrm>
          <a:prstGeom prst="rect">
            <a:avLst/>
          </a:prstGeom>
          <a:ln>
            <a:noFill/>
          </a:ln>
        </p:spPr>
      </p:pic>
      <p:sp>
        <p:nvSpPr>
          <p:cNvPr id="128" name="CustomShape 4"/>
          <p:cNvSpPr/>
          <p:nvPr/>
        </p:nvSpPr>
        <p:spPr>
          <a:xfrm>
            <a:off x="4716000" y="3318480"/>
            <a:ext cx="2376000" cy="2009520"/>
          </a:xfrm>
          <a:prstGeom prst="rect">
            <a:avLst/>
          </a:prstGeom>
          <a:noFill/>
          <a:ln w="19080">
            <a:solidFill>
              <a:srgbClr val="00a933"/>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Optimisation du modèle pour réduire le risque</a:t>
            </a:r>
            <a:endParaRPr b="0" lang="fr-FR" sz="3300" spc="-1" strike="noStrike">
              <a:latin typeface="Arial"/>
            </a:endParaRPr>
          </a:p>
        </p:txBody>
      </p:sp>
      <p:sp>
        <p:nvSpPr>
          <p:cNvPr id="130" name="CustomShape 2"/>
          <p:cNvSpPr/>
          <p:nvPr/>
        </p:nvSpPr>
        <p:spPr>
          <a:xfrm>
            <a:off x="1800000" y="1115640"/>
            <a:ext cx="7272000" cy="1404360"/>
          </a:xfrm>
          <a:prstGeom prst="rect">
            <a:avLst/>
          </a:prstGeom>
          <a:noFill/>
          <a:ln>
            <a:noFill/>
          </a:ln>
        </p:spPr>
        <p:style>
          <a:lnRef idx="0"/>
          <a:fillRef idx="0"/>
          <a:effectRef idx="0"/>
          <a:fontRef idx="minor"/>
        </p:style>
        <p:txBody>
          <a:bodyPr lIns="0" rIns="0" tIns="0" bIns="0">
            <a:normAutofit fontScale="30000"/>
          </a:bodyPr>
          <a:p>
            <a:pPr marL="216000" indent="-209880">
              <a:lnSpc>
                <a:spcPct val="100000"/>
              </a:lnSpc>
              <a:spcAft>
                <a:spcPts val="1060"/>
              </a:spcAft>
              <a:buClr>
                <a:srgbClr val="6b5e9b"/>
              </a:buClr>
              <a:buSzPct val="45000"/>
              <a:buFont typeface="Wingdings" charset="2"/>
              <a:buChar char=""/>
            </a:pPr>
            <a:r>
              <a:rPr b="0" lang="fr-FR" sz="2000" spc="-1" strike="noStrike">
                <a:solidFill>
                  <a:srgbClr val="050505"/>
                </a:solidFill>
                <a:latin typeface="Arial"/>
                <a:ea typeface="DejaVu Sans"/>
              </a:rPr>
              <a:t>Une fois le modèle choisi, nous décidons de donner plus d’impact à la gestion du risque</a:t>
            </a:r>
            <a:endParaRPr b="0" lang="fr-FR" sz="20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2000" spc="-1" strike="noStrike">
                <a:solidFill>
                  <a:srgbClr val="050505"/>
                </a:solidFill>
                <a:latin typeface="Arial"/>
                <a:ea typeface="DejaVu Sans"/>
              </a:rPr>
              <a:t>Comme exposé plus haut, nous souhaitons en effet réduire le volume des faux négatifs, qui représentent un coût majeur pour l’entreprise.</a:t>
            </a:r>
            <a:endParaRPr b="0" lang="fr-FR" sz="20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2000" spc="-1" strike="noStrike">
                <a:solidFill>
                  <a:srgbClr val="050505"/>
                </a:solidFill>
                <a:latin typeface="Arial"/>
                <a:ea typeface="DejaVu Sans"/>
              </a:rPr>
              <a:t>Pour ce faire, nous créons une métrique personnalisée de définition du risque, attribuant d’avantage de poids aux Faux Négatifs qu’aux Faux Posittifs, et nous faisons varier le seuil d’attribution de la classe, afin de trouver le point "idéal" d’équilibre.</a:t>
            </a:r>
            <a:endParaRPr b="0" lang="fr-FR" sz="2000" spc="-1" strike="noStrike">
              <a:latin typeface="Arial"/>
            </a:endParaRPr>
          </a:p>
        </p:txBody>
      </p:sp>
      <p:pic>
        <p:nvPicPr>
          <p:cNvPr id="131" name="" descr=""/>
          <p:cNvPicPr/>
          <p:nvPr/>
        </p:nvPicPr>
        <p:blipFill>
          <a:blip r:embed="rId1"/>
          <a:stretch/>
        </p:blipFill>
        <p:spPr>
          <a:xfrm>
            <a:off x="2016000" y="2881440"/>
            <a:ext cx="4248000" cy="2158560"/>
          </a:xfrm>
          <a:prstGeom prst="rect">
            <a:avLst/>
          </a:prstGeom>
          <a:ln>
            <a:noFill/>
          </a:ln>
        </p:spPr>
      </p:pic>
      <p:pic>
        <p:nvPicPr>
          <p:cNvPr id="132" name="" descr=""/>
          <p:cNvPicPr/>
          <p:nvPr/>
        </p:nvPicPr>
        <p:blipFill>
          <a:blip r:embed="rId2"/>
          <a:stretch/>
        </p:blipFill>
        <p:spPr>
          <a:xfrm>
            <a:off x="6842520" y="2711160"/>
            <a:ext cx="2733480" cy="2328840"/>
          </a:xfrm>
          <a:prstGeom prst="rect">
            <a:avLst/>
          </a:prstGeom>
          <a:ln>
            <a:noFill/>
          </a:ln>
        </p:spPr>
      </p:pic>
      <p:sp>
        <p:nvSpPr>
          <p:cNvPr id="133" name="CustomShape 3"/>
          <p:cNvSpPr/>
          <p:nvPr/>
        </p:nvSpPr>
        <p:spPr>
          <a:xfrm>
            <a:off x="4320000" y="2958480"/>
            <a:ext cx="288000" cy="2009520"/>
          </a:xfrm>
          <a:prstGeom prst="rect">
            <a:avLst/>
          </a:prstGeom>
          <a:noFill/>
          <a:ln w="19080">
            <a:solidFill>
              <a:srgbClr val="00a933"/>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19640" y="28800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Sommaire</a:t>
            </a:r>
            <a:endParaRPr b="0" lang="fr-FR" sz="3300" spc="-1" strike="noStrike">
              <a:latin typeface="Arial"/>
            </a:endParaRPr>
          </a:p>
        </p:txBody>
      </p:sp>
      <p:sp>
        <p:nvSpPr>
          <p:cNvPr id="135" name="CustomShape 2"/>
          <p:cNvSpPr/>
          <p:nvPr/>
        </p:nvSpPr>
        <p:spPr>
          <a:xfrm>
            <a:off x="1619640" y="1367640"/>
            <a:ext cx="8092440" cy="3281040"/>
          </a:xfrm>
          <a:prstGeom prst="rect">
            <a:avLst/>
          </a:prstGeom>
          <a:noFill/>
          <a:ln>
            <a:noFill/>
          </a:ln>
        </p:spPr>
        <p:style>
          <a:lnRef idx="0"/>
          <a:fillRef idx="0"/>
          <a:effectRef idx="0"/>
          <a:fontRef idx="minor"/>
        </p:style>
        <p:txBody>
          <a:bodyPr lIns="0" rIns="0" tIns="0" bIns="0">
            <a:normAutofit/>
          </a:bodyPr>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Rappel : objectifs du projet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Enjeux du projet et méthodologie suivie</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modèle utilisé</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1" lang="fr-FR" sz="2400" spc="-1" strike="noStrike">
                <a:solidFill>
                  <a:srgbClr val="050505"/>
                </a:solidFill>
                <a:latin typeface="Arial"/>
                <a:ea typeface="DejaVu Sans"/>
              </a:rPr>
              <a:t>Le déploiement du modèle par API</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dashboard - construction &amp; fonctionnement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Conclusion : Pistes d’amélioration</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Rendre les données accessibles</a:t>
            </a:r>
            <a:endParaRPr b="0" lang="fr-FR" sz="3300" spc="-1" strike="noStrike">
              <a:latin typeface="Arial"/>
            </a:endParaRPr>
          </a:p>
        </p:txBody>
      </p:sp>
      <p:sp>
        <p:nvSpPr>
          <p:cNvPr id="137" name="CustomShape 2"/>
          <p:cNvSpPr/>
          <p:nvPr/>
        </p:nvSpPr>
        <p:spPr>
          <a:xfrm>
            <a:off x="1800000" y="1115640"/>
            <a:ext cx="5760000" cy="3924360"/>
          </a:xfrm>
          <a:prstGeom prst="rect">
            <a:avLst/>
          </a:prstGeom>
          <a:noFill/>
          <a:ln>
            <a:noFill/>
          </a:ln>
        </p:spPr>
        <p:style>
          <a:lnRef idx="0"/>
          <a:fillRef idx="0"/>
          <a:effectRef idx="0"/>
          <a:fontRef idx="minor"/>
        </p:style>
        <p:txBody>
          <a:bodyPr lIns="0" rIns="0" tIns="0" bIns="0">
            <a:normAutofit fontScale="94000"/>
          </a:bodyPr>
          <a:p>
            <a:pPr marL="216000" indent="-209880">
              <a:lnSpc>
                <a:spcPct val="100000"/>
              </a:lnSpc>
              <a:spcAft>
                <a:spcPts val="1060"/>
              </a:spcAft>
              <a:buClr>
                <a:srgbClr val="6b5e9b"/>
              </a:buClr>
              <a:buSzPct val="45000"/>
              <a:buFont typeface="Wingdings" charset="2"/>
              <a:buChar char=""/>
            </a:pPr>
            <a:r>
              <a:rPr b="0" lang="fr-FR" sz="1800" spc="-1" strike="noStrike">
                <a:solidFill>
                  <a:srgbClr val="050505"/>
                </a:solidFill>
                <a:latin typeface="Arial"/>
                <a:ea typeface="DejaVu Sans"/>
              </a:rPr>
              <a:t>Une fois le modèle mis en place, il nous reste à rendre les données disponibles ‘online’</a:t>
            </a:r>
            <a:endParaRPr b="0" lang="fr-FR" sz="18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1800" spc="-1" strike="noStrike">
                <a:solidFill>
                  <a:srgbClr val="050505"/>
                </a:solidFill>
                <a:latin typeface="Arial"/>
                <a:ea typeface="DejaVu Sans"/>
              </a:rPr>
              <a:t>Après étude de plusieurs solutions, nous décidons de construire un script (api.py), faisant </a:t>
            </a:r>
            <a:r>
              <a:rPr b="0" lang="fr-FR" sz="1800" spc="-1" strike="noStrike">
                <a:solidFill>
                  <a:srgbClr val="050505"/>
                </a:solidFill>
                <a:latin typeface="Arial"/>
                <a:ea typeface="DejaVu Sans"/>
              </a:rPr>
              <a:t>appel à une fonction de lecture des données du modèle, et qui renvoie la valeur donnée </a:t>
            </a:r>
            <a:r>
              <a:rPr b="0" lang="fr-FR" sz="1800" spc="-1" strike="noStrike">
                <a:solidFill>
                  <a:srgbClr val="050505"/>
                </a:solidFill>
                <a:latin typeface="Arial"/>
                <a:ea typeface="DejaVu Sans"/>
              </a:rPr>
              <a:t>sur une url dédiée.</a:t>
            </a:r>
            <a:endParaRPr b="0" lang="fr-FR" sz="1800" spc="-1" strike="noStrike">
              <a:latin typeface="Arial"/>
            </a:endParaRPr>
          </a:p>
          <a:p>
            <a:pPr lvl="1" marL="432000" indent="-216000">
              <a:buClr>
                <a:srgbClr val="000000"/>
              </a:buClr>
              <a:buSzPct val="45000"/>
              <a:buFont typeface="Wingdings" charset="2"/>
              <a:buChar char=""/>
            </a:pPr>
            <a:r>
              <a:rPr b="0" lang="fr-FR" sz="1500" spc="-1" strike="noStrike">
                <a:latin typeface="Arial"/>
              </a:rPr>
              <a:t>Le script est lancé sur un serveur dédié, et l’api est donc disponible en ligne à l’adresse suivante : </a:t>
            </a:r>
            <a:r>
              <a:rPr b="0" lang="fr-FR" sz="1500" spc="-1" strike="noStrike">
                <a:latin typeface="Arial"/>
                <a:hlinkClick r:id="rId1"/>
              </a:rPr>
              <a:t>http://151.80.119.47:5000/</a:t>
            </a:r>
            <a:endParaRPr b="0" lang="fr-FR" sz="15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500" spc="-1" strike="noStrike">
                <a:solidFill>
                  <a:srgbClr val="050505"/>
                </a:solidFill>
                <a:latin typeface="Arial"/>
                <a:ea typeface="DejaVu Sans"/>
              </a:rPr>
              <a:t>Pour la valeur correspondant à un client en particulier, il est nécessaire de sélectionner un id au </a:t>
            </a:r>
            <a:r>
              <a:rPr b="0" lang="fr-FR" sz="1500" spc="-1" strike="noStrike">
                <a:solidFill>
                  <a:srgbClr val="050505"/>
                </a:solidFill>
                <a:latin typeface="Arial"/>
                <a:ea typeface="DejaVu Sans"/>
              </a:rPr>
              <a:t>préalable, par exemple "100001" </a:t>
            </a:r>
            <a:endParaRPr b="0" lang="fr-FR" sz="1500" spc="-1" strike="noStrike">
              <a:latin typeface="Arial"/>
            </a:endParaRPr>
          </a:p>
          <a:p>
            <a:pPr lvl="1" marL="432000" indent="-216000">
              <a:buClr>
                <a:srgbClr val="000000"/>
              </a:buClr>
              <a:buSzPct val="45000"/>
              <a:buFont typeface="Wingdings" charset="2"/>
              <a:buChar char=""/>
            </a:pPr>
            <a:r>
              <a:rPr b="0" lang="fr-FR" sz="1500" spc="-1" strike="noStrike">
                <a:latin typeface="Arial"/>
              </a:rPr>
              <a:t>L’api peut alors renvoyer la valeur brute à l’adresse suivante : </a:t>
            </a:r>
            <a:r>
              <a:rPr b="0" lang="fr-FR" sz="1500" spc="-1" strike="noStrike">
                <a:latin typeface="Arial"/>
                <a:hlinkClick r:id="rId2"/>
              </a:rPr>
              <a:t>http://151.80.119.47:5000/api/v1/resources/targets?id=100001</a:t>
            </a:r>
            <a:endParaRPr b="0" lang="fr-FR" sz="1500" spc="-1" strike="noStrike">
              <a:latin typeface="Arial"/>
            </a:endParaRPr>
          </a:p>
          <a:p>
            <a:pPr lvl="1" marL="432000" indent="-216000">
              <a:buClr>
                <a:srgbClr val="000000"/>
              </a:buClr>
              <a:buSzPct val="45000"/>
              <a:buFont typeface="Wingdings" charset="2"/>
              <a:buChar char=""/>
            </a:pPr>
            <a:r>
              <a:rPr b="0" lang="fr-FR" sz="1500" spc="-1" strike="noStrike">
                <a:latin typeface="Arial"/>
              </a:rPr>
              <a:t>Ou une version plus ‘lisible’ à l’adresse suivante : </a:t>
            </a:r>
            <a:r>
              <a:rPr b="0" lang="fr-FR" sz="1500" spc="-1" strike="noStrike">
                <a:latin typeface="Arial"/>
                <a:hlinkClick r:id="rId3"/>
              </a:rPr>
              <a:t>http://151.80.119.47:5000/api/v1/resources/results?id=100001</a:t>
            </a:r>
            <a:endParaRPr b="0" lang="fr-FR" sz="1500" spc="-1" strike="noStrike">
              <a:latin typeface="Arial"/>
            </a:endParaRPr>
          </a:p>
        </p:txBody>
      </p:sp>
      <p:pic>
        <p:nvPicPr>
          <p:cNvPr id="138" name="" descr=""/>
          <p:cNvPicPr/>
          <p:nvPr/>
        </p:nvPicPr>
        <p:blipFill>
          <a:blip r:embed="rId4"/>
          <a:stretch/>
        </p:blipFill>
        <p:spPr>
          <a:xfrm>
            <a:off x="8208000" y="2195280"/>
            <a:ext cx="1356120" cy="14767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619640" y="28800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So</a:t>
            </a:r>
            <a:r>
              <a:rPr b="0" lang="fr-FR" sz="3300" spc="-1" strike="noStrike">
                <a:solidFill>
                  <a:srgbClr val="050505"/>
                </a:solidFill>
                <a:latin typeface="Times New Roman"/>
                <a:ea typeface="DejaVu Sans"/>
              </a:rPr>
              <a:t>m</a:t>
            </a:r>
            <a:r>
              <a:rPr b="0" lang="fr-FR" sz="3300" spc="-1" strike="noStrike">
                <a:solidFill>
                  <a:srgbClr val="050505"/>
                </a:solidFill>
                <a:latin typeface="Times New Roman"/>
                <a:ea typeface="DejaVu Sans"/>
              </a:rPr>
              <a:t>ma</a:t>
            </a:r>
            <a:r>
              <a:rPr b="0" lang="fr-FR" sz="3300" spc="-1" strike="noStrike">
                <a:solidFill>
                  <a:srgbClr val="050505"/>
                </a:solidFill>
                <a:latin typeface="Times New Roman"/>
                <a:ea typeface="DejaVu Sans"/>
              </a:rPr>
              <a:t>ire</a:t>
            </a:r>
            <a:endParaRPr b="0" lang="fr-FR" sz="3300" spc="-1" strike="noStrike">
              <a:latin typeface="Arial"/>
            </a:endParaRPr>
          </a:p>
        </p:txBody>
      </p:sp>
      <p:sp>
        <p:nvSpPr>
          <p:cNvPr id="140" name="CustomShape 2"/>
          <p:cNvSpPr/>
          <p:nvPr/>
        </p:nvSpPr>
        <p:spPr>
          <a:xfrm>
            <a:off x="1619640" y="1367640"/>
            <a:ext cx="8092440" cy="3281040"/>
          </a:xfrm>
          <a:prstGeom prst="rect">
            <a:avLst/>
          </a:prstGeom>
          <a:noFill/>
          <a:ln>
            <a:noFill/>
          </a:ln>
        </p:spPr>
        <p:style>
          <a:lnRef idx="0"/>
          <a:fillRef idx="0"/>
          <a:effectRef idx="0"/>
          <a:fontRef idx="minor"/>
        </p:style>
        <p:txBody>
          <a:bodyPr lIns="0" rIns="0" tIns="0" bIns="0">
            <a:normAutofit/>
          </a:bodyPr>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l </a:t>
            </a:r>
            <a:r>
              <a:rPr b="0" lang="fr-FR" sz="2400" spc="-1" strike="noStrike">
                <a:solidFill>
                  <a:srgbClr val="050505"/>
                </a:solidFill>
                <a:latin typeface="Arial"/>
                <a:ea typeface="DejaVu Sans"/>
              </a:rPr>
              <a:t>: </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b</a:t>
            </a:r>
            <a:r>
              <a:rPr b="0" lang="fr-FR" sz="2400" spc="-1" strike="noStrike">
                <a:solidFill>
                  <a:srgbClr val="050505"/>
                </a:solidFill>
                <a:latin typeface="Arial"/>
                <a:ea typeface="DejaVu Sans"/>
              </a:rPr>
              <a:t>j</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ti</a:t>
            </a:r>
            <a:r>
              <a:rPr b="0" lang="fr-FR" sz="2400" spc="-1" strike="noStrike">
                <a:solidFill>
                  <a:srgbClr val="050505"/>
                </a:solidFill>
                <a:latin typeface="Arial"/>
                <a:ea typeface="DejaVu Sans"/>
              </a:rPr>
              <a:t>f</a:t>
            </a:r>
            <a:r>
              <a:rPr b="0" lang="fr-FR" sz="2400" spc="-1" strike="noStrike">
                <a:solidFill>
                  <a:srgbClr val="050505"/>
                </a:solidFill>
                <a:latin typeface="Arial"/>
                <a:ea typeface="DejaVu Sans"/>
              </a:rPr>
              <a:t>s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u </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j</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j</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x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u </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j</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t </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t </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é</a:t>
            </a:r>
            <a:r>
              <a:rPr b="0" lang="fr-FR" sz="2400" spc="-1" strike="noStrike">
                <a:solidFill>
                  <a:srgbClr val="050505"/>
                </a:solidFill>
                <a:latin typeface="Arial"/>
                <a:ea typeface="DejaVu Sans"/>
              </a:rPr>
              <a:t>t</a:t>
            </a:r>
            <a:r>
              <a:rPr b="0" lang="fr-FR" sz="2400" spc="-1" strike="noStrike">
                <a:solidFill>
                  <a:srgbClr val="050505"/>
                </a:solidFill>
                <a:latin typeface="Arial"/>
                <a:ea typeface="DejaVu Sans"/>
              </a:rPr>
              <a:t>h</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g</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v</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e</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è</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ti</a:t>
            </a:r>
            <a:r>
              <a:rPr b="0" lang="fr-FR" sz="2400" spc="-1" strike="noStrike">
                <a:solidFill>
                  <a:srgbClr val="050505"/>
                </a:solidFill>
                <a:latin typeface="Arial"/>
                <a:ea typeface="DejaVu Sans"/>
              </a:rPr>
              <a:t>li</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é</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é</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t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u </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è</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r </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I</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1" lang="fr-FR" sz="2400" spc="-1" strike="noStrike">
                <a:solidFill>
                  <a:srgbClr val="050505"/>
                </a:solidFill>
                <a:latin typeface="Arial"/>
                <a:ea typeface="DejaVu Sans"/>
              </a:rPr>
              <a:t>L</a:t>
            </a:r>
            <a:r>
              <a:rPr b="1" lang="fr-FR" sz="2400" spc="-1" strike="noStrike">
                <a:solidFill>
                  <a:srgbClr val="050505"/>
                </a:solidFill>
                <a:latin typeface="Arial"/>
                <a:ea typeface="DejaVu Sans"/>
              </a:rPr>
              <a:t>e </a:t>
            </a:r>
            <a:r>
              <a:rPr b="1" lang="fr-FR" sz="2400" spc="-1" strike="noStrike">
                <a:solidFill>
                  <a:srgbClr val="050505"/>
                </a:solidFill>
                <a:latin typeface="Arial"/>
                <a:ea typeface="DejaVu Sans"/>
              </a:rPr>
              <a:t>d</a:t>
            </a:r>
            <a:r>
              <a:rPr b="1" lang="fr-FR" sz="2400" spc="-1" strike="noStrike">
                <a:solidFill>
                  <a:srgbClr val="050505"/>
                </a:solidFill>
                <a:latin typeface="Arial"/>
                <a:ea typeface="DejaVu Sans"/>
              </a:rPr>
              <a:t>a</a:t>
            </a:r>
            <a:r>
              <a:rPr b="1" lang="fr-FR" sz="2400" spc="-1" strike="noStrike">
                <a:solidFill>
                  <a:srgbClr val="050505"/>
                </a:solidFill>
                <a:latin typeface="Arial"/>
                <a:ea typeface="DejaVu Sans"/>
              </a:rPr>
              <a:t>s</a:t>
            </a:r>
            <a:r>
              <a:rPr b="1" lang="fr-FR" sz="2400" spc="-1" strike="noStrike">
                <a:solidFill>
                  <a:srgbClr val="050505"/>
                </a:solidFill>
                <a:latin typeface="Arial"/>
                <a:ea typeface="DejaVu Sans"/>
              </a:rPr>
              <a:t>h</a:t>
            </a:r>
            <a:r>
              <a:rPr b="1" lang="fr-FR" sz="2400" spc="-1" strike="noStrike">
                <a:solidFill>
                  <a:srgbClr val="050505"/>
                </a:solidFill>
                <a:latin typeface="Arial"/>
                <a:ea typeface="DejaVu Sans"/>
              </a:rPr>
              <a:t>b</a:t>
            </a:r>
            <a:r>
              <a:rPr b="1" lang="fr-FR" sz="2400" spc="-1" strike="noStrike">
                <a:solidFill>
                  <a:srgbClr val="050505"/>
                </a:solidFill>
                <a:latin typeface="Arial"/>
                <a:ea typeface="DejaVu Sans"/>
              </a:rPr>
              <a:t>o</a:t>
            </a:r>
            <a:r>
              <a:rPr b="1" lang="fr-FR" sz="2400" spc="-1" strike="noStrike">
                <a:solidFill>
                  <a:srgbClr val="050505"/>
                </a:solidFill>
                <a:latin typeface="Arial"/>
                <a:ea typeface="DejaVu Sans"/>
              </a:rPr>
              <a:t>a</a:t>
            </a:r>
            <a:r>
              <a:rPr b="1" lang="fr-FR" sz="2400" spc="-1" strike="noStrike">
                <a:solidFill>
                  <a:srgbClr val="050505"/>
                </a:solidFill>
                <a:latin typeface="Arial"/>
                <a:ea typeface="DejaVu Sans"/>
              </a:rPr>
              <a:t>r</a:t>
            </a:r>
            <a:r>
              <a:rPr b="1" lang="fr-FR" sz="2400" spc="-1" strike="noStrike">
                <a:solidFill>
                  <a:srgbClr val="050505"/>
                </a:solidFill>
                <a:latin typeface="Arial"/>
                <a:ea typeface="DejaVu Sans"/>
              </a:rPr>
              <a:t>d</a:t>
            </a:r>
            <a:r>
              <a:rPr b="1" lang="fr-FR" sz="2400" spc="-1" strike="noStrike">
                <a:solidFill>
                  <a:srgbClr val="050505"/>
                </a:solidFill>
                <a:latin typeface="Arial"/>
                <a:ea typeface="DejaVu Sans"/>
              </a:rPr>
              <a:t> </a:t>
            </a:r>
            <a:r>
              <a:rPr b="1" lang="fr-FR" sz="2400" spc="-1" strike="noStrike">
                <a:solidFill>
                  <a:srgbClr val="050505"/>
                </a:solidFill>
                <a:latin typeface="Arial"/>
                <a:ea typeface="DejaVu Sans"/>
              </a:rPr>
              <a:t>- </a:t>
            </a:r>
            <a:r>
              <a:rPr b="1" lang="fr-FR" sz="2400" spc="-1" strike="noStrike">
                <a:solidFill>
                  <a:srgbClr val="050505"/>
                </a:solidFill>
                <a:latin typeface="Arial"/>
                <a:ea typeface="DejaVu Sans"/>
              </a:rPr>
              <a:t>c</a:t>
            </a:r>
            <a:r>
              <a:rPr b="1" lang="fr-FR" sz="2400" spc="-1" strike="noStrike">
                <a:solidFill>
                  <a:srgbClr val="050505"/>
                </a:solidFill>
                <a:latin typeface="Arial"/>
                <a:ea typeface="DejaVu Sans"/>
              </a:rPr>
              <a:t>o</a:t>
            </a:r>
            <a:r>
              <a:rPr b="1" lang="fr-FR" sz="2400" spc="-1" strike="noStrike">
                <a:solidFill>
                  <a:srgbClr val="050505"/>
                </a:solidFill>
                <a:latin typeface="Arial"/>
                <a:ea typeface="DejaVu Sans"/>
              </a:rPr>
              <a:t>n</a:t>
            </a:r>
            <a:r>
              <a:rPr b="1" lang="fr-FR" sz="2400" spc="-1" strike="noStrike">
                <a:solidFill>
                  <a:srgbClr val="050505"/>
                </a:solidFill>
                <a:latin typeface="Arial"/>
                <a:ea typeface="DejaVu Sans"/>
              </a:rPr>
              <a:t>s</a:t>
            </a:r>
            <a:r>
              <a:rPr b="1" lang="fr-FR" sz="2400" spc="-1" strike="noStrike">
                <a:solidFill>
                  <a:srgbClr val="050505"/>
                </a:solidFill>
                <a:latin typeface="Arial"/>
                <a:ea typeface="DejaVu Sans"/>
              </a:rPr>
              <a:t>t</a:t>
            </a:r>
            <a:r>
              <a:rPr b="1" lang="fr-FR" sz="2400" spc="-1" strike="noStrike">
                <a:solidFill>
                  <a:srgbClr val="050505"/>
                </a:solidFill>
                <a:latin typeface="Arial"/>
                <a:ea typeface="DejaVu Sans"/>
              </a:rPr>
              <a:t>r</a:t>
            </a:r>
            <a:r>
              <a:rPr b="1" lang="fr-FR" sz="2400" spc="-1" strike="noStrike">
                <a:solidFill>
                  <a:srgbClr val="050505"/>
                </a:solidFill>
                <a:latin typeface="Arial"/>
                <a:ea typeface="DejaVu Sans"/>
              </a:rPr>
              <a:t>u</a:t>
            </a:r>
            <a:r>
              <a:rPr b="1" lang="fr-FR" sz="2400" spc="-1" strike="noStrike">
                <a:solidFill>
                  <a:srgbClr val="050505"/>
                </a:solidFill>
                <a:latin typeface="Arial"/>
                <a:ea typeface="DejaVu Sans"/>
              </a:rPr>
              <a:t>c</a:t>
            </a:r>
            <a:r>
              <a:rPr b="1" lang="fr-FR" sz="2400" spc="-1" strike="noStrike">
                <a:solidFill>
                  <a:srgbClr val="050505"/>
                </a:solidFill>
                <a:latin typeface="Arial"/>
                <a:ea typeface="DejaVu Sans"/>
              </a:rPr>
              <a:t>t</a:t>
            </a:r>
            <a:r>
              <a:rPr b="1" lang="fr-FR" sz="2400" spc="-1" strike="noStrike">
                <a:solidFill>
                  <a:srgbClr val="050505"/>
                </a:solidFill>
                <a:latin typeface="Arial"/>
                <a:ea typeface="DejaVu Sans"/>
              </a:rPr>
              <a:t>i</a:t>
            </a:r>
            <a:r>
              <a:rPr b="1" lang="fr-FR" sz="2400" spc="-1" strike="noStrike">
                <a:solidFill>
                  <a:srgbClr val="050505"/>
                </a:solidFill>
                <a:latin typeface="Arial"/>
                <a:ea typeface="DejaVu Sans"/>
              </a:rPr>
              <a:t>o</a:t>
            </a:r>
            <a:r>
              <a:rPr b="1" lang="fr-FR" sz="2400" spc="-1" strike="noStrike">
                <a:solidFill>
                  <a:srgbClr val="050505"/>
                </a:solidFill>
                <a:latin typeface="Arial"/>
                <a:ea typeface="DejaVu Sans"/>
              </a:rPr>
              <a:t>n</a:t>
            </a:r>
            <a:r>
              <a:rPr b="1" lang="fr-FR" sz="2400" spc="-1" strike="noStrike">
                <a:solidFill>
                  <a:srgbClr val="050505"/>
                </a:solidFill>
                <a:latin typeface="Arial"/>
                <a:ea typeface="DejaVu Sans"/>
              </a:rPr>
              <a:t> </a:t>
            </a:r>
            <a:r>
              <a:rPr b="1" lang="fr-FR" sz="2400" spc="-1" strike="noStrike">
                <a:solidFill>
                  <a:srgbClr val="050505"/>
                </a:solidFill>
                <a:latin typeface="Arial"/>
                <a:ea typeface="DejaVu Sans"/>
              </a:rPr>
              <a:t>&amp;</a:t>
            </a:r>
            <a:r>
              <a:rPr b="1" lang="fr-FR" sz="2400" spc="-1" strike="noStrike">
                <a:solidFill>
                  <a:srgbClr val="050505"/>
                </a:solidFill>
                <a:latin typeface="Arial"/>
                <a:ea typeface="DejaVu Sans"/>
              </a:rPr>
              <a:t> </a:t>
            </a:r>
            <a:r>
              <a:rPr b="1" lang="fr-FR" sz="2400" spc="-1" strike="noStrike">
                <a:solidFill>
                  <a:srgbClr val="050505"/>
                </a:solidFill>
                <a:latin typeface="Arial"/>
                <a:ea typeface="DejaVu Sans"/>
              </a:rPr>
              <a:t>f</a:t>
            </a:r>
            <a:r>
              <a:rPr b="1" lang="fr-FR" sz="2400" spc="-1" strike="noStrike">
                <a:solidFill>
                  <a:srgbClr val="050505"/>
                </a:solidFill>
                <a:latin typeface="Arial"/>
                <a:ea typeface="DejaVu Sans"/>
              </a:rPr>
              <a:t>o</a:t>
            </a:r>
            <a:r>
              <a:rPr b="1" lang="fr-FR" sz="2400" spc="-1" strike="noStrike">
                <a:solidFill>
                  <a:srgbClr val="050505"/>
                </a:solidFill>
                <a:latin typeface="Arial"/>
                <a:ea typeface="DejaVu Sans"/>
              </a:rPr>
              <a:t>n</a:t>
            </a:r>
            <a:r>
              <a:rPr b="1" lang="fr-FR" sz="2400" spc="-1" strike="noStrike">
                <a:solidFill>
                  <a:srgbClr val="050505"/>
                </a:solidFill>
                <a:latin typeface="Arial"/>
                <a:ea typeface="DejaVu Sans"/>
              </a:rPr>
              <a:t>c</a:t>
            </a:r>
            <a:r>
              <a:rPr b="1" lang="fr-FR" sz="2400" spc="-1" strike="noStrike">
                <a:solidFill>
                  <a:srgbClr val="050505"/>
                </a:solidFill>
                <a:latin typeface="Arial"/>
                <a:ea typeface="DejaVu Sans"/>
              </a:rPr>
              <a:t>t</a:t>
            </a:r>
            <a:r>
              <a:rPr b="1" lang="fr-FR" sz="2400" spc="-1" strike="noStrike">
                <a:solidFill>
                  <a:srgbClr val="050505"/>
                </a:solidFill>
                <a:latin typeface="Arial"/>
                <a:ea typeface="DejaVu Sans"/>
              </a:rPr>
              <a:t>i</a:t>
            </a:r>
            <a:r>
              <a:rPr b="1" lang="fr-FR" sz="2400" spc="-1" strike="noStrike">
                <a:solidFill>
                  <a:srgbClr val="050505"/>
                </a:solidFill>
                <a:latin typeface="Arial"/>
                <a:ea typeface="DejaVu Sans"/>
              </a:rPr>
              <a:t>o</a:t>
            </a:r>
            <a:r>
              <a:rPr b="1" lang="fr-FR" sz="2400" spc="-1" strike="noStrike">
                <a:solidFill>
                  <a:srgbClr val="050505"/>
                </a:solidFill>
                <a:latin typeface="Arial"/>
                <a:ea typeface="DejaVu Sans"/>
              </a:rPr>
              <a:t>n</a:t>
            </a:r>
            <a:r>
              <a:rPr b="1" lang="fr-FR" sz="2400" spc="-1" strike="noStrike">
                <a:solidFill>
                  <a:srgbClr val="050505"/>
                </a:solidFill>
                <a:latin typeface="Arial"/>
                <a:ea typeface="DejaVu Sans"/>
              </a:rPr>
              <a:t>n</a:t>
            </a:r>
            <a:r>
              <a:rPr b="1" lang="fr-FR" sz="2400" spc="-1" strike="noStrike">
                <a:solidFill>
                  <a:srgbClr val="050505"/>
                </a:solidFill>
                <a:latin typeface="Arial"/>
                <a:ea typeface="DejaVu Sans"/>
              </a:rPr>
              <a:t>e</a:t>
            </a:r>
            <a:r>
              <a:rPr b="1" lang="fr-FR" sz="2400" spc="-1" strike="noStrike">
                <a:solidFill>
                  <a:srgbClr val="050505"/>
                </a:solidFill>
                <a:latin typeface="Arial"/>
                <a:ea typeface="DejaVu Sans"/>
              </a:rPr>
              <a:t>m</a:t>
            </a:r>
            <a:r>
              <a:rPr b="1" lang="fr-FR" sz="2400" spc="-1" strike="noStrike">
                <a:solidFill>
                  <a:srgbClr val="050505"/>
                </a:solidFill>
                <a:latin typeface="Arial"/>
                <a:ea typeface="DejaVu Sans"/>
              </a:rPr>
              <a:t>e</a:t>
            </a:r>
            <a:r>
              <a:rPr b="1" lang="fr-FR" sz="2400" spc="-1" strike="noStrike">
                <a:solidFill>
                  <a:srgbClr val="050505"/>
                </a:solidFill>
                <a:latin typeface="Arial"/>
                <a:ea typeface="DejaVu Sans"/>
              </a:rPr>
              <a:t>n</a:t>
            </a:r>
            <a:r>
              <a:rPr b="1" lang="fr-FR" sz="2400" spc="-1" strike="noStrike">
                <a:solidFill>
                  <a:srgbClr val="050505"/>
                </a:solidFill>
                <a:latin typeface="Arial"/>
                <a:ea typeface="DejaVu Sans"/>
              </a:rPr>
              <a:t>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 : </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t</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s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é</a:t>
            </a:r>
            <a:r>
              <a:rPr b="0" lang="fr-FR" sz="2400" spc="-1" strike="noStrike">
                <a:solidFill>
                  <a:srgbClr val="050505"/>
                </a:solidFill>
                <a:latin typeface="Arial"/>
                <a:ea typeface="DejaVu Sans"/>
              </a:rPr>
              <a:t>li</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ti</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n</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alphaModFix amt="90000"/>
          </a:blip>
          <a:stretch/>
        </p:blipFill>
        <p:spPr>
          <a:xfrm rot="3757800">
            <a:off x="5795280" y="1820880"/>
            <a:ext cx="4574160" cy="2376000"/>
          </a:xfrm>
          <a:prstGeom prst="rect">
            <a:avLst/>
          </a:prstGeom>
          <a:ln>
            <a:noFill/>
          </a:ln>
        </p:spPr>
      </p:pic>
      <p:sp>
        <p:nvSpPr>
          <p:cNvPr id="142"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Co</a:t>
            </a:r>
            <a:r>
              <a:rPr b="0" lang="fr-FR" sz="3300" spc="-1" strike="noStrike">
                <a:solidFill>
                  <a:srgbClr val="050505"/>
                </a:solidFill>
                <a:latin typeface="Times New Roman"/>
                <a:ea typeface="DejaVu Sans"/>
              </a:rPr>
              <a:t>m</a:t>
            </a:r>
            <a:r>
              <a:rPr b="0" lang="fr-FR" sz="3300" spc="-1" strike="noStrike">
                <a:solidFill>
                  <a:srgbClr val="050505"/>
                </a:solidFill>
                <a:latin typeface="Times New Roman"/>
                <a:ea typeface="DejaVu Sans"/>
              </a:rPr>
              <a:t>me</a:t>
            </a:r>
            <a:r>
              <a:rPr b="0" lang="fr-FR" sz="3300" spc="-1" strike="noStrike">
                <a:solidFill>
                  <a:srgbClr val="050505"/>
                </a:solidFill>
                <a:latin typeface="Times New Roman"/>
                <a:ea typeface="DejaVu Sans"/>
              </a:rPr>
              <a:t>nt </a:t>
            </a:r>
            <a:r>
              <a:rPr b="0" lang="fr-FR" sz="3300" spc="-1" strike="noStrike">
                <a:solidFill>
                  <a:srgbClr val="050505"/>
                </a:solidFill>
                <a:latin typeface="Times New Roman"/>
                <a:ea typeface="DejaVu Sans"/>
              </a:rPr>
              <a:t>con</a:t>
            </a:r>
            <a:r>
              <a:rPr b="0" lang="fr-FR" sz="3300" spc="-1" strike="noStrike">
                <a:solidFill>
                  <a:srgbClr val="050505"/>
                </a:solidFill>
                <a:latin typeface="Times New Roman"/>
                <a:ea typeface="DejaVu Sans"/>
              </a:rPr>
              <a:t>str</a:t>
            </a:r>
            <a:r>
              <a:rPr b="0" lang="fr-FR" sz="3300" spc="-1" strike="noStrike">
                <a:solidFill>
                  <a:srgbClr val="050505"/>
                </a:solidFill>
                <a:latin typeface="Times New Roman"/>
                <a:ea typeface="DejaVu Sans"/>
              </a:rPr>
              <a:t>uir</a:t>
            </a:r>
            <a:r>
              <a:rPr b="0" lang="fr-FR" sz="3300" spc="-1" strike="noStrike">
                <a:solidFill>
                  <a:srgbClr val="050505"/>
                </a:solidFill>
                <a:latin typeface="Times New Roman"/>
                <a:ea typeface="DejaVu Sans"/>
              </a:rPr>
              <a:t>e </a:t>
            </a:r>
            <a:r>
              <a:rPr b="0" lang="fr-FR" sz="3300" spc="-1" strike="noStrike">
                <a:solidFill>
                  <a:srgbClr val="050505"/>
                </a:solidFill>
                <a:latin typeface="Times New Roman"/>
                <a:ea typeface="DejaVu Sans"/>
              </a:rPr>
              <a:t>not</a:t>
            </a:r>
            <a:r>
              <a:rPr b="0" lang="fr-FR" sz="3300" spc="-1" strike="noStrike">
                <a:solidFill>
                  <a:srgbClr val="050505"/>
                </a:solidFill>
                <a:latin typeface="Times New Roman"/>
                <a:ea typeface="DejaVu Sans"/>
              </a:rPr>
              <a:t>re </a:t>
            </a:r>
            <a:r>
              <a:rPr b="0" lang="fr-FR" sz="3300" spc="-1" strike="noStrike">
                <a:solidFill>
                  <a:srgbClr val="050505"/>
                </a:solidFill>
                <a:latin typeface="Times New Roman"/>
                <a:ea typeface="DejaVu Sans"/>
              </a:rPr>
              <a:t>das</a:t>
            </a:r>
            <a:r>
              <a:rPr b="0" lang="fr-FR" sz="3300" spc="-1" strike="noStrike">
                <a:solidFill>
                  <a:srgbClr val="050505"/>
                </a:solidFill>
                <a:latin typeface="Times New Roman"/>
                <a:ea typeface="DejaVu Sans"/>
              </a:rPr>
              <a:t>hb</a:t>
            </a:r>
            <a:r>
              <a:rPr b="0" lang="fr-FR" sz="3300" spc="-1" strike="noStrike">
                <a:solidFill>
                  <a:srgbClr val="050505"/>
                </a:solidFill>
                <a:latin typeface="Times New Roman"/>
                <a:ea typeface="DejaVu Sans"/>
              </a:rPr>
              <a:t>oar</a:t>
            </a:r>
            <a:r>
              <a:rPr b="0" lang="fr-FR" sz="3300" spc="-1" strike="noStrike">
                <a:solidFill>
                  <a:srgbClr val="050505"/>
                </a:solidFill>
                <a:latin typeface="Times New Roman"/>
                <a:ea typeface="DejaVu Sans"/>
              </a:rPr>
              <a:t>d ?</a:t>
            </a:r>
            <a:endParaRPr b="0" lang="fr-FR" sz="3300" spc="-1" strike="noStrike">
              <a:latin typeface="Arial"/>
            </a:endParaRPr>
          </a:p>
        </p:txBody>
      </p:sp>
      <p:sp>
        <p:nvSpPr>
          <p:cNvPr id="143" name="CustomShape 2"/>
          <p:cNvSpPr/>
          <p:nvPr/>
        </p:nvSpPr>
        <p:spPr>
          <a:xfrm>
            <a:off x="1800000" y="1115640"/>
            <a:ext cx="4320000" cy="4140360"/>
          </a:xfrm>
          <a:prstGeom prst="rect">
            <a:avLst/>
          </a:prstGeom>
          <a:noFill/>
          <a:ln>
            <a:noFill/>
          </a:ln>
        </p:spPr>
        <p:style>
          <a:lnRef idx="0"/>
          <a:fillRef idx="0"/>
          <a:effectRef idx="0"/>
          <a:fontRef idx="minor"/>
        </p:style>
        <p:txBody>
          <a:bodyPr lIns="0" rIns="0" tIns="0" bIns="0">
            <a:normAutofit fontScale="73000"/>
          </a:bodyPr>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La qualité d’un dashboard interactif dépend de plusieurs éléments, que nous avons essayé de mettre en </a:t>
            </a:r>
            <a:r>
              <a:rPr b="0" lang="fr-FR" sz="1600" spc="-1" strike="noStrike">
                <a:solidFill>
                  <a:srgbClr val="050505"/>
                </a:solidFill>
                <a:latin typeface="Arial"/>
                <a:ea typeface="DejaVu Sans"/>
              </a:rPr>
              <a:t>avant :</a:t>
            </a:r>
            <a:endParaRPr b="0" lang="fr-FR" sz="16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500" spc="-1" strike="noStrike">
                <a:solidFill>
                  <a:srgbClr val="050505"/>
                </a:solidFill>
                <a:latin typeface="Arial"/>
                <a:ea typeface="DejaVu Sans"/>
              </a:rPr>
              <a:t>La pertinence des indicateurs présentés pour répondre à la question que l’on se pose.</a:t>
            </a:r>
            <a:endParaRPr b="0" lang="fr-FR" sz="15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500" spc="-1" strike="noStrike">
                <a:solidFill>
                  <a:srgbClr val="050505"/>
                </a:solidFill>
                <a:latin typeface="Arial"/>
                <a:ea typeface="DejaVu Sans"/>
              </a:rPr>
              <a:t>La facilité à naviguer sur le dashboard</a:t>
            </a:r>
            <a:endParaRPr b="0" lang="fr-FR" sz="15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500" spc="-1" strike="noStrike">
                <a:solidFill>
                  <a:srgbClr val="050505"/>
                </a:solidFill>
                <a:latin typeface="Arial"/>
                <a:ea typeface="DejaVu Sans"/>
              </a:rPr>
              <a:t>La lisibilité de l’information, sans nécessité d’autre explication que celles déjà visibles.</a:t>
            </a:r>
            <a:endParaRPr b="0" lang="fr-FR" sz="1500" spc="-1" strike="noStrike">
              <a:latin typeface="Arial"/>
            </a:endParaRPr>
          </a:p>
          <a:p>
            <a:pPr lvl="1" marL="432000" indent="-216000">
              <a:lnSpc>
                <a:spcPct val="100000"/>
              </a:lnSpc>
              <a:spcAft>
                <a:spcPts val="1060"/>
              </a:spcAft>
              <a:buClr>
                <a:srgbClr val="000000"/>
              </a:buClr>
              <a:buSzPct val="45000"/>
              <a:buFont typeface="Wingdings" charset="2"/>
              <a:buChar char=""/>
            </a:pPr>
            <a:endParaRPr b="0" lang="fr-FR" sz="15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1500" spc="-1" strike="noStrike">
                <a:solidFill>
                  <a:srgbClr val="050505"/>
                </a:solidFill>
                <a:latin typeface="Arial"/>
                <a:ea typeface="DejaVu Sans"/>
              </a:rPr>
              <a:t>Notre dashboard est donc présenté sur une seule page, et contient </a:t>
            </a:r>
            <a:endParaRPr b="0" lang="fr-FR" sz="15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500" spc="-1" strike="noStrike">
                <a:solidFill>
                  <a:srgbClr val="050505"/>
                </a:solidFill>
                <a:latin typeface="Arial"/>
                <a:ea typeface="DejaVu Sans"/>
              </a:rPr>
              <a:t>un volet de filtres</a:t>
            </a:r>
            <a:endParaRPr b="0" lang="fr-FR" sz="15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500" spc="-1" strike="noStrike">
                <a:solidFill>
                  <a:srgbClr val="050505"/>
                </a:solidFill>
                <a:latin typeface="Arial"/>
                <a:ea typeface="DejaVu Sans"/>
              </a:rPr>
              <a:t>une liste d’éléments de qualification du dossier client</a:t>
            </a:r>
            <a:endParaRPr b="0" lang="fr-FR" sz="15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500" spc="-1" strike="noStrike">
                <a:solidFill>
                  <a:srgbClr val="050505"/>
                </a:solidFill>
                <a:latin typeface="Arial"/>
                <a:ea typeface="DejaVu Sans"/>
              </a:rPr>
              <a:t>la décision d’octroi (ou non) du crédit</a:t>
            </a:r>
            <a:endParaRPr b="0" lang="fr-FR" sz="15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500" spc="-1" strike="noStrike">
                <a:solidFill>
                  <a:srgbClr val="050505"/>
                </a:solidFill>
                <a:latin typeface="Arial"/>
                <a:ea typeface="DejaVu Sans"/>
              </a:rPr>
              <a:t>une série de graphiques comparant le dossier sur les quelques points clé de la décision</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Le </a:t>
            </a:r>
            <a:r>
              <a:rPr b="0" lang="fr-FR" sz="3300" spc="-1" strike="noStrike">
                <a:solidFill>
                  <a:srgbClr val="050505"/>
                </a:solidFill>
                <a:latin typeface="Times New Roman"/>
                <a:ea typeface="DejaVu Sans"/>
              </a:rPr>
              <a:t>choix </a:t>
            </a:r>
            <a:r>
              <a:rPr b="0" lang="fr-FR" sz="3300" spc="-1" strike="noStrike">
                <a:solidFill>
                  <a:srgbClr val="050505"/>
                </a:solidFill>
                <a:latin typeface="Times New Roman"/>
                <a:ea typeface="DejaVu Sans"/>
              </a:rPr>
              <a:t>des </a:t>
            </a:r>
            <a:r>
              <a:rPr b="0" lang="fr-FR" sz="3300" spc="-1" strike="noStrike">
                <a:solidFill>
                  <a:srgbClr val="050505"/>
                </a:solidFill>
                <a:latin typeface="Times New Roman"/>
                <a:ea typeface="DejaVu Sans"/>
              </a:rPr>
              <a:t>donné</a:t>
            </a:r>
            <a:r>
              <a:rPr b="0" lang="fr-FR" sz="3300" spc="-1" strike="noStrike">
                <a:solidFill>
                  <a:srgbClr val="050505"/>
                </a:solidFill>
                <a:latin typeface="Times New Roman"/>
                <a:ea typeface="DejaVu Sans"/>
              </a:rPr>
              <a:t>es </a:t>
            </a:r>
            <a:r>
              <a:rPr b="0" lang="fr-FR" sz="3300" spc="-1" strike="noStrike">
                <a:solidFill>
                  <a:srgbClr val="050505"/>
                </a:solidFill>
                <a:latin typeface="Times New Roman"/>
                <a:ea typeface="DejaVu Sans"/>
              </a:rPr>
              <a:t>mises </a:t>
            </a:r>
            <a:r>
              <a:rPr b="0" lang="fr-FR" sz="3300" spc="-1" strike="noStrike">
                <a:solidFill>
                  <a:srgbClr val="050505"/>
                </a:solidFill>
                <a:latin typeface="Times New Roman"/>
                <a:ea typeface="DejaVu Sans"/>
              </a:rPr>
              <a:t>en </a:t>
            </a:r>
            <a:r>
              <a:rPr b="0" lang="fr-FR" sz="3300" spc="-1" strike="noStrike">
                <a:solidFill>
                  <a:srgbClr val="050505"/>
                </a:solidFill>
                <a:latin typeface="Times New Roman"/>
                <a:ea typeface="DejaVu Sans"/>
              </a:rPr>
              <a:t>avant </a:t>
            </a:r>
            <a:r>
              <a:rPr b="0" lang="fr-FR" sz="2600" spc="-1" strike="noStrike">
                <a:solidFill>
                  <a:srgbClr val="050505"/>
                </a:solidFill>
                <a:latin typeface="Times New Roman"/>
                <a:ea typeface="DejaVu Sans"/>
              </a:rPr>
              <a:t>(1/2)</a:t>
            </a:r>
            <a:endParaRPr b="0" lang="fr-FR" sz="2600" spc="-1" strike="noStrike">
              <a:latin typeface="Arial"/>
            </a:endParaRPr>
          </a:p>
        </p:txBody>
      </p:sp>
      <p:sp>
        <p:nvSpPr>
          <p:cNvPr id="145" name="CustomShape 2"/>
          <p:cNvSpPr/>
          <p:nvPr/>
        </p:nvSpPr>
        <p:spPr>
          <a:xfrm>
            <a:off x="1800000" y="1115640"/>
            <a:ext cx="7992000" cy="2196360"/>
          </a:xfrm>
          <a:prstGeom prst="rect">
            <a:avLst/>
          </a:prstGeom>
          <a:noFill/>
          <a:ln>
            <a:noFill/>
          </a:ln>
        </p:spPr>
        <p:style>
          <a:lnRef idx="0"/>
          <a:fillRef idx="0"/>
          <a:effectRef idx="0"/>
          <a:fontRef idx="minor"/>
        </p:style>
        <p:txBody>
          <a:bodyPr lIns="0" rIns="0" tIns="0" bIns="0">
            <a:normAutofit fontScale="91000"/>
          </a:bodyPr>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Outre les quelques éléments de qualification du client lui-même (afin que le chargé de </a:t>
            </a:r>
            <a:r>
              <a:rPr b="0" lang="fr-FR" sz="1600" spc="-1" strike="noStrike">
                <a:solidFill>
                  <a:srgbClr val="050505"/>
                </a:solidFill>
                <a:latin typeface="Arial"/>
                <a:ea typeface="DejaVu Sans"/>
              </a:rPr>
              <a:t>clientèle puisse rapidement prendre connaissance de la situation particulière), nous </a:t>
            </a:r>
            <a:r>
              <a:rPr b="0" lang="fr-FR" sz="1600" spc="-1" strike="noStrike">
                <a:solidFill>
                  <a:srgbClr val="050505"/>
                </a:solidFill>
                <a:latin typeface="Arial"/>
                <a:ea typeface="DejaVu Sans"/>
              </a:rPr>
              <a:t>allons chercher à comparer le clients aux autres dossiers, sur la base des critères </a:t>
            </a:r>
            <a:r>
              <a:rPr b="0" lang="fr-FR" sz="1600" spc="-1" strike="noStrike">
                <a:solidFill>
                  <a:srgbClr val="050505"/>
                </a:solidFill>
                <a:latin typeface="Arial"/>
                <a:ea typeface="DejaVu Sans"/>
              </a:rPr>
              <a:t>principaux de décision du modèle.</a:t>
            </a:r>
            <a:endParaRPr b="0" lang="fr-FR" sz="16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Ces critères ont été recherchés directement dans le modèle, à travers une étude de </a:t>
            </a:r>
            <a:r>
              <a:rPr b="0" lang="fr-FR" sz="1600" spc="-1" strike="noStrike">
                <a:solidFill>
                  <a:srgbClr val="050505"/>
                </a:solidFill>
                <a:latin typeface="Arial"/>
                <a:ea typeface="DejaVu Sans"/>
              </a:rPr>
              <a:t>l’</a:t>
            </a:r>
            <a:r>
              <a:rPr b="1" lang="fr-FR" sz="1600" spc="-1" strike="noStrike">
                <a:solidFill>
                  <a:srgbClr val="050505"/>
                </a:solidFill>
                <a:latin typeface="Arial"/>
                <a:ea typeface="DejaVu Sans"/>
              </a:rPr>
              <a:t>importance des features</a:t>
            </a:r>
            <a:endParaRPr b="0" lang="fr-FR" sz="16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On réalise que quelques variables sont </a:t>
            </a:r>
            <a:r>
              <a:rPr b="1" lang="fr-FR" sz="1600" spc="-1" strike="noStrike">
                <a:solidFill>
                  <a:srgbClr val="050505"/>
                </a:solidFill>
                <a:latin typeface="Arial"/>
                <a:ea typeface="DejaVu Sans"/>
              </a:rPr>
              <a:t>déterminantes </a:t>
            </a:r>
            <a:r>
              <a:rPr b="0" lang="fr-FR" sz="1600" spc="-1" strike="noStrike">
                <a:solidFill>
                  <a:srgbClr val="050505"/>
                </a:solidFill>
                <a:latin typeface="Arial"/>
                <a:ea typeface="DejaVu Sans"/>
              </a:rPr>
              <a:t>: le montant du crédit </a:t>
            </a:r>
            <a:r>
              <a:rPr b="0" lang="fr-FR" sz="1600" spc="-1" strike="noStrike">
                <a:solidFill>
                  <a:srgbClr val="050505"/>
                </a:solidFill>
                <a:latin typeface="Arial"/>
                <a:ea typeface="DejaVu Sans"/>
              </a:rPr>
              <a:t>demandé, l’âge du client, ses revenus (et une série d’informations financières que </a:t>
            </a:r>
            <a:r>
              <a:rPr b="0" lang="fr-FR" sz="1600" spc="-1" strike="noStrike">
                <a:solidFill>
                  <a:srgbClr val="050505"/>
                </a:solidFill>
                <a:latin typeface="Arial"/>
                <a:ea typeface="DejaVu Sans"/>
              </a:rPr>
              <a:t>nous ne pouvons pas explorer plus profondément).</a:t>
            </a:r>
            <a:endParaRPr b="0" lang="fr-FR" sz="1600" spc="-1" strike="noStrike">
              <a:latin typeface="Arial"/>
            </a:endParaRPr>
          </a:p>
        </p:txBody>
      </p:sp>
      <p:pic>
        <p:nvPicPr>
          <p:cNvPr id="146" name="" descr=""/>
          <p:cNvPicPr/>
          <p:nvPr/>
        </p:nvPicPr>
        <p:blipFill>
          <a:blip r:embed="rId1"/>
          <a:srcRect l="23568" t="0" r="0" b="0"/>
          <a:stretch/>
        </p:blipFill>
        <p:spPr>
          <a:xfrm>
            <a:off x="1656000" y="3456000"/>
            <a:ext cx="7704360" cy="1758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619640" y="28800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Sommaire</a:t>
            </a:r>
            <a:endParaRPr b="0" lang="fr-FR" sz="3300" spc="-1" strike="noStrike">
              <a:latin typeface="Arial"/>
            </a:endParaRPr>
          </a:p>
        </p:txBody>
      </p:sp>
      <p:sp>
        <p:nvSpPr>
          <p:cNvPr id="87" name="CustomShape 2"/>
          <p:cNvSpPr/>
          <p:nvPr/>
        </p:nvSpPr>
        <p:spPr>
          <a:xfrm>
            <a:off x="1619640" y="1367640"/>
            <a:ext cx="8092440" cy="3281040"/>
          </a:xfrm>
          <a:prstGeom prst="rect">
            <a:avLst/>
          </a:prstGeom>
          <a:noFill/>
          <a:ln>
            <a:noFill/>
          </a:ln>
        </p:spPr>
        <p:style>
          <a:lnRef idx="0"/>
          <a:fillRef idx="0"/>
          <a:effectRef idx="0"/>
          <a:fontRef idx="minor"/>
        </p:style>
        <p:txBody>
          <a:bodyPr lIns="0" rIns="0" tIns="0" bIns="0">
            <a:normAutofit/>
          </a:bodyPr>
          <a:p>
            <a:pPr marL="432000" indent="-317160">
              <a:lnSpc>
                <a:spcPct val="100000"/>
              </a:lnSpc>
              <a:spcAft>
                <a:spcPts val="1060"/>
              </a:spcAft>
              <a:buClr>
                <a:srgbClr val="6b5e9b"/>
              </a:buClr>
              <a:buFont typeface="StarSymbol"/>
              <a:buAutoNum type="arabicPeriod"/>
            </a:pPr>
            <a:r>
              <a:rPr b="1" lang="fr-FR" sz="2400" spc="-1" strike="noStrike">
                <a:solidFill>
                  <a:srgbClr val="050505"/>
                </a:solidFill>
                <a:latin typeface="Arial"/>
                <a:ea typeface="DejaVu Sans"/>
              </a:rPr>
              <a:t>Rappel : objectifs du projet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Enjeux du projet et méthodologie suivie</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modèle utilisé</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déploiement du modèle par API</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dashboard - construction &amp; fonctionnement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Conclusion : Pistes d’amélioration</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Le </a:t>
            </a:r>
            <a:r>
              <a:rPr b="0" lang="fr-FR" sz="3300" spc="-1" strike="noStrike">
                <a:solidFill>
                  <a:srgbClr val="050505"/>
                </a:solidFill>
                <a:latin typeface="Times New Roman"/>
                <a:ea typeface="DejaVu Sans"/>
              </a:rPr>
              <a:t>cho</a:t>
            </a:r>
            <a:r>
              <a:rPr b="0" lang="fr-FR" sz="3300" spc="-1" strike="noStrike">
                <a:solidFill>
                  <a:srgbClr val="050505"/>
                </a:solidFill>
                <a:latin typeface="Times New Roman"/>
                <a:ea typeface="DejaVu Sans"/>
              </a:rPr>
              <a:t>ix </a:t>
            </a:r>
            <a:r>
              <a:rPr b="0" lang="fr-FR" sz="3300" spc="-1" strike="noStrike">
                <a:solidFill>
                  <a:srgbClr val="050505"/>
                </a:solidFill>
                <a:latin typeface="Times New Roman"/>
                <a:ea typeface="DejaVu Sans"/>
              </a:rPr>
              <a:t>des </a:t>
            </a:r>
            <a:r>
              <a:rPr b="0" lang="fr-FR" sz="3300" spc="-1" strike="noStrike">
                <a:solidFill>
                  <a:srgbClr val="050505"/>
                </a:solidFill>
                <a:latin typeface="Times New Roman"/>
                <a:ea typeface="DejaVu Sans"/>
              </a:rPr>
              <a:t>do</a:t>
            </a:r>
            <a:r>
              <a:rPr b="0" lang="fr-FR" sz="3300" spc="-1" strike="noStrike">
                <a:solidFill>
                  <a:srgbClr val="050505"/>
                </a:solidFill>
                <a:latin typeface="Times New Roman"/>
                <a:ea typeface="DejaVu Sans"/>
              </a:rPr>
              <a:t>nné</a:t>
            </a:r>
            <a:r>
              <a:rPr b="0" lang="fr-FR" sz="3300" spc="-1" strike="noStrike">
                <a:solidFill>
                  <a:srgbClr val="050505"/>
                </a:solidFill>
                <a:latin typeface="Times New Roman"/>
                <a:ea typeface="DejaVu Sans"/>
              </a:rPr>
              <a:t>es </a:t>
            </a:r>
            <a:r>
              <a:rPr b="0" lang="fr-FR" sz="3300" spc="-1" strike="noStrike">
                <a:solidFill>
                  <a:srgbClr val="050505"/>
                </a:solidFill>
                <a:latin typeface="Times New Roman"/>
                <a:ea typeface="DejaVu Sans"/>
              </a:rPr>
              <a:t>mis</a:t>
            </a:r>
            <a:r>
              <a:rPr b="0" lang="fr-FR" sz="3300" spc="-1" strike="noStrike">
                <a:solidFill>
                  <a:srgbClr val="050505"/>
                </a:solidFill>
                <a:latin typeface="Times New Roman"/>
                <a:ea typeface="DejaVu Sans"/>
              </a:rPr>
              <a:t>es </a:t>
            </a:r>
            <a:r>
              <a:rPr b="0" lang="fr-FR" sz="3300" spc="-1" strike="noStrike">
                <a:solidFill>
                  <a:srgbClr val="050505"/>
                </a:solidFill>
                <a:latin typeface="Times New Roman"/>
                <a:ea typeface="DejaVu Sans"/>
              </a:rPr>
              <a:t>en </a:t>
            </a:r>
            <a:r>
              <a:rPr b="0" lang="fr-FR" sz="3300" spc="-1" strike="noStrike">
                <a:solidFill>
                  <a:srgbClr val="050505"/>
                </a:solidFill>
                <a:latin typeface="Times New Roman"/>
                <a:ea typeface="DejaVu Sans"/>
              </a:rPr>
              <a:t>ava</a:t>
            </a:r>
            <a:r>
              <a:rPr b="0" lang="fr-FR" sz="3300" spc="-1" strike="noStrike">
                <a:solidFill>
                  <a:srgbClr val="050505"/>
                </a:solidFill>
                <a:latin typeface="Times New Roman"/>
                <a:ea typeface="DejaVu Sans"/>
              </a:rPr>
              <a:t>nt </a:t>
            </a:r>
            <a:r>
              <a:rPr b="0" lang="fr-FR" sz="2600" spc="-1" strike="noStrike">
                <a:solidFill>
                  <a:srgbClr val="050505"/>
                </a:solidFill>
                <a:latin typeface="Times New Roman"/>
                <a:ea typeface="DejaVu Sans"/>
              </a:rPr>
              <a:t>(2/2</a:t>
            </a:r>
            <a:r>
              <a:rPr b="0" lang="fr-FR" sz="2600" spc="-1" strike="noStrike">
                <a:solidFill>
                  <a:srgbClr val="050505"/>
                </a:solidFill>
                <a:latin typeface="Times New Roman"/>
                <a:ea typeface="DejaVu Sans"/>
              </a:rPr>
              <a:t>)</a:t>
            </a:r>
            <a:endParaRPr b="0" lang="fr-FR" sz="2600" spc="-1" strike="noStrike">
              <a:latin typeface="Arial"/>
            </a:endParaRPr>
          </a:p>
        </p:txBody>
      </p:sp>
      <p:sp>
        <p:nvSpPr>
          <p:cNvPr id="148" name="CustomShape 2"/>
          <p:cNvSpPr/>
          <p:nvPr/>
        </p:nvSpPr>
        <p:spPr>
          <a:xfrm>
            <a:off x="3888000" y="1115640"/>
            <a:ext cx="5904000" cy="4140360"/>
          </a:xfrm>
          <a:prstGeom prst="rect">
            <a:avLst/>
          </a:prstGeom>
          <a:noFill/>
          <a:ln>
            <a:noFill/>
          </a:ln>
        </p:spPr>
        <p:style>
          <a:lnRef idx="0"/>
          <a:fillRef idx="0"/>
          <a:effectRef idx="0"/>
          <a:fontRef idx="minor"/>
        </p:style>
        <p:txBody>
          <a:bodyPr lIns="0" rIns="0" tIns="0" bIns="0">
            <a:normAutofit/>
          </a:bodyPr>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Pou</a:t>
            </a:r>
            <a:r>
              <a:rPr b="0" lang="fr-FR" sz="1600" spc="-1" strike="noStrike">
                <a:solidFill>
                  <a:srgbClr val="050505"/>
                </a:solidFill>
                <a:latin typeface="Arial"/>
                <a:ea typeface="DejaVu Sans"/>
              </a:rPr>
              <a:t>r </a:t>
            </a:r>
            <a:r>
              <a:rPr b="0" lang="fr-FR" sz="1600" spc="-1" strike="noStrike">
                <a:solidFill>
                  <a:srgbClr val="050505"/>
                </a:solidFill>
                <a:latin typeface="Arial"/>
                <a:ea typeface="DejaVu Sans"/>
              </a:rPr>
              <a:t>que </a:t>
            </a:r>
            <a:r>
              <a:rPr b="0" lang="fr-FR" sz="1600" spc="-1" strike="noStrike">
                <a:solidFill>
                  <a:srgbClr val="050505"/>
                </a:solidFill>
                <a:latin typeface="Arial"/>
                <a:ea typeface="DejaVu Sans"/>
              </a:rPr>
              <a:t>la </a:t>
            </a:r>
            <a:r>
              <a:rPr b="0" lang="fr-FR" sz="1600" spc="-1" strike="noStrike">
                <a:solidFill>
                  <a:srgbClr val="050505"/>
                </a:solidFill>
                <a:latin typeface="Arial"/>
                <a:ea typeface="DejaVu Sans"/>
              </a:rPr>
              <a:t>lect</a:t>
            </a:r>
            <a:r>
              <a:rPr b="0" lang="fr-FR" sz="1600" spc="-1" strike="noStrike">
                <a:solidFill>
                  <a:srgbClr val="050505"/>
                </a:solidFill>
                <a:latin typeface="Arial"/>
                <a:ea typeface="DejaVu Sans"/>
              </a:rPr>
              <a:t>ure </a:t>
            </a:r>
            <a:r>
              <a:rPr b="0" lang="fr-FR" sz="1600" spc="-1" strike="noStrike">
                <a:solidFill>
                  <a:srgbClr val="050505"/>
                </a:solidFill>
                <a:latin typeface="Arial"/>
                <a:ea typeface="DejaVu Sans"/>
              </a:rPr>
              <a:t>du </a:t>
            </a:r>
            <a:r>
              <a:rPr b="0" lang="fr-FR" sz="1600" spc="-1" strike="noStrike">
                <a:solidFill>
                  <a:srgbClr val="050505"/>
                </a:solidFill>
                <a:latin typeface="Arial"/>
                <a:ea typeface="DejaVu Sans"/>
              </a:rPr>
              <a:t>das</a:t>
            </a:r>
            <a:r>
              <a:rPr b="0" lang="fr-FR" sz="1600" spc="-1" strike="noStrike">
                <a:solidFill>
                  <a:srgbClr val="050505"/>
                </a:solidFill>
                <a:latin typeface="Arial"/>
                <a:ea typeface="DejaVu Sans"/>
              </a:rPr>
              <a:t>hbo</a:t>
            </a:r>
            <a:r>
              <a:rPr b="0" lang="fr-FR" sz="1600" spc="-1" strike="noStrike">
                <a:solidFill>
                  <a:srgbClr val="050505"/>
                </a:solidFill>
                <a:latin typeface="Arial"/>
                <a:ea typeface="DejaVu Sans"/>
              </a:rPr>
              <a:t>ard </a:t>
            </a:r>
            <a:r>
              <a:rPr b="0" lang="fr-FR" sz="1600" spc="-1" strike="noStrike">
                <a:solidFill>
                  <a:srgbClr val="050505"/>
                </a:solidFill>
                <a:latin typeface="Arial"/>
                <a:ea typeface="DejaVu Sans"/>
              </a:rPr>
              <a:t>soit </a:t>
            </a:r>
            <a:r>
              <a:rPr b="0" lang="fr-FR" sz="1600" spc="-1" strike="noStrike">
                <a:solidFill>
                  <a:srgbClr val="050505"/>
                </a:solidFill>
                <a:latin typeface="Arial"/>
                <a:ea typeface="DejaVu Sans"/>
              </a:rPr>
              <a:t>facil</a:t>
            </a:r>
            <a:r>
              <a:rPr b="0" lang="fr-FR" sz="1600" spc="-1" strike="noStrike">
                <a:solidFill>
                  <a:srgbClr val="050505"/>
                </a:solidFill>
                <a:latin typeface="Arial"/>
                <a:ea typeface="DejaVu Sans"/>
              </a:rPr>
              <a:t>itée, </a:t>
            </a:r>
            <a:r>
              <a:rPr b="0" lang="fr-FR" sz="1600" spc="-1" strike="noStrike">
                <a:solidFill>
                  <a:srgbClr val="050505"/>
                </a:solidFill>
                <a:latin typeface="Arial"/>
                <a:ea typeface="DejaVu Sans"/>
              </a:rPr>
              <a:t>nou</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déci</a:t>
            </a:r>
            <a:r>
              <a:rPr b="0" lang="fr-FR" sz="1600" spc="-1" strike="noStrike">
                <a:solidFill>
                  <a:srgbClr val="050505"/>
                </a:solidFill>
                <a:latin typeface="Arial"/>
                <a:ea typeface="DejaVu Sans"/>
              </a:rPr>
              <a:t>don</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égal</a:t>
            </a:r>
            <a:r>
              <a:rPr b="0" lang="fr-FR" sz="1600" spc="-1" strike="noStrike">
                <a:solidFill>
                  <a:srgbClr val="050505"/>
                </a:solidFill>
                <a:latin typeface="Arial"/>
                <a:ea typeface="DejaVu Sans"/>
              </a:rPr>
              <a:t>eme</a:t>
            </a:r>
            <a:r>
              <a:rPr b="0" lang="fr-FR" sz="1600" spc="-1" strike="noStrike">
                <a:solidFill>
                  <a:srgbClr val="050505"/>
                </a:solidFill>
                <a:latin typeface="Arial"/>
                <a:ea typeface="DejaVu Sans"/>
              </a:rPr>
              <a:t>nt </a:t>
            </a:r>
            <a:r>
              <a:rPr b="0" lang="fr-FR" sz="1600" spc="-1" strike="noStrike">
                <a:solidFill>
                  <a:srgbClr val="050505"/>
                </a:solidFill>
                <a:latin typeface="Arial"/>
                <a:ea typeface="DejaVu Sans"/>
              </a:rPr>
              <a:t>de </a:t>
            </a:r>
            <a:r>
              <a:rPr b="0" lang="fr-FR" sz="1600" spc="-1" strike="noStrike">
                <a:solidFill>
                  <a:srgbClr val="050505"/>
                </a:solidFill>
                <a:latin typeface="Arial"/>
                <a:ea typeface="DejaVu Sans"/>
              </a:rPr>
              <a:t>mett</a:t>
            </a:r>
            <a:r>
              <a:rPr b="0" lang="fr-FR" sz="1600" spc="-1" strike="noStrike">
                <a:solidFill>
                  <a:srgbClr val="050505"/>
                </a:solidFill>
                <a:latin typeface="Arial"/>
                <a:ea typeface="DejaVu Sans"/>
              </a:rPr>
              <a:t>re </a:t>
            </a:r>
            <a:r>
              <a:rPr b="0" lang="fr-FR" sz="1600" spc="-1" strike="noStrike">
                <a:solidFill>
                  <a:srgbClr val="050505"/>
                </a:solidFill>
                <a:latin typeface="Arial"/>
                <a:ea typeface="DejaVu Sans"/>
              </a:rPr>
              <a:t>en </a:t>
            </a:r>
            <a:r>
              <a:rPr b="0" lang="fr-FR" sz="1600" spc="-1" strike="noStrike">
                <a:solidFill>
                  <a:srgbClr val="050505"/>
                </a:solidFill>
                <a:latin typeface="Arial"/>
                <a:ea typeface="DejaVu Sans"/>
              </a:rPr>
              <a:t>ava</a:t>
            </a:r>
            <a:r>
              <a:rPr b="0" lang="fr-FR" sz="1600" spc="-1" strike="noStrike">
                <a:solidFill>
                  <a:srgbClr val="050505"/>
                </a:solidFill>
                <a:latin typeface="Arial"/>
                <a:ea typeface="DejaVu Sans"/>
              </a:rPr>
              <a:t>nt </a:t>
            </a:r>
            <a:r>
              <a:rPr b="0" lang="fr-FR" sz="1600" spc="-1" strike="noStrike">
                <a:solidFill>
                  <a:srgbClr val="050505"/>
                </a:solidFill>
                <a:latin typeface="Arial"/>
                <a:ea typeface="DejaVu Sans"/>
              </a:rPr>
              <a:t>un </a:t>
            </a:r>
            <a:r>
              <a:rPr b="0" lang="fr-FR" sz="1600" spc="-1" strike="noStrike">
                <a:solidFill>
                  <a:srgbClr val="050505"/>
                </a:solidFill>
                <a:latin typeface="Arial"/>
                <a:ea typeface="DejaVu Sans"/>
              </a:rPr>
              <a:t>syst</a:t>
            </a:r>
            <a:r>
              <a:rPr b="0" lang="fr-FR" sz="1600" spc="-1" strike="noStrike">
                <a:solidFill>
                  <a:srgbClr val="050505"/>
                </a:solidFill>
                <a:latin typeface="Arial"/>
                <a:ea typeface="DejaVu Sans"/>
              </a:rPr>
              <a:t>ème </a:t>
            </a:r>
            <a:r>
              <a:rPr b="0" lang="fr-FR" sz="1600" spc="-1" strike="noStrike">
                <a:solidFill>
                  <a:srgbClr val="050505"/>
                </a:solidFill>
                <a:latin typeface="Arial"/>
                <a:ea typeface="DejaVu Sans"/>
              </a:rPr>
              <a:t>de </a:t>
            </a:r>
            <a:r>
              <a:rPr b="0" lang="fr-FR" sz="1600" spc="-1" strike="noStrike">
                <a:solidFill>
                  <a:srgbClr val="050505"/>
                </a:solidFill>
                <a:latin typeface="Arial"/>
                <a:ea typeface="DejaVu Sans"/>
              </a:rPr>
              <a:t>com</a:t>
            </a:r>
            <a:r>
              <a:rPr b="0" lang="fr-FR" sz="1600" spc="-1" strike="noStrike">
                <a:solidFill>
                  <a:srgbClr val="050505"/>
                </a:solidFill>
                <a:latin typeface="Arial"/>
                <a:ea typeface="DejaVu Sans"/>
              </a:rPr>
              <a:t>par</a:t>
            </a:r>
            <a:r>
              <a:rPr b="0" lang="fr-FR" sz="1600" spc="-1" strike="noStrike">
                <a:solidFill>
                  <a:srgbClr val="050505"/>
                </a:solidFill>
                <a:latin typeface="Arial"/>
                <a:ea typeface="DejaVu Sans"/>
              </a:rPr>
              <a:t>aiso</a:t>
            </a:r>
            <a:r>
              <a:rPr b="0" lang="fr-FR" sz="1600" spc="-1" strike="noStrike">
                <a:solidFill>
                  <a:srgbClr val="050505"/>
                </a:solidFill>
                <a:latin typeface="Arial"/>
                <a:ea typeface="DejaVu Sans"/>
              </a:rPr>
              <a:t>n </a:t>
            </a:r>
            <a:r>
              <a:rPr b="0" lang="fr-FR" sz="1600" spc="-1" strike="noStrike">
                <a:solidFill>
                  <a:srgbClr val="050505"/>
                </a:solidFill>
                <a:latin typeface="Arial"/>
                <a:ea typeface="DejaVu Sans"/>
              </a:rPr>
              <a:t>du </a:t>
            </a:r>
            <a:r>
              <a:rPr b="0" lang="fr-FR" sz="1600" spc="-1" strike="noStrike">
                <a:solidFill>
                  <a:srgbClr val="050505"/>
                </a:solidFill>
                <a:latin typeface="Arial"/>
                <a:ea typeface="DejaVu Sans"/>
              </a:rPr>
              <a:t>clie</a:t>
            </a:r>
            <a:r>
              <a:rPr b="0" lang="fr-FR" sz="1600" spc="-1" strike="noStrike">
                <a:solidFill>
                  <a:srgbClr val="050505"/>
                </a:solidFill>
                <a:latin typeface="Arial"/>
                <a:ea typeface="DejaVu Sans"/>
              </a:rPr>
              <a:t>nt </a:t>
            </a:r>
            <a:r>
              <a:rPr b="0" lang="fr-FR" sz="1600" spc="-1" strike="noStrike">
                <a:solidFill>
                  <a:srgbClr val="050505"/>
                </a:solidFill>
                <a:latin typeface="Arial"/>
                <a:ea typeface="DejaVu Sans"/>
              </a:rPr>
              <a:t>rec</a:t>
            </a:r>
            <a:r>
              <a:rPr b="0" lang="fr-FR" sz="1600" spc="-1" strike="noStrike">
                <a:solidFill>
                  <a:srgbClr val="050505"/>
                </a:solidFill>
                <a:latin typeface="Arial"/>
                <a:ea typeface="DejaVu Sans"/>
              </a:rPr>
              <a:t>her</a:t>
            </a:r>
            <a:r>
              <a:rPr b="0" lang="fr-FR" sz="1600" spc="-1" strike="noStrike">
                <a:solidFill>
                  <a:srgbClr val="050505"/>
                </a:solidFill>
                <a:latin typeface="Arial"/>
                <a:ea typeface="DejaVu Sans"/>
              </a:rPr>
              <a:t>ché, </a:t>
            </a:r>
            <a:r>
              <a:rPr b="0" lang="fr-FR" sz="1600" spc="-1" strike="noStrike">
                <a:solidFill>
                  <a:srgbClr val="050505"/>
                </a:solidFill>
                <a:latin typeface="Arial"/>
                <a:ea typeface="DejaVu Sans"/>
              </a:rPr>
              <a:t>ave</a:t>
            </a:r>
            <a:r>
              <a:rPr b="0" lang="fr-FR" sz="1600" spc="-1" strike="noStrike">
                <a:solidFill>
                  <a:srgbClr val="050505"/>
                </a:solidFill>
                <a:latin typeface="Arial"/>
                <a:ea typeface="DejaVu Sans"/>
              </a:rPr>
              <a:t>c </a:t>
            </a:r>
            <a:r>
              <a:rPr b="0" lang="fr-FR" sz="1600" spc="-1" strike="noStrike">
                <a:solidFill>
                  <a:srgbClr val="050505"/>
                </a:solidFill>
                <a:latin typeface="Arial"/>
                <a:ea typeface="DejaVu Sans"/>
              </a:rPr>
              <a:t>d’au</a:t>
            </a:r>
            <a:r>
              <a:rPr b="0" lang="fr-FR" sz="1600" spc="-1" strike="noStrike">
                <a:solidFill>
                  <a:srgbClr val="050505"/>
                </a:solidFill>
                <a:latin typeface="Arial"/>
                <a:ea typeface="DejaVu Sans"/>
              </a:rPr>
              <a:t>tres </a:t>
            </a:r>
            <a:r>
              <a:rPr b="0" lang="fr-FR" sz="1600" spc="-1" strike="noStrike">
                <a:solidFill>
                  <a:srgbClr val="050505"/>
                </a:solidFill>
                <a:latin typeface="Arial"/>
                <a:ea typeface="DejaVu Sans"/>
              </a:rPr>
              <a:t>clie</a:t>
            </a:r>
            <a:r>
              <a:rPr b="0" lang="fr-FR" sz="1600" spc="-1" strike="noStrike">
                <a:solidFill>
                  <a:srgbClr val="050505"/>
                </a:solidFill>
                <a:latin typeface="Arial"/>
                <a:ea typeface="DejaVu Sans"/>
              </a:rPr>
              <a:t>nts </a:t>
            </a:r>
            <a:r>
              <a:rPr b="0" lang="fr-FR" sz="1600" spc="-1" strike="noStrike">
                <a:solidFill>
                  <a:srgbClr val="050505"/>
                </a:solidFill>
                <a:latin typeface="Arial"/>
                <a:ea typeface="DejaVu Sans"/>
              </a:rPr>
              <a:t>simi</a:t>
            </a:r>
            <a:r>
              <a:rPr b="0" lang="fr-FR" sz="1600" spc="-1" strike="noStrike">
                <a:solidFill>
                  <a:srgbClr val="050505"/>
                </a:solidFill>
                <a:latin typeface="Arial"/>
                <a:ea typeface="DejaVu Sans"/>
              </a:rPr>
              <a:t>laire</a:t>
            </a:r>
            <a:r>
              <a:rPr b="0" lang="fr-FR" sz="1600" spc="-1" strike="noStrike">
                <a:solidFill>
                  <a:srgbClr val="050505"/>
                </a:solidFill>
                <a:latin typeface="Arial"/>
                <a:ea typeface="DejaVu Sans"/>
              </a:rPr>
              <a:t>s.</a:t>
            </a:r>
            <a:endParaRPr b="0" lang="fr-FR" sz="16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Un </a:t>
            </a:r>
            <a:r>
              <a:rPr b="0" lang="fr-FR" sz="1600" spc="-1" strike="noStrike">
                <a:solidFill>
                  <a:srgbClr val="050505"/>
                </a:solidFill>
                <a:latin typeface="Arial"/>
                <a:ea typeface="DejaVu Sans"/>
              </a:rPr>
              <a:t>clie</a:t>
            </a:r>
            <a:r>
              <a:rPr b="0" lang="fr-FR" sz="1600" spc="-1" strike="noStrike">
                <a:solidFill>
                  <a:srgbClr val="050505"/>
                </a:solidFill>
                <a:latin typeface="Arial"/>
                <a:ea typeface="DejaVu Sans"/>
              </a:rPr>
              <a:t>nt </a:t>
            </a:r>
            <a:r>
              <a:rPr b="0" lang="fr-FR" sz="1600" spc="-1" strike="noStrike">
                <a:solidFill>
                  <a:srgbClr val="050505"/>
                </a:solidFill>
                <a:latin typeface="Arial"/>
                <a:ea typeface="DejaVu Sans"/>
              </a:rPr>
              <a:t>simi</a:t>
            </a:r>
            <a:r>
              <a:rPr b="0" lang="fr-FR" sz="1600" spc="-1" strike="noStrike">
                <a:solidFill>
                  <a:srgbClr val="050505"/>
                </a:solidFill>
                <a:latin typeface="Arial"/>
                <a:ea typeface="DejaVu Sans"/>
              </a:rPr>
              <a:t>laire </a:t>
            </a:r>
            <a:r>
              <a:rPr b="0" lang="fr-FR" sz="1600" spc="-1" strike="noStrike">
                <a:solidFill>
                  <a:srgbClr val="050505"/>
                </a:solidFill>
                <a:latin typeface="Arial"/>
                <a:ea typeface="DejaVu Sans"/>
              </a:rPr>
              <a:t>est </a:t>
            </a:r>
            <a:r>
              <a:rPr b="0" lang="fr-FR" sz="1600" spc="-1" strike="noStrike">
                <a:solidFill>
                  <a:srgbClr val="050505"/>
                </a:solidFill>
                <a:latin typeface="Arial"/>
                <a:ea typeface="DejaVu Sans"/>
              </a:rPr>
              <a:t>un </a:t>
            </a:r>
            <a:r>
              <a:rPr b="0" lang="fr-FR" sz="1600" spc="-1" strike="noStrike">
                <a:solidFill>
                  <a:srgbClr val="050505"/>
                </a:solidFill>
                <a:latin typeface="Arial"/>
                <a:ea typeface="DejaVu Sans"/>
              </a:rPr>
              <a:t>clie</a:t>
            </a:r>
            <a:r>
              <a:rPr b="0" lang="fr-FR" sz="1600" spc="-1" strike="noStrike">
                <a:solidFill>
                  <a:srgbClr val="050505"/>
                </a:solidFill>
                <a:latin typeface="Arial"/>
                <a:ea typeface="DejaVu Sans"/>
              </a:rPr>
              <a:t>nt </a:t>
            </a:r>
            <a:r>
              <a:rPr b="0" lang="fr-FR" sz="1600" spc="-1" strike="noStrike">
                <a:solidFill>
                  <a:srgbClr val="050505"/>
                </a:solidFill>
                <a:latin typeface="Arial"/>
                <a:ea typeface="DejaVu Sans"/>
              </a:rPr>
              <a:t>qui </a:t>
            </a:r>
            <a:r>
              <a:rPr b="0" lang="fr-FR" sz="1600" spc="-1" strike="noStrike">
                <a:solidFill>
                  <a:srgbClr val="050505"/>
                </a:solidFill>
                <a:latin typeface="Arial"/>
                <a:ea typeface="DejaVu Sans"/>
              </a:rPr>
              <a:t>part</a:t>
            </a:r>
            <a:r>
              <a:rPr b="0" lang="fr-FR" sz="1600" spc="-1" strike="noStrike">
                <a:solidFill>
                  <a:srgbClr val="050505"/>
                </a:solidFill>
                <a:latin typeface="Arial"/>
                <a:ea typeface="DejaVu Sans"/>
              </a:rPr>
              <a:t>age </a:t>
            </a:r>
            <a:r>
              <a:rPr b="0" lang="fr-FR" sz="1600" spc="-1" strike="noStrike">
                <a:solidFill>
                  <a:srgbClr val="050505"/>
                </a:solidFill>
                <a:latin typeface="Arial"/>
                <a:ea typeface="DejaVu Sans"/>
              </a:rPr>
              <a:t>un </a:t>
            </a:r>
            <a:r>
              <a:rPr b="0" lang="fr-FR" sz="1600" spc="-1" strike="noStrike">
                <a:solidFill>
                  <a:srgbClr val="050505"/>
                </a:solidFill>
                <a:latin typeface="Arial"/>
                <a:ea typeface="DejaVu Sans"/>
              </a:rPr>
              <a:t>ou </a:t>
            </a:r>
            <a:r>
              <a:rPr b="0" lang="fr-FR" sz="1600" spc="-1" strike="noStrike">
                <a:solidFill>
                  <a:srgbClr val="050505"/>
                </a:solidFill>
                <a:latin typeface="Arial"/>
                <a:ea typeface="DejaVu Sans"/>
              </a:rPr>
              <a:t>plus</a:t>
            </a:r>
            <a:r>
              <a:rPr b="0" lang="fr-FR" sz="1600" spc="-1" strike="noStrike">
                <a:solidFill>
                  <a:srgbClr val="050505"/>
                </a:solidFill>
                <a:latin typeface="Arial"/>
                <a:ea typeface="DejaVu Sans"/>
              </a:rPr>
              <a:t>ieur</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trait</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com</a:t>
            </a:r>
            <a:r>
              <a:rPr b="0" lang="fr-FR" sz="1600" spc="-1" strike="noStrike">
                <a:solidFill>
                  <a:srgbClr val="050505"/>
                </a:solidFill>
                <a:latin typeface="Arial"/>
                <a:ea typeface="DejaVu Sans"/>
              </a:rPr>
              <a:t>mun</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(mê</a:t>
            </a:r>
            <a:r>
              <a:rPr b="0" lang="fr-FR" sz="1600" spc="-1" strike="noStrike">
                <a:solidFill>
                  <a:srgbClr val="050505"/>
                </a:solidFill>
                <a:latin typeface="Arial"/>
                <a:ea typeface="DejaVu Sans"/>
              </a:rPr>
              <a:t>me </a:t>
            </a:r>
            <a:r>
              <a:rPr b="0" lang="fr-FR" sz="1600" spc="-1" strike="noStrike">
                <a:solidFill>
                  <a:srgbClr val="050505"/>
                </a:solidFill>
                <a:latin typeface="Arial"/>
                <a:ea typeface="DejaVu Sans"/>
              </a:rPr>
              <a:t>tran</a:t>
            </a:r>
            <a:r>
              <a:rPr b="0" lang="fr-FR" sz="1600" spc="-1" strike="noStrike">
                <a:solidFill>
                  <a:srgbClr val="050505"/>
                </a:solidFill>
                <a:latin typeface="Arial"/>
                <a:ea typeface="DejaVu Sans"/>
              </a:rPr>
              <a:t>che </a:t>
            </a:r>
            <a:r>
              <a:rPr b="0" lang="fr-FR" sz="1600" spc="-1" strike="noStrike">
                <a:solidFill>
                  <a:srgbClr val="050505"/>
                </a:solidFill>
                <a:latin typeface="Arial"/>
                <a:ea typeface="DejaVu Sans"/>
              </a:rPr>
              <a:t>d’âg</a:t>
            </a:r>
            <a:r>
              <a:rPr b="0" lang="fr-FR" sz="1600" spc="-1" strike="noStrike">
                <a:solidFill>
                  <a:srgbClr val="050505"/>
                </a:solidFill>
                <a:latin typeface="Arial"/>
                <a:ea typeface="DejaVu Sans"/>
              </a:rPr>
              <a:t>e, </a:t>
            </a:r>
            <a:r>
              <a:rPr b="0" lang="fr-FR" sz="1600" spc="-1" strike="noStrike">
                <a:solidFill>
                  <a:srgbClr val="050505"/>
                </a:solidFill>
                <a:latin typeface="Arial"/>
                <a:ea typeface="DejaVu Sans"/>
              </a:rPr>
              <a:t>mê</a:t>
            </a:r>
            <a:r>
              <a:rPr b="0" lang="fr-FR" sz="1600" spc="-1" strike="noStrike">
                <a:solidFill>
                  <a:srgbClr val="050505"/>
                </a:solidFill>
                <a:latin typeface="Arial"/>
                <a:ea typeface="DejaVu Sans"/>
              </a:rPr>
              <a:t>me </a:t>
            </a:r>
            <a:r>
              <a:rPr b="0" lang="fr-FR" sz="1600" spc="-1" strike="noStrike">
                <a:solidFill>
                  <a:srgbClr val="050505"/>
                </a:solidFill>
                <a:latin typeface="Arial"/>
                <a:ea typeface="DejaVu Sans"/>
              </a:rPr>
              <a:t>sex</a:t>
            </a:r>
            <a:r>
              <a:rPr b="0" lang="fr-FR" sz="1600" spc="-1" strike="noStrike">
                <a:solidFill>
                  <a:srgbClr val="050505"/>
                </a:solidFill>
                <a:latin typeface="Arial"/>
                <a:ea typeface="DejaVu Sans"/>
              </a:rPr>
              <a:t>e, </a:t>
            </a:r>
            <a:r>
              <a:rPr b="0" lang="fr-FR" sz="1600" spc="-1" strike="noStrike">
                <a:solidFill>
                  <a:srgbClr val="050505"/>
                </a:solidFill>
                <a:latin typeface="Arial"/>
                <a:ea typeface="DejaVu Sans"/>
              </a:rPr>
              <a:t>mê</a:t>
            </a:r>
            <a:r>
              <a:rPr b="0" lang="fr-FR" sz="1600" spc="-1" strike="noStrike">
                <a:solidFill>
                  <a:srgbClr val="050505"/>
                </a:solidFill>
                <a:latin typeface="Arial"/>
                <a:ea typeface="DejaVu Sans"/>
              </a:rPr>
              <a:t>me </a:t>
            </a:r>
            <a:r>
              <a:rPr b="0" lang="fr-FR" sz="1600" spc="-1" strike="noStrike">
                <a:solidFill>
                  <a:srgbClr val="050505"/>
                </a:solidFill>
                <a:latin typeface="Arial"/>
                <a:ea typeface="DejaVu Sans"/>
              </a:rPr>
              <a:t>nive</a:t>
            </a:r>
            <a:r>
              <a:rPr b="0" lang="fr-FR" sz="1600" spc="-1" strike="noStrike">
                <a:solidFill>
                  <a:srgbClr val="050505"/>
                </a:solidFill>
                <a:latin typeface="Arial"/>
                <a:ea typeface="DejaVu Sans"/>
              </a:rPr>
              <a:t>au </a:t>
            </a:r>
            <a:r>
              <a:rPr b="0" lang="fr-FR" sz="1600" spc="-1" strike="noStrike">
                <a:solidFill>
                  <a:srgbClr val="050505"/>
                </a:solidFill>
                <a:latin typeface="Arial"/>
                <a:ea typeface="DejaVu Sans"/>
              </a:rPr>
              <a:t>d’éd</a:t>
            </a:r>
            <a:r>
              <a:rPr b="0" lang="fr-FR" sz="1600" spc="-1" strike="noStrike">
                <a:solidFill>
                  <a:srgbClr val="050505"/>
                </a:solidFill>
                <a:latin typeface="Arial"/>
                <a:ea typeface="DejaVu Sans"/>
              </a:rPr>
              <a:t>ucat</a:t>
            </a:r>
            <a:r>
              <a:rPr b="0" lang="fr-FR" sz="1600" spc="-1" strike="noStrike">
                <a:solidFill>
                  <a:srgbClr val="050505"/>
                </a:solidFill>
                <a:latin typeface="Arial"/>
                <a:ea typeface="DejaVu Sans"/>
              </a:rPr>
              <a:t>ion..</a:t>
            </a:r>
            <a:r>
              <a:rPr b="0" lang="fr-FR" sz="1600" spc="-1" strike="noStrike">
                <a:solidFill>
                  <a:srgbClr val="050505"/>
                </a:solidFill>
                <a:latin typeface="Arial"/>
                <a:ea typeface="DejaVu Sans"/>
              </a:rPr>
              <a:t>.)</a:t>
            </a:r>
            <a:endParaRPr b="0" lang="fr-FR" sz="16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Nou</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choi</a:t>
            </a:r>
            <a:r>
              <a:rPr b="0" lang="fr-FR" sz="1600" spc="-1" strike="noStrike">
                <a:solidFill>
                  <a:srgbClr val="050505"/>
                </a:solidFill>
                <a:latin typeface="Arial"/>
                <a:ea typeface="DejaVu Sans"/>
              </a:rPr>
              <a:t>siss</a:t>
            </a:r>
            <a:r>
              <a:rPr b="0" lang="fr-FR" sz="1600" spc="-1" strike="noStrike">
                <a:solidFill>
                  <a:srgbClr val="050505"/>
                </a:solidFill>
                <a:latin typeface="Arial"/>
                <a:ea typeface="DejaVu Sans"/>
              </a:rPr>
              <a:t>ons </a:t>
            </a:r>
            <a:r>
              <a:rPr b="0" lang="fr-FR" sz="1600" spc="-1" strike="noStrike">
                <a:solidFill>
                  <a:srgbClr val="050505"/>
                </a:solidFill>
                <a:latin typeface="Arial"/>
                <a:ea typeface="DejaVu Sans"/>
              </a:rPr>
              <a:t>d’aff</a:t>
            </a:r>
            <a:r>
              <a:rPr b="0" lang="fr-FR" sz="1600" spc="-1" strike="noStrike">
                <a:solidFill>
                  <a:srgbClr val="050505"/>
                </a:solidFill>
                <a:latin typeface="Arial"/>
                <a:ea typeface="DejaVu Sans"/>
              </a:rPr>
              <a:t>iche</a:t>
            </a:r>
            <a:r>
              <a:rPr b="0" lang="fr-FR" sz="1600" spc="-1" strike="noStrike">
                <a:solidFill>
                  <a:srgbClr val="050505"/>
                </a:solidFill>
                <a:latin typeface="Arial"/>
                <a:ea typeface="DejaVu Sans"/>
              </a:rPr>
              <a:t>r </a:t>
            </a:r>
            <a:r>
              <a:rPr b="0" lang="fr-FR" sz="1600" spc="-1" strike="noStrike">
                <a:solidFill>
                  <a:srgbClr val="050505"/>
                </a:solidFill>
                <a:latin typeface="Arial"/>
                <a:ea typeface="DejaVu Sans"/>
              </a:rPr>
              <a:t>plus</a:t>
            </a:r>
            <a:r>
              <a:rPr b="0" lang="fr-FR" sz="1600" spc="-1" strike="noStrike">
                <a:solidFill>
                  <a:srgbClr val="050505"/>
                </a:solidFill>
                <a:latin typeface="Arial"/>
                <a:ea typeface="DejaVu Sans"/>
              </a:rPr>
              <a:t>ieur</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com</a:t>
            </a:r>
            <a:r>
              <a:rPr b="0" lang="fr-FR" sz="1600" spc="-1" strike="noStrike">
                <a:solidFill>
                  <a:srgbClr val="050505"/>
                </a:solidFill>
                <a:latin typeface="Arial"/>
                <a:ea typeface="DejaVu Sans"/>
              </a:rPr>
              <a:t>par</a:t>
            </a:r>
            <a:r>
              <a:rPr b="0" lang="fr-FR" sz="1600" spc="-1" strike="noStrike">
                <a:solidFill>
                  <a:srgbClr val="050505"/>
                </a:solidFill>
                <a:latin typeface="Arial"/>
                <a:ea typeface="DejaVu Sans"/>
              </a:rPr>
              <a:t>aiso</a:t>
            </a:r>
            <a:r>
              <a:rPr b="0" lang="fr-FR" sz="1600" spc="-1" strike="noStrike">
                <a:solidFill>
                  <a:srgbClr val="050505"/>
                </a:solidFill>
                <a:latin typeface="Arial"/>
                <a:ea typeface="DejaVu Sans"/>
              </a:rPr>
              <a:t>ns, </a:t>
            </a:r>
            <a:r>
              <a:rPr b="0" lang="fr-FR" sz="1600" spc="-1" strike="noStrike">
                <a:solidFill>
                  <a:srgbClr val="050505"/>
                </a:solidFill>
                <a:latin typeface="Arial"/>
                <a:ea typeface="DejaVu Sans"/>
              </a:rPr>
              <a:t>afin </a:t>
            </a:r>
            <a:r>
              <a:rPr b="0" lang="fr-FR" sz="1600" spc="-1" strike="noStrike">
                <a:solidFill>
                  <a:srgbClr val="050505"/>
                </a:solidFill>
                <a:latin typeface="Arial"/>
                <a:ea typeface="DejaVu Sans"/>
              </a:rPr>
              <a:t>que </a:t>
            </a:r>
            <a:r>
              <a:rPr b="0" lang="fr-FR" sz="1600" spc="-1" strike="noStrike">
                <a:solidFill>
                  <a:srgbClr val="050505"/>
                </a:solidFill>
                <a:latin typeface="Arial"/>
                <a:ea typeface="DejaVu Sans"/>
              </a:rPr>
              <a:t>le </a:t>
            </a:r>
            <a:r>
              <a:rPr b="0" lang="fr-FR" sz="1600" spc="-1" strike="noStrike">
                <a:solidFill>
                  <a:srgbClr val="050505"/>
                </a:solidFill>
                <a:latin typeface="Arial"/>
                <a:ea typeface="DejaVu Sans"/>
              </a:rPr>
              <a:t>cha</a:t>
            </a:r>
            <a:r>
              <a:rPr b="0" lang="fr-FR" sz="1600" spc="-1" strike="noStrike">
                <a:solidFill>
                  <a:srgbClr val="050505"/>
                </a:solidFill>
                <a:latin typeface="Arial"/>
                <a:ea typeface="DejaVu Sans"/>
              </a:rPr>
              <a:t>rgé </a:t>
            </a:r>
            <a:r>
              <a:rPr b="0" lang="fr-FR" sz="1600" spc="-1" strike="noStrike">
                <a:solidFill>
                  <a:srgbClr val="050505"/>
                </a:solidFill>
                <a:latin typeface="Arial"/>
                <a:ea typeface="DejaVu Sans"/>
              </a:rPr>
              <a:t>de </a:t>
            </a:r>
            <a:r>
              <a:rPr b="0" lang="fr-FR" sz="1600" spc="-1" strike="noStrike">
                <a:solidFill>
                  <a:srgbClr val="050505"/>
                </a:solidFill>
                <a:latin typeface="Arial"/>
                <a:ea typeface="DejaVu Sans"/>
              </a:rPr>
              <a:t>clie</a:t>
            </a:r>
            <a:r>
              <a:rPr b="0" lang="fr-FR" sz="1600" spc="-1" strike="noStrike">
                <a:solidFill>
                  <a:srgbClr val="050505"/>
                </a:solidFill>
                <a:latin typeface="Arial"/>
                <a:ea typeface="DejaVu Sans"/>
              </a:rPr>
              <a:t>ntèl</a:t>
            </a:r>
            <a:r>
              <a:rPr b="0" lang="fr-FR" sz="1600" spc="-1" strike="noStrike">
                <a:solidFill>
                  <a:srgbClr val="050505"/>
                </a:solidFill>
                <a:latin typeface="Arial"/>
                <a:ea typeface="DejaVu Sans"/>
              </a:rPr>
              <a:t>e </a:t>
            </a:r>
            <a:r>
              <a:rPr b="0" lang="fr-FR" sz="1600" spc="-1" strike="noStrike">
                <a:solidFill>
                  <a:srgbClr val="050505"/>
                </a:solidFill>
                <a:latin typeface="Arial"/>
                <a:ea typeface="DejaVu Sans"/>
              </a:rPr>
              <a:t>puis</a:t>
            </a:r>
            <a:r>
              <a:rPr b="0" lang="fr-FR" sz="1600" spc="-1" strike="noStrike">
                <a:solidFill>
                  <a:srgbClr val="050505"/>
                </a:solidFill>
                <a:latin typeface="Arial"/>
                <a:ea typeface="DejaVu Sans"/>
              </a:rPr>
              <a:t>se </a:t>
            </a:r>
            <a:r>
              <a:rPr b="0" lang="fr-FR" sz="1600" spc="-1" strike="noStrike">
                <a:solidFill>
                  <a:srgbClr val="050505"/>
                </a:solidFill>
                <a:latin typeface="Arial"/>
                <a:ea typeface="DejaVu Sans"/>
              </a:rPr>
              <a:t>séle</a:t>
            </a:r>
            <a:r>
              <a:rPr b="0" lang="fr-FR" sz="1600" spc="-1" strike="noStrike">
                <a:solidFill>
                  <a:srgbClr val="050505"/>
                </a:solidFill>
                <a:latin typeface="Arial"/>
                <a:ea typeface="DejaVu Sans"/>
              </a:rPr>
              <a:t>ctio</a:t>
            </a:r>
            <a:r>
              <a:rPr b="0" lang="fr-FR" sz="1600" spc="-1" strike="noStrike">
                <a:solidFill>
                  <a:srgbClr val="050505"/>
                </a:solidFill>
                <a:latin typeface="Arial"/>
                <a:ea typeface="DejaVu Sans"/>
              </a:rPr>
              <a:t>nne</a:t>
            </a:r>
            <a:r>
              <a:rPr b="0" lang="fr-FR" sz="1600" spc="-1" strike="noStrike">
                <a:solidFill>
                  <a:srgbClr val="050505"/>
                </a:solidFill>
                <a:latin typeface="Arial"/>
                <a:ea typeface="DejaVu Sans"/>
              </a:rPr>
              <a:t>r la </a:t>
            </a:r>
            <a:r>
              <a:rPr b="0" lang="fr-FR" sz="1600" spc="-1" strike="noStrike">
                <a:solidFill>
                  <a:srgbClr val="050505"/>
                </a:solidFill>
                <a:latin typeface="Arial"/>
                <a:ea typeface="DejaVu Sans"/>
              </a:rPr>
              <a:t>plus </a:t>
            </a:r>
            <a:r>
              <a:rPr b="0" lang="fr-FR" sz="1600" spc="-1" strike="noStrike">
                <a:solidFill>
                  <a:srgbClr val="050505"/>
                </a:solidFill>
                <a:latin typeface="Arial"/>
                <a:ea typeface="DejaVu Sans"/>
              </a:rPr>
              <a:t>parl</a:t>
            </a:r>
            <a:r>
              <a:rPr b="0" lang="fr-FR" sz="1600" spc="-1" strike="noStrike">
                <a:solidFill>
                  <a:srgbClr val="050505"/>
                </a:solidFill>
                <a:latin typeface="Arial"/>
                <a:ea typeface="DejaVu Sans"/>
              </a:rPr>
              <a:t>ant</a:t>
            </a:r>
            <a:r>
              <a:rPr b="0" lang="fr-FR" sz="1600" spc="-1" strike="noStrike">
                <a:solidFill>
                  <a:srgbClr val="050505"/>
                </a:solidFill>
                <a:latin typeface="Arial"/>
                <a:ea typeface="DejaVu Sans"/>
              </a:rPr>
              <a:t>e </a:t>
            </a:r>
            <a:r>
              <a:rPr b="0" lang="fr-FR" sz="1600" spc="-1" strike="noStrike">
                <a:solidFill>
                  <a:srgbClr val="050505"/>
                </a:solidFill>
                <a:latin typeface="Arial"/>
                <a:ea typeface="DejaVu Sans"/>
              </a:rPr>
              <a:t>pou</a:t>
            </a:r>
            <a:r>
              <a:rPr b="0" lang="fr-FR" sz="1600" spc="-1" strike="noStrike">
                <a:solidFill>
                  <a:srgbClr val="050505"/>
                </a:solidFill>
                <a:latin typeface="Arial"/>
                <a:ea typeface="DejaVu Sans"/>
              </a:rPr>
              <a:t>r le </a:t>
            </a:r>
            <a:r>
              <a:rPr b="0" lang="fr-FR" sz="1600" spc="-1" strike="noStrike">
                <a:solidFill>
                  <a:srgbClr val="050505"/>
                </a:solidFill>
                <a:latin typeface="Arial"/>
                <a:ea typeface="DejaVu Sans"/>
              </a:rPr>
              <a:t>clie</a:t>
            </a:r>
            <a:r>
              <a:rPr b="0" lang="fr-FR" sz="1600" spc="-1" strike="noStrike">
                <a:solidFill>
                  <a:srgbClr val="050505"/>
                </a:solidFill>
                <a:latin typeface="Arial"/>
                <a:ea typeface="DejaVu Sans"/>
              </a:rPr>
              <a:t>nt, </a:t>
            </a:r>
            <a:r>
              <a:rPr b="0" lang="fr-FR" sz="1600" spc="-1" strike="noStrike">
                <a:solidFill>
                  <a:srgbClr val="050505"/>
                </a:solidFill>
                <a:latin typeface="Arial"/>
                <a:ea typeface="DejaVu Sans"/>
              </a:rPr>
              <a:t>en </a:t>
            </a:r>
            <a:r>
              <a:rPr b="0" lang="fr-FR" sz="1600" spc="-1" strike="noStrike">
                <a:solidFill>
                  <a:srgbClr val="050505"/>
                </a:solidFill>
                <a:latin typeface="Arial"/>
                <a:ea typeface="DejaVu Sans"/>
              </a:rPr>
              <a:t>fonc</a:t>
            </a:r>
            <a:r>
              <a:rPr b="0" lang="fr-FR" sz="1600" spc="-1" strike="noStrike">
                <a:solidFill>
                  <a:srgbClr val="050505"/>
                </a:solidFill>
                <a:latin typeface="Arial"/>
                <a:ea typeface="DejaVu Sans"/>
              </a:rPr>
              <a:t>tion </a:t>
            </a:r>
            <a:r>
              <a:rPr b="0" lang="fr-FR" sz="1600" spc="-1" strike="noStrike">
                <a:solidFill>
                  <a:srgbClr val="050505"/>
                </a:solidFill>
                <a:latin typeface="Arial"/>
                <a:ea typeface="DejaVu Sans"/>
              </a:rPr>
              <a:t>de </a:t>
            </a:r>
            <a:r>
              <a:rPr b="0" lang="fr-FR" sz="1600" spc="-1" strike="noStrike">
                <a:solidFill>
                  <a:srgbClr val="050505"/>
                </a:solidFill>
                <a:latin typeface="Arial"/>
                <a:ea typeface="DejaVu Sans"/>
              </a:rPr>
              <a:t>sa </a:t>
            </a:r>
            <a:r>
              <a:rPr b="0" lang="fr-FR" sz="1600" spc="-1" strike="noStrike">
                <a:solidFill>
                  <a:srgbClr val="050505"/>
                </a:solidFill>
                <a:latin typeface="Arial"/>
                <a:ea typeface="DejaVu Sans"/>
              </a:rPr>
              <a:t>situ</a:t>
            </a:r>
            <a:r>
              <a:rPr b="0" lang="fr-FR" sz="1600" spc="-1" strike="noStrike">
                <a:solidFill>
                  <a:srgbClr val="050505"/>
                </a:solidFill>
                <a:latin typeface="Arial"/>
                <a:ea typeface="DejaVu Sans"/>
              </a:rPr>
              <a:t>atio</a:t>
            </a:r>
            <a:r>
              <a:rPr b="0" lang="fr-FR" sz="1600" spc="-1" strike="noStrike">
                <a:solidFill>
                  <a:srgbClr val="050505"/>
                </a:solidFill>
                <a:latin typeface="Arial"/>
                <a:ea typeface="DejaVu Sans"/>
              </a:rPr>
              <a:t>n </a:t>
            </a:r>
            <a:r>
              <a:rPr b="0" lang="fr-FR" sz="1600" spc="-1" strike="noStrike">
                <a:solidFill>
                  <a:srgbClr val="050505"/>
                </a:solidFill>
                <a:latin typeface="Arial"/>
                <a:ea typeface="DejaVu Sans"/>
              </a:rPr>
              <a:t>per</a:t>
            </a:r>
            <a:r>
              <a:rPr b="0" lang="fr-FR" sz="1600" spc="-1" strike="noStrike">
                <a:solidFill>
                  <a:srgbClr val="050505"/>
                </a:solidFill>
                <a:latin typeface="Arial"/>
                <a:ea typeface="DejaVu Sans"/>
              </a:rPr>
              <a:t>son</a:t>
            </a:r>
            <a:r>
              <a:rPr b="0" lang="fr-FR" sz="1600" spc="-1" strike="noStrike">
                <a:solidFill>
                  <a:srgbClr val="050505"/>
                </a:solidFill>
                <a:latin typeface="Arial"/>
                <a:ea typeface="DejaVu Sans"/>
              </a:rPr>
              <a:t>nell</a:t>
            </a:r>
            <a:r>
              <a:rPr b="0" lang="fr-FR" sz="1600" spc="-1" strike="noStrike">
                <a:solidFill>
                  <a:srgbClr val="050505"/>
                </a:solidFill>
                <a:latin typeface="Arial"/>
                <a:ea typeface="DejaVu Sans"/>
              </a:rPr>
              <a:t>e.</a:t>
            </a:r>
            <a:endParaRPr b="0" lang="fr-FR" sz="16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En </a:t>
            </a:r>
            <a:r>
              <a:rPr b="0" lang="fr-FR" sz="1600" spc="-1" strike="noStrike">
                <a:solidFill>
                  <a:srgbClr val="050505"/>
                </a:solidFill>
                <a:latin typeface="Arial"/>
                <a:ea typeface="DejaVu Sans"/>
              </a:rPr>
              <a:t>com</a:t>
            </a:r>
            <a:r>
              <a:rPr b="0" lang="fr-FR" sz="1600" spc="-1" strike="noStrike">
                <a:solidFill>
                  <a:srgbClr val="050505"/>
                </a:solidFill>
                <a:latin typeface="Arial"/>
                <a:ea typeface="DejaVu Sans"/>
              </a:rPr>
              <a:t>plé</a:t>
            </a:r>
            <a:r>
              <a:rPr b="0" lang="fr-FR" sz="1600" spc="-1" strike="noStrike">
                <a:solidFill>
                  <a:srgbClr val="050505"/>
                </a:solidFill>
                <a:latin typeface="Arial"/>
                <a:ea typeface="DejaVu Sans"/>
              </a:rPr>
              <a:t>men</a:t>
            </a:r>
            <a:r>
              <a:rPr b="0" lang="fr-FR" sz="1600" spc="-1" strike="noStrike">
                <a:solidFill>
                  <a:srgbClr val="050505"/>
                </a:solidFill>
                <a:latin typeface="Arial"/>
                <a:ea typeface="DejaVu Sans"/>
              </a:rPr>
              <a:t>t, </a:t>
            </a:r>
            <a:r>
              <a:rPr b="0" lang="fr-FR" sz="1600" spc="-1" strike="noStrike">
                <a:solidFill>
                  <a:srgbClr val="050505"/>
                </a:solidFill>
                <a:latin typeface="Arial"/>
                <a:ea typeface="DejaVu Sans"/>
              </a:rPr>
              <a:t>nou</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fais</a:t>
            </a:r>
            <a:r>
              <a:rPr b="0" lang="fr-FR" sz="1600" spc="-1" strike="noStrike">
                <a:solidFill>
                  <a:srgbClr val="050505"/>
                </a:solidFill>
                <a:latin typeface="Arial"/>
                <a:ea typeface="DejaVu Sans"/>
              </a:rPr>
              <a:t>ons </a:t>
            </a:r>
            <a:r>
              <a:rPr b="0" lang="fr-FR" sz="1600" spc="-1" strike="noStrike">
                <a:solidFill>
                  <a:srgbClr val="050505"/>
                </a:solidFill>
                <a:latin typeface="Arial"/>
                <a:ea typeface="DejaVu Sans"/>
              </a:rPr>
              <a:t>tour</a:t>
            </a:r>
            <a:r>
              <a:rPr b="0" lang="fr-FR" sz="1600" spc="-1" strike="noStrike">
                <a:solidFill>
                  <a:srgbClr val="050505"/>
                </a:solidFill>
                <a:latin typeface="Arial"/>
                <a:ea typeface="DejaVu Sans"/>
              </a:rPr>
              <a:t>ner </a:t>
            </a:r>
            <a:r>
              <a:rPr b="0" lang="fr-FR" sz="1600" spc="-1" strike="noStrike">
                <a:solidFill>
                  <a:srgbClr val="050505"/>
                </a:solidFill>
                <a:latin typeface="Arial"/>
                <a:ea typeface="DejaVu Sans"/>
              </a:rPr>
              <a:t>un </a:t>
            </a:r>
            <a:r>
              <a:rPr b="0" lang="fr-FR" sz="1600" spc="-1" strike="noStrike">
                <a:solidFill>
                  <a:srgbClr val="050505"/>
                </a:solidFill>
                <a:latin typeface="Arial"/>
                <a:ea typeface="DejaVu Sans"/>
              </a:rPr>
              <a:t>algo</a:t>
            </a:r>
            <a:r>
              <a:rPr b="0" lang="fr-FR" sz="1600" spc="-1" strike="noStrike">
                <a:solidFill>
                  <a:srgbClr val="050505"/>
                </a:solidFill>
                <a:latin typeface="Arial"/>
                <a:ea typeface="DejaVu Sans"/>
              </a:rPr>
              <a:t>rith</a:t>
            </a:r>
            <a:r>
              <a:rPr b="0" lang="fr-FR" sz="1600" spc="-1" strike="noStrike">
                <a:solidFill>
                  <a:srgbClr val="050505"/>
                </a:solidFill>
                <a:latin typeface="Arial"/>
                <a:ea typeface="DejaVu Sans"/>
              </a:rPr>
              <a:t>me </a:t>
            </a:r>
            <a:r>
              <a:rPr b="0" lang="fr-FR" sz="1600" spc="-1" strike="noStrike">
                <a:solidFill>
                  <a:srgbClr val="050505"/>
                </a:solidFill>
                <a:latin typeface="Arial"/>
                <a:ea typeface="DejaVu Sans"/>
              </a:rPr>
              <a:t>de </a:t>
            </a:r>
            <a:r>
              <a:rPr b="0" lang="fr-FR" sz="1600" spc="-1" strike="noStrike">
                <a:solidFill>
                  <a:srgbClr val="050505"/>
                </a:solidFill>
                <a:latin typeface="Arial"/>
                <a:ea typeface="DejaVu Sans"/>
              </a:rPr>
              <a:t>clus</a:t>
            </a:r>
            <a:r>
              <a:rPr b="0" lang="fr-FR" sz="1600" spc="-1" strike="noStrike">
                <a:solidFill>
                  <a:srgbClr val="050505"/>
                </a:solidFill>
                <a:latin typeface="Arial"/>
                <a:ea typeface="DejaVu Sans"/>
              </a:rPr>
              <a:t>teri</a:t>
            </a:r>
            <a:r>
              <a:rPr b="0" lang="fr-FR" sz="1600" spc="-1" strike="noStrike">
                <a:solidFill>
                  <a:srgbClr val="050505"/>
                </a:solidFill>
                <a:latin typeface="Arial"/>
                <a:ea typeface="DejaVu Sans"/>
              </a:rPr>
              <a:t>ng </a:t>
            </a:r>
            <a:r>
              <a:rPr b="0" lang="fr-FR" sz="1600" spc="-1" strike="noStrike">
                <a:solidFill>
                  <a:srgbClr val="050505"/>
                </a:solidFill>
                <a:latin typeface="Arial"/>
                <a:ea typeface="DejaVu Sans"/>
              </a:rPr>
              <a:t>(km</a:t>
            </a:r>
            <a:r>
              <a:rPr b="0" lang="fr-FR" sz="1600" spc="-1" strike="noStrike">
                <a:solidFill>
                  <a:srgbClr val="050505"/>
                </a:solidFill>
                <a:latin typeface="Arial"/>
                <a:ea typeface="DejaVu Sans"/>
              </a:rPr>
              <a:t>ean</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pou</a:t>
            </a:r>
            <a:r>
              <a:rPr b="0" lang="fr-FR" sz="1600" spc="-1" strike="noStrike">
                <a:solidFill>
                  <a:srgbClr val="050505"/>
                </a:solidFill>
                <a:latin typeface="Arial"/>
                <a:ea typeface="DejaVu Sans"/>
              </a:rPr>
              <a:t>r </a:t>
            </a:r>
            <a:r>
              <a:rPr b="0" lang="fr-FR" sz="1600" spc="-1" strike="noStrike">
                <a:solidFill>
                  <a:srgbClr val="050505"/>
                </a:solidFill>
                <a:latin typeface="Arial"/>
                <a:ea typeface="DejaVu Sans"/>
              </a:rPr>
              <a:t>con</a:t>
            </a:r>
            <a:r>
              <a:rPr b="0" lang="fr-FR" sz="1600" spc="-1" strike="noStrike">
                <a:solidFill>
                  <a:srgbClr val="050505"/>
                </a:solidFill>
                <a:latin typeface="Arial"/>
                <a:ea typeface="DejaVu Sans"/>
              </a:rPr>
              <a:t>stitu</a:t>
            </a:r>
            <a:r>
              <a:rPr b="0" lang="fr-FR" sz="1600" spc="-1" strike="noStrike">
                <a:solidFill>
                  <a:srgbClr val="050505"/>
                </a:solidFill>
                <a:latin typeface="Arial"/>
                <a:ea typeface="DejaVu Sans"/>
              </a:rPr>
              <a:t>er </a:t>
            </a:r>
            <a:r>
              <a:rPr b="0" lang="fr-FR" sz="1600" spc="-1" strike="noStrike">
                <a:solidFill>
                  <a:srgbClr val="050505"/>
                </a:solidFill>
                <a:latin typeface="Arial"/>
                <a:ea typeface="DejaVu Sans"/>
              </a:rPr>
              <a:t>des </a:t>
            </a:r>
            <a:r>
              <a:rPr b="0" lang="fr-FR" sz="1600" spc="-1" strike="noStrike">
                <a:solidFill>
                  <a:srgbClr val="050505"/>
                </a:solidFill>
                <a:latin typeface="Arial"/>
                <a:ea typeface="DejaVu Sans"/>
              </a:rPr>
              <a:t>‘gro</a:t>
            </a:r>
            <a:r>
              <a:rPr b="0" lang="fr-FR" sz="1600" spc="-1" strike="noStrike">
                <a:solidFill>
                  <a:srgbClr val="050505"/>
                </a:solidFill>
                <a:latin typeface="Arial"/>
                <a:ea typeface="DejaVu Sans"/>
              </a:rPr>
              <a:t>upe</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de </a:t>
            </a:r>
            <a:r>
              <a:rPr b="0" lang="fr-FR" sz="1600" spc="-1" strike="noStrike">
                <a:solidFill>
                  <a:srgbClr val="050505"/>
                </a:solidFill>
                <a:latin typeface="Arial"/>
                <a:ea typeface="DejaVu Sans"/>
              </a:rPr>
              <a:t>clie</a:t>
            </a:r>
            <a:r>
              <a:rPr b="0" lang="fr-FR" sz="1600" spc="-1" strike="noStrike">
                <a:solidFill>
                  <a:srgbClr val="050505"/>
                </a:solidFill>
                <a:latin typeface="Arial"/>
                <a:ea typeface="DejaVu Sans"/>
              </a:rPr>
              <a:t>nts </a:t>
            </a:r>
            <a:r>
              <a:rPr b="0" lang="fr-FR" sz="1600" spc="-1" strike="noStrike">
                <a:solidFill>
                  <a:srgbClr val="050505"/>
                </a:solidFill>
                <a:latin typeface="Arial"/>
                <a:ea typeface="DejaVu Sans"/>
              </a:rPr>
              <a:t>pré</a:t>
            </a:r>
            <a:r>
              <a:rPr b="0" lang="fr-FR" sz="1600" spc="-1" strike="noStrike">
                <a:solidFill>
                  <a:srgbClr val="050505"/>
                </a:solidFill>
                <a:latin typeface="Arial"/>
                <a:ea typeface="DejaVu Sans"/>
              </a:rPr>
              <a:t>sent</a:t>
            </a:r>
            <a:r>
              <a:rPr b="0" lang="fr-FR" sz="1600" spc="-1" strike="noStrike">
                <a:solidFill>
                  <a:srgbClr val="050505"/>
                </a:solidFill>
                <a:latin typeface="Arial"/>
                <a:ea typeface="DejaVu Sans"/>
              </a:rPr>
              <a:t>ant </a:t>
            </a:r>
            <a:r>
              <a:rPr b="0" lang="fr-FR" sz="1600" spc="-1" strike="noStrike">
                <a:solidFill>
                  <a:srgbClr val="050505"/>
                </a:solidFill>
                <a:latin typeface="Arial"/>
                <a:ea typeface="DejaVu Sans"/>
              </a:rPr>
              <a:t>des </a:t>
            </a:r>
            <a:r>
              <a:rPr b="0" lang="fr-FR" sz="1600" spc="-1" strike="noStrike">
                <a:solidFill>
                  <a:srgbClr val="050505"/>
                </a:solidFill>
                <a:latin typeface="Arial"/>
                <a:ea typeface="DejaVu Sans"/>
              </a:rPr>
              <a:t>car</a:t>
            </a:r>
            <a:r>
              <a:rPr b="0" lang="fr-FR" sz="1600" spc="-1" strike="noStrike">
                <a:solidFill>
                  <a:srgbClr val="050505"/>
                </a:solidFill>
                <a:latin typeface="Arial"/>
                <a:ea typeface="DejaVu Sans"/>
              </a:rPr>
              <a:t>acté</a:t>
            </a:r>
            <a:r>
              <a:rPr b="0" lang="fr-FR" sz="1600" spc="-1" strike="noStrike">
                <a:solidFill>
                  <a:srgbClr val="050505"/>
                </a:solidFill>
                <a:latin typeface="Arial"/>
                <a:ea typeface="DejaVu Sans"/>
              </a:rPr>
              <a:t>risti</a:t>
            </a:r>
            <a:r>
              <a:rPr b="0" lang="fr-FR" sz="1600" spc="-1" strike="noStrike">
                <a:solidFill>
                  <a:srgbClr val="050505"/>
                </a:solidFill>
                <a:latin typeface="Arial"/>
                <a:ea typeface="DejaVu Sans"/>
              </a:rPr>
              <a:t>que</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simi</a:t>
            </a:r>
            <a:r>
              <a:rPr b="0" lang="fr-FR" sz="1600" spc="-1" strike="noStrike">
                <a:solidFill>
                  <a:srgbClr val="050505"/>
                </a:solidFill>
                <a:latin typeface="Arial"/>
                <a:ea typeface="DejaVu Sans"/>
              </a:rPr>
              <a:t>laire</a:t>
            </a:r>
            <a:r>
              <a:rPr b="0" lang="fr-FR" sz="1600" spc="-1" strike="noStrike">
                <a:solidFill>
                  <a:srgbClr val="050505"/>
                </a:solidFill>
                <a:latin typeface="Arial"/>
                <a:ea typeface="DejaVu Sans"/>
              </a:rPr>
              <a:t>s. </a:t>
            </a:r>
            <a:r>
              <a:rPr b="0" lang="fr-FR" sz="1600" spc="-1" strike="noStrike">
                <a:solidFill>
                  <a:srgbClr val="050505"/>
                </a:solidFill>
                <a:latin typeface="Arial"/>
                <a:ea typeface="DejaVu Sans"/>
              </a:rPr>
              <a:t>Cet </a:t>
            </a:r>
            <a:r>
              <a:rPr b="0" lang="fr-FR" sz="1600" spc="-1" strike="noStrike">
                <a:solidFill>
                  <a:srgbClr val="050505"/>
                </a:solidFill>
                <a:latin typeface="Arial"/>
                <a:ea typeface="DejaVu Sans"/>
              </a:rPr>
              <a:t>élé</a:t>
            </a:r>
            <a:r>
              <a:rPr b="0" lang="fr-FR" sz="1600" spc="-1" strike="noStrike">
                <a:solidFill>
                  <a:srgbClr val="050505"/>
                </a:solidFill>
                <a:latin typeface="Arial"/>
                <a:ea typeface="DejaVu Sans"/>
              </a:rPr>
              <a:t>men</a:t>
            </a:r>
            <a:r>
              <a:rPr b="0" lang="fr-FR" sz="1600" spc="-1" strike="noStrike">
                <a:solidFill>
                  <a:srgbClr val="050505"/>
                </a:solidFill>
                <a:latin typeface="Arial"/>
                <a:ea typeface="DejaVu Sans"/>
              </a:rPr>
              <a:t>t </a:t>
            </a:r>
            <a:r>
              <a:rPr b="0" lang="fr-FR" sz="1600" spc="-1" strike="noStrike">
                <a:solidFill>
                  <a:srgbClr val="050505"/>
                </a:solidFill>
                <a:latin typeface="Arial"/>
                <a:ea typeface="DejaVu Sans"/>
              </a:rPr>
              <a:t>serv</a:t>
            </a:r>
            <a:r>
              <a:rPr b="0" lang="fr-FR" sz="1600" spc="-1" strike="noStrike">
                <a:solidFill>
                  <a:srgbClr val="050505"/>
                </a:solidFill>
                <a:latin typeface="Arial"/>
                <a:ea typeface="DejaVu Sans"/>
              </a:rPr>
              <a:t>ira </a:t>
            </a:r>
            <a:r>
              <a:rPr b="0" lang="fr-FR" sz="1600" spc="-1" strike="noStrike">
                <a:solidFill>
                  <a:srgbClr val="050505"/>
                </a:solidFill>
                <a:latin typeface="Arial"/>
                <a:ea typeface="DejaVu Sans"/>
              </a:rPr>
              <a:t>not</a:t>
            </a:r>
            <a:r>
              <a:rPr b="0" lang="fr-FR" sz="1600" spc="-1" strike="noStrike">
                <a:solidFill>
                  <a:srgbClr val="050505"/>
                </a:solidFill>
                <a:latin typeface="Arial"/>
                <a:ea typeface="DejaVu Sans"/>
              </a:rPr>
              <a:t>am</a:t>
            </a:r>
            <a:r>
              <a:rPr b="0" lang="fr-FR" sz="1600" spc="-1" strike="noStrike">
                <a:solidFill>
                  <a:srgbClr val="050505"/>
                </a:solidFill>
                <a:latin typeface="Arial"/>
                <a:ea typeface="DejaVu Sans"/>
              </a:rPr>
              <a:t>men</a:t>
            </a:r>
            <a:r>
              <a:rPr b="0" lang="fr-FR" sz="1600" spc="-1" strike="noStrike">
                <a:solidFill>
                  <a:srgbClr val="050505"/>
                </a:solidFill>
                <a:latin typeface="Arial"/>
                <a:ea typeface="DejaVu Sans"/>
              </a:rPr>
              <a:t>t à </a:t>
            </a:r>
            <a:r>
              <a:rPr b="0" lang="fr-FR" sz="1600" spc="-1" strike="noStrike">
                <a:solidFill>
                  <a:srgbClr val="050505"/>
                </a:solidFill>
                <a:latin typeface="Arial"/>
                <a:ea typeface="DejaVu Sans"/>
              </a:rPr>
              <a:t>pro</a:t>
            </a:r>
            <a:r>
              <a:rPr b="0" lang="fr-FR" sz="1600" spc="-1" strike="noStrike">
                <a:solidFill>
                  <a:srgbClr val="050505"/>
                </a:solidFill>
                <a:latin typeface="Arial"/>
                <a:ea typeface="DejaVu Sans"/>
              </a:rPr>
              <a:t>pos</a:t>
            </a:r>
            <a:r>
              <a:rPr b="0" lang="fr-FR" sz="1600" spc="-1" strike="noStrike">
                <a:solidFill>
                  <a:srgbClr val="050505"/>
                </a:solidFill>
                <a:latin typeface="Arial"/>
                <a:ea typeface="DejaVu Sans"/>
              </a:rPr>
              <a:t>er </a:t>
            </a:r>
            <a:r>
              <a:rPr b="0" lang="fr-FR" sz="1600" spc="-1" strike="noStrike">
                <a:solidFill>
                  <a:srgbClr val="050505"/>
                </a:solidFill>
                <a:latin typeface="Arial"/>
                <a:ea typeface="DejaVu Sans"/>
              </a:rPr>
              <a:t>une </a:t>
            </a:r>
            <a:r>
              <a:rPr b="0" lang="fr-FR" sz="1600" spc="-1" strike="noStrike">
                <a:solidFill>
                  <a:srgbClr val="050505"/>
                </a:solidFill>
                <a:latin typeface="Arial"/>
                <a:ea typeface="DejaVu Sans"/>
              </a:rPr>
              <a:t>com</a:t>
            </a:r>
            <a:r>
              <a:rPr b="0" lang="fr-FR" sz="1600" spc="-1" strike="noStrike">
                <a:solidFill>
                  <a:srgbClr val="050505"/>
                </a:solidFill>
                <a:latin typeface="Arial"/>
                <a:ea typeface="DejaVu Sans"/>
              </a:rPr>
              <a:t>par</a:t>
            </a:r>
            <a:r>
              <a:rPr b="0" lang="fr-FR" sz="1600" spc="-1" strike="noStrike">
                <a:solidFill>
                  <a:srgbClr val="050505"/>
                </a:solidFill>
                <a:latin typeface="Arial"/>
                <a:ea typeface="DejaVu Sans"/>
              </a:rPr>
              <a:t>aiso</a:t>
            </a:r>
            <a:r>
              <a:rPr b="0" lang="fr-FR" sz="1600" spc="-1" strike="noStrike">
                <a:solidFill>
                  <a:srgbClr val="050505"/>
                </a:solidFill>
                <a:latin typeface="Arial"/>
                <a:ea typeface="DejaVu Sans"/>
              </a:rPr>
              <a:t>n </a:t>
            </a:r>
            <a:r>
              <a:rPr b="0" lang="fr-FR" sz="1600" spc="-1" strike="noStrike">
                <a:solidFill>
                  <a:srgbClr val="050505"/>
                </a:solidFill>
                <a:latin typeface="Arial"/>
                <a:ea typeface="DejaVu Sans"/>
              </a:rPr>
              <a:t>plus </a:t>
            </a:r>
            <a:r>
              <a:rPr b="0" lang="fr-FR" sz="1600" spc="-1" strike="noStrike">
                <a:solidFill>
                  <a:srgbClr val="050505"/>
                </a:solidFill>
                <a:latin typeface="Arial"/>
                <a:ea typeface="DejaVu Sans"/>
              </a:rPr>
              <a:t>gén</a:t>
            </a:r>
            <a:r>
              <a:rPr b="0" lang="fr-FR" sz="1600" spc="-1" strike="noStrike">
                <a:solidFill>
                  <a:srgbClr val="050505"/>
                </a:solidFill>
                <a:latin typeface="Arial"/>
                <a:ea typeface="DejaVu Sans"/>
              </a:rPr>
              <a:t>éral</a:t>
            </a:r>
            <a:r>
              <a:rPr b="0" lang="fr-FR" sz="1600" spc="-1" strike="noStrike">
                <a:solidFill>
                  <a:srgbClr val="050505"/>
                </a:solidFill>
                <a:latin typeface="Arial"/>
                <a:ea typeface="DejaVu Sans"/>
              </a:rPr>
              <a:t>e.</a:t>
            </a:r>
            <a:endParaRPr b="0" lang="fr-FR" sz="1600" spc="-1" strike="noStrike">
              <a:latin typeface="Arial"/>
            </a:endParaRPr>
          </a:p>
        </p:txBody>
      </p:sp>
      <p:pic>
        <p:nvPicPr>
          <p:cNvPr id="149" name="" descr=""/>
          <p:cNvPicPr/>
          <p:nvPr/>
        </p:nvPicPr>
        <p:blipFill>
          <a:blip r:embed="rId1"/>
          <a:stretch/>
        </p:blipFill>
        <p:spPr>
          <a:xfrm>
            <a:off x="1656000" y="1800000"/>
            <a:ext cx="2160000" cy="2160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La construction du dashboard</a:t>
            </a:r>
            <a:endParaRPr b="0" lang="fr-FR" sz="3300" spc="-1" strike="noStrike">
              <a:latin typeface="Arial"/>
            </a:endParaRPr>
          </a:p>
        </p:txBody>
      </p:sp>
      <p:sp>
        <p:nvSpPr>
          <p:cNvPr id="151" name="CustomShape 2"/>
          <p:cNvSpPr/>
          <p:nvPr/>
        </p:nvSpPr>
        <p:spPr>
          <a:xfrm>
            <a:off x="3888000" y="1115640"/>
            <a:ext cx="5904000" cy="4140360"/>
          </a:xfrm>
          <a:prstGeom prst="rect">
            <a:avLst/>
          </a:prstGeom>
          <a:noFill/>
          <a:ln>
            <a:noFill/>
          </a:ln>
        </p:spPr>
        <p:style>
          <a:lnRef idx="0"/>
          <a:fillRef idx="0"/>
          <a:effectRef idx="0"/>
          <a:fontRef idx="minor"/>
        </p:style>
        <p:txBody>
          <a:bodyPr lIns="0" rIns="0" tIns="0" bIns="0">
            <a:normAutofit/>
          </a:bodyPr>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Après étude de différentes options, nous décidons finalement de travailler avec la solution Streamlit qui </a:t>
            </a:r>
            <a:r>
              <a:rPr b="0" lang="fr-FR" sz="1600" spc="-1" strike="noStrike">
                <a:solidFill>
                  <a:srgbClr val="050505"/>
                </a:solidFill>
                <a:latin typeface="Arial"/>
                <a:ea typeface="DejaVu Sans"/>
              </a:rPr>
              <a:t>offre plusieurs avantages :</a:t>
            </a:r>
            <a:endParaRPr b="0" lang="fr-FR" sz="16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600" spc="-1" strike="noStrike">
                <a:solidFill>
                  <a:srgbClr val="050505"/>
                </a:solidFill>
                <a:latin typeface="Arial"/>
                <a:ea typeface="DejaVu Sans"/>
              </a:rPr>
              <a:t>Simplicité d’utilisation</a:t>
            </a:r>
            <a:endParaRPr b="0" lang="fr-FR" sz="16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600" spc="-1" strike="noStrike">
                <a:solidFill>
                  <a:srgbClr val="050505"/>
                </a:solidFill>
                <a:latin typeface="Arial"/>
                <a:ea typeface="DejaVu Sans"/>
              </a:rPr>
              <a:t>Interface attractive, notamment sur le rendu visuel</a:t>
            </a:r>
            <a:endParaRPr b="0" lang="fr-FR" sz="16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1600" spc="-1" strike="noStrike">
                <a:solidFill>
                  <a:srgbClr val="050505"/>
                </a:solidFill>
                <a:latin typeface="Arial"/>
                <a:ea typeface="DejaVu Sans"/>
              </a:rPr>
              <a:t>Déployable en ligne en quelques clics</a:t>
            </a:r>
            <a:endParaRPr b="0" lang="fr-FR" sz="1600" spc="-1" strike="noStrike">
              <a:latin typeface="Arial"/>
            </a:endParaRPr>
          </a:p>
          <a:p>
            <a:pPr marL="216000" indent="-209880">
              <a:lnSpc>
                <a:spcPct val="100000"/>
              </a:lnSpc>
              <a:spcAft>
                <a:spcPts val="1060"/>
              </a:spcAft>
              <a:buClr>
                <a:srgbClr val="6b5e9b"/>
              </a:buClr>
              <a:buSzPct val="45000"/>
              <a:buFont typeface="Wingdings" charset="2"/>
              <a:buChar char=""/>
            </a:pPr>
            <a:endParaRPr b="0" lang="fr-FR" sz="16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Nous décidons d’utiliser des graphs issus de la librairie plotly pour leur design simple et leur interactivité.</a:t>
            </a:r>
            <a:endParaRPr b="0" lang="fr-FR" sz="1600" spc="-1" strike="noStrike">
              <a:latin typeface="Arial"/>
            </a:endParaRPr>
          </a:p>
          <a:p>
            <a:pPr marL="216000" indent="-209880">
              <a:lnSpc>
                <a:spcPct val="100000"/>
              </a:lnSpc>
              <a:spcAft>
                <a:spcPts val="1060"/>
              </a:spcAft>
              <a:buClr>
                <a:srgbClr val="6b5e9b"/>
              </a:buClr>
              <a:buSzPct val="45000"/>
              <a:buFont typeface="Wingdings" charset="2"/>
              <a:buChar char=""/>
            </a:pPr>
            <a:endParaRPr b="0" lang="fr-FR" sz="16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1600" spc="-1" strike="noStrike">
                <a:solidFill>
                  <a:srgbClr val="050505"/>
                </a:solidFill>
                <a:latin typeface="Arial"/>
                <a:ea typeface="DejaVu Sans"/>
              </a:rPr>
              <a:t>Nous choisissons d’utiliser le déploiement automatique proposé par Streamlit, très fonctionnel et stable.</a:t>
            </a:r>
            <a:endParaRPr b="0" lang="fr-FR" sz="1600" spc="-1" strike="noStrike">
              <a:latin typeface="Arial"/>
            </a:endParaRPr>
          </a:p>
        </p:txBody>
      </p:sp>
      <p:pic>
        <p:nvPicPr>
          <p:cNvPr id="152" name="" descr=""/>
          <p:cNvPicPr/>
          <p:nvPr/>
        </p:nvPicPr>
        <p:blipFill>
          <a:blip r:embed="rId1"/>
          <a:stretch/>
        </p:blipFill>
        <p:spPr>
          <a:xfrm>
            <a:off x="1257840" y="3384000"/>
            <a:ext cx="3134160" cy="1044360"/>
          </a:xfrm>
          <a:prstGeom prst="rect">
            <a:avLst/>
          </a:prstGeom>
          <a:ln>
            <a:noFill/>
          </a:ln>
        </p:spPr>
      </p:pic>
      <p:pic>
        <p:nvPicPr>
          <p:cNvPr id="153" name="" descr=""/>
          <p:cNvPicPr/>
          <p:nvPr/>
        </p:nvPicPr>
        <p:blipFill>
          <a:blip r:embed="rId2"/>
          <a:stretch/>
        </p:blipFill>
        <p:spPr>
          <a:xfrm>
            <a:off x="1739880" y="1224000"/>
            <a:ext cx="2220120" cy="12988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Démo</a:t>
            </a:r>
            <a:r>
              <a:rPr b="0" lang="fr-FR" sz="3300" spc="-1" strike="noStrike">
                <a:solidFill>
                  <a:srgbClr val="050505"/>
                </a:solidFill>
                <a:latin typeface="Times New Roman"/>
                <a:ea typeface="DejaVu Sans"/>
              </a:rPr>
              <a:t>nstrat</a:t>
            </a:r>
            <a:r>
              <a:rPr b="0" lang="fr-FR" sz="3300" spc="-1" strike="noStrike">
                <a:solidFill>
                  <a:srgbClr val="050505"/>
                </a:solidFill>
                <a:latin typeface="Times New Roman"/>
                <a:ea typeface="DejaVu Sans"/>
              </a:rPr>
              <a:t>ion </a:t>
            </a:r>
            <a:r>
              <a:rPr b="0" lang="fr-FR" sz="3300" spc="-1" strike="noStrike">
                <a:solidFill>
                  <a:srgbClr val="050505"/>
                </a:solidFill>
                <a:latin typeface="Times New Roman"/>
                <a:ea typeface="DejaVu Sans"/>
              </a:rPr>
              <a:t>du </a:t>
            </a:r>
            <a:r>
              <a:rPr b="0" lang="fr-FR" sz="3300" spc="-1" strike="noStrike">
                <a:solidFill>
                  <a:srgbClr val="050505"/>
                </a:solidFill>
                <a:latin typeface="Times New Roman"/>
                <a:ea typeface="DejaVu Sans"/>
              </a:rPr>
              <a:t>dashb</a:t>
            </a:r>
            <a:r>
              <a:rPr b="0" lang="fr-FR" sz="3300" spc="-1" strike="noStrike">
                <a:solidFill>
                  <a:srgbClr val="050505"/>
                </a:solidFill>
                <a:latin typeface="Times New Roman"/>
                <a:ea typeface="DejaVu Sans"/>
              </a:rPr>
              <a:t>oard</a:t>
            </a:r>
            <a:endParaRPr b="0" lang="fr-FR" sz="3300" spc="-1" strike="noStrike">
              <a:latin typeface="Arial"/>
            </a:endParaRPr>
          </a:p>
        </p:txBody>
      </p:sp>
      <p:pic>
        <p:nvPicPr>
          <p:cNvPr id="155" name="" descr=""/>
          <p:cNvPicPr/>
          <p:nvPr/>
        </p:nvPicPr>
        <p:blipFill>
          <a:blip r:embed="rId1"/>
          <a:stretch/>
        </p:blipFill>
        <p:spPr>
          <a:xfrm>
            <a:off x="1963440" y="2035440"/>
            <a:ext cx="2284560" cy="2284560"/>
          </a:xfrm>
          <a:prstGeom prst="rect">
            <a:avLst/>
          </a:prstGeom>
          <a:ln>
            <a:noFill/>
          </a:ln>
        </p:spPr>
      </p:pic>
      <p:pic>
        <p:nvPicPr>
          <p:cNvPr id="156" name="" descr=""/>
          <p:cNvPicPr/>
          <p:nvPr/>
        </p:nvPicPr>
        <p:blipFill>
          <a:blip r:embed="rId2"/>
          <a:stretch/>
        </p:blipFill>
        <p:spPr>
          <a:xfrm>
            <a:off x="4576680" y="1991520"/>
            <a:ext cx="5143320" cy="2472480"/>
          </a:xfrm>
          <a:prstGeom prst="rect">
            <a:avLst/>
          </a:prstGeom>
          <a:ln>
            <a:noFill/>
          </a:ln>
          <a:effectLst>
            <a:outerShdw dist="36147" dir="2700000">
              <a:srgbClr val="808080"/>
            </a:outerShdw>
          </a:effectLst>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619640" y="28800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So</a:t>
            </a:r>
            <a:r>
              <a:rPr b="0" lang="fr-FR" sz="3300" spc="-1" strike="noStrike">
                <a:solidFill>
                  <a:srgbClr val="050505"/>
                </a:solidFill>
                <a:latin typeface="Times New Roman"/>
                <a:ea typeface="DejaVu Sans"/>
              </a:rPr>
              <a:t>m</a:t>
            </a:r>
            <a:r>
              <a:rPr b="0" lang="fr-FR" sz="3300" spc="-1" strike="noStrike">
                <a:solidFill>
                  <a:srgbClr val="050505"/>
                </a:solidFill>
                <a:latin typeface="Times New Roman"/>
                <a:ea typeface="DejaVu Sans"/>
              </a:rPr>
              <a:t>ma</a:t>
            </a:r>
            <a:r>
              <a:rPr b="0" lang="fr-FR" sz="3300" spc="-1" strike="noStrike">
                <a:solidFill>
                  <a:srgbClr val="050505"/>
                </a:solidFill>
                <a:latin typeface="Times New Roman"/>
                <a:ea typeface="DejaVu Sans"/>
              </a:rPr>
              <a:t>ire</a:t>
            </a:r>
            <a:endParaRPr b="0" lang="fr-FR" sz="3300" spc="-1" strike="noStrike">
              <a:latin typeface="Arial"/>
            </a:endParaRPr>
          </a:p>
        </p:txBody>
      </p:sp>
      <p:sp>
        <p:nvSpPr>
          <p:cNvPr id="158" name="CustomShape 2"/>
          <p:cNvSpPr/>
          <p:nvPr/>
        </p:nvSpPr>
        <p:spPr>
          <a:xfrm>
            <a:off x="1619640" y="1367640"/>
            <a:ext cx="8092440" cy="3281040"/>
          </a:xfrm>
          <a:prstGeom prst="rect">
            <a:avLst/>
          </a:prstGeom>
          <a:noFill/>
          <a:ln>
            <a:noFill/>
          </a:ln>
        </p:spPr>
        <p:style>
          <a:lnRef idx="0"/>
          <a:fillRef idx="0"/>
          <a:effectRef idx="0"/>
          <a:fontRef idx="minor"/>
        </p:style>
        <p:txBody>
          <a:bodyPr lIns="0" rIns="0" tIns="0" bIns="0">
            <a:normAutofit/>
          </a:bodyPr>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l </a:t>
            </a:r>
            <a:r>
              <a:rPr b="0" lang="fr-FR" sz="2400" spc="-1" strike="noStrike">
                <a:solidFill>
                  <a:srgbClr val="050505"/>
                </a:solidFill>
                <a:latin typeface="Arial"/>
                <a:ea typeface="DejaVu Sans"/>
              </a:rPr>
              <a:t>: </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b</a:t>
            </a:r>
            <a:r>
              <a:rPr b="0" lang="fr-FR" sz="2400" spc="-1" strike="noStrike">
                <a:solidFill>
                  <a:srgbClr val="050505"/>
                </a:solidFill>
                <a:latin typeface="Arial"/>
                <a:ea typeface="DejaVu Sans"/>
              </a:rPr>
              <a:t>j</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ti</a:t>
            </a:r>
            <a:r>
              <a:rPr b="0" lang="fr-FR" sz="2400" spc="-1" strike="noStrike">
                <a:solidFill>
                  <a:srgbClr val="050505"/>
                </a:solidFill>
                <a:latin typeface="Arial"/>
                <a:ea typeface="DejaVu Sans"/>
              </a:rPr>
              <a:t>f</a:t>
            </a:r>
            <a:r>
              <a:rPr b="0" lang="fr-FR" sz="2400" spc="-1" strike="noStrike">
                <a:solidFill>
                  <a:srgbClr val="050505"/>
                </a:solidFill>
                <a:latin typeface="Arial"/>
                <a:ea typeface="DejaVu Sans"/>
              </a:rPr>
              <a:t>s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u </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j</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j</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x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u </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j</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t </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t </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é</a:t>
            </a:r>
            <a:r>
              <a:rPr b="0" lang="fr-FR" sz="2400" spc="-1" strike="noStrike">
                <a:solidFill>
                  <a:srgbClr val="050505"/>
                </a:solidFill>
                <a:latin typeface="Arial"/>
                <a:ea typeface="DejaVu Sans"/>
              </a:rPr>
              <a:t>t</a:t>
            </a:r>
            <a:r>
              <a:rPr b="0" lang="fr-FR" sz="2400" spc="-1" strike="noStrike">
                <a:solidFill>
                  <a:srgbClr val="050505"/>
                </a:solidFill>
                <a:latin typeface="Arial"/>
                <a:ea typeface="DejaVu Sans"/>
              </a:rPr>
              <a:t>h</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g</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v</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e</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è</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ti</a:t>
            </a:r>
            <a:r>
              <a:rPr b="0" lang="fr-FR" sz="2400" spc="-1" strike="noStrike">
                <a:solidFill>
                  <a:srgbClr val="050505"/>
                </a:solidFill>
                <a:latin typeface="Arial"/>
                <a:ea typeface="DejaVu Sans"/>
              </a:rPr>
              <a:t>li</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é</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é</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t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u </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è</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r </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P</a:t>
            </a:r>
            <a:r>
              <a:rPr b="0" lang="fr-FR" sz="2400" spc="-1" strike="noStrike">
                <a:solidFill>
                  <a:srgbClr val="050505"/>
                </a:solidFill>
                <a:latin typeface="Arial"/>
                <a:ea typeface="DejaVu Sans"/>
              </a:rPr>
              <a:t>I</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h</a:t>
            </a:r>
            <a:r>
              <a:rPr b="0" lang="fr-FR" sz="2400" spc="-1" strike="noStrike">
                <a:solidFill>
                  <a:srgbClr val="050505"/>
                </a:solidFill>
                <a:latin typeface="Arial"/>
                <a:ea typeface="DejaVu Sans"/>
              </a:rPr>
              <a:t>b</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d </a:t>
            </a:r>
            <a:r>
              <a:rPr b="0" lang="fr-FR" sz="2400" spc="-1" strike="noStrike">
                <a:solidFill>
                  <a:srgbClr val="050505"/>
                </a:solidFill>
                <a:latin typeface="Arial"/>
                <a:ea typeface="DejaVu Sans"/>
              </a:rPr>
              <a:t>- </a:t>
            </a: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t</a:t>
            </a: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ti</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n </a:t>
            </a:r>
            <a:r>
              <a:rPr b="0" lang="fr-FR" sz="2400" spc="-1" strike="noStrike">
                <a:solidFill>
                  <a:srgbClr val="050505"/>
                </a:solidFill>
                <a:latin typeface="Arial"/>
                <a:ea typeface="DejaVu Sans"/>
              </a:rPr>
              <a:t>&amp;</a:t>
            </a:r>
            <a:r>
              <a:rPr b="0" lang="fr-FR" sz="2400" spc="-1" strike="noStrike">
                <a:solidFill>
                  <a:srgbClr val="050505"/>
                </a:solidFill>
                <a:latin typeface="Arial"/>
                <a:ea typeface="DejaVu Sans"/>
              </a:rPr>
              <a:t> </a:t>
            </a:r>
            <a:r>
              <a:rPr b="0" lang="fr-FR" sz="2400" spc="-1" strike="noStrike">
                <a:solidFill>
                  <a:srgbClr val="050505"/>
                </a:solidFill>
                <a:latin typeface="Arial"/>
                <a:ea typeface="DejaVu Sans"/>
              </a:rPr>
              <a:t>f</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ti</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m</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1" lang="fr-FR" sz="2400" spc="-1" strike="noStrike">
                <a:solidFill>
                  <a:srgbClr val="050505"/>
                </a:solidFill>
                <a:latin typeface="Arial"/>
                <a:ea typeface="DejaVu Sans"/>
              </a:rPr>
              <a:t>C</a:t>
            </a:r>
            <a:r>
              <a:rPr b="1" lang="fr-FR" sz="2400" spc="-1" strike="noStrike">
                <a:solidFill>
                  <a:srgbClr val="050505"/>
                </a:solidFill>
                <a:latin typeface="Arial"/>
                <a:ea typeface="DejaVu Sans"/>
              </a:rPr>
              <a:t>o</a:t>
            </a:r>
            <a:r>
              <a:rPr b="1" lang="fr-FR" sz="2400" spc="-1" strike="noStrike">
                <a:solidFill>
                  <a:srgbClr val="050505"/>
                </a:solidFill>
                <a:latin typeface="Arial"/>
                <a:ea typeface="DejaVu Sans"/>
              </a:rPr>
              <a:t>n</a:t>
            </a:r>
            <a:r>
              <a:rPr b="1" lang="fr-FR" sz="2400" spc="-1" strike="noStrike">
                <a:solidFill>
                  <a:srgbClr val="050505"/>
                </a:solidFill>
                <a:latin typeface="Arial"/>
                <a:ea typeface="DejaVu Sans"/>
              </a:rPr>
              <a:t>c</a:t>
            </a:r>
            <a:r>
              <a:rPr b="1" lang="fr-FR" sz="2400" spc="-1" strike="noStrike">
                <a:solidFill>
                  <a:srgbClr val="050505"/>
                </a:solidFill>
                <a:latin typeface="Arial"/>
                <a:ea typeface="DejaVu Sans"/>
              </a:rPr>
              <a:t>l</a:t>
            </a:r>
            <a:r>
              <a:rPr b="1" lang="fr-FR" sz="2400" spc="-1" strike="noStrike">
                <a:solidFill>
                  <a:srgbClr val="050505"/>
                </a:solidFill>
                <a:latin typeface="Arial"/>
                <a:ea typeface="DejaVu Sans"/>
              </a:rPr>
              <a:t>u</a:t>
            </a:r>
            <a:r>
              <a:rPr b="1" lang="fr-FR" sz="2400" spc="-1" strike="noStrike">
                <a:solidFill>
                  <a:srgbClr val="050505"/>
                </a:solidFill>
                <a:latin typeface="Arial"/>
                <a:ea typeface="DejaVu Sans"/>
              </a:rPr>
              <a:t>s</a:t>
            </a:r>
            <a:r>
              <a:rPr b="1" lang="fr-FR" sz="2400" spc="-1" strike="noStrike">
                <a:solidFill>
                  <a:srgbClr val="050505"/>
                </a:solidFill>
                <a:latin typeface="Arial"/>
                <a:ea typeface="DejaVu Sans"/>
              </a:rPr>
              <a:t>i</a:t>
            </a:r>
            <a:r>
              <a:rPr b="1" lang="fr-FR" sz="2400" spc="-1" strike="noStrike">
                <a:solidFill>
                  <a:srgbClr val="050505"/>
                </a:solidFill>
                <a:latin typeface="Arial"/>
                <a:ea typeface="DejaVu Sans"/>
              </a:rPr>
              <a:t>o</a:t>
            </a:r>
            <a:r>
              <a:rPr b="1" lang="fr-FR" sz="2400" spc="-1" strike="noStrike">
                <a:solidFill>
                  <a:srgbClr val="050505"/>
                </a:solidFill>
                <a:latin typeface="Arial"/>
                <a:ea typeface="DejaVu Sans"/>
              </a:rPr>
              <a:t>n</a:t>
            </a:r>
            <a:r>
              <a:rPr b="1" lang="fr-FR" sz="2400" spc="-1" strike="noStrike">
                <a:solidFill>
                  <a:srgbClr val="050505"/>
                </a:solidFill>
                <a:latin typeface="Arial"/>
                <a:ea typeface="DejaVu Sans"/>
              </a:rPr>
              <a:t> </a:t>
            </a:r>
            <a:r>
              <a:rPr b="1" lang="fr-FR" sz="2400" spc="-1" strike="noStrike">
                <a:solidFill>
                  <a:srgbClr val="050505"/>
                </a:solidFill>
                <a:latin typeface="Arial"/>
                <a:ea typeface="DejaVu Sans"/>
              </a:rPr>
              <a:t>: </a:t>
            </a:r>
            <a:r>
              <a:rPr b="1" lang="fr-FR" sz="2400" spc="-1" strike="noStrike">
                <a:solidFill>
                  <a:srgbClr val="050505"/>
                </a:solidFill>
                <a:latin typeface="Arial"/>
                <a:ea typeface="DejaVu Sans"/>
              </a:rPr>
              <a:t>P</a:t>
            </a:r>
            <a:r>
              <a:rPr b="1" lang="fr-FR" sz="2400" spc="-1" strike="noStrike">
                <a:solidFill>
                  <a:srgbClr val="050505"/>
                </a:solidFill>
                <a:latin typeface="Arial"/>
                <a:ea typeface="DejaVu Sans"/>
              </a:rPr>
              <a:t>i</a:t>
            </a:r>
            <a:r>
              <a:rPr b="1" lang="fr-FR" sz="2400" spc="-1" strike="noStrike">
                <a:solidFill>
                  <a:srgbClr val="050505"/>
                </a:solidFill>
                <a:latin typeface="Arial"/>
                <a:ea typeface="DejaVu Sans"/>
              </a:rPr>
              <a:t>s</a:t>
            </a:r>
            <a:r>
              <a:rPr b="1" lang="fr-FR" sz="2400" spc="-1" strike="noStrike">
                <a:solidFill>
                  <a:srgbClr val="050505"/>
                </a:solidFill>
                <a:latin typeface="Arial"/>
                <a:ea typeface="DejaVu Sans"/>
              </a:rPr>
              <a:t>t</a:t>
            </a:r>
            <a:r>
              <a:rPr b="1" lang="fr-FR" sz="2400" spc="-1" strike="noStrike">
                <a:solidFill>
                  <a:srgbClr val="050505"/>
                </a:solidFill>
                <a:latin typeface="Arial"/>
                <a:ea typeface="DejaVu Sans"/>
              </a:rPr>
              <a:t>e</a:t>
            </a:r>
            <a:r>
              <a:rPr b="1" lang="fr-FR" sz="2400" spc="-1" strike="noStrike">
                <a:solidFill>
                  <a:srgbClr val="050505"/>
                </a:solidFill>
                <a:latin typeface="Arial"/>
                <a:ea typeface="DejaVu Sans"/>
              </a:rPr>
              <a:t>s </a:t>
            </a:r>
            <a:r>
              <a:rPr b="1" lang="fr-FR" sz="2400" spc="-1" strike="noStrike">
                <a:solidFill>
                  <a:srgbClr val="050505"/>
                </a:solidFill>
                <a:latin typeface="Arial"/>
                <a:ea typeface="DejaVu Sans"/>
              </a:rPr>
              <a:t>d</a:t>
            </a:r>
            <a:r>
              <a:rPr b="1" lang="fr-FR" sz="2400" spc="-1" strike="noStrike">
                <a:solidFill>
                  <a:srgbClr val="050505"/>
                </a:solidFill>
                <a:latin typeface="Arial"/>
                <a:ea typeface="DejaVu Sans"/>
              </a:rPr>
              <a:t>’</a:t>
            </a:r>
            <a:r>
              <a:rPr b="1" lang="fr-FR" sz="2400" spc="-1" strike="noStrike">
                <a:solidFill>
                  <a:srgbClr val="050505"/>
                </a:solidFill>
                <a:latin typeface="Arial"/>
                <a:ea typeface="DejaVu Sans"/>
              </a:rPr>
              <a:t>a</a:t>
            </a:r>
            <a:r>
              <a:rPr b="1" lang="fr-FR" sz="2400" spc="-1" strike="noStrike">
                <a:solidFill>
                  <a:srgbClr val="050505"/>
                </a:solidFill>
                <a:latin typeface="Arial"/>
                <a:ea typeface="DejaVu Sans"/>
              </a:rPr>
              <a:t>m</a:t>
            </a:r>
            <a:r>
              <a:rPr b="1" lang="fr-FR" sz="2400" spc="-1" strike="noStrike">
                <a:solidFill>
                  <a:srgbClr val="050505"/>
                </a:solidFill>
                <a:latin typeface="Arial"/>
                <a:ea typeface="DejaVu Sans"/>
              </a:rPr>
              <a:t>é</a:t>
            </a:r>
            <a:r>
              <a:rPr b="1" lang="fr-FR" sz="2400" spc="-1" strike="noStrike">
                <a:solidFill>
                  <a:srgbClr val="050505"/>
                </a:solidFill>
                <a:latin typeface="Arial"/>
                <a:ea typeface="DejaVu Sans"/>
              </a:rPr>
              <a:t>li</a:t>
            </a:r>
            <a:r>
              <a:rPr b="1" lang="fr-FR" sz="2400" spc="-1" strike="noStrike">
                <a:solidFill>
                  <a:srgbClr val="050505"/>
                </a:solidFill>
                <a:latin typeface="Arial"/>
                <a:ea typeface="DejaVu Sans"/>
              </a:rPr>
              <a:t>o</a:t>
            </a:r>
            <a:r>
              <a:rPr b="1" lang="fr-FR" sz="2400" spc="-1" strike="noStrike">
                <a:solidFill>
                  <a:srgbClr val="050505"/>
                </a:solidFill>
                <a:latin typeface="Arial"/>
                <a:ea typeface="DejaVu Sans"/>
              </a:rPr>
              <a:t>r</a:t>
            </a:r>
            <a:r>
              <a:rPr b="1" lang="fr-FR" sz="2400" spc="-1" strike="noStrike">
                <a:solidFill>
                  <a:srgbClr val="050505"/>
                </a:solidFill>
                <a:latin typeface="Arial"/>
                <a:ea typeface="DejaVu Sans"/>
              </a:rPr>
              <a:t>a</a:t>
            </a:r>
            <a:r>
              <a:rPr b="1" lang="fr-FR" sz="2400" spc="-1" strike="noStrike">
                <a:solidFill>
                  <a:srgbClr val="050505"/>
                </a:solidFill>
                <a:latin typeface="Arial"/>
                <a:ea typeface="DejaVu Sans"/>
              </a:rPr>
              <a:t>t</a:t>
            </a:r>
            <a:r>
              <a:rPr b="1" lang="fr-FR" sz="2400" spc="-1" strike="noStrike">
                <a:solidFill>
                  <a:srgbClr val="050505"/>
                </a:solidFill>
                <a:latin typeface="Arial"/>
                <a:ea typeface="DejaVu Sans"/>
              </a:rPr>
              <a:t>i</a:t>
            </a:r>
            <a:r>
              <a:rPr b="1" lang="fr-FR" sz="2400" spc="-1" strike="noStrike">
                <a:solidFill>
                  <a:srgbClr val="050505"/>
                </a:solidFill>
                <a:latin typeface="Arial"/>
                <a:ea typeface="DejaVu Sans"/>
              </a:rPr>
              <a:t>o</a:t>
            </a:r>
            <a:r>
              <a:rPr b="1" lang="fr-FR" sz="2400" spc="-1" strike="noStrike">
                <a:solidFill>
                  <a:srgbClr val="050505"/>
                </a:solidFill>
                <a:latin typeface="Arial"/>
                <a:ea typeface="DejaVu Sans"/>
              </a:rPr>
              <a:t>n</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Pistes d’améliorations</a:t>
            </a:r>
            <a:endParaRPr b="0" lang="fr-FR" sz="3300" spc="-1" strike="noStrike">
              <a:latin typeface="Arial"/>
            </a:endParaRPr>
          </a:p>
        </p:txBody>
      </p:sp>
      <p:sp>
        <p:nvSpPr>
          <p:cNvPr id="160" name="CustomShape 2"/>
          <p:cNvSpPr/>
          <p:nvPr/>
        </p:nvSpPr>
        <p:spPr>
          <a:xfrm>
            <a:off x="1656000" y="1181520"/>
            <a:ext cx="3311280" cy="4002480"/>
          </a:xfrm>
          <a:prstGeom prst="rect">
            <a:avLst/>
          </a:prstGeom>
          <a:noFill/>
          <a:ln>
            <a:noFill/>
          </a:ln>
        </p:spPr>
        <p:style>
          <a:lnRef idx="0"/>
          <a:fillRef idx="0"/>
          <a:effectRef idx="0"/>
          <a:fontRef idx="minor"/>
        </p:style>
        <p:txBody>
          <a:bodyPr lIns="0" rIns="0" tIns="0" bIns="0">
            <a:normAutofit fontScale="30000"/>
          </a:bodyPr>
          <a:p>
            <a:pPr marL="216000" indent="-209520">
              <a:lnSpc>
                <a:spcPct val="100000"/>
              </a:lnSpc>
              <a:spcAft>
                <a:spcPts val="1060"/>
              </a:spcAft>
              <a:buClr>
                <a:srgbClr val="6b5e9b"/>
              </a:buClr>
              <a:buSzPct val="45000"/>
              <a:buFont typeface="Wingdings" charset="2"/>
              <a:buChar char=""/>
            </a:pPr>
            <a:r>
              <a:rPr b="0" lang="fr-FR" sz="2200" spc="-1" strike="noStrike">
                <a:solidFill>
                  <a:srgbClr val="050505"/>
                </a:solidFill>
                <a:latin typeface="Arial"/>
                <a:ea typeface="DejaVu Sans"/>
              </a:rPr>
              <a:t>L’enrichissement du modèle par l’introduction de variables complémentaires :</a:t>
            </a:r>
            <a:endParaRPr b="0" lang="fr-FR" sz="22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200" spc="-1" strike="noStrike">
                <a:solidFill>
                  <a:srgbClr val="050505"/>
                </a:solidFill>
                <a:latin typeface="Arial"/>
                <a:ea typeface="DejaVu Sans"/>
              </a:rPr>
              <a:t>par une exploration poussée des tables annexes</a:t>
            </a:r>
            <a:endParaRPr b="0" lang="fr-FR" sz="2200" spc="-1" strike="noStrike">
              <a:latin typeface="Arial"/>
            </a:endParaRPr>
          </a:p>
          <a:p>
            <a:pPr lvl="1" marL="432000" indent="-216000">
              <a:lnSpc>
                <a:spcPct val="100000"/>
              </a:lnSpc>
              <a:spcAft>
                <a:spcPts val="1060"/>
              </a:spcAft>
              <a:buClr>
                <a:srgbClr val="000000"/>
              </a:buClr>
              <a:buSzPct val="45000"/>
              <a:buFont typeface="Wingdings" charset="2"/>
              <a:buChar char=""/>
            </a:pPr>
            <a:r>
              <a:rPr b="0" lang="fr-FR" sz="2200" spc="-1" strike="noStrike">
                <a:solidFill>
                  <a:srgbClr val="050505"/>
                </a:solidFill>
                <a:latin typeface="Arial"/>
                <a:ea typeface="DejaVu Sans"/>
              </a:rPr>
              <a:t>par du feature engineering (ex : variables polynomiales)</a:t>
            </a:r>
            <a:endParaRPr b="0" lang="fr-FR" sz="2200" spc="-1" strike="noStrike">
              <a:latin typeface="Arial"/>
            </a:endParaRPr>
          </a:p>
          <a:p>
            <a:pPr>
              <a:lnSpc>
                <a:spcPct val="100000"/>
              </a:lnSpc>
              <a:spcAft>
                <a:spcPts val="1060"/>
              </a:spcAft>
            </a:pPr>
            <a:endParaRPr b="0" lang="fr-FR" sz="2200" spc="-1" strike="noStrike">
              <a:latin typeface="Arial"/>
            </a:endParaRPr>
          </a:p>
          <a:p>
            <a:pPr marL="216000" indent="-209520">
              <a:lnSpc>
                <a:spcPct val="100000"/>
              </a:lnSpc>
              <a:spcAft>
                <a:spcPts val="1060"/>
              </a:spcAft>
              <a:buClr>
                <a:srgbClr val="6b5e9b"/>
              </a:buClr>
              <a:buSzPct val="45000"/>
              <a:buFont typeface="Wingdings" charset="2"/>
              <a:buChar char=""/>
            </a:pPr>
            <a:r>
              <a:rPr b="0" lang="fr-FR" sz="2200" spc="-1" strike="noStrike">
                <a:solidFill>
                  <a:srgbClr val="050505"/>
                </a:solidFill>
                <a:latin typeface="Arial"/>
                <a:ea typeface="DejaVu Sans"/>
              </a:rPr>
              <a:t>L’exploration des différentes soumissions de la compétition Kaggle montrent que le score ‘max’ (roc-auc) atteignable est autour de 0.8. Avec un score de 0.74, j’ai estimé pouvoir m’arrêter dans le cadre de ce projet d’étude, je suis néanmoins conscient qu’il est possible d’améliorer le modèle !</a:t>
            </a:r>
            <a:endParaRPr b="0" lang="fr-FR" sz="2200" spc="-1" strike="noStrike">
              <a:latin typeface="Arial"/>
            </a:endParaRPr>
          </a:p>
        </p:txBody>
      </p:sp>
      <p:pic>
        <p:nvPicPr>
          <p:cNvPr id="161" name="" descr=""/>
          <p:cNvPicPr/>
          <p:nvPr/>
        </p:nvPicPr>
        <p:blipFill>
          <a:blip r:embed="rId1"/>
          <a:stretch/>
        </p:blipFill>
        <p:spPr>
          <a:xfrm>
            <a:off x="5472000" y="3384000"/>
            <a:ext cx="4218480" cy="1690200"/>
          </a:xfrm>
          <a:prstGeom prst="rect">
            <a:avLst/>
          </a:prstGeom>
          <a:ln>
            <a:noFill/>
          </a:ln>
        </p:spPr>
      </p:pic>
      <p:sp>
        <p:nvSpPr>
          <p:cNvPr id="162" name="CustomShape 3"/>
          <p:cNvSpPr/>
          <p:nvPr/>
        </p:nvSpPr>
        <p:spPr>
          <a:xfrm>
            <a:off x="5688000" y="1145520"/>
            <a:ext cx="3779280" cy="2022480"/>
          </a:xfrm>
          <a:prstGeom prst="rect">
            <a:avLst/>
          </a:prstGeom>
          <a:noFill/>
          <a:ln>
            <a:noFill/>
          </a:ln>
        </p:spPr>
        <p:style>
          <a:lnRef idx="0"/>
          <a:fillRef idx="0"/>
          <a:effectRef idx="0"/>
          <a:fontRef idx="minor"/>
        </p:style>
        <p:txBody>
          <a:bodyPr lIns="0" rIns="0" tIns="0" bIns="0">
            <a:normAutofit fontScale="22000"/>
          </a:bodyPr>
          <a:p>
            <a:pPr marL="216000" indent="-20952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Pour le dashboard, on pourrait imaginer d’ajouter une comparaison de 2 clients, ou une suggestion des éléments du dossier qui permettraient de diminuer le risque.</a:t>
            </a:r>
            <a:endParaRPr b="0" lang="fr-FR" sz="2400" spc="-1" strike="noStrike">
              <a:latin typeface="Arial"/>
            </a:endParaRPr>
          </a:p>
          <a:p>
            <a:pPr>
              <a:lnSpc>
                <a:spcPct val="100000"/>
              </a:lnSpc>
              <a:spcAft>
                <a:spcPts val="1060"/>
              </a:spcAft>
            </a:pPr>
            <a:endParaRPr b="0" lang="fr-FR" sz="2400" spc="-1" strike="noStrike">
              <a:latin typeface="Arial"/>
            </a:endParaRPr>
          </a:p>
          <a:p>
            <a:pPr marL="216000" indent="-20952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Pour l’API, on imagine assez bien pouvoir stocker le modèle et obtenir une prédiction ‘à la demande’ plutôt que faire appel à des résultats précalculés.</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Suite de l’apprentissage</a:t>
            </a:r>
            <a:endParaRPr b="0" lang="fr-FR" sz="3300" spc="-1" strike="noStrike">
              <a:latin typeface="Arial"/>
            </a:endParaRPr>
          </a:p>
        </p:txBody>
      </p:sp>
      <p:sp>
        <p:nvSpPr>
          <p:cNvPr id="164" name="CustomShape 2"/>
          <p:cNvSpPr/>
          <p:nvPr/>
        </p:nvSpPr>
        <p:spPr>
          <a:xfrm>
            <a:off x="5255280" y="1295640"/>
            <a:ext cx="4602600" cy="3739320"/>
          </a:xfrm>
          <a:prstGeom prst="rect">
            <a:avLst/>
          </a:prstGeom>
          <a:noFill/>
          <a:ln>
            <a:noFill/>
          </a:ln>
        </p:spPr>
        <p:style>
          <a:lnRef idx="0"/>
          <a:fillRef idx="0"/>
          <a:effectRef idx="0"/>
          <a:fontRef idx="minor"/>
        </p:style>
        <p:txBody>
          <a:bodyPr lIns="0" rIns="0" tIns="0" bIns="0">
            <a:normAutofit fontScale="24000"/>
          </a:bodyPr>
          <a:p>
            <a:pPr marL="216000" indent="-20952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J’ai volontairement passé un temps conséquent sur les aspects plus "techniques" de ce projet : les différentes solutions de déploiement, le travail via Git/GitHub, et la construction d’une application fonctionnelle.</a:t>
            </a:r>
            <a:endParaRPr b="0" lang="fr-FR" sz="2400" spc="-1" strike="noStrike">
              <a:latin typeface="Arial"/>
            </a:endParaRPr>
          </a:p>
          <a:p>
            <a:pPr>
              <a:lnSpc>
                <a:spcPct val="100000"/>
              </a:lnSpc>
              <a:spcAft>
                <a:spcPts val="1060"/>
              </a:spcAft>
            </a:pPr>
            <a:endParaRPr b="0" lang="fr-FR" sz="2400" spc="-1" strike="noStrike">
              <a:latin typeface="Arial"/>
            </a:endParaRPr>
          </a:p>
          <a:p>
            <a:pPr marL="216000" indent="-20952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Le choix de ne pas construire un modèle ‘from scratch’ était assumé, et ne m’a pas empêché de recourir à des techniques apprises précédemment (clustering, pipelines, etc). Une partie du métier consiste également à trouver des solutions simples et performantes pour avancer : le partage du code en est une.</a:t>
            </a:r>
            <a:endParaRPr b="0" lang="fr-FR" sz="2400" spc="-1" strike="noStrike">
              <a:latin typeface="Arial"/>
            </a:endParaRPr>
          </a:p>
          <a:p>
            <a:pPr>
              <a:lnSpc>
                <a:spcPct val="100000"/>
              </a:lnSpc>
              <a:spcAft>
                <a:spcPts val="1060"/>
              </a:spcAft>
            </a:pPr>
            <a:endParaRPr b="0" lang="fr-FR" sz="2400" spc="-1" strike="noStrike">
              <a:latin typeface="Arial"/>
            </a:endParaRPr>
          </a:p>
          <a:p>
            <a:pPr marL="216000" indent="-20952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Je pense que ce projet sera central pour la suite de l’apprentissage : j’ai la sensation d’avoir mené un projet de bout en bout, avec des livrables ‘clé en main’.</a:t>
            </a:r>
            <a:endParaRPr b="0" lang="fr-FR" sz="2400" spc="-1" strike="noStrike">
              <a:latin typeface="Arial"/>
            </a:endParaRPr>
          </a:p>
        </p:txBody>
      </p:sp>
      <p:pic>
        <p:nvPicPr>
          <p:cNvPr id="165" name="" descr=""/>
          <p:cNvPicPr/>
          <p:nvPr/>
        </p:nvPicPr>
        <p:blipFill>
          <a:blip r:embed="rId1"/>
          <a:stretch/>
        </p:blipFill>
        <p:spPr>
          <a:xfrm>
            <a:off x="1943640" y="1655640"/>
            <a:ext cx="3003840" cy="30038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Objectifs du projet</a:t>
            </a:r>
            <a:endParaRPr b="0" lang="fr-FR" sz="3300" spc="-1" strike="noStrike">
              <a:latin typeface="Arial"/>
            </a:endParaRPr>
          </a:p>
        </p:txBody>
      </p:sp>
      <p:sp>
        <p:nvSpPr>
          <p:cNvPr id="89" name="CustomShape 2"/>
          <p:cNvSpPr/>
          <p:nvPr/>
        </p:nvSpPr>
        <p:spPr>
          <a:xfrm>
            <a:off x="1907640" y="1295640"/>
            <a:ext cx="5357520" cy="3736800"/>
          </a:xfrm>
          <a:prstGeom prst="rect">
            <a:avLst/>
          </a:prstGeom>
          <a:noFill/>
          <a:ln>
            <a:noFill/>
          </a:ln>
        </p:spPr>
        <p:style>
          <a:lnRef idx="0"/>
          <a:fillRef idx="0"/>
          <a:effectRef idx="0"/>
          <a:fontRef idx="minor"/>
        </p:style>
        <p:txBody>
          <a:bodyPr lIns="0" rIns="0" tIns="0" bIns="0">
            <a:normAutofit fontScale="31000"/>
          </a:bodyPr>
          <a:p>
            <a:pPr marL="432000" indent="-317160">
              <a:lnSpc>
                <a:spcPct val="100000"/>
              </a:lnSpc>
              <a:spcAft>
                <a:spcPts val="1060"/>
              </a:spcAft>
              <a:buClr>
                <a:srgbClr val="6b5e9b"/>
              </a:buClr>
              <a:buSzPct val="40000"/>
              <a:buFont typeface="Wingdings" charset="2"/>
              <a:buChar char=""/>
            </a:pPr>
            <a:r>
              <a:rPr b="0" lang="fr-FR" sz="2400" spc="-1" strike="noStrike">
                <a:solidFill>
                  <a:srgbClr val="050505"/>
                </a:solidFill>
                <a:latin typeface="Arial"/>
                <a:ea typeface="DejaVu Sans"/>
              </a:rPr>
              <a:t>Nous travaillons pour une société financière "Prêt à dépenser"</a:t>
            </a:r>
            <a:endParaRPr b="0" lang="fr-FR" sz="2400" spc="-1" strike="noStrike">
              <a:latin typeface="Arial"/>
            </a:endParaRPr>
          </a:p>
          <a:p>
            <a:pPr>
              <a:lnSpc>
                <a:spcPct val="100000"/>
              </a:lnSpc>
              <a:spcAft>
                <a:spcPts val="1060"/>
              </a:spcAft>
            </a:pPr>
            <a:endParaRPr b="0" lang="fr-FR" sz="2400" spc="-1" strike="noStrike">
              <a:latin typeface="Arial"/>
            </a:endParaRPr>
          </a:p>
          <a:p>
            <a:pPr marL="432000" indent="-317160">
              <a:lnSpc>
                <a:spcPct val="100000"/>
              </a:lnSpc>
              <a:spcAft>
                <a:spcPts val="1060"/>
              </a:spcAft>
              <a:buClr>
                <a:srgbClr val="6b5e9b"/>
              </a:buClr>
              <a:buSzPct val="40000"/>
              <a:buFont typeface="Wingdings" charset="2"/>
              <a:buChar char=""/>
            </a:pPr>
            <a:r>
              <a:rPr b="0" lang="fr-FR" sz="2400" spc="-1" strike="noStrike">
                <a:solidFill>
                  <a:srgbClr val="050505"/>
                </a:solidFill>
                <a:latin typeface="Arial"/>
                <a:ea typeface="DejaVu Sans"/>
              </a:rPr>
              <a:t>Nous cherchons à développer un modèle de notation de la probabilité de défaut des clients, dans le cadre d’une demande d’octroi de crédit.</a:t>
            </a:r>
            <a:endParaRPr b="0" lang="fr-FR" sz="2400" spc="-1" strike="noStrike">
              <a:latin typeface="Arial"/>
            </a:endParaRPr>
          </a:p>
          <a:p>
            <a:pPr marL="432000" indent="-317160">
              <a:lnSpc>
                <a:spcPct val="100000"/>
              </a:lnSpc>
              <a:spcAft>
                <a:spcPts val="1060"/>
              </a:spcAft>
              <a:buClr>
                <a:srgbClr val="6b5e9b"/>
              </a:buClr>
              <a:buSzPct val="40000"/>
              <a:buFont typeface="Wingdings" charset="2"/>
              <a:buChar char=""/>
            </a:pPr>
            <a:endParaRPr b="0" lang="fr-FR" sz="2400" spc="-1" strike="noStrike">
              <a:latin typeface="Arial"/>
            </a:endParaRPr>
          </a:p>
          <a:p>
            <a:pPr marL="432000" indent="-317160">
              <a:lnSpc>
                <a:spcPct val="100000"/>
              </a:lnSpc>
              <a:spcAft>
                <a:spcPts val="1060"/>
              </a:spcAft>
              <a:buClr>
                <a:srgbClr val="6b5e9b"/>
              </a:buClr>
              <a:buSzPct val="40000"/>
              <a:buFont typeface="Wingdings" charset="2"/>
              <a:buChar char=""/>
            </a:pPr>
            <a:r>
              <a:rPr b="0" lang="fr-FR" sz="2400" spc="-1" strike="noStrike">
                <a:solidFill>
                  <a:srgbClr val="050505"/>
                </a:solidFill>
                <a:latin typeface="Arial"/>
                <a:ea typeface="DejaVu Sans"/>
              </a:rPr>
              <a:t>Il nous est demandé de mettre en place un modèle de scoring, et de mettre les données à disposition des chargés de clientèle de l’entreprise (</a:t>
            </a:r>
            <a:r>
              <a:rPr b="0" lang="fr-FR" sz="2400" spc="-1" strike="noStrike">
                <a:solidFill>
                  <a:srgbClr val="050505"/>
                </a:solidFill>
                <a:latin typeface="Arial"/>
                <a:ea typeface="DejaVu Sans"/>
              </a:rPr>
              <a:t>sous forme de dashboard), afin qu’ils soient en mesure d’expliquer la décision d’octroi ou de refus de crédit aux clients.</a:t>
            </a:r>
            <a:endParaRPr b="0" lang="fr-FR" sz="2400" spc="-1" strike="noStrike">
              <a:latin typeface="Arial"/>
            </a:endParaRPr>
          </a:p>
          <a:p>
            <a:pPr>
              <a:lnSpc>
                <a:spcPct val="100000"/>
              </a:lnSpc>
              <a:spcAft>
                <a:spcPts val="1060"/>
              </a:spcAft>
            </a:pPr>
            <a:endParaRPr b="0" lang="fr-FR" sz="2400" spc="-1" strike="noStrike">
              <a:latin typeface="Arial"/>
            </a:endParaRPr>
          </a:p>
          <a:p>
            <a:pPr marL="432000" indent="-317160">
              <a:lnSpc>
                <a:spcPct val="100000"/>
              </a:lnSpc>
              <a:spcAft>
                <a:spcPts val="1060"/>
              </a:spcAft>
              <a:buClr>
                <a:srgbClr val="6b5e9b"/>
              </a:buClr>
              <a:buSzPct val="40000"/>
              <a:buFont typeface="Wingdings" charset="2"/>
              <a:buChar char=""/>
            </a:pPr>
            <a:r>
              <a:rPr b="0" lang="fr-FR" sz="2400" spc="-1" strike="noStrike">
                <a:solidFill>
                  <a:srgbClr val="050505"/>
                </a:solidFill>
                <a:latin typeface="Arial"/>
                <a:ea typeface="DejaVu Sans"/>
              </a:rPr>
              <a:t>Cette présentation a pour objectif de donner les points-clés de ce travail de modélisation et de visualisation.</a:t>
            </a:r>
            <a:endParaRPr b="0" lang="fr-FR" sz="2400" spc="-1" strike="noStrike">
              <a:latin typeface="Arial"/>
            </a:endParaRPr>
          </a:p>
        </p:txBody>
      </p:sp>
      <p:pic>
        <p:nvPicPr>
          <p:cNvPr id="90" name="" descr=""/>
          <p:cNvPicPr/>
          <p:nvPr/>
        </p:nvPicPr>
        <p:blipFill>
          <a:blip r:embed="rId1"/>
          <a:stretch/>
        </p:blipFill>
        <p:spPr>
          <a:xfrm>
            <a:off x="7378920" y="1944000"/>
            <a:ext cx="2557080" cy="2304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619640" y="28800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Sommaire</a:t>
            </a:r>
            <a:endParaRPr b="0" lang="fr-FR" sz="3300" spc="-1" strike="noStrike">
              <a:latin typeface="Arial"/>
            </a:endParaRPr>
          </a:p>
        </p:txBody>
      </p:sp>
      <p:sp>
        <p:nvSpPr>
          <p:cNvPr id="92" name="CustomShape 2"/>
          <p:cNvSpPr/>
          <p:nvPr/>
        </p:nvSpPr>
        <p:spPr>
          <a:xfrm>
            <a:off x="1619640" y="1367640"/>
            <a:ext cx="8092440" cy="3281040"/>
          </a:xfrm>
          <a:prstGeom prst="rect">
            <a:avLst/>
          </a:prstGeom>
          <a:noFill/>
          <a:ln>
            <a:noFill/>
          </a:ln>
        </p:spPr>
        <p:style>
          <a:lnRef idx="0"/>
          <a:fillRef idx="0"/>
          <a:effectRef idx="0"/>
          <a:fontRef idx="minor"/>
        </p:style>
        <p:txBody>
          <a:bodyPr lIns="0" rIns="0" tIns="0" bIns="0">
            <a:normAutofit/>
          </a:bodyPr>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Rappel : objectifs du projet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1" lang="fr-FR" sz="2400" spc="-1" strike="noStrike">
                <a:solidFill>
                  <a:srgbClr val="050505"/>
                </a:solidFill>
                <a:latin typeface="Arial"/>
                <a:ea typeface="DejaVu Sans"/>
              </a:rPr>
              <a:t>Enjeux du projet et méthodologie suivie</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modèle utilisé</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déploiement du modèle par API</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dashboard - construction &amp; fonctionnement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Conclusion : Pistes d’amélioration</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Scorer et présenter</a:t>
            </a:r>
            <a:endParaRPr b="0" lang="fr-FR" sz="3300" spc="-1" strike="noStrike">
              <a:latin typeface="Arial"/>
            </a:endParaRPr>
          </a:p>
          <a:p>
            <a:pPr algn="ctr">
              <a:lnSpc>
                <a:spcPct val="100000"/>
              </a:lnSpc>
            </a:pPr>
            <a:r>
              <a:rPr b="0" lang="fr-FR" sz="3300" spc="-1" strike="noStrike">
                <a:solidFill>
                  <a:srgbClr val="050505"/>
                </a:solidFill>
                <a:latin typeface="Times New Roman"/>
                <a:ea typeface="DejaVu Sans"/>
              </a:rPr>
              <a:t>Le contexte</a:t>
            </a:r>
            <a:endParaRPr b="0" lang="fr-FR" sz="3300" spc="-1" strike="noStrike">
              <a:latin typeface="Arial"/>
            </a:endParaRPr>
          </a:p>
        </p:txBody>
      </p:sp>
      <p:sp>
        <p:nvSpPr>
          <p:cNvPr id="94" name="CustomShape 2"/>
          <p:cNvSpPr/>
          <p:nvPr/>
        </p:nvSpPr>
        <p:spPr>
          <a:xfrm>
            <a:off x="5400000" y="1295640"/>
            <a:ext cx="4384440" cy="2592360"/>
          </a:xfrm>
          <a:prstGeom prst="rect">
            <a:avLst/>
          </a:prstGeom>
          <a:noFill/>
          <a:ln>
            <a:noFill/>
          </a:ln>
        </p:spPr>
        <p:style>
          <a:lnRef idx="0"/>
          <a:fillRef idx="0"/>
          <a:effectRef idx="0"/>
          <a:fontRef idx="minor"/>
        </p:style>
        <p:txBody>
          <a:bodyPr lIns="0" rIns="0" tIns="0" bIns="0">
            <a:normAutofit fontScale="45000"/>
          </a:bodyPr>
          <a:p>
            <a:pPr marL="216000" indent="-209880">
              <a:lnSpc>
                <a:spcPct val="115000"/>
              </a:lnSpc>
              <a:spcAft>
                <a:spcPts val="1060"/>
              </a:spcAft>
              <a:buClr>
                <a:srgbClr val="6b5e9b"/>
              </a:buClr>
              <a:buSzPct val="60000"/>
              <a:buFont typeface="Wingdings" charset="2"/>
              <a:buChar char=""/>
              <a:tabLst>
                <a:tab algn="l" pos="0"/>
              </a:tabLst>
            </a:pPr>
            <a:r>
              <a:rPr b="0" lang="fr-FR" sz="2400" spc="-1" strike="noStrike">
                <a:solidFill>
                  <a:srgbClr val="050505"/>
                </a:solidFill>
                <a:latin typeface="Arial"/>
                <a:ea typeface="DejaVu Sans"/>
              </a:rPr>
              <a:t>Ce projet nous met face à deux contraintes  majeures :</a:t>
            </a:r>
            <a:endParaRPr b="0" lang="fr-FR" sz="2400" spc="-1" strike="noStrike">
              <a:latin typeface="Arial"/>
            </a:endParaRPr>
          </a:p>
          <a:p>
            <a:pPr lvl="1" marL="432000" indent="-210960">
              <a:lnSpc>
                <a:spcPct val="115000"/>
              </a:lnSpc>
              <a:spcAft>
                <a:spcPts val="1060"/>
              </a:spcAft>
              <a:buClr>
                <a:srgbClr val="000000"/>
              </a:buClr>
              <a:buSzPct val="45000"/>
              <a:buFont typeface="Wingdings" charset="2"/>
              <a:buChar char=""/>
              <a:tabLst>
                <a:tab algn="l" pos="0"/>
              </a:tabLst>
            </a:pPr>
            <a:r>
              <a:rPr b="0" lang="fr-FR" sz="2400" spc="-1" strike="noStrike">
                <a:solidFill>
                  <a:srgbClr val="050505"/>
                </a:solidFill>
                <a:latin typeface="Arial"/>
                <a:ea typeface="DejaVu Sans"/>
              </a:rPr>
              <a:t>Le grand nombre de possibilités de construction du score (et la taille des bases associées)</a:t>
            </a:r>
            <a:endParaRPr b="0" lang="fr-FR" sz="2400" spc="-1" strike="noStrike">
              <a:latin typeface="Arial"/>
            </a:endParaRPr>
          </a:p>
          <a:p>
            <a:pPr>
              <a:lnSpc>
                <a:spcPct val="115000"/>
              </a:lnSpc>
              <a:spcAft>
                <a:spcPts val="1060"/>
              </a:spcAft>
              <a:tabLst>
                <a:tab algn="l" pos="0"/>
              </a:tabLst>
            </a:pPr>
            <a:endParaRPr b="0" lang="fr-FR" sz="2400" spc="-1" strike="noStrike">
              <a:latin typeface="Arial"/>
            </a:endParaRPr>
          </a:p>
          <a:p>
            <a:pPr lvl="1" marL="432000" indent="-210960">
              <a:lnSpc>
                <a:spcPct val="115000"/>
              </a:lnSpc>
              <a:spcAft>
                <a:spcPts val="1060"/>
              </a:spcAft>
              <a:buClr>
                <a:srgbClr val="000000"/>
              </a:buClr>
              <a:buSzPct val="45000"/>
              <a:buFont typeface="Wingdings" charset="2"/>
              <a:buChar char=""/>
              <a:tabLst>
                <a:tab algn="l" pos="0"/>
              </a:tabLst>
            </a:pPr>
            <a:r>
              <a:rPr b="0" lang="fr-FR" sz="2400" spc="-1" strike="noStrike">
                <a:solidFill>
                  <a:srgbClr val="050505"/>
                </a:solidFill>
                <a:latin typeface="Arial"/>
                <a:ea typeface="DejaVu Sans"/>
              </a:rPr>
              <a:t>La nécessité de présenter les résultats de manière simple &amp; lisible</a:t>
            </a:r>
            <a:endParaRPr b="0" lang="fr-FR" sz="2400" spc="-1" strike="noStrike">
              <a:latin typeface="Arial"/>
            </a:endParaRPr>
          </a:p>
        </p:txBody>
      </p:sp>
      <p:pic>
        <p:nvPicPr>
          <p:cNvPr id="95" name="" descr=""/>
          <p:cNvPicPr/>
          <p:nvPr/>
        </p:nvPicPr>
        <p:blipFill>
          <a:blip r:embed="rId1"/>
          <a:stretch/>
        </p:blipFill>
        <p:spPr>
          <a:xfrm>
            <a:off x="1894680" y="1441800"/>
            <a:ext cx="3505320" cy="2518200"/>
          </a:xfrm>
          <a:prstGeom prst="rect">
            <a:avLst/>
          </a:prstGeom>
          <a:ln>
            <a:noFill/>
          </a:ln>
        </p:spPr>
      </p:pic>
      <p:sp>
        <p:nvSpPr>
          <p:cNvPr id="96" name="CustomShape 3"/>
          <p:cNvSpPr/>
          <p:nvPr/>
        </p:nvSpPr>
        <p:spPr>
          <a:xfrm>
            <a:off x="2736000" y="4500000"/>
            <a:ext cx="6336000" cy="648000"/>
          </a:xfrm>
          <a:prstGeom prst="rect">
            <a:avLst/>
          </a:prstGeom>
          <a:noFill/>
          <a:ln>
            <a:noFill/>
          </a:ln>
        </p:spPr>
        <p:style>
          <a:lnRef idx="0"/>
          <a:fillRef idx="0"/>
          <a:effectRef idx="0"/>
          <a:fontRef idx="minor"/>
        </p:style>
        <p:txBody>
          <a:bodyPr lIns="0" rIns="0" tIns="0" bIns="0">
            <a:normAutofit/>
          </a:bodyPr>
          <a:p>
            <a:pPr marL="216000" indent="-209880">
              <a:lnSpc>
                <a:spcPct val="115000"/>
              </a:lnSpc>
              <a:spcAft>
                <a:spcPts val="1060"/>
              </a:spcAft>
              <a:buClr>
                <a:srgbClr val="6b5e9b"/>
              </a:buClr>
              <a:buSzPct val="60000"/>
              <a:buFont typeface="Wingdings" charset="2"/>
              <a:buChar char=""/>
              <a:tabLst>
                <a:tab algn="l" pos="0"/>
              </a:tabLst>
            </a:pP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t</a:t>
            </a: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t</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n</a:t>
            </a:r>
            <a:r>
              <a:rPr b="0" lang="fr-FR" sz="2400" spc="-1" strike="noStrike">
                <a:solidFill>
                  <a:srgbClr val="050505"/>
                </a:solidFill>
                <a:latin typeface="Arial"/>
                <a:ea typeface="DejaVu Sans"/>
              </a:rPr>
              <a:t> </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h</a:t>
            </a:r>
            <a:r>
              <a:rPr b="0" lang="fr-FR" sz="2400" spc="-1" strike="noStrike">
                <a:solidFill>
                  <a:srgbClr val="050505"/>
                </a:solidFill>
                <a:latin typeface="Arial"/>
                <a:ea typeface="DejaVu Sans"/>
              </a:rPr>
              <a:t>b</a:t>
            </a:r>
            <a:r>
              <a:rPr b="0" lang="fr-FR" sz="2400" spc="-1" strike="noStrike">
                <a:solidFill>
                  <a:srgbClr val="050505"/>
                </a:solidFill>
                <a:latin typeface="Arial"/>
                <a:ea typeface="DejaVu Sans"/>
              </a:rPr>
              <a:t>o</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r</a:t>
            </a:r>
            <a:r>
              <a:rPr b="0" lang="fr-FR" sz="2400" spc="-1" strike="noStrike">
                <a:solidFill>
                  <a:srgbClr val="050505"/>
                </a:solidFill>
                <a:latin typeface="Arial"/>
                <a:ea typeface="DejaVu Sans"/>
              </a:rPr>
              <a:t>d</a:t>
            </a:r>
            <a:r>
              <a:rPr b="0" lang="fr-FR" sz="2400" spc="-1" strike="noStrike">
                <a:solidFill>
                  <a:srgbClr val="050505"/>
                </a:solidFill>
                <a:latin typeface="Arial"/>
                <a:ea typeface="DejaVu Sans"/>
              </a:rPr>
              <a:t> </a:t>
            </a:r>
            <a:r>
              <a:rPr b="0" lang="fr-FR" sz="2400" spc="-1" strike="noStrike">
                <a:solidFill>
                  <a:srgbClr val="050505"/>
                </a:solidFill>
                <a:latin typeface="Arial"/>
                <a:ea typeface="DejaVu Sans"/>
              </a:rPr>
              <a:t>f</a:t>
            </a:r>
            <a:r>
              <a:rPr b="0" lang="fr-FR" sz="2400" spc="-1" strike="noStrike">
                <a:solidFill>
                  <a:srgbClr val="050505"/>
                </a:solidFill>
                <a:latin typeface="Arial"/>
                <a:ea typeface="DejaVu Sans"/>
              </a:rPr>
              <a:t>a</a:t>
            </a:r>
            <a:r>
              <a:rPr b="0" lang="fr-FR" sz="2400" spc="-1" strike="noStrike">
                <a:solidFill>
                  <a:srgbClr val="050505"/>
                </a:solidFill>
                <a:latin typeface="Arial"/>
                <a:ea typeface="DejaVu Sans"/>
              </a:rPr>
              <a:t>c</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 </a:t>
            </a:r>
            <a:r>
              <a:rPr b="0" lang="fr-FR" sz="2400" spc="-1" strike="noStrike">
                <a:solidFill>
                  <a:srgbClr val="050505"/>
                </a:solidFill>
                <a:latin typeface="Arial"/>
                <a:ea typeface="DejaVu Sans"/>
              </a:rPr>
              <a:t>à</a:t>
            </a:r>
            <a:r>
              <a:rPr b="0" lang="fr-FR" sz="2400" spc="-1" strike="noStrike">
                <a:solidFill>
                  <a:srgbClr val="050505"/>
                </a:solidFill>
                <a:latin typeface="Arial"/>
                <a:ea typeface="DejaVu Sans"/>
              </a:rPr>
              <a:t> </a:t>
            </a:r>
            <a:r>
              <a:rPr b="0" lang="fr-FR" sz="2400" spc="-1" strike="noStrike">
                <a:solidFill>
                  <a:srgbClr val="050505"/>
                </a:solidFill>
                <a:latin typeface="Arial"/>
                <a:ea typeface="DejaVu Sans"/>
              </a:rPr>
              <a:t>u</a:t>
            </a:r>
            <a:r>
              <a:rPr b="0" lang="fr-FR" sz="2400" spc="-1" strike="noStrike">
                <a:solidFill>
                  <a:srgbClr val="050505"/>
                </a:solidFill>
                <a:latin typeface="Arial"/>
                <a:ea typeface="DejaVu Sans"/>
              </a:rPr>
              <a:t>t</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l</a:t>
            </a:r>
            <a:r>
              <a:rPr b="0" lang="fr-FR" sz="2400" spc="-1" strike="noStrike">
                <a:solidFill>
                  <a:srgbClr val="050505"/>
                </a:solidFill>
                <a:latin typeface="Arial"/>
                <a:ea typeface="DejaVu Sans"/>
              </a:rPr>
              <a:t>i</a:t>
            </a:r>
            <a:r>
              <a:rPr b="0" lang="fr-FR" sz="2400" spc="-1" strike="noStrike">
                <a:solidFill>
                  <a:srgbClr val="050505"/>
                </a:solidFill>
                <a:latin typeface="Arial"/>
                <a:ea typeface="DejaVu Sans"/>
              </a:rPr>
              <a:t>s</a:t>
            </a:r>
            <a:r>
              <a:rPr b="0" lang="fr-FR" sz="2400" spc="-1" strike="noStrike">
                <a:solidFill>
                  <a:srgbClr val="050505"/>
                </a:solidFill>
                <a:latin typeface="Arial"/>
                <a:ea typeface="DejaVu Sans"/>
              </a:rPr>
              <a:t>e</a:t>
            </a:r>
            <a:r>
              <a:rPr b="0" lang="fr-FR" sz="2400" spc="-1" strike="noStrike">
                <a:solidFill>
                  <a:srgbClr val="050505"/>
                </a:solidFill>
                <a:latin typeface="Arial"/>
                <a:ea typeface="DejaVu Sans"/>
              </a:rPr>
              <a:t>r</a:t>
            </a:r>
            <a:endParaRPr b="0" lang="fr-FR" sz="2400" spc="-1" strike="noStrike">
              <a:latin typeface="Arial"/>
            </a:endParaRPr>
          </a:p>
        </p:txBody>
      </p:sp>
      <p:sp>
        <p:nvSpPr>
          <p:cNvPr id="97" name="CustomShape 4"/>
          <p:cNvSpPr/>
          <p:nvPr/>
        </p:nvSpPr>
        <p:spPr>
          <a:xfrm>
            <a:off x="1944000" y="4608000"/>
            <a:ext cx="864000" cy="288000"/>
          </a:xfrm>
          <a:custGeom>
            <a:avLst/>
            <a:gdLst/>
            <a:ahLst/>
            <a:rect l="0" t="0" r="r" b="b"/>
            <a:pathLst>
              <a:path w="2402" h="802">
                <a:moveTo>
                  <a:pt x="0" y="200"/>
                </a:moveTo>
                <a:lnTo>
                  <a:pt x="1800" y="200"/>
                </a:lnTo>
                <a:lnTo>
                  <a:pt x="1800" y="0"/>
                </a:lnTo>
                <a:lnTo>
                  <a:pt x="2401" y="400"/>
                </a:lnTo>
                <a:lnTo>
                  <a:pt x="1800" y="801"/>
                </a:lnTo>
                <a:lnTo>
                  <a:pt x="1800" y="600"/>
                </a:lnTo>
                <a:lnTo>
                  <a:pt x="0" y="600"/>
                </a:lnTo>
                <a:lnTo>
                  <a:pt x="0" y="200"/>
                </a:lnTo>
              </a:path>
            </a:pathLst>
          </a:custGeom>
          <a:solidFill>
            <a:srgbClr val="729fcf"/>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Scorer et présenter</a:t>
            </a:r>
            <a:endParaRPr b="0" lang="fr-FR" sz="3300" spc="-1" strike="noStrike">
              <a:latin typeface="Arial"/>
            </a:endParaRPr>
          </a:p>
          <a:p>
            <a:pPr algn="ctr">
              <a:lnSpc>
                <a:spcPct val="100000"/>
              </a:lnSpc>
            </a:pPr>
            <a:r>
              <a:rPr b="0" lang="fr-FR" sz="3300" spc="-1" strike="noStrike">
                <a:solidFill>
                  <a:srgbClr val="050505"/>
                </a:solidFill>
                <a:latin typeface="Times New Roman"/>
                <a:ea typeface="DejaVu Sans"/>
              </a:rPr>
              <a:t>Enjeux et méthodologie</a:t>
            </a:r>
            <a:endParaRPr b="0" lang="fr-FR" sz="3300" spc="-1" strike="noStrike">
              <a:latin typeface="Arial"/>
            </a:endParaRPr>
          </a:p>
        </p:txBody>
      </p:sp>
      <p:sp>
        <p:nvSpPr>
          <p:cNvPr id="99" name="CustomShape 2"/>
          <p:cNvSpPr/>
          <p:nvPr/>
        </p:nvSpPr>
        <p:spPr>
          <a:xfrm>
            <a:off x="4463640" y="1511640"/>
            <a:ext cx="5322600" cy="2952360"/>
          </a:xfrm>
          <a:prstGeom prst="rect">
            <a:avLst/>
          </a:prstGeom>
          <a:noFill/>
          <a:ln>
            <a:noFill/>
          </a:ln>
        </p:spPr>
        <p:style>
          <a:lnRef idx="0"/>
          <a:fillRef idx="0"/>
          <a:effectRef idx="0"/>
          <a:fontRef idx="minor"/>
        </p:style>
        <p:txBody>
          <a:bodyPr lIns="0" rIns="0" tIns="0" bIns="0">
            <a:normAutofit/>
          </a:bodyPr>
          <a:p>
            <a:pPr marL="216000" indent="-209880">
              <a:lnSpc>
                <a:spcPct val="115000"/>
              </a:lnSpc>
              <a:spcAft>
                <a:spcPts val="1060"/>
              </a:spcAft>
              <a:buClr>
                <a:srgbClr val="6b5e9b"/>
              </a:buClr>
              <a:buSzPct val="60000"/>
              <a:buFont typeface="Wingdings" charset="2"/>
              <a:buChar char=""/>
              <a:tabLst>
                <a:tab algn="l" pos="0"/>
              </a:tabLst>
            </a:pPr>
            <a:r>
              <a:rPr b="0" lang="fr-FR" sz="1500" spc="-1" strike="noStrike">
                <a:solidFill>
                  <a:srgbClr val="050505"/>
                </a:solidFill>
                <a:latin typeface="Arial"/>
                <a:ea typeface="DejaVu Sans"/>
              </a:rPr>
              <a:t>Notre première étape va consister à traiter les données afin de produire le modèle de scoring et évaluer sa qualité</a:t>
            </a:r>
            <a:endParaRPr b="0" lang="fr-FR" sz="1500" spc="-1" strike="noStrike">
              <a:latin typeface="Arial"/>
            </a:endParaRPr>
          </a:p>
          <a:p>
            <a:pPr marL="216000" indent="-209880">
              <a:lnSpc>
                <a:spcPct val="115000"/>
              </a:lnSpc>
              <a:spcAft>
                <a:spcPts val="1060"/>
              </a:spcAft>
              <a:buClr>
                <a:srgbClr val="6b5e9b"/>
              </a:buClr>
              <a:buSzPct val="60000"/>
              <a:buFont typeface="Wingdings" charset="2"/>
              <a:buChar char=""/>
              <a:tabLst>
                <a:tab algn="l" pos="0"/>
              </a:tabLst>
            </a:pPr>
            <a:r>
              <a:rPr b="0" lang="fr-FR" sz="1500" spc="-1" strike="noStrike">
                <a:solidFill>
                  <a:srgbClr val="050505"/>
                </a:solidFill>
                <a:latin typeface="Arial"/>
                <a:ea typeface="DejaVu Sans"/>
              </a:rPr>
              <a:t> </a:t>
            </a:r>
            <a:endParaRPr b="0" lang="fr-FR" sz="1500" spc="-1" strike="noStrike">
              <a:latin typeface="Arial"/>
            </a:endParaRPr>
          </a:p>
          <a:p>
            <a:pPr marL="216000" indent="-209880">
              <a:lnSpc>
                <a:spcPct val="115000"/>
              </a:lnSpc>
              <a:spcAft>
                <a:spcPts val="1060"/>
              </a:spcAft>
              <a:buClr>
                <a:srgbClr val="6b5e9b"/>
              </a:buClr>
              <a:buSzPct val="60000"/>
              <a:buFont typeface="Wingdings" charset="2"/>
              <a:buChar char=""/>
              <a:tabLst>
                <a:tab algn="l" pos="0"/>
              </a:tabLst>
            </a:pPr>
            <a:r>
              <a:rPr b="0" lang="fr-FR" sz="1500" spc="-1" strike="noStrike">
                <a:solidFill>
                  <a:srgbClr val="050505"/>
                </a:solidFill>
                <a:latin typeface="Arial"/>
                <a:ea typeface="DejaVu Sans"/>
              </a:rPr>
              <a:t>Nous allons ensuite construire un dashboard qui soit lisible et simple à utiliser pour expliquer ce modèle</a:t>
            </a:r>
            <a:endParaRPr b="0" lang="fr-FR" sz="1500" spc="-1" strike="noStrike">
              <a:latin typeface="Arial"/>
            </a:endParaRPr>
          </a:p>
          <a:p>
            <a:pPr marL="216000" indent="-209880">
              <a:lnSpc>
                <a:spcPct val="115000"/>
              </a:lnSpc>
              <a:spcAft>
                <a:spcPts val="1060"/>
              </a:spcAft>
              <a:buClr>
                <a:srgbClr val="6b5e9b"/>
              </a:buClr>
              <a:buSzPct val="60000"/>
              <a:buFont typeface="Wingdings" charset="2"/>
              <a:buChar char=""/>
              <a:tabLst>
                <a:tab algn="l" pos="0"/>
              </a:tabLst>
            </a:pPr>
            <a:endParaRPr b="0" lang="fr-FR" sz="1500" spc="-1" strike="noStrike">
              <a:latin typeface="Arial"/>
            </a:endParaRPr>
          </a:p>
          <a:p>
            <a:pPr marL="216000" indent="-209880">
              <a:lnSpc>
                <a:spcPct val="115000"/>
              </a:lnSpc>
              <a:spcAft>
                <a:spcPts val="1060"/>
              </a:spcAft>
              <a:buClr>
                <a:srgbClr val="6b5e9b"/>
              </a:buClr>
              <a:buSzPct val="60000"/>
              <a:buFont typeface="Wingdings" charset="2"/>
              <a:buChar char=""/>
              <a:tabLst>
                <a:tab algn="l" pos="0"/>
              </a:tabLst>
            </a:pPr>
            <a:r>
              <a:rPr b="0" lang="fr-FR" sz="1500" spc="-1" strike="noStrike">
                <a:solidFill>
                  <a:srgbClr val="050505"/>
                </a:solidFill>
                <a:latin typeface="Arial"/>
                <a:ea typeface="DejaVu Sans"/>
              </a:rPr>
              <a:t>Enfin, nous construirons une architecture technique afin de rendre ce dashboard accessible en ligne, ainsi qu’une API afin de récupérer les résultats du modèle.</a:t>
            </a:r>
            <a:endParaRPr b="0" lang="fr-FR" sz="1500" spc="-1" strike="noStrike">
              <a:latin typeface="Arial"/>
            </a:endParaRPr>
          </a:p>
        </p:txBody>
      </p:sp>
      <p:pic>
        <p:nvPicPr>
          <p:cNvPr id="100" name="" descr=""/>
          <p:cNvPicPr/>
          <p:nvPr/>
        </p:nvPicPr>
        <p:blipFill>
          <a:blip r:embed="rId1"/>
          <a:stretch/>
        </p:blipFill>
        <p:spPr>
          <a:xfrm>
            <a:off x="1981800" y="1838880"/>
            <a:ext cx="2331720" cy="2521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Les données proposées</a:t>
            </a:r>
            <a:endParaRPr b="0" lang="fr-FR" sz="3300" spc="-1" strike="noStrike">
              <a:latin typeface="Arial"/>
            </a:endParaRPr>
          </a:p>
        </p:txBody>
      </p:sp>
      <p:sp>
        <p:nvSpPr>
          <p:cNvPr id="102" name="CustomShape 2"/>
          <p:cNvSpPr/>
          <p:nvPr/>
        </p:nvSpPr>
        <p:spPr>
          <a:xfrm>
            <a:off x="1801440" y="1296000"/>
            <a:ext cx="7486560" cy="1906560"/>
          </a:xfrm>
          <a:prstGeom prst="rect">
            <a:avLst/>
          </a:prstGeom>
          <a:noFill/>
          <a:ln>
            <a:noFill/>
          </a:ln>
        </p:spPr>
        <p:style>
          <a:lnRef idx="0"/>
          <a:fillRef idx="0"/>
          <a:effectRef idx="0"/>
          <a:fontRef idx="minor"/>
        </p:style>
        <p:txBody>
          <a:bodyPr lIns="0" rIns="0" tIns="0" bIns="0">
            <a:normAutofit fontScale="28000"/>
          </a:bodyPr>
          <a:p>
            <a:pPr marL="216000" indent="-214560">
              <a:lnSpc>
                <a:spcPct val="115000"/>
              </a:lnSpc>
              <a:spcAft>
                <a:spcPts val="1060"/>
              </a:spcAft>
              <a:buClr>
                <a:srgbClr val="6b5e9b"/>
              </a:buClr>
              <a:buFont typeface="Symbol" charset="2"/>
              <a:buChar char=""/>
              <a:tabLst>
                <a:tab algn="l" pos="0"/>
              </a:tabLst>
            </a:pPr>
            <a:r>
              <a:rPr b="0" lang="fr-FR" sz="2400" spc="-1" strike="noStrike">
                <a:solidFill>
                  <a:srgbClr val="050505"/>
                </a:solidFill>
                <a:latin typeface="Arial"/>
                <a:ea typeface="DejaVu Sans"/>
              </a:rPr>
              <a:t>Nous allons travailler sur un extrait des données personnelles d’un grand nombre de clients (environ 350 000).</a:t>
            </a:r>
            <a:endParaRPr b="0" lang="fr-FR" sz="2400" spc="-1" strike="noStrike">
              <a:latin typeface="Arial"/>
            </a:endParaRPr>
          </a:p>
          <a:p>
            <a:pPr marL="216000" indent="-214560">
              <a:lnSpc>
                <a:spcPct val="115000"/>
              </a:lnSpc>
              <a:spcAft>
                <a:spcPts val="1060"/>
              </a:spcAft>
              <a:buClr>
                <a:srgbClr val="6b5e9b"/>
              </a:buClr>
              <a:buFont typeface="Symbol" charset="2"/>
              <a:buChar char=""/>
              <a:tabLst>
                <a:tab algn="l" pos="0"/>
              </a:tabLst>
            </a:pPr>
            <a:r>
              <a:rPr b="0" lang="fr-FR" sz="2400" spc="-1" strike="noStrike">
                <a:solidFill>
                  <a:srgbClr val="050505"/>
                </a:solidFill>
                <a:latin typeface="Arial"/>
                <a:ea typeface="DejaVu Sans"/>
              </a:rPr>
              <a:t>Ici : "client" = dossier de demande de crédit</a:t>
            </a:r>
            <a:endParaRPr b="0" lang="fr-FR" sz="2400" spc="-1" strike="noStrike">
              <a:latin typeface="Arial"/>
            </a:endParaRPr>
          </a:p>
          <a:p>
            <a:pPr marL="216000" indent="-214560">
              <a:lnSpc>
                <a:spcPct val="115000"/>
              </a:lnSpc>
              <a:spcAft>
                <a:spcPts val="1060"/>
              </a:spcAft>
              <a:buClr>
                <a:srgbClr val="6b5e9b"/>
              </a:buClr>
              <a:buFont typeface="Symbol" charset="2"/>
              <a:buChar char=""/>
              <a:tabLst>
                <a:tab algn="l" pos="0"/>
              </a:tabLst>
            </a:pPr>
            <a:r>
              <a:rPr b="0" lang="fr-FR" sz="2400" spc="-1" strike="noStrike">
                <a:solidFill>
                  <a:srgbClr val="050505"/>
                </a:solidFill>
                <a:latin typeface="Arial"/>
                <a:ea typeface="DejaVu Sans"/>
              </a:rPr>
              <a:t>Nous connaissons la décision d’octroi sur environ 300 000 de ces clients, nous laissant environ 50 000 entrées de test pour notre modèle.</a:t>
            </a:r>
            <a:endParaRPr b="0" lang="fr-FR" sz="2400" spc="-1" strike="noStrike">
              <a:latin typeface="Arial"/>
            </a:endParaRPr>
          </a:p>
          <a:p>
            <a:pPr marL="216000" indent="-214560">
              <a:lnSpc>
                <a:spcPct val="115000"/>
              </a:lnSpc>
              <a:spcAft>
                <a:spcPts val="1060"/>
              </a:spcAft>
              <a:buClr>
                <a:srgbClr val="6b5e9b"/>
              </a:buClr>
              <a:buFont typeface="Symbol" charset="2"/>
              <a:buChar char=""/>
              <a:tabLst>
                <a:tab algn="l" pos="0"/>
              </a:tabLst>
            </a:pPr>
            <a:r>
              <a:rPr b="0" lang="fr-FR" sz="2400" spc="-1" strike="noStrike">
                <a:solidFill>
                  <a:srgbClr val="050505"/>
                </a:solidFill>
                <a:latin typeface="Arial"/>
                <a:ea typeface="DejaVu Sans"/>
              </a:rPr>
              <a:t>Nous disposons par ailleurs d’un "réservoir" de données complémentaires, dans une série de tables annexes.</a:t>
            </a:r>
            <a:endParaRPr b="0" lang="fr-FR" sz="2400" spc="-1" strike="noStrike">
              <a:latin typeface="Arial"/>
            </a:endParaRPr>
          </a:p>
        </p:txBody>
      </p:sp>
      <p:sp>
        <p:nvSpPr>
          <p:cNvPr id="103" name="CustomShape 3"/>
          <p:cNvSpPr/>
          <p:nvPr/>
        </p:nvSpPr>
        <p:spPr>
          <a:xfrm>
            <a:off x="3240000" y="3888000"/>
            <a:ext cx="3238560" cy="12240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0" i="1" lang="fr-FR" sz="1200" spc="-1" strike="noStrike">
                <a:solidFill>
                  <a:srgbClr val="050505"/>
                </a:solidFill>
                <a:latin typeface="Arial"/>
                <a:ea typeface="DejaVu Sans"/>
              </a:rPr>
              <a:t>L’un des enjeux pour la suite : les refus de crédit (TARGET = 1) sont beaucoup moins nombreux que les accords (TARGET = 0)</a:t>
            </a:r>
            <a:endParaRPr b="0" i="1" lang="fr-FR" sz="1200" spc="-1" strike="noStrike">
              <a:latin typeface="Arial"/>
            </a:endParaRPr>
          </a:p>
          <a:p>
            <a:pPr algn="r">
              <a:lnSpc>
                <a:spcPct val="100000"/>
              </a:lnSpc>
            </a:pPr>
            <a:endParaRPr b="0" i="1" lang="fr-FR" sz="1200" spc="-1" strike="noStrike">
              <a:latin typeface="Arial"/>
            </a:endParaRPr>
          </a:p>
          <a:p>
            <a:pPr algn="r">
              <a:lnSpc>
                <a:spcPct val="100000"/>
              </a:lnSpc>
            </a:pPr>
            <a:r>
              <a:rPr b="0" i="1" lang="fr-FR" sz="1200" spc="-1" strike="noStrike">
                <a:solidFill>
                  <a:srgbClr val="050505"/>
                </a:solidFill>
                <a:latin typeface="Arial"/>
                <a:ea typeface="DejaVu Sans"/>
              </a:rPr>
              <a:t>Nos classes sont donc ‘déséquilibrées’</a:t>
            </a:r>
            <a:endParaRPr b="0" i="1" lang="fr-FR" sz="1200" spc="-1" strike="noStrike">
              <a:latin typeface="Arial"/>
            </a:endParaRPr>
          </a:p>
        </p:txBody>
      </p:sp>
      <p:pic>
        <p:nvPicPr>
          <p:cNvPr id="104" name="" descr=""/>
          <p:cNvPicPr/>
          <p:nvPr/>
        </p:nvPicPr>
        <p:blipFill>
          <a:blip r:embed="rId1"/>
          <a:stretch/>
        </p:blipFill>
        <p:spPr>
          <a:xfrm>
            <a:off x="2088000" y="4025520"/>
            <a:ext cx="851400" cy="870480"/>
          </a:xfrm>
          <a:prstGeom prst="rect">
            <a:avLst/>
          </a:prstGeom>
          <a:ln>
            <a:noFill/>
          </a:ln>
        </p:spPr>
      </p:pic>
      <p:pic>
        <p:nvPicPr>
          <p:cNvPr id="105" name="" descr=""/>
          <p:cNvPicPr/>
          <p:nvPr/>
        </p:nvPicPr>
        <p:blipFill>
          <a:blip r:embed="rId2"/>
          <a:stretch/>
        </p:blipFill>
        <p:spPr>
          <a:xfrm>
            <a:off x="6480000" y="3024000"/>
            <a:ext cx="3168000" cy="2351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19640" y="28800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Sommaire</a:t>
            </a:r>
            <a:endParaRPr b="0" lang="fr-FR" sz="3300" spc="-1" strike="noStrike">
              <a:latin typeface="Arial"/>
            </a:endParaRPr>
          </a:p>
        </p:txBody>
      </p:sp>
      <p:sp>
        <p:nvSpPr>
          <p:cNvPr id="107" name="CustomShape 2"/>
          <p:cNvSpPr/>
          <p:nvPr/>
        </p:nvSpPr>
        <p:spPr>
          <a:xfrm>
            <a:off x="1619640" y="1367640"/>
            <a:ext cx="8092440" cy="3281040"/>
          </a:xfrm>
          <a:prstGeom prst="rect">
            <a:avLst/>
          </a:prstGeom>
          <a:noFill/>
          <a:ln>
            <a:noFill/>
          </a:ln>
        </p:spPr>
        <p:style>
          <a:lnRef idx="0"/>
          <a:fillRef idx="0"/>
          <a:effectRef idx="0"/>
          <a:fontRef idx="minor"/>
        </p:style>
        <p:txBody>
          <a:bodyPr lIns="0" rIns="0" tIns="0" bIns="0">
            <a:normAutofit/>
          </a:bodyPr>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Rappel : objectifs du projet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Enjeux du projet et méthodologie suivie</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1" lang="fr-FR" sz="2400" spc="-1" strike="noStrike">
                <a:solidFill>
                  <a:srgbClr val="050505"/>
                </a:solidFill>
                <a:latin typeface="Arial"/>
                <a:ea typeface="DejaVu Sans"/>
              </a:rPr>
              <a:t>Le modèle utilisé</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déploiement du modèle par API</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Le dashboard - construction &amp; fonctionnement</a:t>
            </a:r>
            <a:endParaRPr b="0" lang="fr-FR" sz="2400" spc="-1" strike="noStrike">
              <a:latin typeface="Arial"/>
            </a:endParaRPr>
          </a:p>
          <a:p>
            <a:pPr marL="432000" indent="-317160">
              <a:lnSpc>
                <a:spcPct val="100000"/>
              </a:lnSpc>
              <a:spcAft>
                <a:spcPts val="1060"/>
              </a:spcAft>
              <a:buClr>
                <a:srgbClr val="6b5e9b"/>
              </a:buClr>
              <a:buFont typeface="StarSymbol"/>
              <a:buAutoNum type="arabicPeriod"/>
            </a:pPr>
            <a:r>
              <a:rPr b="0" lang="fr-FR" sz="2400" spc="-1" strike="noStrike">
                <a:solidFill>
                  <a:srgbClr val="050505"/>
                </a:solidFill>
                <a:latin typeface="Arial"/>
                <a:ea typeface="DejaVu Sans"/>
              </a:rPr>
              <a:t>Conclusion : Pistes d’amélioration</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19640" y="215640"/>
            <a:ext cx="8092440" cy="9291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fr-FR" sz="3300" spc="-1" strike="noStrike">
                <a:solidFill>
                  <a:srgbClr val="050505"/>
                </a:solidFill>
                <a:latin typeface="Times New Roman"/>
                <a:ea typeface="DejaVu Sans"/>
              </a:rPr>
              <a:t>Sources d’inspiration pour notre modèle</a:t>
            </a:r>
            <a:endParaRPr b="0" lang="fr-FR" sz="3300" spc="-1" strike="noStrike">
              <a:latin typeface="Arial"/>
            </a:endParaRPr>
          </a:p>
        </p:txBody>
      </p:sp>
      <p:sp>
        <p:nvSpPr>
          <p:cNvPr id="109" name="CustomShape 2"/>
          <p:cNvSpPr/>
          <p:nvPr/>
        </p:nvSpPr>
        <p:spPr>
          <a:xfrm>
            <a:off x="5256000" y="1331640"/>
            <a:ext cx="4605480" cy="3924360"/>
          </a:xfrm>
          <a:prstGeom prst="rect">
            <a:avLst/>
          </a:prstGeom>
          <a:noFill/>
          <a:ln>
            <a:noFill/>
          </a:ln>
        </p:spPr>
        <p:style>
          <a:lnRef idx="0"/>
          <a:fillRef idx="0"/>
          <a:effectRef idx="0"/>
          <a:fontRef idx="minor"/>
        </p:style>
        <p:txBody>
          <a:bodyPr lIns="0" rIns="0" tIns="0" bIns="0">
            <a:normAutofit fontScale="24000"/>
          </a:bodyPr>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Comme énoncé dans le descriptif de ce projet, les compétences que nous souhaitons mettre en valeur ici sont la capacité à parler de nos données et à les rendre disponibles et visibles. Nous choisissons donc de limiter le temps passé à la production d’un modèle performant ‘from scratch’ en utilisant des ressources en ligne (citées dans le notebook).</a:t>
            </a:r>
            <a:endParaRPr b="0" lang="fr-FR" sz="2400" spc="-1" strike="noStrike">
              <a:latin typeface="Arial"/>
            </a:endParaRPr>
          </a:p>
          <a:p>
            <a:pPr>
              <a:lnSpc>
                <a:spcPct val="100000"/>
              </a:lnSpc>
              <a:spcAft>
                <a:spcPts val="1060"/>
              </a:spcAft>
            </a:pPr>
            <a:endParaRPr b="0" lang="fr-FR" sz="24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En particulier, les étapes de nettoyage des données et de choix des modèles ont été considérablement accélérées par le recours à ces ressources</a:t>
            </a:r>
            <a:endParaRPr b="0" lang="fr-FR" sz="24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(dont je remercie donc les auteur.ice.s)</a:t>
            </a:r>
            <a:endParaRPr b="0" lang="fr-FR" sz="2400" spc="-1" strike="noStrike">
              <a:latin typeface="Arial"/>
            </a:endParaRPr>
          </a:p>
          <a:p>
            <a:pPr marL="216000" indent="-209880">
              <a:lnSpc>
                <a:spcPct val="100000"/>
              </a:lnSpc>
              <a:spcAft>
                <a:spcPts val="1060"/>
              </a:spcAft>
              <a:buClr>
                <a:srgbClr val="6b5e9b"/>
              </a:buClr>
              <a:buSzPct val="45000"/>
              <a:buFont typeface="Wingdings" charset="2"/>
              <a:buChar char=""/>
            </a:pPr>
            <a:endParaRPr b="0" lang="fr-FR" sz="2400" spc="-1" strike="noStrike">
              <a:latin typeface="Arial"/>
            </a:endParaRPr>
          </a:p>
          <a:p>
            <a:pPr marL="216000" indent="-209880">
              <a:lnSpc>
                <a:spcPct val="100000"/>
              </a:lnSpc>
              <a:spcAft>
                <a:spcPts val="1060"/>
              </a:spcAft>
              <a:buClr>
                <a:srgbClr val="6b5e9b"/>
              </a:buClr>
              <a:buSzPct val="45000"/>
              <a:buFont typeface="Wingdings" charset="2"/>
              <a:buChar char=""/>
            </a:pPr>
            <a:r>
              <a:rPr b="0" lang="fr-FR" sz="2400" spc="-1" strike="noStrike">
                <a:solidFill>
                  <a:srgbClr val="050505"/>
                </a:solidFill>
                <a:latin typeface="Arial"/>
                <a:ea typeface="DejaVu Sans"/>
              </a:rPr>
              <a:t>Le dashboard, en revanche, est construit ‘from scratch’, à la suite d’un long travail de recherche et d’améliorations successives.</a:t>
            </a:r>
            <a:endParaRPr b="0" lang="fr-FR" sz="2400" spc="-1" strike="noStrike">
              <a:latin typeface="Arial"/>
            </a:endParaRPr>
          </a:p>
        </p:txBody>
      </p:sp>
      <p:pic>
        <p:nvPicPr>
          <p:cNvPr id="110" name="" descr=""/>
          <p:cNvPicPr/>
          <p:nvPr/>
        </p:nvPicPr>
        <p:blipFill>
          <a:blip r:embed="rId1"/>
          <a:stretch/>
        </p:blipFill>
        <p:spPr>
          <a:xfrm>
            <a:off x="2592000" y="2040840"/>
            <a:ext cx="1800000" cy="695160"/>
          </a:xfrm>
          <a:prstGeom prst="rect">
            <a:avLst/>
          </a:prstGeom>
          <a:ln>
            <a:noFill/>
          </a:ln>
        </p:spPr>
      </p:pic>
      <p:pic>
        <p:nvPicPr>
          <p:cNvPr id="111" name="" descr=""/>
          <p:cNvPicPr/>
          <p:nvPr/>
        </p:nvPicPr>
        <p:blipFill>
          <a:blip r:embed="rId2"/>
          <a:stretch/>
        </p:blipFill>
        <p:spPr>
          <a:xfrm>
            <a:off x="1595160" y="2844000"/>
            <a:ext cx="3479400" cy="1512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10761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2021-02-01T12:08:33Z</dcterms:created>
  <dc:creator/>
  <dc:description/>
  <dc:language>fr-FR</dc:language>
  <cp:lastModifiedBy/>
  <dcterms:modified xsi:type="dcterms:W3CDTF">2021-08-24T11:32:31Z</dcterms:modified>
  <cp:revision>194</cp:revision>
  <dc:subject/>
  <dc:title>DNA</dc:title>
</cp:coreProperties>
</file>