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4"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33062f9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433062f9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DBE5"/>
        </a:solidFill>
        <a:effectLst/>
      </p:bgPr>
    </p:bg>
    <p:spTree>
      <p:nvGrpSpPr>
        <p:cNvPr id="1" name="Shape 363"/>
        <p:cNvGrpSpPr/>
        <p:nvPr/>
      </p:nvGrpSpPr>
      <p:grpSpPr>
        <a:xfrm>
          <a:off x="0" y="0"/>
          <a:ext cx="0" cy="0"/>
          <a:chOff x="0" y="0"/>
          <a:chExt cx="0" cy="0"/>
        </a:xfrm>
      </p:grpSpPr>
      <p:sp>
        <p:nvSpPr>
          <p:cNvPr id="364" name="Google Shape;364;p21"/>
          <p:cNvSpPr txBox="1"/>
          <p:nvPr/>
        </p:nvSpPr>
        <p:spPr>
          <a:xfrm>
            <a:off x="0" y="0"/>
            <a:ext cx="12192000" cy="769500"/>
          </a:xfrm>
          <a:prstGeom prst="rect">
            <a:avLst/>
          </a:prstGeom>
          <a:solidFill>
            <a:srgbClr val="1F3864"/>
          </a:solid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AU" sz="4400" b="0" i="0" u="none" strike="noStrike" cap="none">
                <a:solidFill>
                  <a:schemeClr val="lt1"/>
                </a:solidFill>
                <a:latin typeface="Calibri"/>
                <a:ea typeface="Calibri"/>
                <a:cs typeface="Calibri"/>
                <a:sym typeface="Calibri"/>
              </a:rPr>
              <a:t>Car Rental</a:t>
            </a:r>
            <a:endParaRPr sz="4400" b="0" i="0" u="none" strike="noStrike" cap="none">
              <a:solidFill>
                <a:schemeClr val="lt1"/>
              </a:solidFill>
              <a:latin typeface="Calibri"/>
              <a:ea typeface="Calibri"/>
              <a:cs typeface="Calibri"/>
              <a:sym typeface="Calibri"/>
            </a:endParaRPr>
          </a:p>
        </p:txBody>
      </p:sp>
      <p:sp>
        <p:nvSpPr>
          <p:cNvPr id="365" name="Google Shape;365;p21"/>
          <p:cNvSpPr txBox="1"/>
          <p:nvPr/>
        </p:nvSpPr>
        <p:spPr>
          <a:xfrm>
            <a:off x="0" y="6214531"/>
            <a:ext cx="12192000" cy="648000"/>
          </a:xfrm>
          <a:prstGeom prst="rect">
            <a:avLst/>
          </a:pr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n-AU" sz="1100" b="0" i="0" u="none" strike="noStrike" cap="none">
                <a:solidFill>
                  <a:schemeClr val="lt1"/>
                </a:solidFill>
                <a:latin typeface="Calibri"/>
                <a:ea typeface="Calibri"/>
                <a:cs typeface="Calibri"/>
                <a:sym typeface="Calibri"/>
              </a:rPr>
            </a:br>
            <a:r>
              <a:rPr lang="en-AU" sz="1100" b="0" i="0" u="none" strike="noStrike" cap="none">
                <a:solidFill>
                  <a:schemeClr val="lt1"/>
                </a:solidFill>
                <a:latin typeface="Calibri"/>
                <a:ea typeface="Calibri"/>
                <a:cs typeface="Calibri"/>
                <a:sym typeface="Calibri"/>
              </a:rPr>
              <a:t>       Need help? </a:t>
            </a:r>
            <a:endParaRPr sz="1100">
              <a:solidFill>
                <a:schemeClr val="lt1"/>
              </a:solidFill>
              <a:latin typeface="Calibri"/>
              <a:ea typeface="Calibri"/>
              <a:cs typeface="Calibri"/>
              <a:sym typeface="Calibri"/>
            </a:endParaRPr>
          </a:p>
        </p:txBody>
      </p:sp>
      <p:pic>
        <p:nvPicPr>
          <p:cNvPr id="366" name="Google Shape;366;p21" descr="Image result for uk flag"/>
          <p:cNvPicPr preferRelativeResize="0"/>
          <p:nvPr/>
        </p:nvPicPr>
        <p:blipFill rotWithShape="1">
          <a:blip r:embed="rId3">
            <a:alphaModFix/>
          </a:blip>
          <a:srcRect/>
          <a:stretch/>
        </p:blipFill>
        <p:spPr>
          <a:xfrm>
            <a:off x="9736665" y="295026"/>
            <a:ext cx="358774" cy="179389"/>
          </a:xfrm>
          <a:prstGeom prst="rect">
            <a:avLst/>
          </a:prstGeom>
          <a:noFill/>
          <a:ln>
            <a:noFill/>
          </a:ln>
        </p:spPr>
      </p:pic>
      <p:sp>
        <p:nvSpPr>
          <p:cNvPr id="367" name="Google Shape;367;p21"/>
          <p:cNvSpPr txBox="1"/>
          <p:nvPr/>
        </p:nvSpPr>
        <p:spPr>
          <a:xfrm>
            <a:off x="9110125" y="200050"/>
            <a:ext cx="151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800">
                <a:solidFill>
                  <a:schemeClr val="lt1"/>
                </a:solidFill>
                <a:latin typeface="Calibri"/>
                <a:ea typeface="Calibri"/>
                <a:cs typeface="Calibri"/>
                <a:sym typeface="Calibri"/>
              </a:rPr>
              <a:t>  EN</a:t>
            </a:r>
            <a:endParaRPr sz="1800">
              <a:solidFill>
                <a:schemeClr val="lt1"/>
              </a:solidFill>
              <a:latin typeface="Calibri"/>
              <a:ea typeface="Calibri"/>
              <a:cs typeface="Calibri"/>
              <a:sym typeface="Calibri"/>
            </a:endParaRPr>
          </a:p>
        </p:txBody>
      </p:sp>
      <p:grpSp>
        <p:nvGrpSpPr>
          <p:cNvPr id="368" name="Google Shape;368;p21"/>
          <p:cNvGrpSpPr/>
          <p:nvPr/>
        </p:nvGrpSpPr>
        <p:grpSpPr>
          <a:xfrm>
            <a:off x="10628951" y="279666"/>
            <a:ext cx="304454" cy="330878"/>
            <a:chOff x="-292034" y="0"/>
            <a:chExt cx="1939200" cy="2210275"/>
          </a:xfrm>
        </p:grpSpPr>
        <p:sp>
          <p:nvSpPr>
            <p:cNvPr id="369" name="Google Shape;369;p21"/>
            <p:cNvSpPr/>
            <p:nvPr/>
          </p:nvSpPr>
          <p:spPr>
            <a:xfrm rot="7952721">
              <a:off x="-18335" y="562049"/>
              <a:ext cx="1391803" cy="1354853"/>
            </a:xfrm>
            <a:prstGeom prst="chord">
              <a:avLst>
                <a:gd name="adj1" fmla="val 2700000"/>
                <a:gd name="adj2" fmla="val 13807316"/>
              </a:avLst>
            </a:prstGeom>
            <a:solidFill>
              <a:srgbClr val="1F3864"/>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1"/>
            <p:cNvSpPr/>
            <p:nvPr/>
          </p:nvSpPr>
          <p:spPr>
            <a:xfrm>
              <a:off x="305387" y="0"/>
              <a:ext cx="752400" cy="762000"/>
            </a:xfrm>
            <a:prstGeom prst="ellipse">
              <a:avLst/>
            </a:prstGeom>
            <a:solidFill>
              <a:srgbClr val="1F3864"/>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
        <p:nvSpPr>
          <p:cNvPr id="371" name="Google Shape;371;p21"/>
          <p:cNvSpPr txBox="1"/>
          <p:nvPr/>
        </p:nvSpPr>
        <p:spPr>
          <a:xfrm>
            <a:off x="10632358" y="200054"/>
            <a:ext cx="1077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800">
                <a:solidFill>
                  <a:schemeClr val="lt1"/>
                </a:solidFill>
                <a:latin typeface="Calibri"/>
                <a:ea typeface="Calibri"/>
                <a:cs typeface="Calibri"/>
                <a:sym typeface="Calibri"/>
              </a:rPr>
              <a:t>     Sign In</a:t>
            </a:r>
            <a:endParaRPr sz="1800">
              <a:solidFill>
                <a:schemeClr val="lt1"/>
              </a:solidFill>
              <a:latin typeface="Calibri"/>
              <a:ea typeface="Calibri"/>
              <a:cs typeface="Calibri"/>
              <a:sym typeface="Calibri"/>
            </a:endParaRPr>
          </a:p>
        </p:txBody>
      </p:sp>
      <p:sp>
        <p:nvSpPr>
          <p:cNvPr id="372" name="Google Shape;372;p21"/>
          <p:cNvSpPr txBox="1"/>
          <p:nvPr/>
        </p:nvSpPr>
        <p:spPr>
          <a:xfrm>
            <a:off x="8546039" y="199105"/>
            <a:ext cx="111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800">
                <a:solidFill>
                  <a:schemeClr val="lt1"/>
                </a:solidFill>
                <a:latin typeface="Calibri"/>
                <a:ea typeface="Calibri"/>
                <a:cs typeface="Calibri"/>
                <a:sym typeface="Calibri"/>
              </a:rPr>
              <a:t>Help</a:t>
            </a:r>
            <a:endParaRPr sz="1800">
              <a:solidFill>
                <a:schemeClr val="lt1"/>
              </a:solidFill>
              <a:latin typeface="Calibri"/>
              <a:ea typeface="Calibri"/>
              <a:cs typeface="Calibri"/>
              <a:sym typeface="Calibri"/>
            </a:endParaRPr>
          </a:p>
        </p:txBody>
      </p:sp>
      <p:sp>
        <p:nvSpPr>
          <p:cNvPr id="373" name="Google Shape;373;p21"/>
          <p:cNvSpPr txBox="1"/>
          <p:nvPr/>
        </p:nvSpPr>
        <p:spPr>
          <a:xfrm>
            <a:off x="7454396" y="199105"/>
            <a:ext cx="111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800">
                <a:solidFill>
                  <a:schemeClr val="lt1"/>
                </a:solidFill>
                <a:latin typeface="Calibri"/>
                <a:ea typeface="Calibri"/>
                <a:cs typeface="Calibri"/>
                <a:sym typeface="Calibri"/>
              </a:rPr>
              <a:t>Hire Cars</a:t>
            </a:r>
            <a:endParaRPr sz="1800">
              <a:solidFill>
                <a:schemeClr val="lt1"/>
              </a:solidFill>
              <a:latin typeface="Calibri"/>
              <a:ea typeface="Calibri"/>
              <a:cs typeface="Calibri"/>
              <a:sym typeface="Calibri"/>
            </a:endParaRPr>
          </a:p>
        </p:txBody>
      </p:sp>
      <p:sp>
        <p:nvSpPr>
          <p:cNvPr id="374" name="Google Shape;374;p21"/>
          <p:cNvSpPr txBox="1"/>
          <p:nvPr/>
        </p:nvSpPr>
        <p:spPr>
          <a:xfrm>
            <a:off x="6247711" y="199105"/>
            <a:ext cx="111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1800">
                <a:solidFill>
                  <a:schemeClr val="lt1"/>
                </a:solidFill>
                <a:latin typeface="Calibri"/>
                <a:ea typeface="Calibri"/>
                <a:cs typeface="Calibri"/>
                <a:sym typeface="Calibri"/>
              </a:rPr>
              <a:t>Locations</a:t>
            </a:r>
            <a:endParaRPr sz="1800">
              <a:solidFill>
                <a:schemeClr val="lt1"/>
              </a:solidFill>
              <a:latin typeface="Calibri"/>
              <a:ea typeface="Calibri"/>
              <a:cs typeface="Calibri"/>
              <a:sym typeface="Calibri"/>
            </a:endParaRPr>
          </a:p>
        </p:txBody>
      </p:sp>
      <p:sp>
        <p:nvSpPr>
          <p:cNvPr id="375" name="Google Shape;375;p21"/>
          <p:cNvSpPr txBox="1"/>
          <p:nvPr/>
        </p:nvSpPr>
        <p:spPr>
          <a:xfrm>
            <a:off x="138450" y="661838"/>
            <a:ext cx="11735100" cy="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1500"/>
              </a:spcBef>
              <a:spcAft>
                <a:spcPts val="0"/>
              </a:spcAft>
              <a:buNone/>
            </a:pPr>
            <a:r>
              <a:rPr lang="en-AU" sz="2700" b="1">
                <a:solidFill>
                  <a:srgbClr val="333333"/>
                </a:solidFill>
              </a:rPr>
              <a:t>Frequently Asked Questions - FAQ - Help</a:t>
            </a:r>
            <a:endParaRPr sz="2700" b="1">
              <a:solidFill>
                <a:srgbClr val="333333"/>
              </a:solidFill>
            </a:endParaRPr>
          </a:p>
          <a:p>
            <a:pPr marL="0" lvl="0" indent="0" algn="l" rtl="0">
              <a:lnSpc>
                <a:spcPct val="110000"/>
              </a:lnSpc>
              <a:spcBef>
                <a:spcPts val="1500"/>
              </a:spcBef>
              <a:spcAft>
                <a:spcPts val="0"/>
              </a:spcAft>
              <a:buNone/>
            </a:pPr>
            <a:endParaRPr>
              <a:solidFill>
                <a:srgbClr val="333333"/>
              </a:solidFill>
            </a:endParaRPr>
          </a:p>
          <a:p>
            <a:pPr marL="0" lvl="0" indent="0" algn="l" rtl="0">
              <a:lnSpc>
                <a:spcPct val="110000"/>
              </a:lnSpc>
              <a:spcBef>
                <a:spcPts val="1500"/>
              </a:spcBef>
              <a:spcAft>
                <a:spcPts val="0"/>
              </a:spcAft>
              <a:buNone/>
            </a:pPr>
            <a:endParaRPr sz="1350">
              <a:solidFill>
                <a:srgbClr val="333333"/>
              </a:solidFill>
              <a:highlight>
                <a:srgbClr val="FFFFFF"/>
              </a:highlight>
            </a:endParaRPr>
          </a:p>
          <a:p>
            <a:pPr marL="0" lvl="0" indent="0" algn="l" rtl="0">
              <a:spcBef>
                <a:spcPts val="800"/>
              </a:spcBef>
              <a:spcAft>
                <a:spcPts val="0"/>
              </a:spcAft>
              <a:buNone/>
            </a:pPr>
            <a:endParaRPr/>
          </a:p>
        </p:txBody>
      </p:sp>
      <p:sp>
        <p:nvSpPr>
          <p:cNvPr id="376" name="Google Shape;376;p21"/>
          <p:cNvSpPr txBox="1"/>
          <p:nvPr/>
        </p:nvSpPr>
        <p:spPr>
          <a:xfrm>
            <a:off x="228450" y="1332600"/>
            <a:ext cx="11555100" cy="47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1600" b="1" dirty="0"/>
              <a:t>Let us help you with our answers to some of the most frequently asked questions (FAQ) about our car rental policies and standard procedures below. If you still can not find the answers you are looking for, please make use of our </a:t>
            </a:r>
            <a:r>
              <a:rPr lang="en-AU" sz="1600" b="1" u="sng" dirty="0">
                <a:solidFill>
                  <a:srgbClr val="4A86E8"/>
                </a:solidFill>
              </a:rPr>
              <a:t>contact us</a:t>
            </a:r>
            <a:r>
              <a:rPr lang="en-AU" sz="1600" b="1" dirty="0"/>
              <a:t> page. </a:t>
            </a:r>
            <a:endParaRPr sz="1600" b="1" dirty="0"/>
          </a:p>
          <a:p>
            <a:pPr marL="0" lvl="0" indent="0" algn="l" rtl="0">
              <a:spcBef>
                <a:spcPts val="0"/>
              </a:spcBef>
              <a:spcAft>
                <a:spcPts val="0"/>
              </a:spcAft>
              <a:buNone/>
            </a:pPr>
            <a:endParaRPr dirty="0"/>
          </a:p>
          <a:p>
            <a:pPr marL="0" lvl="0" indent="0" algn="l" rtl="0">
              <a:spcBef>
                <a:spcPts val="0"/>
              </a:spcBef>
              <a:spcAft>
                <a:spcPts val="0"/>
              </a:spcAft>
              <a:buNone/>
            </a:pPr>
            <a:r>
              <a:rPr lang="en-AU" b="1" dirty="0"/>
              <a:t>Q: Can I collect a rental at one location and return it to another?</a:t>
            </a:r>
            <a:br>
              <a:rPr lang="en-AU" dirty="0"/>
            </a:br>
            <a:r>
              <a:rPr lang="en-AU" b="1" dirty="0"/>
              <a:t>A: </a:t>
            </a:r>
            <a:r>
              <a:rPr lang="en-AU" dirty="0"/>
              <a:t>Relocation between offices is possible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AU" b="1" dirty="0"/>
              <a:t>Q: What do I need to bring with me to the counter to rent a car?</a:t>
            </a:r>
            <a:br>
              <a:rPr lang="en-AU" b="1" dirty="0"/>
            </a:br>
            <a:r>
              <a:rPr lang="en-AU" b="1" dirty="0"/>
              <a:t>A: </a:t>
            </a:r>
            <a:r>
              <a:rPr lang="en-AU" dirty="0"/>
              <a:t>All hirers must provide a current valid driver's licence and valid credit card in the same name as well as the Booking Confirmation email to assist us on your arrival.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AU" b="1" dirty="0"/>
              <a:t>Q: Do I have to return with a full tank of fuel?</a:t>
            </a:r>
            <a:br>
              <a:rPr lang="en-AU" b="1" dirty="0"/>
            </a:br>
            <a:r>
              <a:rPr lang="en-AU" b="1" dirty="0"/>
              <a:t>A:</a:t>
            </a:r>
            <a:r>
              <a:rPr lang="en-AU" dirty="0"/>
              <a:t> We ask all customers to return fuel to original starting level at commencement of rental. We are unable to offer credit or refunds for returns with excess fuel.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AU" b="1" dirty="0"/>
              <a:t>Q: What age do I have to be to rent a vehicle?</a:t>
            </a:r>
            <a:br>
              <a:rPr lang="en-AU" b="1" dirty="0"/>
            </a:br>
            <a:r>
              <a:rPr lang="en-AU" b="1" dirty="0"/>
              <a:t>A</a:t>
            </a:r>
            <a:r>
              <a:rPr lang="en-AU" dirty="0"/>
              <a:t>: Any driver with an appropriate licence between 25 and 80 years of age are able to rent a car. Drivers aged between 21 and 24 years of age are permitted to hire, but are subject to an age surcharge of $8.80 per day. We are unable to hire to drivers under 21 years old.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AU" b="1" dirty="0"/>
              <a:t>Q: When do I pay for the rental car?</a:t>
            </a:r>
            <a:br>
              <a:rPr lang="en-AU" b="1" dirty="0"/>
            </a:br>
            <a:r>
              <a:rPr lang="en-AU" b="1" dirty="0"/>
              <a:t>A: </a:t>
            </a:r>
            <a:r>
              <a:rPr lang="en-AU" dirty="0"/>
              <a:t>Payment is made in full upon arrival for the advised rental duration. Credit Card details are required to confirm your enquiry or reservation. These details can be changed upon arrival. Please ensure the Credit Card holder is present upon arrival.</a:t>
            </a:r>
            <a:endParaRPr dirty="0"/>
          </a:p>
        </p:txBody>
      </p:sp>
      <p:cxnSp>
        <p:nvCxnSpPr>
          <p:cNvPr id="377" name="Google Shape;377;p21"/>
          <p:cNvCxnSpPr/>
          <p:nvPr/>
        </p:nvCxnSpPr>
        <p:spPr>
          <a:xfrm>
            <a:off x="11709350" y="1638488"/>
            <a:ext cx="0" cy="4368900"/>
          </a:xfrm>
          <a:prstGeom prst="straightConnector1">
            <a:avLst/>
          </a:prstGeom>
          <a:noFill/>
          <a:ln w="9525" cap="flat" cmpd="sng">
            <a:solidFill>
              <a:schemeClr val="dk2"/>
            </a:solidFill>
            <a:prstDash val="solid"/>
            <a:round/>
            <a:headEnd type="none" w="med" len="med"/>
            <a:tailEnd type="none" w="med" len="med"/>
          </a:ln>
        </p:spPr>
      </p:cxnSp>
      <p:sp>
        <p:nvSpPr>
          <p:cNvPr id="378" name="Google Shape;378;p21"/>
          <p:cNvSpPr/>
          <p:nvPr/>
        </p:nvSpPr>
        <p:spPr>
          <a:xfrm>
            <a:off x="11783550" y="1654238"/>
            <a:ext cx="150900" cy="433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11783550" y="1794200"/>
            <a:ext cx="150900" cy="4590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Shaleen Dutt</dc:creator>
  <cp:lastModifiedBy>Shaleen Dutt</cp:lastModifiedBy>
  <cp:revision>1</cp:revision>
  <dcterms:modified xsi:type="dcterms:W3CDTF">2018-10-26T03:29:17Z</dcterms:modified>
</cp:coreProperties>
</file>