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osis"/>
      <p:regular r:id="rId21"/>
      <p:bold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Dosis ExtraLight"/>
      <p:regular r:id="rId27"/>
      <p:bold r:id="rId28"/>
    </p:embeddedFont>
    <p:embeddedFont>
      <p:font typeface="Titillium Web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DosisExtraLight-bold.fntdata"/><Relationship Id="rId27" Type="http://schemas.openxmlformats.org/officeDocument/2006/relationships/font" Target="fonts/Dosis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Light-italic.fntdata"/><Relationship Id="rId3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itilliumWeb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77611e09af_0_3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77611e09af_0_3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77611e09af_0_3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77611e09af_0_3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77611e09af_0_3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77611e09af_0_3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77611e09af_0_3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77611e09af_0_3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g77611e09af_0_3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6" name="Google Shape;3966;g77611e09af_0_3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77611e09af_0_4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77611e09af_0_4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77611e09af_0_3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77611e09af_0_3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77611e09af_0_3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77611e09af_0_3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77611e09a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77611e09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77611e09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77611e09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77611e09af_0_3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77611e09af_0_3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77611e09af_0_3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77611e09af_0_3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77611e09af_0_3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77611e09af_0_3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77611e09af_0_3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77611e09af_0_3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Google Shape;38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dunski/ai-rjdunski/blob/master/tablut/tabl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/>
          <p:nvPr>
            <p:ph type="ctrTitle"/>
          </p:nvPr>
        </p:nvSpPr>
        <p:spPr>
          <a:xfrm>
            <a:off x="762000" y="149497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Tablut Q-Learning</a:t>
            </a:r>
            <a:endParaRPr/>
          </a:p>
        </p:txBody>
      </p:sp>
      <p:sp>
        <p:nvSpPr>
          <p:cNvPr id="3841" name="Google Shape;3841;p14"/>
          <p:cNvSpPr txBox="1"/>
          <p:nvPr/>
        </p:nvSpPr>
        <p:spPr>
          <a:xfrm>
            <a:off x="1017750" y="2571750"/>
            <a:ext cx="48852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 Robert Dunski</a:t>
            </a:r>
            <a:endParaRPr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3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for the Game</a:t>
            </a:r>
            <a:endParaRPr/>
          </a:p>
        </p:txBody>
      </p:sp>
      <p:sp>
        <p:nvSpPr>
          <p:cNvPr id="3935" name="Google Shape;3935;p23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 sz="1200"/>
          </a:p>
        </p:txBody>
      </p:sp>
      <p:sp>
        <p:nvSpPr>
          <p:cNvPr id="3936" name="Google Shape;3936;p23"/>
          <p:cNvSpPr txBox="1"/>
          <p:nvPr/>
        </p:nvSpPr>
        <p:spPr>
          <a:xfrm>
            <a:off x="3322175" y="4854300"/>
            <a:ext cx="436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7" name="Google Shape;3937;p23"/>
          <p:cNvSpPr txBox="1"/>
          <p:nvPr/>
        </p:nvSpPr>
        <p:spPr>
          <a:xfrm>
            <a:off x="3619200" y="2986050"/>
            <a:ext cx="1860300" cy="2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38" name="Google Shape;39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00" y="1409322"/>
            <a:ext cx="7013574" cy="205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4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Board</a:t>
            </a:r>
            <a:endParaRPr/>
          </a:p>
        </p:txBody>
      </p:sp>
      <p:sp>
        <p:nvSpPr>
          <p:cNvPr id="3944" name="Google Shape;3944;p24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r>
              <a:rPr lang="en" sz="1200"/>
              <a:t>Black: Attackers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									White: Defenders</a:t>
            </a:r>
            <a:endParaRPr sz="1200"/>
          </a:p>
        </p:txBody>
      </p:sp>
      <p:sp>
        <p:nvSpPr>
          <p:cNvPr id="3945" name="Google Shape;3945;p24"/>
          <p:cNvSpPr txBox="1"/>
          <p:nvPr/>
        </p:nvSpPr>
        <p:spPr>
          <a:xfrm>
            <a:off x="3322175" y="4854300"/>
            <a:ext cx="436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Board Image Source: https://commons.wikimedia.org/wiki/File:Tablut_board.svg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46" name="Google Shape;3946;p24"/>
          <p:cNvPicPr preferRelativeResize="0"/>
          <p:nvPr/>
        </p:nvPicPr>
        <p:blipFill rotWithShape="1">
          <a:blip r:embed="rId3">
            <a:alphaModFix/>
          </a:blip>
          <a:srcRect b="0" l="0" r="23494" t="0"/>
          <a:stretch/>
        </p:blipFill>
        <p:spPr>
          <a:xfrm>
            <a:off x="674500" y="1197525"/>
            <a:ext cx="3593499" cy="33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24"/>
          <p:cNvSpPr txBox="1"/>
          <p:nvPr/>
        </p:nvSpPr>
        <p:spPr>
          <a:xfrm>
            <a:off x="3619200" y="2986050"/>
            <a:ext cx="1860300" cy="2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48" name="Google Shape;39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038" y="2146488"/>
            <a:ext cx="2418564" cy="24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5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Main Loop</a:t>
            </a:r>
            <a:endParaRPr/>
          </a:p>
        </p:txBody>
      </p:sp>
      <p:sp>
        <p:nvSpPr>
          <p:cNvPr id="3954" name="Google Shape;3954;p25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55" name="Google Shape;3955;p25"/>
          <p:cNvSpPr txBox="1"/>
          <p:nvPr/>
        </p:nvSpPr>
        <p:spPr>
          <a:xfrm>
            <a:off x="674500" y="4854300"/>
            <a:ext cx="7013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Code Source: github.com/MorvanZhou/Reinforcement-learning-with-tensorflow/blob/master/contents/2_Q_Learning_maze/run_this.py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56" name="Google Shape;3956;p25"/>
          <p:cNvSpPr txBox="1"/>
          <p:nvPr/>
        </p:nvSpPr>
        <p:spPr>
          <a:xfrm>
            <a:off x="3619200" y="2986050"/>
            <a:ext cx="1860300" cy="2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57" name="Google Shape;39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00" y="1197525"/>
            <a:ext cx="3709274" cy="36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Rest of the Game</a:t>
            </a:r>
            <a:endParaRPr/>
          </a:p>
        </p:txBody>
      </p:sp>
      <p:sp>
        <p:nvSpPr>
          <p:cNvPr id="3963" name="Google Shape;3963;p2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following file is the heart of the program, and is quite large, so follow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run the game, simply download the files in the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tablut</a:t>
            </a:r>
            <a:r>
              <a:rPr lang="en"/>
              <a:t> folder and run “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python play.py</a:t>
            </a:r>
            <a:r>
              <a:rPr lang="en"/>
              <a:t>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(Make sure that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pandas</a:t>
            </a:r>
            <a:r>
              <a:rPr lang="en"/>
              <a:t> and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numpy</a:t>
            </a:r>
            <a:r>
              <a:rPr lang="en"/>
              <a:t> are installed in python.)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3969" name="Google Shape;3969;p2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one run, Attackers won 15 times, and  Defenders won 84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Defenders have a much easier win condition, being able to win in as little as 4 moves, so it makes sense that the Defenders win most of the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8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3975" name="Google Shape;3975;p28"/>
          <p:cNvSpPr txBox="1"/>
          <p:nvPr/>
        </p:nvSpPr>
        <p:spPr>
          <a:xfrm>
            <a:off x="1017750" y="4423100"/>
            <a:ext cx="48852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 Robert Dunski</a:t>
            </a:r>
            <a:endParaRPr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title"/>
          </p:nvPr>
        </p:nvSpPr>
        <p:spPr>
          <a:xfrm>
            <a:off x="7183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Tablut?</a:t>
            </a:r>
            <a:endParaRPr/>
          </a:p>
        </p:txBody>
      </p:sp>
      <p:sp>
        <p:nvSpPr>
          <p:cNvPr id="3847" name="Google Shape;3847;p15"/>
          <p:cNvSpPr txBox="1"/>
          <p:nvPr>
            <p:ph idx="1" type="body"/>
          </p:nvPr>
        </p:nvSpPr>
        <p:spPr>
          <a:xfrm>
            <a:off x="718300" y="13398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Tablut is an ancient game </a:t>
            </a:r>
            <a:r>
              <a:rPr lang="en"/>
              <a:t>played in Lapland (northern region of Finland) until</a:t>
            </a:r>
            <a:r>
              <a:rPr lang="en"/>
              <a:t> around the 18th century.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game is </a:t>
            </a:r>
            <a:r>
              <a:rPr lang="en"/>
              <a:t>asymmetric</a:t>
            </a:r>
            <a:r>
              <a:rPr lang="en"/>
              <a:t>, with both sides (attackers and defenders) having separate win conditions and rules.</a:t>
            </a:r>
            <a:endParaRPr/>
          </a:p>
        </p:txBody>
      </p:sp>
      <p:sp>
        <p:nvSpPr>
          <p:cNvPr id="3848" name="Google Shape;3848;p15"/>
          <p:cNvSpPr txBox="1"/>
          <p:nvPr/>
        </p:nvSpPr>
        <p:spPr>
          <a:xfrm>
            <a:off x="4889575" y="4854300"/>
            <a:ext cx="2798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Source: http://tafl.cyningstan.com/page/170/tablut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6"/>
          <p:cNvSpPr txBox="1"/>
          <p:nvPr>
            <p:ph type="title"/>
          </p:nvPr>
        </p:nvSpPr>
        <p:spPr>
          <a:xfrm>
            <a:off x="686975" y="3401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</a:t>
            </a:r>
            <a:endParaRPr/>
          </a:p>
        </p:txBody>
      </p:sp>
      <p:sp>
        <p:nvSpPr>
          <p:cNvPr id="3854" name="Google Shape;3854;p16"/>
          <p:cNvSpPr txBox="1"/>
          <p:nvPr>
            <p:ph idx="1" type="body"/>
          </p:nvPr>
        </p:nvSpPr>
        <p:spPr>
          <a:xfrm>
            <a:off x="217250" y="1158350"/>
            <a:ext cx="38772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 Tablut is played on a board of 9×9 squares.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2. There are 25 pieces: a king and his eight defenders, and sixteen attackers. These are placed in the shape of a cross with serifs, as in the diagram.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3. The attacking side takes the first move.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4. Pieces move any distance orthogonally, not landing on nor jumping over other pieces on the board.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5. No piece may land on the central square, called the "castle", not even the king once he has left it.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6. A piece other than the king is captured when it is surrounded orthogonally on two opposite squares by enemies. The king can pair up with a defender for the purpose of capturing attackers.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7. A piece may also be captured between an enemy and the empty castle.</a:t>
            </a:r>
            <a:endParaRPr sz="1100"/>
          </a:p>
        </p:txBody>
      </p:sp>
      <p:sp>
        <p:nvSpPr>
          <p:cNvPr id="3855" name="Google Shape;3855;p16"/>
          <p:cNvSpPr txBox="1"/>
          <p:nvPr>
            <p:ph idx="1" type="body"/>
          </p:nvPr>
        </p:nvSpPr>
        <p:spPr>
          <a:xfrm>
            <a:off x="4125775" y="1158350"/>
            <a:ext cx="35622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8. When in the castle, the king is captured by surrounding him on four orthogonal sides with attackers.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9. When stood beside the castle, the king may be captured by surrounding him on the remaining three sides with attackers.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10. Elsewhere on the board, the king is captured as other pieces.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11. If the king when in the castle is surrounded on three sides by attackers, and on the fourth by a defender, the defender may be captured by surrounding it between an attacker and the king.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12. The king wins the game on reaching any square at the edge of the board. The attackers win if they capture the king.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856" name="Google Shape;3856;p16"/>
          <p:cNvSpPr txBox="1"/>
          <p:nvPr/>
        </p:nvSpPr>
        <p:spPr>
          <a:xfrm>
            <a:off x="4889575" y="4854300"/>
            <a:ext cx="2798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Source: http://tafl.cyningstan.com/page/170/tablut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type="title"/>
          </p:nvPr>
        </p:nvSpPr>
        <p:spPr>
          <a:xfrm>
            <a:off x="68595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Board</a:t>
            </a:r>
            <a:endParaRPr/>
          </a:p>
        </p:txBody>
      </p:sp>
      <p:sp>
        <p:nvSpPr>
          <p:cNvPr id="3862" name="Google Shape;3862;p17"/>
          <p:cNvSpPr txBox="1"/>
          <p:nvPr/>
        </p:nvSpPr>
        <p:spPr>
          <a:xfrm>
            <a:off x="3322175" y="4854300"/>
            <a:ext cx="4365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Board Image Source: https://commons.wikimedia.org/wiki/File:Tablut_board.svg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63" name="Google Shape;38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213" y="1362463"/>
            <a:ext cx="2418564" cy="241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8"/>
          <p:cNvSpPr txBox="1"/>
          <p:nvPr>
            <p:ph idx="1" type="body"/>
          </p:nvPr>
        </p:nvSpPr>
        <p:spPr>
          <a:xfrm>
            <a:off x="685950" y="596100"/>
            <a:ext cx="67611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Attacker Capture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Defender Capture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King Capture</a:t>
            </a:r>
            <a:endParaRPr/>
          </a:p>
        </p:txBody>
      </p:sp>
      <p:grpSp>
        <p:nvGrpSpPr>
          <p:cNvPr id="3869" name="Google Shape;3869;p18"/>
          <p:cNvGrpSpPr/>
          <p:nvPr/>
        </p:nvGrpSpPr>
        <p:grpSpPr>
          <a:xfrm>
            <a:off x="5709890" y="3919135"/>
            <a:ext cx="1424742" cy="395310"/>
            <a:chOff x="3147175" y="3421175"/>
            <a:chExt cx="1749438" cy="485400"/>
          </a:xfrm>
        </p:grpSpPr>
        <p:sp>
          <p:nvSpPr>
            <p:cNvPr id="3870" name="Google Shape;3870;p18"/>
            <p:cNvSpPr/>
            <p:nvPr/>
          </p:nvSpPr>
          <p:spPr>
            <a:xfrm>
              <a:off x="3147175" y="3421175"/>
              <a:ext cx="469800" cy="48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71" name="Google Shape;3871;p18"/>
            <p:cNvSpPr/>
            <p:nvPr/>
          </p:nvSpPr>
          <p:spPr>
            <a:xfrm>
              <a:off x="3792775" y="3421175"/>
              <a:ext cx="469800" cy="485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</a:t>
              </a:r>
              <a:endParaRPr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3872" name="Google Shape;3872;p18"/>
            <p:cNvSpPr/>
            <p:nvPr/>
          </p:nvSpPr>
          <p:spPr>
            <a:xfrm>
              <a:off x="4426813" y="3421175"/>
              <a:ext cx="469800" cy="48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endParaRPr/>
            </a:p>
          </p:txBody>
        </p:sp>
      </p:grpSp>
      <p:grpSp>
        <p:nvGrpSpPr>
          <p:cNvPr id="3873" name="Google Shape;3873;p18"/>
          <p:cNvGrpSpPr/>
          <p:nvPr/>
        </p:nvGrpSpPr>
        <p:grpSpPr>
          <a:xfrm>
            <a:off x="3147175" y="3436451"/>
            <a:ext cx="1424825" cy="1360663"/>
            <a:chOff x="3147175" y="2992013"/>
            <a:chExt cx="1761000" cy="1681700"/>
          </a:xfrm>
        </p:grpSpPr>
        <p:grpSp>
          <p:nvGrpSpPr>
            <p:cNvPr id="3874" name="Google Shape;3874;p18"/>
            <p:cNvGrpSpPr/>
            <p:nvPr/>
          </p:nvGrpSpPr>
          <p:grpSpPr>
            <a:xfrm>
              <a:off x="3147175" y="3590175"/>
              <a:ext cx="1761000" cy="485400"/>
              <a:chOff x="3147175" y="1841563"/>
              <a:chExt cx="1761000" cy="485400"/>
            </a:xfrm>
          </p:grpSpPr>
          <p:sp>
            <p:nvSpPr>
              <p:cNvPr id="3875" name="Google Shape;3875;p18"/>
              <p:cNvSpPr/>
              <p:nvPr/>
            </p:nvSpPr>
            <p:spPr>
              <a:xfrm>
                <a:off x="31471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76" name="Google Shape;3876;p18"/>
              <p:cNvSpPr/>
              <p:nvPr/>
            </p:nvSpPr>
            <p:spPr>
              <a:xfrm>
                <a:off x="3792775" y="1841563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</a:t>
                </a:r>
                <a:endParaRPr/>
              </a:p>
            </p:txBody>
          </p:sp>
          <p:sp>
            <p:nvSpPr>
              <p:cNvPr id="3877" name="Google Shape;3877;p18"/>
              <p:cNvSpPr/>
              <p:nvPr/>
            </p:nvSpPr>
            <p:spPr>
              <a:xfrm>
                <a:off x="44383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878" name="Google Shape;3878;p18"/>
            <p:cNvSpPr/>
            <p:nvPr/>
          </p:nvSpPr>
          <p:spPr>
            <a:xfrm>
              <a:off x="3792775" y="2992013"/>
              <a:ext cx="469800" cy="485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9" name="Google Shape;3879;p18"/>
            <p:cNvSpPr/>
            <p:nvPr/>
          </p:nvSpPr>
          <p:spPr>
            <a:xfrm>
              <a:off x="3792775" y="4188313"/>
              <a:ext cx="469800" cy="485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A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80" name="Google Shape;3880;p18"/>
          <p:cNvGrpSpPr/>
          <p:nvPr/>
        </p:nvGrpSpPr>
        <p:grpSpPr>
          <a:xfrm>
            <a:off x="3624490" y="235595"/>
            <a:ext cx="2384131" cy="1462497"/>
            <a:chOff x="3624725" y="39150"/>
            <a:chExt cx="2896175" cy="1776600"/>
          </a:xfrm>
        </p:grpSpPr>
        <p:grpSp>
          <p:nvGrpSpPr>
            <p:cNvPr id="3881" name="Google Shape;3881;p18"/>
            <p:cNvGrpSpPr/>
            <p:nvPr/>
          </p:nvGrpSpPr>
          <p:grpSpPr>
            <a:xfrm>
              <a:off x="3624725" y="596100"/>
              <a:ext cx="1761000" cy="485400"/>
              <a:chOff x="3147175" y="1841563"/>
              <a:chExt cx="1761000" cy="485400"/>
            </a:xfrm>
          </p:grpSpPr>
          <p:sp>
            <p:nvSpPr>
              <p:cNvPr id="3882" name="Google Shape;3882;p18"/>
              <p:cNvSpPr/>
              <p:nvPr/>
            </p:nvSpPr>
            <p:spPr>
              <a:xfrm>
                <a:off x="31471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83" name="Google Shape;3883;p18"/>
              <p:cNvSpPr/>
              <p:nvPr/>
            </p:nvSpPr>
            <p:spPr>
              <a:xfrm>
                <a:off x="3792775" y="1841563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3884" name="Google Shape;3884;p18"/>
              <p:cNvSpPr/>
              <p:nvPr/>
            </p:nvSpPr>
            <p:spPr>
              <a:xfrm>
                <a:off x="44383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85" name="Google Shape;3885;p18"/>
            <p:cNvGrpSpPr/>
            <p:nvPr/>
          </p:nvGrpSpPr>
          <p:grpSpPr>
            <a:xfrm rot="5400000">
              <a:off x="5397700" y="692550"/>
              <a:ext cx="1776600" cy="469800"/>
              <a:chOff x="3139375" y="1849363"/>
              <a:chExt cx="1776600" cy="469800"/>
            </a:xfrm>
          </p:grpSpPr>
          <p:sp>
            <p:nvSpPr>
              <p:cNvPr id="3886" name="Google Shape;3886;p18"/>
              <p:cNvSpPr/>
              <p:nvPr/>
            </p:nvSpPr>
            <p:spPr>
              <a:xfrm rot="-5400000">
                <a:off x="31471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87" name="Google Shape;3887;p18"/>
              <p:cNvSpPr/>
              <p:nvPr/>
            </p:nvSpPr>
            <p:spPr>
              <a:xfrm rot="-5400000">
                <a:off x="3792775" y="1841563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3888" name="Google Shape;3888;p18"/>
              <p:cNvSpPr/>
              <p:nvPr/>
            </p:nvSpPr>
            <p:spPr>
              <a:xfrm rot="-5400000">
                <a:off x="44383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889" name="Google Shape;3889;p18"/>
          <p:cNvGrpSpPr/>
          <p:nvPr/>
        </p:nvGrpSpPr>
        <p:grpSpPr>
          <a:xfrm>
            <a:off x="3624474" y="1612789"/>
            <a:ext cx="2384142" cy="1462675"/>
            <a:chOff x="3624713" y="1298825"/>
            <a:chExt cx="2896188" cy="1776600"/>
          </a:xfrm>
        </p:grpSpPr>
        <p:grpSp>
          <p:nvGrpSpPr>
            <p:cNvPr id="3890" name="Google Shape;3890;p18"/>
            <p:cNvGrpSpPr/>
            <p:nvPr/>
          </p:nvGrpSpPr>
          <p:grpSpPr>
            <a:xfrm>
              <a:off x="4759900" y="1944425"/>
              <a:ext cx="1761000" cy="485400"/>
              <a:chOff x="3147175" y="2446500"/>
              <a:chExt cx="1761000" cy="485400"/>
            </a:xfrm>
          </p:grpSpPr>
          <p:sp>
            <p:nvSpPr>
              <p:cNvPr id="3891" name="Google Shape;3891;p18"/>
              <p:cNvSpPr/>
              <p:nvPr/>
            </p:nvSpPr>
            <p:spPr>
              <a:xfrm>
                <a:off x="3147175" y="2446500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3892" name="Google Shape;3892;p18"/>
              <p:cNvSpPr/>
              <p:nvPr/>
            </p:nvSpPr>
            <p:spPr>
              <a:xfrm>
                <a:off x="3792775" y="2446500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93" name="Google Shape;3893;p18"/>
              <p:cNvSpPr/>
              <p:nvPr/>
            </p:nvSpPr>
            <p:spPr>
              <a:xfrm>
                <a:off x="4438375" y="2446500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</p:grpSp>
        <p:grpSp>
          <p:nvGrpSpPr>
            <p:cNvPr id="3894" name="Google Shape;3894;p18"/>
            <p:cNvGrpSpPr/>
            <p:nvPr/>
          </p:nvGrpSpPr>
          <p:grpSpPr>
            <a:xfrm rot="5400000">
              <a:off x="2971313" y="1952225"/>
              <a:ext cx="1776600" cy="469800"/>
              <a:chOff x="3139375" y="1849363"/>
              <a:chExt cx="1776600" cy="469800"/>
            </a:xfrm>
          </p:grpSpPr>
          <p:sp>
            <p:nvSpPr>
              <p:cNvPr id="3895" name="Google Shape;3895;p18"/>
              <p:cNvSpPr/>
              <p:nvPr/>
            </p:nvSpPr>
            <p:spPr>
              <a:xfrm rot="-5400000">
                <a:off x="3147175" y="1841563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3896" name="Google Shape;3896;p18"/>
              <p:cNvSpPr/>
              <p:nvPr/>
            </p:nvSpPr>
            <p:spPr>
              <a:xfrm rot="-5400000">
                <a:off x="3792775" y="1841563"/>
                <a:ext cx="469800" cy="485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A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97" name="Google Shape;3897;p18"/>
              <p:cNvSpPr/>
              <p:nvPr/>
            </p:nvSpPr>
            <p:spPr>
              <a:xfrm rot="-5400000">
                <a:off x="4438375" y="1841563"/>
                <a:ext cx="469800" cy="485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</p:grpSp>
      </p:grpSp>
      <p:sp>
        <p:nvSpPr>
          <p:cNvPr id="3898" name="Google Shape;3898;p18"/>
          <p:cNvSpPr txBox="1"/>
          <p:nvPr/>
        </p:nvSpPr>
        <p:spPr>
          <a:xfrm>
            <a:off x="5370525" y="3202850"/>
            <a:ext cx="2779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Center Capture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99" name="Google Shape;3899;p18"/>
          <p:cNvCxnSpPr/>
          <p:nvPr/>
        </p:nvCxnSpPr>
        <p:spPr>
          <a:xfrm>
            <a:off x="2990600" y="1135175"/>
            <a:ext cx="36324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19"/>
          <p:cNvSpPr txBox="1"/>
          <p:nvPr>
            <p:ph type="title"/>
          </p:nvPr>
        </p:nvSpPr>
        <p:spPr>
          <a:xfrm>
            <a:off x="684375" y="3401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&amp; Solution</a:t>
            </a:r>
            <a:endParaRPr/>
          </a:p>
        </p:txBody>
      </p:sp>
      <p:sp>
        <p:nvSpPr>
          <p:cNvPr id="3905" name="Google Shape;3905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goal was to make a reinforcement learning algorithm for both sides of the game, and pit them against each other to see who can win the most  out of 100 games.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achieve this, a simple Q-LearningTable approach to reinforcement learning was taken.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0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3911" name="Google Shape;3911;p20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Q-Learning is a model-free reinforcement learning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value for Q</a:t>
            </a:r>
            <a:r>
              <a:rPr baseline="30000" lang="en"/>
              <a:t>new</a:t>
            </a:r>
            <a:r>
              <a:rPr lang="en"/>
              <a:t>(s</a:t>
            </a:r>
            <a:r>
              <a:rPr baseline="-25000" lang="en"/>
              <a:t>t</a:t>
            </a:r>
            <a:r>
              <a:rPr lang="en"/>
              <a:t>,a</a:t>
            </a:r>
            <a:r>
              <a:rPr baseline="-25000" lang="en"/>
              <a:t>t</a:t>
            </a:r>
            <a:r>
              <a:rPr lang="en"/>
              <a:t>) is inserted into a table, where s</a:t>
            </a:r>
            <a:r>
              <a:rPr baseline="-25000" lang="en"/>
              <a:t>t</a:t>
            </a:r>
            <a:r>
              <a:rPr lang="en"/>
              <a:t>=the current state, and a</a:t>
            </a:r>
            <a:r>
              <a:rPr baseline="-25000" lang="en"/>
              <a:t>t</a:t>
            </a:r>
            <a:r>
              <a:rPr lang="en"/>
              <a:t>=possible action.</a:t>
            </a:r>
            <a:endParaRPr/>
          </a:p>
        </p:txBody>
      </p:sp>
      <p:sp>
        <p:nvSpPr>
          <p:cNvPr id="3912" name="Google Shape;3912;p20"/>
          <p:cNvSpPr txBox="1"/>
          <p:nvPr/>
        </p:nvSpPr>
        <p:spPr>
          <a:xfrm>
            <a:off x="4889575" y="4854300"/>
            <a:ext cx="2798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i="1"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https://en.wikipedia.org/wiki/Q-learning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7" name="Google Shape;39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98" y="3453748"/>
            <a:ext cx="6182424" cy="1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8" name="Google Shape;3918;p21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3919" name="Google Shape;3919;p21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algorithm also takes into account several variables: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Reward for performing the action = r</a:t>
            </a:r>
            <a:r>
              <a:rPr baseline="-25000" lang="en"/>
              <a:t>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Discount factor for getting rewards early = 𝛶</a:t>
            </a:r>
            <a:r>
              <a:rPr baseline="-25000" lang="en"/>
              <a:t>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Desired learning rate = </a:t>
            </a:r>
            <a:r>
              <a:rPr lang="en"/>
              <a:t>𝛼</a:t>
            </a:r>
            <a:r>
              <a:rPr baseline="-25000" lang="en"/>
              <a:t>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gives us: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21"/>
          <p:cNvSpPr txBox="1"/>
          <p:nvPr/>
        </p:nvSpPr>
        <p:spPr>
          <a:xfrm>
            <a:off x="4889575" y="4854300"/>
            <a:ext cx="2798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https://en.wikipedia.org/wiki/Q-learning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2"/>
          <p:cNvSpPr txBox="1"/>
          <p:nvPr>
            <p:ph type="title"/>
          </p:nvPr>
        </p:nvSpPr>
        <p:spPr>
          <a:xfrm>
            <a:off x="674500" y="340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Algorithm</a:t>
            </a:r>
            <a:endParaRPr/>
          </a:p>
        </p:txBody>
      </p:sp>
      <p:sp>
        <p:nvSpPr>
          <p:cNvPr id="3926" name="Google Shape;3926;p22"/>
          <p:cNvSpPr txBox="1"/>
          <p:nvPr>
            <p:ph idx="1" type="body"/>
          </p:nvPr>
        </p:nvSpPr>
        <p:spPr>
          <a:xfrm>
            <a:off x="718300" y="119752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 sz="1200"/>
          </a:p>
        </p:txBody>
      </p:sp>
      <p:sp>
        <p:nvSpPr>
          <p:cNvPr id="3927" name="Google Shape;3927;p22"/>
          <p:cNvSpPr txBox="1"/>
          <p:nvPr/>
        </p:nvSpPr>
        <p:spPr>
          <a:xfrm>
            <a:off x="674500" y="4854300"/>
            <a:ext cx="72810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1D1D1B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Code Source: github.com/MorvanZhou/Reinforcement-learning-with-tensorflow/blob/master/contents/2_Q_Learning_maze/RL_brain.py</a:t>
            </a:r>
            <a:endParaRPr i="1" sz="1000">
              <a:solidFill>
                <a:srgbClr val="1D1D1B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8" name="Google Shape;3928;p22"/>
          <p:cNvSpPr txBox="1"/>
          <p:nvPr/>
        </p:nvSpPr>
        <p:spPr>
          <a:xfrm>
            <a:off x="3619200" y="2986050"/>
            <a:ext cx="1860300" cy="2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929" name="Google Shape;3929;p22"/>
          <p:cNvPicPr preferRelativeResize="0"/>
          <p:nvPr/>
        </p:nvPicPr>
        <p:blipFill rotWithShape="1">
          <a:blip r:embed="rId3">
            <a:alphaModFix/>
          </a:blip>
          <a:srcRect b="0" l="0" r="0" t="5598"/>
          <a:stretch/>
        </p:blipFill>
        <p:spPr>
          <a:xfrm>
            <a:off x="674500" y="1197525"/>
            <a:ext cx="3882527" cy="36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