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1"/>
    <p:restoredTop sz="93333"/>
  </p:normalViewPr>
  <p:slideViewPr>
    <p:cSldViewPr snapToGrid="0">
      <p:cViewPr>
        <p:scale>
          <a:sx n="103" d="100"/>
          <a:sy n="103" d="100"/>
        </p:scale>
        <p:origin x="336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racheldurand\Desktop\Data%20Analytics\Achievement%203\3.10\Rachel%203.10\3.10%20Achievement%20Data_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cheldurand/Desktop/Data%20Analytics/Achievement%203/3.10/Rachel%203.10/3.10%20Achievement%20Data_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racheldurand\Desktop\Data%20Analytics\Achievement%203\3.10\Rachel%203.10\3.10%20Achievement%20Data_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racheldurand\Desktop\Data%20Analytics\Achievement%203\3.10\Rachel%203.10\3.10%20Achievement%20Data_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10 </a:t>
            </a:r>
            <a:r>
              <a:rPr lang="en-US" sz="1400" baseline="0" dirty="0"/>
              <a:t>Movies</a:t>
            </a:r>
            <a:r>
              <a:rPr lang="en-US" baseline="0" dirty="0"/>
              <a:t> </a:t>
            </a:r>
            <a:r>
              <a:rPr lang="en-US" sz="1400" baseline="0" dirty="0"/>
              <a:t>with</a:t>
            </a:r>
            <a:r>
              <a:rPr lang="en-US" baseline="0" dirty="0"/>
              <a:t> the Highest Revenue</a:t>
            </a:r>
            <a:endParaRPr lang="en-US" dirty="0"/>
          </a:p>
        </c:rich>
      </c:tx>
      <c:layout>
        <c:manualLayout>
          <c:xMode val="edge"/>
          <c:yMode val="edge"/>
          <c:x val="0.28280236359262978"/>
          <c:y val="1.77177263391641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'Top10 Movies Revenue High-Low'!$M$2:$M$11</c:f>
              <c:strCache>
                <c:ptCount val="10"/>
                <c:pt idx="0">
                  <c:v>Dogma Family</c:v>
                </c:pt>
                <c:pt idx="1">
                  <c:v>Torque Bound</c:v>
                </c:pt>
                <c:pt idx="2">
                  <c:v>Harry Idaho</c:v>
                </c:pt>
                <c:pt idx="3">
                  <c:v>Titans Jerk</c:v>
                </c:pt>
                <c:pt idx="4">
                  <c:v>Saturday Lambs</c:v>
                </c:pt>
                <c:pt idx="5">
                  <c:v>Hustler Party</c:v>
                </c:pt>
                <c:pt idx="6">
                  <c:v>Innocent Usual</c:v>
                </c:pt>
                <c:pt idx="7">
                  <c:v>Wife Turn</c:v>
                </c:pt>
                <c:pt idx="8">
                  <c:v>Zorro Ark</c:v>
                </c:pt>
                <c:pt idx="9">
                  <c:v>Telegraph Voyage</c:v>
                </c:pt>
              </c:strCache>
            </c:strRef>
          </c:cat>
          <c:val>
            <c:numRef>
              <c:f>'Top10 Movies Revenue High-Low'!$N$2:$N$11</c:f>
              <c:numCache>
                <c:formatCode>"$"#,##0.00_);[Red]\("$"#,##0.00\)</c:formatCode>
                <c:ptCount val="10"/>
                <c:pt idx="0">
                  <c:v>168.72</c:v>
                </c:pt>
                <c:pt idx="1">
                  <c:v>169.76</c:v>
                </c:pt>
                <c:pt idx="2">
                  <c:v>177.73</c:v>
                </c:pt>
                <c:pt idx="3">
                  <c:v>186.73</c:v>
                </c:pt>
                <c:pt idx="4">
                  <c:v>190.74</c:v>
                </c:pt>
                <c:pt idx="5">
                  <c:v>190.78</c:v>
                </c:pt>
                <c:pt idx="6">
                  <c:v>191.74</c:v>
                </c:pt>
                <c:pt idx="7">
                  <c:v>198.73</c:v>
                </c:pt>
                <c:pt idx="8">
                  <c:v>199.72</c:v>
                </c:pt>
                <c:pt idx="9">
                  <c:v>215.75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08-3643-AF80-D21893C519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00385168"/>
        <c:axId val="1572060576"/>
      </c:barChart>
      <c:catAx>
        <c:axId val="1100385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60576"/>
        <c:crosses val="autoZero"/>
        <c:auto val="1"/>
        <c:lblAlgn val="ctr"/>
        <c:lblOffset val="100"/>
        <c:noMultiLvlLbl val="0"/>
      </c:catAx>
      <c:valAx>
        <c:axId val="1572060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Revenue</a:t>
                </a:r>
              </a:p>
            </c:rich>
          </c:tx>
          <c:layout>
            <c:manualLayout>
              <c:xMode val="edge"/>
              <c:yMode val="edge"/>
              <c:x val="0.43765032604319409"/>
              <c:y val="0.951560966677292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38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 dirty="0"/>
              <a:t>Top 10 Movies with the Least Revenue</a:t>
            </a:r>
          </a:p>
        </c:rich>
      </c:tx>
      <c:layout>
        <c:manualLayout>
          <c:xMode val="edge"/>
          <c:yMode val="edge"/>
          <c:x val="0.27317875329238678"/>
          <c:y val="2.1062843255308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67798181171984"/>
          <c:y val="8.7594899997063061E-2"/>
          <c:w val="0.75668613005376284"/>
          <c:h val="0.79021116626038945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'Top10 Movies Revenue High-Low'!$A$16:$A$25</c:f>
              <c:strCache>
                <c:ptCount val="10"/>
                <c:pt idx="0">
                  <c:v>Texas Watch</c:v>
                </c:pt>
                <c:pt idx="1">
                  <c:v>Oklahoma Jumanji</c:v>
                </c:pt>
                <c:pt idx="2">
                  <c:v>Duffel Apocalypse</c:v>
                </c:pt>
                <c:pt idx="3">
                  <c:v>Freedom Cleopatra</c:v>
                </c:pt>
                <c:pt idx="4">
                  <c:v>Young Language</c:v>
                </c:pt>
                <c:pt idx="5">
                  <c:v>Rebel Airport</c:v>
                </c:pt>
                <c:pt idx="6">
                  <c:v>Cruelty Unforgiven</c:v>
                </c:pt>
                <c:pt idx="7">
                  <c:v>Treatment Jekyll</c:v>
                </c:pt>
                <c:pt idx="8">
                  <c:v>Lights Deer</c:v>
                </c:pt>
                <c:pt idx="9">
                  <c:v>Stallion Sundance</c:v>
                </c:pt>
              </c:strCache>
            </c:strRef>
          </c:cat>
          <c:val>
            <c:numRef>
              <c:f>'Top10 Movies Revenue High-Low'!$B$16:$B$25</c:f>
              <c:numCache>
                <c:formatCode>_("$"* #,##0.00_);_("$"* \(#,##0.00\);_("$"* "-"??_);_(@_)</c:formatCode>
                <c:ptCount val="10"/>
                <c:pt idx="0">
                  <c:v>5.94</c:v>
                </c:pt>
                <c:pt idx="1">
                  <c:v>5.94</c:v>
                </c:pt>
                <c:pt idx="2">
                  <c:v>5.94</c:v>
                </c:pt>
                <c:pt idx="3">
                  <c:v>5.95</c:v>
                </c:pt>
                <c:pt idx="4">
                  <c:v>6.93</c:v>
                </c:pt>
                <c:pt idx="5">
                  <c:v>6.93</c:v>
                </c:pt>
                <c:pt idx="6">
                  <c:v>6.94</c:v>
                </c:pt>
                <c:pt idx="7">
                  <c:v>6.94</c:v>
                </c:pt>
                <c:pt idx="8">
                  <c:v>7.93</c:v>
                </c:pt>
                <c:pt idx="9">
                  <c:v>7.94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FD-264C-9337-7B58B6D369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79958608"/>
        <c:axId val="1079960336"/>
      </c:barChart>
      <c:catAx>
        <c:axId val="1079958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960336"/>
        <c:crosses val="autoZero"/>
        <c:auto val="1"/>
        <c:lblAlgn val="ctr"/>
        <c:lblOffset val="100"/>
        <c:noMultiLvlLbl val="0"/>
      </c:catAx>
      <c:valAx>
        <c:axId val="1079960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Revenue</a:t>
                </a:r>
              </a:p>
            </c:rich>
          </c:tx>
          <c:layout>
            <c:manualLayout>
              <c:xMode val="edge"/>
              <c:yMode val="edge"/>
              <c:x val="0.41631246103118746"/>
              <c:y val="0.937674564598079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95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'Revenue by Genre'!$B$1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Genre'!$A$2:$A$18</c:f>
              <c:strCache>
                <c:ptCount val="17"/>
                <c:pt idx="0">
                  <c:v>Sports</c:v>
                </c:pt>
                <c:pt idx="1">
                  <c:v>Sci-Fi</c:v>
                </c:pt>
                <c:pt idx="2">
                  <c:v>Animation</c:v>
                </c:pt>
                <c:pt idx="3">
                  <c:v>Drama</c:v>
                </c:pt>
                <c:pt idx="4">
                  <c:v>Comedy</c:v>
                </c:pt>
                <c:pt idx="5">
                  <c:v>New</c:v>
                </c:pt>
                <c:pt idx="6">
                  <c:v>Action</c:v>
                </c:pt>
                <c:pt idx="7">
                  <c:v>Foreign</c:v>
                </c:pt>
                <c:pt idx="8">
                  <c:v>Games</c:v>
                </c:pt>
                <c:pt idx="9">
                  <c:v>Family</c:v>
                </c:pt>
                <c:pt idx="10">
                  <c:v>Documentary</c:v>
                </c:pt>
                <c:pt idx="11">
                  <c:v>Horror</c:v>
                </c:pt>
                <c:pt idx="12">
                  <c:v>Classics</c:v>
                </c:pt>
                <c:pt idx="13">
                  <c:v>Children</c:v>
                </c:pt>
                <c:pt idx="14">
                  <c:v>Travel</c:v>
                </c:pt>
                <c:pt idx="15">
                  <c:v>Music</c:v>
                </c:pt>
                <c:pt idx="16">
                  <c:v>Thriller</c:v>
                </c:pt>
              </c:strCache>
            </c:strRef>
          </c:cat>
          <c:val>
            <c:numRef>
              <c:f>'Revenue by Genre'!$B$2:$B$18</c:f>
              <c:numCache>
                <c:formatCode>_("$"* #,##0.00_);_("$"* \(#,##0.00\);_("$"* "-"??_);_(@_)</c:formatCode>
                <c:ptCount val="17"/>
                <c:pt idx="0">
                  <c:v>4892.1899999999996</c:v>
                </c:pt>
                <c:pt idx="1">
                  <c:v>4336.01</c:v>
                </c:pt>
                <c:pt idx="2">
                  <c:v>4245.3100000000004</c:v>
                </c:pt>
                <c:pt idx="3">
                  <c:v>4118.46</c:v>
                </c:pt>
                <c:pt idx="4">
                  <c:v>4002.48</c:v>
                </c:pt>
                <c:pt idx="5">
                  <c:v>3966.38</c:v>
                </c:pt>
                <c:pt idx="6">
                  <c:v>3951.84</c:v>
                </c:pt>
                <c:pt idx="7">
                  <c:v>3934.47</c:v>
                </c:pt>
                <c:pt idx="8">
                  <c:v>3922.18</c:v>
                </c:pt>
                <c:pt idx="9">
                  <c:v>3782.26</c:v>
                </c:pt>
                <c:pt idx="10">
                  <c:v>3749.65</c:v>
                </c:pt>
                <c:pt idx="11">
                  <c:v>3401.27</c:v>
                </c:pt>
                <c:pt idx="12">
                  <c:v>3353.38</c:v>
                </c:pt>
                <c:pt idx="13">
                  <c:v>3309.39</c:v>
                </c:pt>
                <c:pt idx="14">
                  <c:v>3227.36</c:v>
                </c:pt>
                <c:pt idx="15">
                  <c:v>3071.52</c:v>
                </c:pt>
                <c:pt idx="16">
                  <c:v>47.89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53-DC41-B54C-636C9C0E74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27297232"/>
        <c:axId val="1626873904"/>
      </c:barChart>
      <c:catAx>
        <c:axId val="1627297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Movie Genres</a:t>
                </a:r>
              </a:p>
            </c:rich>
          </c:tx>
          <c:layout>
            <c:manualLayout>
              <c:xMode val="edge"/>
              <c:yMode val="edge"/>
              <c:x val="0.46744201850747769"/>
              <c:y val="0.92854670257951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873904"/>
        <c:crosses val="autoZero"/>
        <c:auto val="1"/>
        <c:lblAlgn val="ctr"/>
        <c:lblOffset val="100"/>
        <c:noMultiLvlLbl val="0"/>
      </c:catAx>
      <c:valAx>
        <c:axId val="162687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Revenue</a:t>
                </a:r>
              </a:p>
            </c:rich>
          </c:tx>
          <c:layout>
            <c:manualLayout>
              <c:xMode val="edge"/>
              <c:yMode val="edge"/>
              <c:x val="8.0645161290322578E-3"/>
              <c:y val="0.38318074080025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29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Rental Duration</a:t>
            </a:r>
          </a:p>
        </c:rich>
      </c:tx>
      <c:layout>
        <c:manualLayout>
          <c:xMode val="edge"/>
          <c:yMode val="edge"/>
          <c:x val="0.37068300099969798"/>
          <c:y val="5.3555651239816607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'Avg. Rental Duration'!$A$2:$A$18</c:f>
              <c:strCache>
                <c:ptCount val="17"/>
                <c:pt idx="0">
                  <c:v>Thriller</c:v>
                </c:pt>
                <c:pt idx="1">
                  <c:v>Travel</c:v>
                </c:pt>
                <c:pt idx="2">
                  <c:v>Music</c:v>
                </c:pt>
                <c:pt idx="3">
                  <c:v>Family</c:v>
                </c:pt>
                <c:pt idx="4">
                  <c:v>Foreign</c:v>
                </c:pt>
                <c:pt idx="5">
                  <c:v>Drama</c:v>
                </c:pt>
                <c:pt idx="6">
                  <c:v>Classics</c:v>
                </c:pt>
                <c:pt idx="7">
                  <c:v>Games</c:v>
                </c:pt>
                <c:pt idx="8">
                  <c:v>Children</c:v>
                </c:pt>
                <c:pt idx="9">
                  <c:v>Action</c:v>
                </c:pt>
                <c:pt idx="10">
                  <c:v>Comedy</c:v>
                </c:pt>
                <c:pt idx="11">
                  <c:v>Animation</c:v>
                </c:pt>
                <c:pt idx="12">
                  <c:v>Sci-Fi</c:v>
                </c:pt>
                <c:pt idx="13">
                  <c:v>Horror</c:v>
                </c:pt>
                <c:pt idx="14">
                  <c:v>Documentary</c:v>
                </c:pt>
                <c:pt idx="15">
                  <c:v>New</c:v>
                </c:pt>
                <c:pt idx="16">
                  <c:v>Sports</c:v>
                </c:pt>
              </c:strCache>
            </c:strRef>
          </c:cat>
          <c:val>
            <c:numRef>
              <c:f>'Avg. Rental Duration'!$B$2:$B$18</c:f>
              <c:numCache>
                <c:formatCode>0.0</c:formatCode>
                <c:ptCount val="17"/>
                <c:pt idx="0">
                  <c:v>6</c:v>
                </c:pt>
                <c:pt idx="1">
                  <c:v>5.3508771929824501</c:v>
                </c:pt>
                <c:pt idx="2">
                  <c:v>5.23529411764705</c:v>
                </c:pt>
                <c:pt idx="3">
                  <c:v>5.1617647058823497</c:v>
                </c:pt>
                <c:pt idx="4">
                  <c:v>5.10958904109589</c:v>
                </c:pt>
                <c:pt idx="5">
                  <c:v>5.0806451612903203</c:v>
                </c:pt>
                <c:pt idx="6">
                  <c:v>5.0701754385964897</c:v>
                </c:pt>
                <c:pt idx="7">
                  <c:v>5.0655737704917998</c:v>
                </c:pt>
                <c:pt idx="8">
                  <c:v>5.0333333333333297</c:v>
                </c:pt>
                <c:pt idx="9">
                  <c:v>4.953125</c:v>
                </c:pt>
                <c:pt idx="10">
                  <c:v>4.9310344827586201</c:v>
                </c:pt>
                <c:pt idx="11">
                  <c:v>4.89393939393939</c:v>
                </c:pt>
                <c:pt idx="12">
                  <c:v>4.8852459016393404</c:v>
                </c:pt>
                <c:pt idx="13">
                  <c:v>4.8571428571428497</c:v>
                </c:pt>
                <c:pt idx="14">
                  <c:v>4.7647058823529402</c:v>
                </c:pt>
                <c:pt idx="15">
                  <c:v>4.7460317460317398</c:v>
                </c:pt>
                <c:pt idx="16">
                  <c:v>4.7162162162162096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7-7649-BE57-CD7EA3D219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0352576"/>
        <c:axId val="1100354304"/>
      </c:barChart>
      <c:catAx>
        <c:axId val="1100352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Genre</a:t>
                </a:r>
              </a:p>
            </c:rich>
          </c:tx>
          <c:layout>
            <c:manualLayout>
              <c:xMode val="edge"/>
              <c:yMode val="edge"/>
              <c:x val="0.46014310111187984"/>
              <c:y val="0.909470986501291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354304"/>
        <c:crosses val="autoZero"/>
        <c:auto val="1"/>
        <c:lblAlgn val="ctr"/>
        <c:lblOffset val="100"/>
        <c:noMultiLvlLbl val="0"/>
      </c:catAx>
      <c:valAx>
        <c:axId val="110035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Days</a:t>
                </a:r>
              </a:p>
            </c:rich>
          </c:tx>
          <c:layout>
            <c:manualLayout>
              <c:xMode val="edge"/>
              <c:yMode val="edge"/>
              <c:x val="3.010594169989182E-4"/>
              <c:y val="0.427660117113405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35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684FE-AD14-8442-9ABB-8E32194811AC}" type="datetimeFigureOut">
              <a:rPr lang="en-US" smtClean="0"/>
              <a:t>4/14/23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65533-0EE4-A249-9D03-CC469D91F3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9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65533-0EE4-A249-9D03-CC469D91F34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5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65533-0EE4-A249-9D03-CC469D91F34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9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3A9F-667B-0FF0-595C-A84A3B2DB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D52D4-A2AB-A764-61E7-8059E4A5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455E8-4C2B-E970-0684-3BA7B1B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CE1F-DBE9-454D-9653-23E29B4A76B6}" type="datetimeFigureOut">
              <a:rPr lang="en-US" smtClean="0"/>
              <a:t>4/14/23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CB44-AE7C-C78B-3884-B9BDDC93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6FCD4-43FB-F05B-799A-5E944A99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5DFE-EEEC-0C49-8CC7-DFA59423F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2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429F-5CD0-BEFA-E89D-512B8246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80C07-61A3-8744-06D4-0C8AC5ECC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53EE-055C-6E0E-4437-9EEA9819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CE1F-DBE9-454D-9653-23E29B4A76B6}" type="datetimeFigureOut">
              <a:rPr lang="en-US" smtClean="0"/>
              <a:t>4/14/23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9F16-3E10-3119-41E8-0CCA8196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9D90-23E8-B0A7-9119-95C2E2E1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5DFE-EEEC-0C49-8CC7-DFA59423F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7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54F3-452F-0005-D70B-8ABA8D0D4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C9561-A35B-8081-E9D7-A00FEAD01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6C038-816E-99F7-37B1-F4942A50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CE1F-DBE9-454D-9653-23E29B4A76B6}" type="datetimeFigureOut">
              <a:rPr lang="en-US" smtClean="0"/>
              <a:t>4/14/23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3B067-7F73-9A1A-0C62-78BFC6FF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A504-9022-12DE-FF12-235295E9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5DFE-EEEC-0C49-8CC7-DFA59423F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B7D5-A171-BAB7-0650-88723FD4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8A8A-486C-959D-A40D-AB4C0397C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42A05-00F3-6F17-F152-A86F9DD5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CE1F-DBE9-454D-9653-23E29B4A76B6}" type="datetimeFigureOut">
              <a:rPr lang="en-US" smtClean="0"/>
              <a:t>4/14/23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C368-FA92-C7DD-CB2A-B9AEAB23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7BD08-0F27-5E0B-8F63-83301B6D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5DFE-EEEC-0C49-8CC7-DFA59423F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4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9A75-CE18-BA57-E264-E08DAA3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A7319-E26D-B33E-CC80-C0A606880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E8BF9-244A-D310-72DF-EC9A0EB4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CE1F-DBE9-454D-9653-23E29B4A76B6}" type="datetimeFigureOut">
              <a:rPr lang="en-US" smtClean="0"/>
              <a:t>4/14/23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8B4C6-0DD9-80C4-5648-E0BE9304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32505-32DF-1FD9-1351-3798FF7B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5DFE-EEEC-0C49-8CC7-DFA59423F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CE3D-7CBF-B0DA-F307-884C8281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BAFA-DE4A-B347-16DD-9F92FB705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88309-C73F-02BC-6CFF-42DFBF5F5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BA109-9BC8-0F3D-5412-9FFBB01C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CE1F-DBE9-454D-9653-23E29B4A76B6}" type="datetimeFigureOut">
              <a:rPr lang="en-US" smtClean="0"/>
              <a:t>4/14/23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173BD-6E8F-55CF-0502-8A7FDE46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B76E3-A65B-ACE0-F2BF-BED47273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5DFE-EEEC-0C49-8CC7-DFA59423F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B205-7D4B-C91F-9796-76CDFCC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FC799-0393-D0C1-42F2-482B6A25D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85B0-48B2-99FA-A025-F9DE38803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5CF75-7C82-58FD-3ECB-E328D6289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586A1-A675-34F6-3386-F83A1FDAD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85C18-1542-A848-7B55-B02046CF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CE1F-DBE9-454D-9653-23E29B4A76B6}" type="datetimeFigureOut">
              <a:rPr lang="en-US" smtClean="0"/>
              <a:t>4/14/23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3C80B-A9C8-80FB-A1BC-CFCE2154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E0DCA-B738-403D-5EE6-BDE3C6E4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5DFE-EEEC-0C49-8CC7-DFA59423F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6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2C66-037E-57C5-8654-9FCF19AE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3AF-8DAE-E74A-9E1E-E52BEC2D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CE1F-DBE9-454D-9653-23E29B4A76B6}" type="datetimeFigureOut">
              <a:rPr lang="en-US" smtClean="0"/>
              <a:t>4/14/23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35C60-11B4-080F-FE72-1E53DF7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1ABA-11F9-46D7-5BC9-E0FBB26A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5DFE-EEEC-0C49-8CC7-DFA59423F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6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CDE4C-0B1F-12A8-CADB-BED8A069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CE1F-DBE9-454D-9653-23E29B4A76B6}" type="datetimeFigureOut">
              <a:rPr lang="en-US" smtClean="0"/>
              <a:t>4/14/23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38443-E0F4-0638-AAF1-D42F9CBF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67046-F46D-EA12-B072-03AFE7D6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5DFE-EEEC-0C49-8CC7-DFA59423F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8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A57C-C1C8-CA62-E67E-51620E9E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F17A-F1A6-B317-7243-5B575CD3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642A9-EDD7-9672-77F1-51D8133B7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8F1A4-BBF7-D124-DBA3-9A42C246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CE1F-DBE9-454D-9653-23E29B4A76B6}" type="datetimeFigureOut">
              <a:rPr lang="en-US" smtClean="0"/>
              <a:t>4/14/23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FA234-0050-211C-41EE-5A7E2ACB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68D5E-39FC-6289-62C6-A5EE93AA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5DFE-EEEC-0C49-8CC7-DFA59423F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2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3A22-9381-C47A-25F2-FF4E9D1E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C5268-7C45-182A-9F54-E38E02664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7568A-87CB-AE9A-BFBB-27063B9A6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71FFF-F66C-CBD7-81C8-FBB0285E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CE1F-DBE9-454D-9653-23E29B4A76B6}" type="datetimeFigureOut">
              <a:rPr lang="en-US" smtClean="0"/>
              <a:t>4/14/23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0E969-635D-54EE-1A66-44B808AF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7FD7C-4159-1073-0532-0E0F3C5F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5DFE-EEEC-0C49-8CC7-DFA59423F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0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D0764-B851-4B25-BF99-62BA2E9A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2EE6-3CD3-528B-4347-D8610DAC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A3025-2CBA-0262-4DBE-1C5F29A2D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BCE1F-DBE9-454D-9653-23E29B4A76B6}" type="datetimeFigureOut">
              <a:rPr lang="en-US" smtClean="0"/>
              <a:t>4/14/23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AC79-536E-F85E-6E0F-FA591201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EC7BF-0269-F01E-F85E-B7C92BEDC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15DFE-EEEC-0C49-8CC7-DFA59423F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2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94B0C-9CCD-FCA5-83C1-2922EA65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864" y="1837018"/>
            <a:ext cx="4912963" cy="2315144"/>
          </a:xfrm>
        </p:spPr>
        <p:txBody>
          <a:bodyPr anchor="b">
            <a:noAutofit/>
          </a:bodyPr>
          <a:lstStyle/>
          <a:p>
            <a:pPr algn="l"/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Rockbuster 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7A50F-3B19-9CE3-55E7-3BC8B9990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847" y="4792003"/>
            <a:ext cx="3734014" cy="71307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800" b="1" dirty="0"/>
              <a:t>Data Analysis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D4268-FC3F-0CF2-692F-500597335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039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C32A5377-6A44-843A-CAFA-74F7C073B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13" y="2514126"/>
            <a:ext cx="9706727" cy="2224956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A7B1509-C871-C259-E063-571F295F1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408" y="2514126"/>
            <a:ext cx="1812914" cy="20605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A2E204-DB7A-C9FE-9CB9-23B8A52D5C58}"/>
              </a:ext>
            </a:extLst>
          </p:cNvPr>
          <p:cNvSpPr txBox="1"/>
          <p:nvPr/>
        </p:nvSpPr>
        <p:spPr>
          <a:xfrm>
            <a:off x="231195" y="202386"/>
            <a:ext cx="1109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Geographic Region Sales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8963F-40E4-B758-22DE-B94DFE45A074}"/>
              </a:ext>
            </a:extLst>
          </p:cNvPr>
          <p:cNvSpPr txBox="1"/>
          <p:nvPr/>
        </p:nvSpPr>
        <p:spPr>
          <a:xfrm>
            <a:off x="231195" y="1235769"/>
            <a:ext cx="1127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following bar chart below shows the total revenue of Rockbuster sales by geographic region. </a:t>
            </a:r>
            <a:r>
              <a:rPr lang="en-US" sz="2400" dirty="0">
                <a:solidFill>
                  <a:schemeClr val="accent2"/>
                </a:solidFill>
              </a:rPr>
              <a:t>Asia</a:t>
            </a:r>
            <a:r>
              <a:rPr lang="en-US" sz="2400" dirty="0"/>
              <a:t> has the highest number of sales, followed by </a:t>
            </a:r>
            <a:r>
              <a:rPr lang="en-US" sz="2400" dirty="0">
                <a:solidFill>
                  <a:schemeClr val="accent2"/>
                </a:solidFill>
              </a:rPr>
              <a:t>North and South America.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243C6C-2B5F-88D9-EB45-AE7FB13DA537}"/>
              </a:ext>
            </a:extLst>
          </p:cNvPr>
          <p:cNvSpPr txBox="1"/>
          <p:nvPr/>
        </p:nvSpPr>
        <p:spPr>
          <a:xfrm>
            <a:off x="3631093" y="5099011"/>
            <a:ext cx="4300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Total Revenue: </a:t>
            </a:r>
            <a:r>
              <a:rPr lang="en-US" sz="2800" dirty="0">
                <a:solidFill>
                  <a:schemeClr val="accent2"/>
                </a:solidFill>
              </a:rPr>
              <a:t>$41, 358.45</a:t>
            </a:r>
          </a:p>
        </p:txBody>
      </p:sp>
    </p:spTree>
    <p:extLst>
      <p:ext uri="{BB962C8B-B14F-4D97-AF65-F5344CB8AC3E}">
        <p14:creationId xmlns:p14="http://schemas.microsoft.com/office/powerpoint/2010/main" val="279804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7B84-CD2F-232D-671F-3C7136A0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18" y="2630391"/>
            <a:ext cx="4312508" cy="150752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</a:rPr>
              <a:t>Summary And Recommendations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C9120-2876-83C3-85F7-81FBAE12C671}"/>
              </a:ext>
            </a:extLst>
          </p:cNvPr>
          <p:cNvSpPr txBox="1"/>
          <p:nvPr/>
        </p:nvSpPr>
        <p:spPr>
          <a:xfrm>
            <a:off x="4559561" y="505122"/>
            <a:ext cx="732654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/>
              <a:t>Summary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Most profitable regions: </a:t>
            </a:r>
            <a:r>
              <a:rPr lang="en-US" sz="2200" dirty="0">
                <a:solidFill>
                  <a:schemeClr val="accent2"/>
                </a:solidFill>
              </a:rPr>
              <a:t>Asia, North America, and South America.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Top movie genres: </a:t>
            </a:r>
            <a:r>
              <a:rPr lang="en-US" sz="2200" dirty="0">
                <a:solidFill>
                  <a:schemeClr val="accent2"/>
                </a:solidFill>
              </a:rPr>
              <a:t>Sports, Sci-Fi, and Animation.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Highest customer count: </a:t>
            </a:r>
            <a:r>
              <a:rPr lang="en-US" sz="2200" dirty="0">
                <a:solidFill>
                  <a:schemeClr val="accent2"/>
                </a:solidFill>
              </a:rPr>
              <a:t>India, China, and United states.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/>
              <a:t>Recommendations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Focus</a:t>
            </a:r>
            <a:r>
              <a:rPr lang="en-US" sz="2200" b="1" dirty="0"/>
              <a:t> </a:t>
            </a:r>
            <a:r>
              <a:rPr lang="en-US" sz="2200" dirty="0"/>
              <a:t>on marketing and promotion of services to </a:t>
            </a:r>
            <a:r>
              <a:rPr lang="en-US" sz="2200" dirty="0">
                <a:solidFill>
                  <a:schemeClr val="accent2"/>
                </a:solidFill>
              </a:rPr>
              <a:t>Asian</a:t>
            </a:r>
            <a:r>
              <a:rPr lang="en-US" sz="2200" dirty="0"/>
              <a:t> regions, following the other regions.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Target marketing and promotion of high revenue genres such as, </a:t>
            </a:r>
            <a:r>
              <a:rPr lang="en-US" sz="2200" dirty="0">
                <a:solidFill>
                  <a:schemeClr val="accent2"/>
                </a:solidFill>
              </a:rPr>
              <a:t>Sports, Sci-Fi, and Animation.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Reward loyal customers by offering them </a:t>
            </a:r>
            <a:r>
              <a:rPr lang="en-US" sz="2200" dirty="0">
                <a:solidFill>
                  <a:schemeClr val="accent2"/>
                </a:solidFill>
              </a:rPr>
              <a:t>discounts</a:t>
            </a:r>
            <a:r>
              <a:rPr lang="en-US" sz="2200" dirty="0"/>
              <a:t> on rentals or </a:t>
            </a:r>
            <a:r>
              <a:rPr lang="en-US" sz="2200" dirty="0">
                <a:solidFill>
                  <a:schemeClr val="accent2"/>
                </a:solidFill>
              </a:rPr>
              <a:t>subscription plans.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Have a </a:t>
            </a:r>
            <a:r>
              <a:rPr lang="en-US" sz="2200" dirty="0">
                <a:solidFill>
                  <a:schemeClr val="accent2"/>
                </a:solidFill>
              </a:rPr>
              <a:t>diverse</a:t>
            </a:r>
            <a:r>
              <a:rPr lang="en-US" sz="2200" dirty="0"/>
              <a:t> inventory of movies genres.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Extend rental duration at a </a:t>
            </a:r>
            <a:r>
              <a:rPr lang="en-US" sz="2200" dirty="0">
                <a:solidFill>
                  <a:schemeClr val="accent2"/>
                </a:solidFill>
              </a:rPr>
              <a:t>reduced cost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/>
                </a:solidFill>
              </a:rPr>
              <a:t>Eliminate low revenue </a:t>
            </a:r>
            <a:r>
              <a:rPr lang="en-US" sz="2200" dirty="0"/>
              <a:t>movie titles to maximize high revenue movie titles</a:t>
            </a:r>
          </a:p>
        </p:txBody>
      </p:sp>
    </p:spTree>
    <p:extLst>
      <p:ext uri="{BB962C8B-B14F-4D97-AF65-F5344CB8AC3E}">
        <p14:creationId xmlns:p14="http://schemas.microsoft.com/office/powerpoint/2010/main" val="126967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6557B-2C9F-E103-9974-8E1AB0A8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94" y="469604"/>
            <a:ext cx="11018520" cy="859138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7FE071-E300-1C67-7ADC-D4823F32E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94" y="1996254"/>
            <a:ext cx="7771407" cy="4511568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/>
              <a:t>Rockbuster Stealth LLC: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A movie rental company that formerly had stores around the world. It plans on launching an online video rental service in order to stay competitive.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/>
              <a:t>The Challenge: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The company is facing stiff competition from streaming services such as, Netflix and Amazon Prime.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/>
              <a:t>Key Questions: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Which movies contributed the most/least to revenue gain?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What was the average rental duration for all videos?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Which countries are Rockbuster customers based in?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Where are customers with a high lifetime value based?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Do sales figures vary between geographic regions?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476275-5DB2-58E7-850C-ACB3AAC04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 r="2" b="13953"/>
          <a:stretch/>
        </p:blipFill>
        <p:spPr>
          <a:xfrm>
            <a:off x="8100201" y="2112264"/>
            <a:ext cx="3941064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7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CDEFC-5CA0-8047-D6CB-B4DEB0FD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21732"/>
            <a:ext cx="3649133" cy="2633133"/>
          </a:xfrm>
        </p:spPr>
        <p:txBody>
          <a:bodyPr anchor="t">
            <a:no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+mn-lt"/>
              </a:rPr>
              <a:t>Top 10 Movie Titles With The Highest Revenue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D8282D-0D05-9D31-246A-E038E9C5C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061857"/>
              </p:ext>
            </p:extLst>
          </p:nvPr>
        </p:nvGraphicFramePr>
        <p:xfrm>
          <a:off x="5217023" y="73447"/>
          <a:ext cx="6971929" cy="6722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209268-194C-15F3-0568-8FDC83DCF7FF}"/>
              </a:ext>
            </a:extLst>
          </p:cNvPr>
          <p:cNvSpPr txBox="1"/>
          <p:nvPr/>
        </p:nvSpPr>
        <p:spPr>
          <a:xfrm>
            <a:off x="279400" y="4339525"/>
            <a:ext cx="44630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top 3 movies with the highest revenue are </a:t>
            </a:r>
            <a:r>
              <a:rPr lang="en-US" sz="2800" dirty="0">
                <a:solidFill>
                  <a:schemeClr val="accent2"/>
                </a:solidFill>
              </a:rPr>
              <a:t>Telegraph Voyage, Zorro Ark,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accent2"/>
                </a:solidFill>
              </a:rPr>
              <a:t>Wife Turn.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961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6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Arc 3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4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76BB-5363-BC8F-AD32-BE247FE1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452" y="1825099"/>
            <a:ext cx="3667013" cy="3163526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+mn-lt"/>
              </a:rPr>
              <a:t>Bottom 10 Movies Titles With The Least Revenue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3238E67-C77B-3CE6-B439-7A97B4AF0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646451"/>
              </p:ext>
            </p:extLst>
          </p:nvPr>
        </p:nvGraphicFramePr>
        <p:xfrm>
          <a:off x="77725" y="1490133"/>
          <a:ext cx="6997583" cy="544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659581-7C76-819C-0936-54A698558D74}"/>
              </a:ext>
            </a:extLst>
          </p:cNvPr>
          <p:cNvSpPr txBox="1"/>
          <p:nvPr/>
        </p:nvSpPr>
        <p:spPr>
          <a:xfrm>
            <a:off x="3745539" y="118443"/>
            <a:ext cx="83491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lowest 3 movies with the lowest revenue are </a:t>
            </a:r>
            <a:r>
              <a:rPr lang="en-US" sz="2800" dirty="0">
                <a:solidFill>
                  <a:schemeClr val="accent2"/>
                </a:solidFill>
              </a:rPr>
              <a:t>Duffel Apocalypse, Oklahoma Jumanji,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accent2"/>
                </a:solidFill>
              </a:rPr>
              <a:t>Texas Watch.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108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EEEB8-3EDC-FAE7-C24E-238A2C68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2" y="352368"/>
            <a:ext cx="10509504" cy="391966"/>
          </a:xfrm>
        </p:spPr>
        <p:txBody>
          <a:bodyPr anchor="ctr">
            <a:normAutofit fontScale="90000"/>
          </a:bodyPr>
          <a:lstStyle/>
          <a:p>
            <a:r>
              <a:rPr lang="en-US" sz="4800" b="1" dirty="0">
                <a:latin typeface="+mn-lt"/>
              </a:rPr>
              <a:t>Total Revenue By Movie Genre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60D7FC-E9DB-CF68-488F-FEBEE3DD8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574032"/>
              </p:ext>
            </p:extLst>
          </p:nvPr>
        </p:nvGraphicFramePr>
        <p:xfrm>
          <a:off x="842772" y="1926929"/>
          <a:ext cx="10506456" cy="453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6831DB-03D8-E91F-BC3B-42C09CABE5F0}"/>
              </a:ext>
            </a:extLst>
          </p:cNvPr>
          <p:cNvSpPr txBox="1"/>
          <p:nvPr/>
        </p:nvSpPr>
        <p:spPr>
          <a:xfrm>
            <a:off x="832102" y="912316"/>
            <a:ext cx="1050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accent2"/>
                </a:solidFill>
              </a:rPr>
              <a:t>top 3 </a:t>
            </a:r>
            <a:r>
              <a:rPr lang="en-US" sz="2400" dirty="0"/>
              <a:t>highest earning movie genres are </a:t>
            </a:r>
            <a:r>
              <a:rPr lang="en-US" sz="2400" dirty="0">
                <a:solidFill>
                  <a:schemeClr val="accent2"/>
                </a:solidFill>
              </a:rPr>
              <a:t>Sports, Sci-Fi, and Animation.</a:t>
            </a:r>
          </a:p>
        </p:txBody>
      </p:sp>
    </p:spTree>
    <p:extLst>
      <p:ext uri="{BB962C8B-B14F-4D97-AF65-F5344CB8AC3E}">
        <p14:creationId xmlns:p14="http://schemas.microsoft.com/office/powerpoint/2010/main" val="125377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6BB5D-DC3B-5238-A185-BCDD58BD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4" y="640822"/>
            <a:ext cx="4083630" cy="1671637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+mn-lt"/>
              </a:rPr>
              <a:t>Average Rental Duration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331CBFB-D318-AE7E-6EFE-F539B856F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791840"/>
              </p:ext>
            </p:extLst>
          </p:nvPr>
        </p:nvGraphicFramePr>
        <p:xfrm>
          <a:off x="4648018" y="640822"/>
          <a:ext cx="7304206" cy="5810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82BDD7-6FC7-562E-D7D6-AB61B8DE8149}"/>
              </a:ext>
            </a:extLst>
          </p:cNvPr>
          <p:cNvSpPr txBox="1"/>
          <p:nvPr/>
        </p:nvSpPr>
        <p:spPr>
          <a:xfrm>
            <a:off x="293195" y="2551807"/>
            <a:ext cx="34124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chemeClr val="accent2"/>
                </a:solidFill>
              </a:rPr>
              <a:t>average rental duration </a:t>
            </a:r>
            <a:r>
              <a:rPr lang="en-US" sz="2800" dirty="0"/>
              <a:t>for all movies ranged from </a:t>
            </a:r>
            <a:r>
              <a:rPr lang="en-US" sz="2800" dirty="0">
                <a:solidFill>
                  <a:schemeClr val="accent2"/>
                </a:solidFill>
              </a:rPr>
              <a:t>4-6 days </a:t>
            </a:r>
            <a:r>
              <a:rPr lang="en-US" sz="2800" dirty="0"/>
              <a:t>with the </a:t>
            </a:r>
            <a:r>
              <a:rPr lang="en-US" sz="2800" dirty="0">
                <a:solidFill>
                  <a:schemeClr val="accent2"/>
                </a:solidFill>
              </a:rPr>
              <a:t>highest </a:t>
            </a:r>
            <a:r>
              <a:rPr lang="en-US" sz="2800" dirty="0"/>
              <a:t>rental duration genres being </a:t>
            </a:r>
            <a:r>
              <a:rPr lang="en-US" sz="2800" dirty="0">
                <a:solidFill>
                  <a:schemeClr val="accent2"/>
                </a:solidFill>
              </a:rPr>
              <a:t>Thriller, Travel, and Music.</a:t>
            </a:r>
          </a:p>
        </p:txBody>
      </p:sp>
    </p:spTree>
    <p:extLst>
      <p:ext uri="{BB962C8B-B14F-4D97-AF65-F5344CB8AC3E}">
        <p14:creationId xmlns:p14="http://schemas.microsoft.com/office/powerpoint/2010/main" val="150115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23E8E-7711-A31C-988F-B3B8DF6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2" y="350600"/>
            <a:ext cx="6833461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Movie Rental Statistics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78DC01-FB5B-33A6-DA4C-C8A6F61B3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4669" y="2419"/>
            <a:ext cx="2028300" cy="16932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5DE9D-1531-3500-8EF4-43B0B0182E50}"/>
              </a:ext>
            </a:extLst>
          </p:cNvPr>
          <p:cNvSpPr txBox="1"/>
          <p:nvPr/>
        </p:nvSpPr>
        <p:spPr>
          <a:xfrm>
            <a:off x="669036" y="1892500"/>
            <a:ext cx="29640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Rental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Min. – $0.99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Max. – $4.99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Average – $2.98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18399-2483-112F-3C4C-575992D32DCE}"/>
              </a:ext>
            </a:extLst>
          </p:cNvPr>
          <p:cNvSpPr txBox="1"/>
          <p:nvPr/>
        </p:nvSpPr>
        <p:spPr>
          <a:xfrm>
            <a:off x="669036" y="4232597"/>
            <a:ext cx="28381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Rental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Min. –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Max. –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Average –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230A3-BC15-AED7-F088-E0E68AD9FF02}"/>
              </a:ext>
            </a:extLst>
          </p:cNvPr>
          <p:cNvSpPr txBox="1"/>
          <p:nvPr/>
        </p:nvSpPr>
        <p:spPr>
          <a:xfrm>
            <a:off x="5567467" y="4057242"/>
            <a:ext cx="36544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Movie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Min. – 46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Max. – 185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Average – 115 minutes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048B7E-CED2-3CF6-255C-31B9D3338E98}"/>
              </a:ext>
            </a:extLst>
          </p:cNvPr>
          <p:cNvSpPr txBox="1"/>
          <p:nvPr/>
        </p:nvSpPr>
        <p:spPr>
          <a:xfrm>
            <a:off x="5662815" y="1892500"/>
            <a:ext cx="317121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Replacement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Min. – $9.99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Max. – $29.99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Average – $19.98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0C07F6-6888-44CB-6FD8-58C00597E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673" y="2193353"/>
            <a:ext cx="1422400" cy="1422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767758F-F37D-3DD3-E7C2-4822A531D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143" y="4626079"/>
            <a:ext cx="1422400" cy="1422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F714EF-2E1F-1921-9F1C-648C8ECAB7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54"/>
          <a:stretch/>
        </p:blipFill>
        <p:spPr>
          <a:xfrm>
            <a:off x="8537262" y="2193353"/>
            <a:ext cx="1369218" cy="14264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745627E-6F85-4692-9922-EC8C9A5C9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288" y="4402767"/>
            <a:ext cx="1745507" cy="17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3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9A545-1504-67A8-2B52-CDF76837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673" y="138530"/>
            <a:ext cx="5522494" cy="1400856"/>
          </a:xfrm>
        </p:spPr>
        <p:txBody>
          <a:bodyPr anchor="b">
            <a:normAutofit fontScale="90000"/>
          </a:bodyPr>
          <a:lstStyle/>
          <a:p>
            <a:r>
              <a:rPr lang="en-US" sz="5600" b="1" dirty="0">
                <a:latin typeface="+mn-lt"/>
              </a:rPr>
              <a:t>Customers Based By Country</a:t>
            </a:r>
          </a:p>
        </p:txBody>
      </p:sp>
      <p:pic>
        <p:nvPicPr>
          <p:cNvPr id="8" name="Content Placeholder 7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0519DE7C-9492-E92F-33E0-111E88888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53365" y="2642047"/>
            <a:ext cx="1990564" cy="2154299"/>
          </a:xfr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8DF056A7-C35F-A716-B88D-06DEBC4410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90" r="24260"/>
          <a:stretch/>
        </p:blipFill>
        <p:spPr>
          <a:xfrm>
            <a:off x="58388" y="476189"/>
            <a:ext cx="6115897" cy="6286166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A1EE2F4-AFD9-4478-071F-85C0E7B52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932" y="1537626"/>
            <a:ext cx="2863201" cy="32587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9BD698-C3B5-F561-1C51-94288A464750}"/>
              </a:ext>
            </a:extLst>
          </p:cNvPr>
          <p:cNvSpPr txBox="1"/>
          <p:nvPr/>
        </p:nvSpPr>
        <p:spPr>
          <a:xfrm>
            <a:off x="6174285" y="4962507"/>
            <a:ext cx="5338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map shows the number of Rockbuster customers per country and </a:t>
            </a:r>
            <a:r>
              <a:rPr lang="en-US" sz="2000" dirty="0">
                <a:solidFill>
                  <a:schemeClr val="accent2"/>
                </a:solidFill>
              </a:rPr>
              <a:t>India, China, and the United States</a:t>
            </a:r>
            <a:r>
              <a:rPr lang="en-US" sz="2000" dirty="0"/>
              <a:t> are the </a:t>
            </a:r>
            <a:r>
              <a:rPr lang="en-US" sz="2000" dirty="0">
                <a:solidFill>
                  <a:schemeClr val="accent2"/>
                </a:solidFill>
              </a:rPr>
              <a:t>top 3 countries </a:t>
            </a:r>
            <a:r>
              <a:rPr lang="en-US" sz="2000" dirty="0"/>
              <a:t>who have the highest number of customer’s and are the highest paying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40588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7EE21F-1E2C-CB0C-73AE-B5E9E0FE5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31" b="31191"/>
          <a:stretch/>
        </p:blipFill>
        <p:spPr>
          <a:xfrm>
            <a:off x="6096000" y="96363"/>
            <a:ext cx="1977081" cy="143579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25D16129-535A-55B5-3F21-8071ACB3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" y="435007"/>
            <a:ext cx="11201400" cy="880539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High Lifetime Customers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56E7F5-ACE0-6E97-DEBC-27E454E18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51360"/>
            <a:ext cx="7415785" cy="524729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486BB8-F7AB-2297-AB5F-CECB6A86E02B}"/>
              </a:ext>
            </a:extLst>
          </p:cNvPr>
          <p:cNvSpPr txBox="1"/>
          <p:nvPr/>
        </p:nvSpPr>
        <p:spPr>
          <a:xfrm>
            <a:off x="7543800" y="1721922"/>
            <a:ext cx="4218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2"/>
                </a:solidFill>
              </a:rPr>
              <a:t>top 3 countries </a:t>
            </a:r>
            <a:r>
              <a:rPr lang="en-US" sz="2000" dirty="0"/>
              <a:t>with the </a:t>
            </a:r>
            <a:r>
              <a:rPr lang="en-US" sz="2000" dirty="0">
                <a:solidFill>
                  <a:schemeClr val="accent2"/>
                </a:solidFill>
              </a:rPr>
              <a:t>highest</a:t>
            </a:r>
            <a:r>
              <a:rPr lang="en-US" sz="2000" dirty="0"/>
              <a:t> total revenue and customers include: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India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China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United States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C4301A-6239-EB9A-1E91-51F3AB45ECFE}"/>
              </a:ext>
            </a:extLst>
          </p:cNvPr>
          <p:cNvSpPr txBox="1"/>
          <p:nvPr/>
        </p:nvSpPr>
        <p:spPr>
          <a:xfrm>
            <a:off x="7543800" y="4054015"/>
            <a:ext cx="42184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2"/>
                </a:solidFill>
              </a:rPr>
              <a:t>bottom 3 countries</a:t>
            </a:r>
            <a:r>
              <a:rPr lang="en-US" sz="2000" dirty="0"/>
              <a:t> with the </a:t>
            </a:r>
            <a:r>
              <a:rPr lang="en-US" sz="2000" dirty="0">
                <a:solidFill>
                  <a:schemeClr val="accent2"/>
                </a:solidFill>
              </a:rPr>
              <a:t>lowest</a:t>
            </a:r>
            <a:r>
              <a:rPr lang="en-US" sz="2000" dirty="0"/>
              <a:t> total revenue and customers include: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Germany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Italy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Vietnam</a:t>
            </a:r>
          </a:p>
        </p:txBody>
      </p:sp>
    </p:spTree>
    <p:extLst>
      <p:ext uri="{BB962C8B-B14F-4D97-AF65-F5344CB8AC3E}">
        <p14:creationId xmlns:p14="http://schemas.microsoft.com/office/powerpoint/2010/main" val="80725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532</Words>
  <Application>Microsoft Macintosh PowerPoint</Application>
  <PresentationFormat>Widescreen</PresentationFormat>
  <Paragraphs>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Rockbuster Stealth</vt:lpstr>
      <vt:lpstr>Overview</vt:lpstr>
      <vt:lpstr>Top 10 Movie Titles With The Highest Revenue</vt:lpstr>
      <vt:lpstr>Bottom 10 Movies Titles With The Least Revenue</vt:lpstr>
      <vt:lpstr>Total Revenue By Movie Genre</vt:lpstr>
      <vt:lpstr>Average Rental Duration</vt:lpstr>
      <vt:lpstr>Movie Rental Statistics</vt:lpstr>
      <vt:lpstr>Customers Based By Country</vt:lpstr>
      <vt:lpstr>High Lifetime Customers</vt:lpstr>
      <vt:lpstr>PowerPoint Presentation</vt:lpstr>
      <vt:lpstr>Summary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Durand</dc:creator>
  <cp:lastModifiedBy>Rachel Durand</cp:lastModifiedBy>
  <cp:revision>35</cp:revision>
  <dcterms:created xsi:type="dcterms:W3CDTF">2023-04-13T02:04:40Z</dcterms:created>
  <dcterms:modified xsi:type="dcterms:W3CDTF">2023-04-15T04:28:34Z</dcterms:modified>
</cp:coreProperties>
</file>