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5"/>
                </a:lnTo>
                <a:lnTo>
                  <a:pt x="12192000" y="68484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11075035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6601" y="1614106"/>
            <a:ext cx="8914765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09850" y="3332797"/>
            <a:ext cx="8087359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455549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Durga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ID; </a:t>
            </a: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BCA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325" baseline="26881" dirty="0">
                <a:latin typeface="Calibri"/>
                <a:cs typeface="Calibri"/>
              </a:rPr>
              <a:t>nd</a:t>
            </a:r>
            <a:r>
              <a:rPr sz="2325" spc="284" baseline="2688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YEAR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ts val="293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GOVERNMENT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COLLEGE, CHIDAMBARAM,B.MUTLUR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0490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Ann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038473"/>
            <a:ext cx="1771650" cy="3762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88940" y="1350962"/>
            <a:ext cx="3942079" cy="5319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4945" indent="-151765">
              <a:lnSpc>
                <a:spcPct val="100000"/>
              </a:lnSpc>
              <a:spcBef>
                <a:spcPts val="125"/>
              </a:spcBef>
              <a:buChar char="&gt;"/>
              <a:tabLst>
                <a:tab pos="194945" algn="l"/>
              </a:tabLst>
            </a:pPr>
            <a:r>
              <a:rPr sz="1550" b="1" i="1" dirty="0">
                <a:latin typeface="Calibri"/>
                <a:cs typeface="Calibri"/>
              </a:rPr>
              <a:t>HTML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(HyperText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Markup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Language):</a:t>
            </a:r>
            <a:endParaRPr sz="1550">
              <a:latin typeface="Calibri"/>
              <a:cs typeface="Calibri"/>
            </a:endParaRPr>
          </a:p>
          <a:p>
            <a:pPr marL="43180" marR="61594">
              <a:lnSpc>
                <a:spcPct val="103000"/>
              </a:lnSpc>
              <a:spcBef>
                <a:spcPts val="3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provides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structure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content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of</a:t>
            </a:r>
            <a:r>
              <a:rPr sz="1550" b="1" i="1" spc="14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the </a:t>
            </a:r>
            <a:r>
              <a:rPr sz="1550" b="1" i="1" dirty="0">
                <a:latin typeface="Calibri"/>
                <a:cs typeface="Calibri"/>
              </a:rPr>
              <a:t>web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page.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defines</a:t>
            </a:r>
            <a:r>
              <a:rPr sz="1550" b="1" i="1" spc="13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like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headings, </a:t>
            </a:r>
            <a:r>
              <a:rPr sz="1550" b="1" i="1" dirty="0">
                <a:latin typeface="Calibri"/>
                <a:cs typeface="Calibri"/>
              </a:rPr>
              <a:t>paragraphs,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images,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links,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forms,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6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more, </a:t>
            </a:r>
            <a:r>
              <a:rPr sz="1550" b="1" i="1" dirty="0">
                <a:latin typeface="Calibri"/>
                <a:cs typeface="Calibri"/>
              </a:rPr>
              <a:t>organizing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information</a:t>
            </a:r>
            <a:r>
              <a:rPr sz="1550" b="1" i="1" spc="15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presented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to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the </a:t>
            </a:r>
            <a:r>
              <a:rPr sz="1550" b="1" i="1" spc="-10" dirty="0">
                <a:latin typeface="Calibri"/>
                <a:cs typeface="Calibri"/>
              </a:rPr>
              <a:t>user.</a:t>
            </a:r>
            <a:endParaRPr sz="1550">
              <a:latin typeface="Calibri"/>
              <a:cs typeface="Calibri"/>
            </a:endParaRPr>
          </a:p>
          <a:p>
            <a:pPr marL="194945" indent="-151765">
              <a:lnSpc>
                <a:spcPct val="100000"/>
              </a:lnSpc>
              <a:spcBef>
                <a:spcPts val="95"/>
              </a:spcBef>
              <a:buChar char="&gt;"/>
              <a:tabLst>
                <a:tab pos="194945" algn="l"/>
              </a:tabLst>
            </a:pPr>
            <a:r>
              <a:rPr sz="1550" b="1" i="1" dirty="0">
                <a:latin typeface="Calibri"/>
                <a:cs typeface="Calibri"/>
              </a:rPr>
              <a:t>CSS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(Cascading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Style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Sheets):</a:t>
            </a:r>
            <a:endParaRPr sz="15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controls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visual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presentation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and</a:t>
            </a:r>
            <a:endParaRPr sz="1550">
              <a:latin typeface="Calibri"/>
              <a:cs typeface="Calibri"/>
            </a:endParaRPr>
          </a:p>
          <a:p>
            <a:pPr marL="43180" marR="95250">
              <a:lnSpc>
                <a:spcPct val="103000"/>
              </a:lnSpc>
              <a:spcBef>
                <a:spcPts val="40"/>
              </a:spcBef>
            </a:pPr>
            <a:r>
              <a:rPr sz="1550" b="1" i="1" dirty="0">
                <a:latin typeface="Calibri"/>
                <a:cs typeface="Calibri"/>
              </a:rPr>
              <a:t>styling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of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HTML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elements.</a:t>
            </a:r>
            <a:r>
              <a:rPr sz="1550" b="1" i="1" spc="17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dictates </a:t>
            </a:r>
            <a:r>
              <a:rPr sz="1550" b="1" i="1" dirty="0">
                <a:latin typeface="Calibri"/>
                <a:cs typeface="Calibri"/>
              </a:rPr>
              <a:t>aspects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such</a:t>
            </a:r>
            <a:r>
              <a:rPr sz="1550" b="1" i="1" spc="20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as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colors,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fonts,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layout,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spacing, </a:t>
            </a:r>
            <a:r>
              <a:rPr sz="1550" b="1" i="1" dirty="0">
                <a:latin typeface="Calibri"/>
                <a:cs typeface="Calibri"/>
              </a:rPr>
              <a:t>responsiveness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different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screen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sizes,</a:t>
            </a:r>
            <a:r>
              <a:rPr sz="1550" b="1" i="1" spc="18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and </a:t>
            </a:r>
            <a:r>
              <a:rPr sz="1550" b="1" i="1" dirty="0">
                <a:latin typeface="Calibri"/>
                <a:cs typeface="Calibri"/>
              </a:rPr>
              <a:t>visual</a:t>
            </a:r>
            <a:r>
              <a:rPr sz="1550" b="1" i="1" spc="1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effects,</a:t>
            </a:r>
            <a:r>
              <a:rPr sz="1550" b="1" i="1" spc="16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making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aesthetically </a:t>
            </a:r>
            <a:r>
              <a:rPr sz="1550" b="1" i="1" dirty="0">
                <a:latin typeface="Calibri"/>
                <a:cs typeface="Calibri"/>
              </a:rPr>
              <a:t>pleasing</a:t>
            </a:r>
            <a:r>
              <a:rPr sz="1550" b="1" i="1" spc="1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user-</a:t>
            </a:r>
            <a:r>
              <a:rPr sz="1550" b="1" i="1" spc="-10" dirty="0">
                <a:latin typeface="Calibri"/>
                <a:cs typeface="Calibri"/>
              </a:rPr>
              <a:t>friendly.</a:t>
            </a:r>
            <a:endParaRPr sz="1550">
              <a:latin typeface="Calibri"/>
              <a:cs typeface="Calibri"/>
            </a:endParaRPr>
          </a:p>
          <a:p>
            <a:pPr marL="194945" indent="-151765">
              <a:lnSpc>
                <a:spcPct val="100000"/>
              </a:lnSpc>
              <a:spcBef>
                <a:spcPts val="95"/>
              </a:spcBef>
              <a:buChar char="&gt;"/>
              <a:tabLst>
                <a:tab pos="194945" algn="l"/>
              </a:tabLst>
            </a:pPr>
            <a:r>
              <a:rPr sz="1550" b="1" i="1" spc="-10" dirty="0">
                <a:latin typeface="Calibri"/>
                <a:cs typeface="Calibri"/>
              </a:rPr>
              <a:t>JavaScript:</a:t>
            </a:r>
            <a:endParaRPr sz="1550">
              <a:latin typeface="Calibri"/>
              <a:cs typeface="Calibri"/>
            </a:endParaRPr>
          </a:p>
          <a:p>
            <a:pPr marL="43180" marR="280035">
              <a:lnSpc>
                <a:spcPts val="1950"/>
              </a:lnSpc>
              <a:spcBef>
                <a:spcPts val="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adds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interactivity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9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dynamic </a:t>
            </a:r>
            <a:r>
              <a:rPr sz="1550" b="1" i="1" dirty="0">
                <a:latin typeface="Calibri"/>
                <a:cs typeface="Calibri"/>
              </a:rPr>
              <a:t>functionality</a:t>
            </a:r>
            <a:r>
              <a:rPr sz="1550" b="1" i="1" spc="2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to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web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page.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enables</a:t>
            </a:r>
            <a:endParaRPr sz="1550">
              <a:latin typeface="Calibri"/>
              <a:cs typeface="Calibri"/>
            </a:endParaRPr>
          </a:p>
          <a:p>
            <a:pPr marL="43180" marR="163830">
              <a:lnSpc>
                <a:spcPts val="1880"/>
              </a:lnSpc>
              <a:spcBef>
                <a:spcPts val="60"/>
              </a:spcBef>
            </a:pPr>
            <a:r>
              <a:rPr sz="1550" b="1" i="1" dirty="0">
                <a:latin typeface="Calibri"/>
                <a:cs typeface="Calibri"/>
              </a:rPr>
              <a:t>features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like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interactive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forms,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animations, </a:t>
            </a:r>
            <a:r>
              <a:rPr sz="1550" b="1" i="1" dirty="0">
                <a:latin typeface="Calibri"/>
                <a:cs typeface="Calibri"/>
              </a:rPr>
              <a:t>real-time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data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updates,</a:t>
            </a:r>
            <a:r>
              <a:rPr sz="1550" b="1" i="1" spc="17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user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input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handling,</a:t>
            </a:r>
            <a:endParaRPr sz="1550">
              <a:latin typeface="Calibri"/>
              <a:cs typeface="Calibri"/>
            </a:endParaRPr>
          </a:p>
          <a:p>
            <a:pPr marL="43180" marR="5080">
              <a:lnSpc>
                <a:spcPct val="100899"/>
              </a:lnSpc>
              <a:spcBef>
                <a:spcPts val="10"/>
              </a:spcBef>
            </a:pPr>
            <a:r>
              <a:rPr sz="1550" b="1" i="1" dirty="0">
                <a:latin typeface="Calibri"/>
                <a:cs typeface="Calibri"/>
              </a:rPr>
              <a:t>dynamic</a:t>
            </a:r>
            <a:r>
              <a:rPr sz="1550" b="1" i="1" spc="1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content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loading,</a:t>
            </a:r>
            <a:r>
              <a:rPr sz="1550" b="1" i="1" spc="1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4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complex</a:t>
            </a:r>
            <a:r>
              <a:rPr sz="1550" b="1" i="1" spc="175" dirty="0">
                <a:latin typeface="Calibri"/>
                <a:cs typeface="Calibri"/>
              </a:rPr>
              <a:t> </a:t>
            </a:r>
            <a:r>
              <a:rPr sz="1550" b="1" i="1" spc="-20" dirty="0">
                <a:latin typeface="Calibri"/>
                <a:cs typeface="Calibri"/>
              </a:rPr>
              <a:t>user </a:t>
            </a:r>
            <a:r>
              <a:rPr sz="1550" b="1" i="1" dirty="0">
                <a:latin typeface="Calibri"/>
                <a:cs typeface="Calibri"/>
              </a:rPr>
              <a:t>interface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elements,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transforming</a:t>
            </a:r>
            <a:r>
              <a:rPr sz="1550" b="1" i="1" spc="2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static</a:t>
            </a:r>
            <a:r>
              <a:rPr sz="1550" b="1" i="1" spc="50" dirty="0">
                <a:latin typeface="Calibri"/>
                <a:cs typeface="Calibri"/>
              </a:rPr>
              <a:t> </a:t>
            </a:r>
            <a:r>
              <a:rPr sz="1550" b="1" i="1" spc="-20" dirty="0">
                <a:latin typeface="Calibri"/>
                <a:cs typeface="Calibri"/>
              </a:rPr>
              <a:t>page</a:t>
            </a:r>
            <a:endParaRPr sz="15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90"/>
              </a:spcBef>
            </a:pPr>
            <a:r>
              <a:rPr sz="1550" b="1" i="1" dirty="0">
                <a:latin typeface="Calibri"/>
                <a:cs typeface="Calibri"/>
              </a:rPr>
              <a:t>into</a:t>
            </a:r>
            <a:r>
              <a:rPr sz="1550" b="1" i="1" spc="1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responsive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engaging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application.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RESULTS</a:t>
            </a:r>
            <a:r>
              <a:rPr sz="4250" spc="10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AE6A0-2BE1-1926-6959-F4E46745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79" y="1428749"/>
            <a:ext cx="2707496" cy="5429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D668F-A938-415A-2BFE-6EFF27F3D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486273"/>
            <a:ext cx="6858000" cy="2390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805" y="1052766"/>
            <a:ext cx="8883650" cy="542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indent="-123825">
              <a:lnSpc>
                <a:spcPct val="100000"/>
              </a:lnSpc>
              <a:spcBef>
                <a:spcPts val="100"/>
              </a:spcBef>
              <a:buSzPct val="97222"/>
              <a:buChar char="&gt;"/>
              <a:tabLst>
                <a:tab pos="126364" algn="l"/>
              </a:tabLst>
            </a:pPr>
            <a:r>
              <a:rPr sz="1800" b="1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HTML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614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conclusion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emphasize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HTML's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backbone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outlines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organize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 creating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10" dirty="0">
                <a:latin typeface="Calibri"/>
                <a:cs typeface="Calibri"/>
              </a:rPr>
              <a:t> built.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800">
              <a:latin typeface="Calibri"/>
              <a:cs typeface="Calibri"/>
            </a:endParaRPr>
          </a:p>
          <a:p>
            <a:pPr marL="126364" indent="-123825">
              <a:lnSpc>
                <a:spcPct val="100000"/>
              </a:lnSpc>
              <a:buSzPct val="97222"/>
              <a:buChar char="&gt;"/>
              <a:tabLst>
                <a:tab pos="126364" algn="l"/>
              </a:tabLst>
            </a:pPr>
            <a:r>
              <a:rPr sz="1800" b="1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CSS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CSS's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contribution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project's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experience.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layout, </a:t>
            </a:r>
            <a:r>
              <a:rPr sz="1800" spc="-20" dirty="0">
                <a:latin typeface="Calibri"/>
                <a:cs typeface="Calibri"/>
              </a:rPr>
              <a:t>typography,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aesthetics,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appealing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user-</a:t>
            </a:r>
            <a:r>
              <a:rPr sz="1800" spc="-10" dirty="0">
                <a:latin typeface="Calibri"/>
                <a:cs typeface="Calibri"/>
              </a:rPr>
              <a:t>friendly </a:t>
            </a:r>
            <a:r>
              <a:rPr sz="1800" dirty="0">
                <a:latin typeface="Calibri"/>
                <a:cs typeface="Calibri"/>
              </a:rPr>
              <a:t>interface.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adaptability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sizes, 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implemented,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also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>
              <a:latin typeface="Calibri"/>
              <a:cs typeface="Calibri"/>
            </a:endParaRPr>
          </a:p>
          <a:p>
            <a:pPr marL="126364" indent="-123825">
              <a:lnSpc>
                <a:spcPct val="100000"/>
              </a:lnSpc>
              <a:spcBef>
                <a:spcPts val="5"/>
              </a:spcBef>
              <a:buSzPct val="97222"/>
              <a:buChar char="&gt;"/>
              <a:tabLst>
                <a:tab pos="126364" algn="l"/>
              </a:tabLst>
            </a:pP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JavaScript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387350">
              <a:lnSpc>
                <a:spcPct val="99700"/>
              </a:lnSpc>
              <a:spcBef>
                <a:spcPts val="1600"/>
              </a:spcBef>
            </a:pPr>
            <a:r>
              <a:rPr sz="1800" spc="-20" dirty="0">
                <a:latin typeface="Calibri"/>
                <a:cs typeface="Calibri"/>
              </a:rPr>
              <a:t>Finally,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conclusion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interactivity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dynamic functionality.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manipulation,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animations,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brought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static HTML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2204" y="3029585"/>
            <a:ext cx="657923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i="1" dirty="0">
                <a:latin typeface="Times New Roman"/>
                <a:cs typeface="Times New Roman"/>
              </a:rPr>
              <a:t>HTML,</a:t>
            </a:r>
            <a:r>
              <a:rPr sz="3950" i="1" spc="3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CSS</a:t>
            </a:r>
            <a:r>
              <a:rPr sz="3950" i="1" spc="-50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AND</a:t>
            </a:r>
            <a:r>
              <a:rPr sz="3950" i="1" spc="50" dirty="0">
                <a:latin typeface="Times New Roman"/>
                <a:cs typeface="Times New Roman"/>
              </a:rPr>
              <a:t> </a:t>
            </a:r>
            <a:r>
              <a:rPr sz="3950" i="1" spc="-35" dirty="0">
                <a:latin typeface="Times New Roman"/>
                <a:cs typeface="Times New Roman"/>
              </a:rPr>
              <a:t>JAVASCRIPT.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5" name="object 5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4010025"/>
            <a:ext cx="4171950" cy="2847975"/>
            <a:chOff x="0" y="4010025"/>
            <a:chExt cx="4171950" cy="2847975"/>
          </a:xfrm>
        </p:grpSpPr>
        <p:sp>
          <p:nvSpPr>
            <p:cNvPr id="16" name="object 1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797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5650" y="1568767"/>
            <a:ext cx="8265795" cy="442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0029">
              <a:lnSpc>
                <a:spcPct val="100299"/>
              </a:lnSpc>
              <a:spcBef>
                <a:spcPts val="95"/>
              </a:spcBef>
            </a:pPr>
            <a:r>
              <a:rPr sz="1800" b="1" i="1" dirty="0">
                <a:latin typeface="Calibri"/>
                <a:cs typeface="Calibri"/>
              </a:rPr>
              <a:t>HTML,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source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code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refer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to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development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built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these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three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core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technologies,</a:t>
            </a:r>
            <a:r>
              <a:rPr sz="1800" b="1" i="1" spc="-10" dirty="0">
                <a:latin typeface="Calibri"/>
                <a:cs typeface="Calibri"/>
              </a:rPr>
              <a:t> showcased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50" dirty="0">
                <a:latin typeface="Calibri"/>
                <a:cs typeface="Calibri"/>
              </a:rPr>
              <a:t>a </a:t>
            </a:r>
            <a:r>
              <a:rPr sz="1800" b="1" i="1" dirty="0">
                <a:latin typeface="Calibri"/>
                <a:cs typeface="Calibri"/>
              </a:rPr>
              <a:t>personal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designed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display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developer’s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skills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work.HTML,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CSS,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foundational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technologies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building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web </a:t>
            </a:r>
            <a:r>
              <a:rPr sz="1800" b="1" i="1" dirty="0">
                <a:latin typeface="Calibri"/>
                <a:cs typeface="Calibri"/>
              </a:rPr>
              <a:t>applications.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Each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serves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distinct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purpose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“problem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statement”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50" dirty="0">
                <a:latin typeface="Calibri"/>
                <a:cs typeface="Calibri"/>
              </a:rPr>
              <a:t>a </a:t>
            </a:r>
            <a:r>
              <a:rPr sz="1800" b="1" i="1" dirty="0">
                <a:latin typeface="Calibri"/>
                <a:cs typeface="Calibri"/>
              </a:rPr>
              <a:t>functional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visually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appealing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website: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(HyperText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Markup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Language):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 </a:t>
            </a:r>
            <a:r>
              <a:rPr sz="1800" b="1" i="1" spc="-10" dirty="0"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defines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page. It uses</a:t>
            </a:r>
            <a:r>
              <a:rPr sz="1800" b="1" i="1" spc="-10" dirty="0">
                <a:latin typeface="Calibri"/>
                <a:cs typeface="Calibri"/>
              </a:rPr>
              <a:t> elements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tags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800"/>
              </a:lnSpc>
              <a:spcBef>
                <a:spcPts val="25"/>
              </a:spcBef>
            </a:pPr>
            <a:r>
              <a:rPr sz="1800" b="1" i="1" dirty="0">
                <a:latin typeface="Calibri"/>
                <a:cs typeface="Calibri"/>
              </a:rPr>
              <a:t>organize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text,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videos,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forms,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 other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components.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problem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statement,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addresses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need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information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hierarchy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of </a:t>
            </a:r>
            <a:r>
              <a:rPr sz="1800" b="1" i="1" spc="-10" dirty="0">
                <a:latin typeface="Calibri"/>
                <a:cs typeface="Calibri"/>
              </a:rPr>
              <a:t>content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page.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 (Cascading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Sheets):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Presentation.JavaScript</a:t>
            </a:r>
            <a:r>
              <a:rPr sz="1800" b="1" i="1" spc="4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adds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behavior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interactivity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pages.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enables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features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animations,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validation,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data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manipulation,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communication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servers.</a:t>
            </a:r>
            <a:r>
              <a:rPr sz="1800" b="1" i="1" spc="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 </a:t>
            </a:r>
            <a:r>
              <a:rPr sz="1800" b="1" i="1" dirty="0">
                <a:latin typeface="Calibri"/>
                <a:cs typeface="Calibri"/>
              </a:rPr>
              <a:t>problem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statement,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addresses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need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</a:t>
            </a:r>
            <a:r>
              <a:rPr sz="1800" b="1" i="1" spc="50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engaging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experience,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allowing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interaction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complex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functionalities </a:t>
            </a:r>
            <a:r>
              <a:rPr sz="1800" b="1" i="1" dirty="0">
                <a:latin typeface="Calibri"/>
                <a:cs typeface="Calibri"/>
              </a:rPr>
              <a:t>beyond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static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3632" y="1866201"/>
            <a:ext cx="7146925" cy="3863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6385">
              <a:lnSpc>
                <a:spcPct val="1016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7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web</a:t>
            </a:r>
            <a:r>
              <a:rPr sz="2750" b="1" i="1" spc="7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development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project,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HTML,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CSS,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and </a:t>
            </a:r>
            <a:r>
              <a:rPr sz="2750" b="1" i="1" dirty="0">
                <a:latin typeface="Calibri"/>
                <a:cs typeface="Calibri"/>
              </a:rPr>
              <a:t>JavaScript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serve</a:t>
            </a:r>
            <a:r>
              <a:rPr sz="2750" b="1" i="1" spc="10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distinct</a:t>
            </a:r>
            <a:r>
              <a:rPr sz="2750" b="1" i="1" spc="13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but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interconnected </a:t>
            </a:r>
            <a:r>
              <a:rPr sz="2750" b="1" i="1" dirty="0">
                <a:latin typeface="Calibri"/>
                <a:cs typeface="Calibri"/>
              </a:rPr>
              <a:t>roles</a:t>
            </a:r>
            <a:r>
              <a:rPr sz="2750" b="1" i="1" spc="14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building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6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functional</a:t>
            </a:r>
            <a:r>
              <a:rPr sz="2750" b="1" i="1" spc="10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visually </a:t>
            </a:r>
            <a:r>
              <a:rPr sz="2750" b="1" i="1" dirty="0">
                <a:latin typeface="Calibri"/>
                <a:cs typeface="Calibri"/>
              </a:rPr>
              <a:t>appealing</a:t>
            </a:r>
            <a:r>
              <a:rPr sz="2750" b="1" i="1" spc="114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user</a:t>
            </a:r>
            <a:r>
              <a:rPr sz="2750" b="1" i="1" spc="16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interface.</a:t>
            </a:r>
            <a:endParaRPr sz="2750">
              <a:latin typeface="Calibri"/>
              <a:cs typeface="Calibri"/>
            </a:endParaRPr>
          </a:p>
          <a:p>
            <a:pPr marL="298450" marR="212090" indent="-286385">
              <a:lnSpc>
                <a:spcPct val="101899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essence,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HTML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provides</a:t>
            </a:r>
            <a:r>
              <a:rPr sz="2750" b="1" i="1" spc="12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the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content,</a:t>
            </a:r>
            <a:r>
              <a:rPr sz="2750" b="1" i="1" spc="13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CSS </a:t>
            </a:r>
            <a:r>
              <a:rPr sz="2750" b="1" i="1" dirty="0">
                <a:latin typeface="Calibri"/>
                <a:cs typeface="Calibri"/>
              </a:rPr>
              <a:t>styles</a:t>
            </a:r>
            <a:r>
              <a:rPr sz="2750" b="1" i="1" spc="5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that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content,</a:t>
            </a:r>
            <a:r>
              <a:rPr sz="2750" b="1" i="1" spc="7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6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JavaScript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makes</a:t>
            </a:r>
            <a:r>
              <a:rPr sz="2750" b="1" i="1" spc="7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the </a:t>
            </a:r>
            <a:r>
              <a:rPr sz="2750" b="1" i="1" dirty="0">
                <a:latin typeface="Calibri"/>
                <a:cs typeface="Calibri"/>
              </a:rPr>
              <a:t>content</a:t>
            </a:r>
            <a:r>
              <a:rPr sz="2750" b="1" i="1" spc="11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interactive</a:t>
            </a:r>
            <a:r>
              <a:rPr sz="2750" b="1" i="1" spc="9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5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dynamic,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working </a:t>
            </a:r>
            <a:r>
              <a:rPr sz="2750" b="1" i="1" dirty="0">
                <a:latin typeface="Calibri"/>
                <a:cs typeface="Calibri"/>
              </a:rPr>
              <a:t>together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to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create</a:t>
            </a:r>
            <a:r>
              <a:rPr sz="2750" b="1" i="1" spc="-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12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complete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engaging </a:t>
            </a:r>
            <a:r>
              <a:rPr sz="2750" b="1" i="1" dirty="0">
                <a:latin typeface="Calibri"/>
                <a:cs typeface="Calibri"/>
              </a:rPr>
              <a:t>web</a:t>
            </a:r>
            <a:r>
              <a:rPr sz="2750" b="1" i="1" spc="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application.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12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8072" y="1721548"/>
            <a:ext cx="8030845" cy="446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99770" indent="183515">
              <a:lnSpc>
                <a:spcPct val="100000"/>
              </a:lnSpc>
              <a:spcBef>
                <a:spcPts val="125"/>
              </a:spcBef>
              <a:buChar char="&gt;"/>
              <a:tabLst>
                <a:tab pos="196215" algn="l"/>
              </a:tabLst>
            </a:pPr>
            <a:r>
              <a:rPr sz="2000" b="1" i="1" dirty="0">
                <a:latin typeface="Calibri"/>
                <a:cs typeface="Calibri"/>
              </a:rPr>
              <a:t>In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projects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utilizing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HTML,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CSS,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JavaScript,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the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who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directly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website.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&gt;"/>
            </a:pP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Char char="&gt;"/>
              <a:tabLst>
                <a:tab pos="192405" algn="l"/>
              </a:tabLst>
            </a:pPr>
            <a:r>
              <a:rPr sz="2000" b="1" i="1" dirty="0">
                <a:latin typeface="Calibri"/>
                <a:cs typeface="Calibri"/>
              </a:rPr>
              <a:t>More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specifically,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1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834390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Website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Visitors: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Anyone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browsing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public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website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built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these technologies.</a:t>
            </a:r>
            <a:endParaRPr sz="2000">
              <a:latin typeface="Calibri"/>
              <a:cs typeface="Calibri"/>
            </a:endParaRPr>
          </a:p>
          <a:p>
            <a:pPr marL="12700" marR="356235" indent="-8255">
              <a:lnSpc>
                <a:spcPct val="62600"/>
              </a:lnSpc>
              <a:spcBef>
                <a:spcPts val="143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dirty="0">
                <a:latin typeface="Calibri"/>
                <a:cs typeface="Calibri"/>
              </a:rPr>
              <a:t>	Application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Users: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web-</a:t>
            </a:r>
            <a:r>
              <a:rPr sz="2000" b="1" i="1" dirty="0">
                <a:latin typeface="Calibri"/>
                <a:cs typeface="Calibri"/>
              </a:rPr>
              <a:t>based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such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an </a:t>
            </a:r>
            <a:r>
              <a:rPr sz="2000" b="1" i="1" dirty="0">
                <a:latin typeface="Calibri"/>
                <a:cs typeface="Calibri"/>
              </a:rPr>
              <a:t>online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banking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portal,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e-commerce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site,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social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media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12700" marR="18669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Clients/Customers: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business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contexts,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who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use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company's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web-</a:t>
            </a:r>
            <a:r>
              <a:rPr sz="2000" b="1" i="1" dirty="0">
                <a:latin typeface="Calibri"/>
                <a:cs typeface="Calibri"/>
              </a:rPr>
              <a:t>based</a:t>
            </a:r>
            <a:r>
              <a:rPr sz="2000" b="1" i="1" spc="-10" dirty="0">
                <a:latin typeface="Calibri"/>
                <a:cs typeface="Calibri"/>
              </a:rPr>
              <a:t> services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 marL="12700" marR="5080" indent="179705">
              <a:lnSpc>
                <a:spcPct val="100000"/>
              </a:lnSpc>
              <a:spcBef>
                <a:spcPts val="2105"/>
              </a:spcBef>
              <a:buChar char="&gt;"/>
              <a:tabLst>
                <a:tab pos="192405" algn="l"/>
              </a:tabLst>
            </a:pP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consume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content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(HTML),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design </a:t>
            </a:r>
            <a:r>
              <a:rPr sz="2000" b="1" i="1" dirty="0">
                <a:latin typeface="Calibri"/>
                <a:cs typeface="Calibri"/>
              </a:rPr>
              <a:t>(CSS),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(JavaScript)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of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project.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Their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satisfaction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primary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focus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of </a:t>
            </a:r>
            <a:r>
              <a:rPr sz="2000" b="1" i="1" spc="-10" dirty="0">
                <a:latin typeface="Calibri"/>
                <a:cs typeface="Calibri"/>
              </a:rPr>
              <a:t>front-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development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Tools</a:t>
            </a:r>
            <a:r>
              <a:rPr u="none" spc="-10" dirty="0"/>
              <a:t>:</a:t>
            </a: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u="none" spc="-10" dirty="0"/>
          </a:p>
          <a:p>
            <a:pPr marL="12700" marR="5080" indent="328295">
              <a:lnSpc>
                <a:spcPts val="1800"/>
              </a:lnSpc>
              <a:buChar char="&gt;"/>
              <a:tabLst>
                <a:tab pos="340995" algn="l"/>
              </a:tabLst>
            </a:pPr>
            <a:r>
              <a:rPr u="none" dirty="0"/>
              <a:t>VS</a:t>
            </a:r>
            <a:r>
              <a:rPr u="none" spc="-15" dirty="0"/>
              <a:t> </a:t>
            </a:r>
            <a:r>
              <a:rPr u="none" dirty="0"/>
              <a:t>Code:</a:t>
            </a:r>
            <a:r>
              <a:rPr u="none" spc="-40" dirty="0"/>
              <a:t> </a:t>
            </a:r>
            <a:r>
              <a:rPr u="none" dirty="0"/>
              <a:t>A</a:t>
            </a:r>
            <a:r>
              <a:rPr u="none" spc="-35" dirty="0"/>
              <a:t> </a:t>
            </a:r>
            <a:r>
              <a:rPr u="none" spc="-10" dirty="0"/>
              <a:t>popular, feature-</a:t>
            </a:r>
            <a:r>
              <a:rPr u="none" dirty="0"/>
              <a:t>rich</a:t>
            </a:r>
            <a:r>
              <a:rPr u="none" spc="-45" dirty="0"/>
              <a:t> </a:t>
            </a:r>
            <a:r>
              <a:rPr u="none" dirty="0"/>
              <a:t>editor</a:t>
            </a:r>
            <a:r>
              <a:rPr u="none" spc="-30" dirty="0"/>
              <a:t> </a:t>
            </a:r>
            <a:r>
              <a:rPr u="none" dirty="0"/>
              <a:t>with</a:t>
            </a:r>
            <a:r>
              <a:rPr u="none" spc="20" dirty="0"/>
              <a:t> </a:t>
            </a:r>
            <a:r>
              <a:rPr u="none" spc="-10" dirty="0"/>
              <a:t>extensive</a:t>
            </a:r>
            <a:r>
              <a:rPr u="none" spc="-55" dirty="0"/>
              <a:t> </a:t>
            </a:r>
            <a:r>
              <a:rPr u="none" dirty="0"/>
              <a:t>extensions</a:t>
            </a:r>
            <a:r>
              <a:rPr u="none" spc="-30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HTML,</a:t>
            </a:r>
            <a:r>
              <a:rPr u="none" spc="-80" dirty="0"/>
              <a:t> </a:t>
            </a:r>
            <a:r>
              <a:rPr u="none" dirty="0"/>
              <a:t>CSS,</a:t>
            </a:r>
            <a:r>
              <a:rPr u="none" spc="-15" dirty="0"/>
              <a:t> </a:t>
            </a:r>
            <a:r>
              <a:rPr u="none" spc="-25" dirty="0"/>
              <a:t>and </a:t>
            </a:r>
            <a:r>
              <a:rPr u="none" dirty="0"/>
              <a:t>JavaScript</a:t>
            </a:r>
            <a:r>
              <a:rPr u="none" spc="-90" dirty="0"/>
              <a:t> </a:t>
            </a:r>
            <a:r>
              <a:rPr u="none" dirty="0"/>
              <a:t>development,</a:t>
            </a:r>
            <a:r>
              <a:rPr u="none" spc="-15" dirty="0"/>
              <a:t> </a:t>
            </a:r>
            <a:r>
              <a:rPr u="none" dirty="0"/>
              <a:t>including</a:t>
            </a:r>
            <a:r>
              <a:rPr u="none" spc="-45" dirty="0"/>
              <a:t> </a:t>
            </a:r>
            <a:r>
              <a:rPr u="none" dirty="0"/>
              <a:t>live</a:t>
            </a:r>
            <a:r>
              <a:rPr u="none" spc="-55" dirty="0"/>
              <a:t> </a:t>
            </a:r>
            <a:r>
              <a:rPr u="none" dirty="0"/>
              <a:t>server</a:t>
            </a:r>
            <a:r>
              <a:rPr u="none" spc="-30" dirty="0"/>
              <a:t> </a:t>
            </a:r>
            <a:r>
              <a:rPr u="none" dirty="0"/>
              <a:t>functionality</a:t>
            </a:r>
            <a:r>
              <a:rPr u="none" spc="-20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real-time</a:t>
            </a:r>
            <a:r>
              <a:rPr u="none" spc="-60" dirty="0"/>
              <a:t> </a:t>
            </a:r>
            <a:r>
              <a:rPr u="none" spc="-10" dirty="0"/>
              <a:t>preview.Sublime</a:t>
            </a:r>
            <a:r>
              <a:rPr u="none" spc="5" dirty="0"/>
              <a:t> </a:t>
            </a:r>
            <a:r>
              <a:rPr u="none" spc="-10" dirty="0"/>
              <a:t>Text: </a:t>
            </a:r>
            <a:r>
              <a:rPr u="none" dirty="0"/>
              <a:t>A</a:t>
            </a:r>
            <a:r>
              <a:rPr u="none" spc="-40" dirty="0"/>
              <a:t> </a:t>
            </a:r>
            <a:r>
              <a:rPr u="none" dirty="0"/>
              <a:t>fast</a:t>
            </a:r>
            <a:r>
              <a:rPr u="none" spc="-20" dirty="0"/>
              <a:t> </a:t>
            </a:r>
            <a:r>
              <a:rPr u="none" dirty="0"/>
              <a:t>and</a:t>
            </a:r>
            <a:r>
              <a:rPr u="none" spc="-50" dirty="0"/>
              <a:t> </a:t>
            </a:r>
            <a:r>
              <a:rPr u="none" dirty="0"/>
              <a:t>highly</a:t>
            </a:r>
            <a:r>
              <a:rPr u="none" spc="-20" dirty="0"/>
              <a:t> </a:t>
            </a:r>
            <a:r>
              <a:rPr u="none" spc="-10" dirty="0"/>
              <a:t>customizable</a:t>
            </a:r>
            <a:r>
              <a:rPr u="none" spc="-50" dirty="0"/>
              <a:t> </a:t>
            </a:r>
            <a:r>
              <a:rPr u="none" dirty="0"/>
              <a:t>text</a:t>
            </a:r>
            <a:r>
              <a:rPr u="none" spc="-20" dirty="0"/>
              <a:t> </a:t>
            </a:r>
            <a:r>
              <a:rPr u="none" dirty="0"/>
              <a:t>editor</a:t>
            </a:r>
            <a:r>
              <a:rPr u="none" spc="15" dirty="0"/>
              <a:t> </a:t>
            </a:r>
            <a:r>
              <a:rPr u="none" dirty="0"/>
              <a:t>favored</a:t>
            </a:r>
            <a:r>
              <a:rPr u="none" spc="5" dirty="0"/>
              <a:t> </a:t>
            </a:r>
            <a:r>
              <a:rPr u="none" dirty="0"/>
              <a:t>by</a:t>
            </a:r>
            <a:r>
              <a:rPr u="none" spc="-85" dirty="0"/>
              <a:t> </a:t>
            </a:r>
            <a:r>
              <a:rPr u="none" dirty="0"/>
              <a:t>many</a:t>
            </a:r>
            <a:r>
              <a:rPr u="none" spc="-45" dirty="0"/>
              <a:t> </a:t>
            </a:r>
            <a:r>
              <a:rPr u="none" spc="-10" dirty="0"/>
              <a:t>developers.Atom:</a:t>
            </a:r>
            <a:r>
              <a:rPr u="none" spc="-40" dirty="0"/>
              <a:t> </a:t>
            </a:r>
            <a:r>
              <a:rPr u="none" dirty="0"/>
              <a:t>A</a:t>
            </a:r>
            <a:r>
              <a:rPr u="none" spc="-40" dirty="0"/>
              <a:t> </a:t>
            </a:r>
            <a:r>
              <a:rPr u="none" dirty="0"/>
              <a:t>hackable</a:t>
            </a:r>
            <a:r>
              <a:rPr u="none" spc="15" dirty="0"/>
              <a:t> </a:t>
            </a:r>
            <a:r>
              <a:rPr u="none" spc="-20" dirty="0"/>
              <a:t>text </a:t>
            </a:r>
            <a:r>
              <a:rPr u="none" dirty="0"/>
              <a:t>editor</a:t>
            </a:r>
            <a:r>
              <a:rPr u="none" spc="-35" dirty="0"/>
              <a:t> </a:t>
            </a:r>
            <a:r>
              <a:rPr u="none" dirty="0"/>
              <a:t>built</a:t>
            </a:r>
            <a:r>
              <a:rPr u="none" spc="-30" dirty="0"/>
              <a:t> </a:t>
            </a:r>
            <a:r>
              <a:rPr u="none" dirty="0"/>
              <a:t>by</a:t>
            </a:r>
            <a:r>
              <a:rPr u="none" spc="-25" dirty="0"/>
              <a:t> </a:t>
            </a:r>
            <a:r>
              <a:rPr u="none" dirty="0"/>
              <a:t>GitHub,</a:t>
            </a:r>
            <a:r>
              <a:rPr u="none" spc="-15" dirty="0"/>
              <a:t> </a:t>
            </a:r>
            <a:r>
              <a:rPr u="none" dirty="0"/>
              <a:t>offering</a:t>
            </a:r>
            <a:r>
              <a:rPr u="none" spc="-55" dirty="0"/>
              <a:t> </a:t>
            </a:r>
            <a:r>
              <a:rPr u="none" dirty="0"/>
              <a:t>a</a:t>
            </a:r>
            <a:r>
              <a:rPr u="none" spc="-50" dirty="0"/>
              <a:t> </a:t>
            </a:r>
            <a:r>
              <a:rPr u="none" dirty="0"/>
              <a:t>wide</a:t>
            </a:r>
            <a:r>
              <a:rPr u="none" spc="5" dirty="0"/>
              <a:t> </a:t>
            </a:r>
            <a:r>
              <a:rPr u="none" dirty="0"/>
              <a:t>range</a:t>
            </a:r>
            <a:r>
              <a:rPr u="none" spc="5" dirty="0"/>
              <a:t> </a:t>
            </a:r>
            <a:r>
              <a:rPr u="none" dirty="0"/>
              <a:t>of</a:t>
            </a:r>
            <a:r>
              <a:rPr u="none" spc="-45" dirty="0"/>
              <a:t> </a:t>
            </a:r>
            <a:r>
              <a:rPr u="none" dirty="0"/>
              <a:t>packages</a:t>
            </a:r>
            <a:r>
              <a:rPr u="none" spc="-35" dirty="0"/>
              <a:t> </a:t>
            </a:r>
            <a:r>
              <a:rPr u="none" dirty="0"/>
              <a:t>for</a:t>
            </a:r>
            <a:r>
              <a:rPr u="none" spc="40" dirty="0"/>
              <a:t> </a:t>
            </a:r>
            <a:r>
              <a:rPr u="none" spc="-10" dirty="0"/>
              <a:t>customization.Online Editors </a:t>
            </a:r>
            <a:r>
              <a:rPr u="none" dirty="0"/>
              <a:t>(e.g.,</a:t>
            </a:r>
            <a:r>
              <a:rPr u="none" spc="-50" dirty="0"/>
              <a:t> </a:t>
            </a:r>
            <a:r>
              <a:rPr u="none" dirty="0"/>
              <a:t>CodePen,</a:t>
            </a:r>
            <a:r>
              <a:rPr u="none" spc="-30" dirty="0"/>
              <a:t> </a:t>
            </a:r>
            <a:r>
              <a:rPr u="none" dirty="0"/>
              <a:t>JSFiddle):</a:t>
            </a:r>
            <a:r>
              <a:rPr u="none" spc="-40" dirty="0"/>
              <a:t> </a:t>
            </a:r>
            <a:r>
              <a:rPr u="none" dirty="0"/>
              <a:t>Useful</a:t>
            </a:r>
            <a:r>
              <a:rPr u="none" spc="-65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quick</a:t>
            </a:r>
            <a:r>
              <a:rPr u="none" spc="-35" dirty="0"/>
              <a:t> </a:t>
            </a:r>
            <a:r>
              <a:rPr u="none" dirty="0"/>
              <a:t>prototyping,</a:t>
            </a:r>
            <a:r>
              <a:rPr u="none" spc="-80" dirty="0"/>
              <a:t> </a:t>
            </a:r>
            <a:r>
              <a:rPr u="none" dirty="0"/>
              <a:t>sharing</a:t>
            </a:r>
            <a:r>
              <a:rPr u="none" spc="-50" dirty="0"/>
              <a:t> </a:t>
            </a:r>
            <a:r>
              <a:rPr u="none" dirty="0"/>
              <a:t>code</a:t>
            </a:r>
            <a:r>
              <a:rPr u="none" spc="-55" dirty="0"/>
              <a:t> </a:t>
            </a:r>
            <a:r>
              <a:rPr u="none" dirty="0"/>
              <a:t>snippets,</a:t>
            </a:r>
            <a:r>
              <a:rPr u="none" spc="-10" dirty="0"/>
              <a:t> </a:t>
            </a:r>
            <a:r>
              <a:rPr u="none" spc="-25" dirty="0"/>
              <a:t>and </a:t>
            </a:r>
            <a:r>
              <a:rPr u="none" spc="-10" dirty="0"/>
              <a:t>experimenting</a:t>
            </a:r>
            <a:r>
              <a:rPr u="none" spc="-15" dirty="0"/>
              <a:t> </a:t>
            </a:r>
            <a:r>
              <a:rPr u="none" dirty="0"/>
              <a:t>with</a:t>
            </a:r>
            <a:r>
              <a:rPr u="none" spc="-10" dirty="0"/>
              <a:t> front-</a:t>
            </a:r>
            <a:r>
              <a:rPr u="none" dirty="0"/>
              <a:t>end</a:t>
            </a:r>
            <a:r>
              <a:rPr u="none" spc="-15" dirty="0"/>
              <a:t> </a:t>
            </a:r>
            <a:r>
              <a:rPr u="none" spc="-10" dirty="0"/>
              <a:t>technologies</a:t>
            </a:r>
            <a:r>
              <a:rPr u="none" spc="5" dirty="0"/>
              <a:t> </a:t>
            </a:r>
            <a:r>
              <a:rPr u="none" dirty="0"/>
              <a:t>directly</a:t>
            </a:r>
            <a:r>
              <a:rPr u="none" spc="15" dirty="0"/>
              <a:t> </a:t>
            </a:r>
            <a:r>
              <a:rPr u="none" dirty="0"/>
              <a:t>in</a:t>
            </a:r>
            <a:r>
              <a:rPr u="none" spc="-10" dirty="0"/>
              <a:t> </a:t>
            </a:r>
            <a:r>
              <a:rPr u="none" dirty="0"/>
              <a:t>the</a:t>
            </a:r>
            <a:r>
              <a:rPr u="none" spc="-20" dirty="0"/>
              <a:t> </a:t>
            </a:r>
            <a:r>
              <a:rPr u="none" spc="-10" dirty="0"/>
              <a:t>browser.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76601" y="3691826"/>
            <a:ext cx="8360409" cy="13608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Techniques</a:t>
            </a:r>
            <a:r>
              <a:rPr sz="1800" b="1" i="1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1830"/>
              </a:lnSpc>
              <a:spcBef>
                <a:spcPts val="844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Semantic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HTML: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appropriate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HTML5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69500"/>
              </a:lnSpc>
              <a:spcBef>
                <a:spcPts val="330"/>
              </a:spcBef>
            </a:pP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&lt;nav&gt;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&lt;main&gt;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&lt;footer&gt;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&lt;article&gt;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&lt;section&gt;</a:t>
            </a:r>
            <a:r>
              <a:rPr sz="1800" b="1" i="1" dirty="0">
                <a:latin typeface="Calibri"/>
                <a:cs typeface="Calibri"/>
              </a:rPr>
              <a:t>)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provide </a:t>
            </a:r>
            <a:r>
              <a:rPr sz="1800" b="1" i="1" dirty="0">
                <a:latin typeface="Calibri"/>
                <a:cs typeface="Calibri"/>
              </a:rPr>
              <a:t>meaning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content,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improving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accessibility</a:t>
            </a:r>
            <a:r>
              <a:rPr sz="1800" b="1" i="1" dirty="0">
                <a:latin typeface="Calibri"/>
                <a:cs typeface="Calibri"/>
              </a:rPr>
              <a:t> and</a:t>
            </a:r>
            <a:r>
              <a:rPr sz="1800" b="1" i="1" spc="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SEO.HTML </a:t>
            </a:r>
            <a:r>
              <a:rPr sz="1800" b="1" i="1" dirty="0">
                <a:latin typeface="Calibri"/>
                <a:cs typeface="Calibri"/>
              </a:rPr>
              <a:t>Boilerplate: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Starting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basic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structure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includes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common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6601" y="4942903"/>
            <a:ext cx="860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like </a:t>
            </a:r>
            <a:r>
              <a:rPr sz="1800" b="1" i="1" dirty="0">
                <a:latin typeface="Courier New"/>
                <a:cs typeface="Courier New"/>
              </a:rPr>
              <a:t>&lt;!DOCTYPE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html&gt;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&lt;html&gt;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&lt;&lt;body&gt;</a:t>
            </a:r>
            <a:r>
              <a:rPr sz="1800" b="1" i="1" spc="-10" dirty="0">
                <a:latin typeface="Calibri"/>
                <a:cs typeface="Calibri"/>
              </a:rPr>
              <a:t>.CSS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Preprocessors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Sass,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6601" y="5133657"/>
            <a:ext cx="878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Less):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Extending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features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variables,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nesting,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mixins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more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organized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6601" y="5324538"/>
            <a:ext cx="8478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maintainable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stylesheets.DOM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Manipulation: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dynamically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modify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6601" y="5515292"/>
            <a:ext cx="787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content,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structure,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elements.Event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Handling: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Responding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6601" y="5706109"/>
            <a:ext cx="801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interactions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(clicks,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key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presses,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submissions)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interactive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1201" y="5896927"/>
            <a:ext cx="8938260" cy="681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 marR="30480">
              <a:lnSpc>
                <a:spcPct val="69500"/>
              </a:lnSpc>
              <a:spcBef>
                <a:spcPts val="760"/>
              </a:spcBef>
            </a:pPr>
            <a:r>
              <a:rPr sz="1800" b="1" i="1" spc="-10" dirty="0">
                <a:latin typeface="Calibri"/>
                <a:cs typeface="Calibri"/>
              </a:rPr>
              <a:t>experiences.Asynchronous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Fetch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API,</a:t>
            </a:r>
            <a:r>
              <a:rPr sz="1800" b="1" i="1" spc="-10" dirty="0">
                <a:latin typeface="Calibri"/>
                <a:cs typeface="Calibri"/>
              </a:rPr>
              <a:t> Async/Await):</a:t>
            </a:r>
            <a:r>
              <a:rPr sz="1800" b="1" i="1" dirty="0">
                <a:latin typeface="Calibri"/>
                <a:cs typeface="Calibri"/>
              </a:rPr>
              <a:t> Handling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operations</a:t>
            </a:r>
            <a:r>
              <a:rPr sz="1800" b="1" i="1" spc="-20" dirty="0">
                <a:latin typeface="Calibri"/>
                <a:cs typeface="Calibri"/>
              </a:rPr>
              <a:t> that </a:t>
            </a:r>
            <a:r>
              <a:rPr sz="1800" b="1" i="1" dirty="0">
                <a:latin typeface="Calibri"/>
                <a:cs typeface="Calibri"/>
              </a:rPr>
              <a:t>take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time,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such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fetching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data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from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APIs,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without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blocking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main</a:t>
            </a:r>
            <a:r>
              <a:rPr sz="1800" b="1" i="1" spc="7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thread.JavaScript Libraries/Frameworks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React,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Vue,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Angular):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Simplifying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complex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UI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development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and</a:t>
            </a:r>
            <a:r>
              <a:rPr sz="1650" spc="-30" baseline="-40404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650" baseline="-40404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6601" y="6469062"/>
            <a:ext cx="4443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managing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application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larger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157" y="1154620"/>
            <a:ext cx="10450195" cy="48514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86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(HyperText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Markup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Language):</a:t>
            </a:r>
            <a:endParaRPr sz="1800">
              <a:latin typeface="Calibri"/>
              <a:cs typeface="Calibri"/>
            </a:endParaRPr>
          </a:p>
          <a:p>
            <a:pPr marL="12700" marR="34290" indent="-10160">
              <a:lnSpc>
                <a:spcPct val="69500"/>
              </a:lnSpc>
              <a:spcBef>
                <a:spcPts val="14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This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provides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fundamental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different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sections,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such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as </a:t>
            </a:r>
            <a:r>
              <a:rPr sz="1800" b="1" i="1" dirty="0">
                <a:latin typeface="Calibri"/>
                <a:cs typeface="Calibri"/>
              </a:rPr>
              <a:t>"About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Me,"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"Projects,"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"Contact,"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information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them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semantic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&lt;nav&gt;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&lt;section&gt;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&lt;footer&gt;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&lt;div&gt;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&lt;h1&gt;</a:t>
            </a:r>
            <a:r>
              <a:rPr sz="1800" b="1" i="1" spc="-67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&lt;h6&gt;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&lt;p&gt;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&lt;img&gt;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&lt;a&gt;</a:t>
            </a:r>
            <a:r>
              <a:rPr sz="1800" b="1" i="1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69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(Cascading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Sheets):</a:t>
            </a:r>
            <a:endParaRPr sz="1800">
              <a:latin typeface="Calibri"/>
              <a:cs typeface="Calibri"/>
            </a:endParaRPr>
          </a:p>
          <a:p>
            <a:pPr marL="12700" marR="99060" indent="-10160">
              <a:lnSpc>
                <a:spcPct val="69600"/>
              </a:lnSpc>
              <a:spcBef>
                <a:spcPts val="14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CSS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responsible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presentation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layout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controls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aspects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colors, </a:t>
            </a:r>
            <a:r>
              <a:rPr sz="1800" b="1" i="1" spc="-10" dirty="0">
                <a:latin typeface="Calibri"/>
                <a:cs typeface="Calibri"/>
              </a:rPr>
              <a:t>fonts, </a:t>
            </a:r>
            <a:r>
              <a:rPr sz="1800" b="1" i="1" dirty="0">
                <a:latin typeface="Calibri"/>
                <a:cs typeface="Calibri"/>
              </a:rPr>
              <a:t>spacing,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alignment,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responsiveness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different</a:t>
            </a:r>
            <a:r>
              <a:rPr sz="1800" b="1" i="1" spc="-9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screen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sizes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media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queries),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overall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</a:pPr>
            <a:r>
              <a:rPr sz="1800" b="1" i="1" dirty="0">
                <a:latin typeface="Calibri"/>
                <a:cs typeface="Calibri"/>
              </a:rPr>
              <a:t>aesthetic.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position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elements,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hierarchies,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ensure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consistent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appealing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sz="1800" b="1" i="1" spc="-10" dirty="0"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76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spc="-10" dirty="0">
                <a:latin typeface="Calibri"/>
                <a:cs typeface="Calibri"/>
              </a:rPr>
              <a:t>JavaScript: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ct val="69600"/>
              </a:lnSpc>
              <a:spcBef>
                <a:spcPts val="210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JavaScript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interactivity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dynamic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functionality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This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can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include features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such </a:t>
            </a:r>
            <a:r>
              <a:rPr sz="1800" b="1" i="1" dirty="0">
                <a:latin typeface="Calibri"/>
                <a:cs typeface="Calibri"/>
              </a:rPr>
              <a:t>as:Interactive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navigation: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Smooth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scrolling,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responsive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navigation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menus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hamburger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menus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mobile).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Project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filtering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sorting: Allowing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filter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category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Animations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transitions: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Adding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flair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elements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hover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scroll.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Form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validation: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Ensuring contact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filled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out</a:t>
            </a:r>
            <a:r>
              <a:rPr sz="1800" b="1" i="1" spc="-10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correctly.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Carousels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 sliders: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Showcasing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multiple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dynamic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34707" y="1000823"/>
            <a:ext cx="10859135" cy="54717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i="1" dirty="0">
                <a:latin typeface="Calibri"/>
                <a:cs typeface="Calibri"/>
              </a:rPr>
              <a:t>HTML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(HyperText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Markup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Language):</a:t>
            </a:r>
            <a:endParaRPr sz="2000">
              <a:latin typeface="Calibri"/>
              <a:cs typeface="Calibri"/>
            </a:endParaRPr>
          </a:p>
          <a:p>
            <a:pPr marL="12700" marR="5080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Provides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fundamental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structure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content of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webpage.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elements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tags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to </a:t>
            </a:r>
            <a:r>
              <a:rPr sz="2000" b="1" i="1" dirty="0">
                <a:latin typeface="Calibri"/>
                <a:cs typeface="Calibri"/>
              </a:rPr>
              <a:t>define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headings,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paragraphs,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images,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links,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lists,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other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12700" marR="38100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Creates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semantic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foundation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of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page,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organizing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information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it </a:t>
            </a:r>
            <a:r>
              <a:rPr sz="2000" b="1" i="1" spc="-10" dirty="0">
                <a:latin typeface="Calibri"/>
                <a:cs typeface="Calibri"/>
              </a:rPr>
              <a:t>accessible.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2000" b="1" i="1" dirty="0">
                <a:latin typeface="Calibri"/>
                <a:cs typeface="Calibri"/>
              </a:rPr>
              <a:t>CSS</a:t>
            </a:r>
            <a:r>
              <a:rPr sz="2000" b="1" i="1" spc="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(Cascading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Sheets):</a:t>
            </a:r>
            <a:endParaRPr sz="2000">
              <a:latin typeface="Calibri"/>
              <a:cs typeface="Calibri"/>
            </a:endParaRPr>
          </a:p>
          <a:p>
            <a:pPr marL="12700" marR="532765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Controls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presentation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layout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of HTML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elements.</a:t>
            </a:r>
            <a:r>
              <a:rPr sz="2000" b="1" i="1" spc="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defines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styles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such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as </a:t>
            </a:r>
            <a:r>
              <a:rPr sz="2000" b="1" i="1" dirty="0">
                <a:latin typeface="Calibri"/>
                <a:cs typeface="Calibri"/>
              </a:rPr>
              <a:t>colors,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fonts,</a:t>
            </a:r>
            <a:r>
              <a:rPr sz="2000" b="1" i="1" spc="-10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spacing,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positioning,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responsiveness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 various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screen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sizes.</a:t>
            </a:r>
            <a:endParaRPr sz="2000">
              <a:latin typeface="Calibri"/>
              <a:cs typeface="Calibri"/>
            </a:endParaRPr>
          </a:p>
          <a:p>
            <a:pPr marL="12700" marR="9017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Enhances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making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visually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appealing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easy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to </a:t>
            </a:r>
            <a:r>
              <a:rPr sz="2000" b="1" i="1" dirty="0">
                <a:latin typeface="Calibri"/>
                <a:cs typeface="Calibri"/>
              </a:rPr>
              <a:t>navigate.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separates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from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presentation,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allowing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consistent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styling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across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multiple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000" b="1" i="1" spc="-10" dirty="0">
                <a:latin typeface="Calibri"/>
                <a:cs typeface="Calibri"/>
              </a:rPr>
              <a:t>JavaScript:</a:t>
            </a:r>
            <a:endParaRPr sz="2000">
              <a:latin typeface="Calibri"/>
              <a:cs typeface="Calibri"/>
            </a:endParaRPr>
          </a:p>
          <a:p>
            <a:pPr marL="12700" marR="129539" indent="-8255">
              <a:lnSpc>
                <a:spcPct val="62600"/>
              </a:lnSpc>
              <a:spcBef>
                <a:spcPts val="165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Adds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behavior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to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webpages.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can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manipulate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HTML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CSS, </a:t>
            </a:r>
            <a:r>
              <a:rPr sz="2000" b="1" i="1" dirty="0">
                <a:latin typeface="Calibri"/>
                <a:cs typeface="Calibri"/>
              </a:rPr>
              <a:t>respond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to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actions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(clicks,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hovers,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</a:t>
            </a:r>
            <a:r>
              <a:rPr sz="2000" b="1" i="1" spc="-10" dirty="0">
                <a:latin typeface="Calibri"/>
                <a:cs typeface="Calibri"/>
              </a:rPr>
              <a:t> submissions),</a:t>
            </a:r>
            <a:r>
              <a:rPr sz="2000" b="1" i="1" spc="-10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fetch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data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from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servers,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create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complex </a:t>
            </a:r>
            <a:r>
              <a:rPr sz="2000" b="1" i="1" dirty="0">
                <a:latin typeface="Calibri"/>
                <a:cs typeface="Calibri"/>
              </a:rPr>
              <a:t>animations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2700" marR="342900" indent="-8255" algn="just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Enables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like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carousels,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validation,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 updates,</a:t>
            </a:r>
            <a:r>
              <a:rPr sz="2000" b="1" i="1" spc="-9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real-</a:t>
            </a:r>
            <a:r>
              <a:rPr sz="2000" b="1" i="1" dirty="0">
                <a:latin typeface="Calibri"/>
                <a:cs typeface="Calibri"/>
              </a:rPr>
              <a:t>time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data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display,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single-</a:t>
            </a:r>
            <a:r>
              <a:rPr sz="2000" b="1" i="1" dirty="0">
                <a:latin typeface="Calibri"/>
                <a:cs typeface="Calibri"/>
              </a:rPr>
              <a:t>page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applications.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makes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responsive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and </a:t>
            </a:r>
            <a:r>
              <a:rPr sz="2000" b="1" i="1" dirty="0">
                <a:latin typeface="Calibri"/>
                <a:cs typeface="Calibri"/>
              </a:rPr>
              <a:t>engaging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Durga R</cp:lastModifiedBy>
  <cp:revision>2</cp:revision>
  <dcterms:created xsi:type="dcterms:W3CDTF">2025-09-19T08:08:15Z</dcterms:created>
  <dcterms:modified xsi:type="dcterms:W3CDTF">2025-09-22T04:06:16Z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LastSaved">
    <vt:filetime>2025-09-19T00:00:00Z</vt:filetime>
  </property>
</Properties>
</file>