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48475"/>
          </a:xfrm>
          <a:custGeom>
            <a:avLst/>
            <a:gdLst/>
            <a:ahLst/>
            <a:cxnLst/>
            <a:rect l="l" t="t" r="r" b="b"/>
            <a:pathLst>
              <a:path w="12192000" h="6848475">
                <a:moveTo>
                  <a:pt x="12192000" y="0"/>
                </a:moveTo>
                <a:lnTo>
                  <a:pt x="0" y="0"/>
                </a:lnTo>
                <a:lnTo>
                  <a:pt x="0" y="6848475"/>
                </a:lnTo>
                <a:lnTo>
                  <a:pt x="12192000" y="6848475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699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1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1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82955"/>
            <a:ext cx="11075035" cy="12108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76601" y="1614106"/>
            <a:ext cx="8914765" cy="1969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1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62055" y="6475579"/>
            <a:ext cx="1644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3.jpe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28590" y="4444"/>
            <a:ext cx="28428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Digital</a:t>
            </a:r>
            <a:r>
              <a:rPr sz="3200" spc="-4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E0E0E"/>
                </a:solidFill>
                <a:latin typeface="Times New Roman"/>
                <a:cs typeface="Times New Roman"/>
              </a:rPr>
              <a:t>Portfolio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09850" y="3332797"/>
            <a:ext cx="8087359" cy="1860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4555490">
              <a:lnSpc>
                <a:spcPct val="100400"/>
              </a:lnSpc>
              <a:spcBef>
                <a:spcPts val="90"/>
              </a:spcBef>
            </a:pP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NAME: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Durga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R </a:t>
            </a:r>
            <a:r>
              <a:rPr sz="2400" dirty="0">
                <a:latin typeface="Calibri"/>
                <a:cs typeface="Calibri"/>
              </a:rPr>
              <a:t>REGISTER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NM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ID; </a:t>
            </a:r>
            <a:r>
              <a:rPr sz="2400" spc="-35" dirty="0">
                <a:latin typeface="Calibri"/>
                <a:cs typeface="Calibri"/>
              </a:rPr>
              <a:t>DEPARTMENT: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BCA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325" baseline="26881" dirty="0">
                <a:latin typeface="Calibri"/>
                <a:cs typeface="Calibri"/>
              </a:rPr>
              <a:t>nd</a:t>
            </a:r>
            <a:r>
              <a:rPr sz="2325" spc="284" baseline="26881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YEAR</a:t>
            </a:r>
            <a:endParaRPr sz="2400">
              <a:latin typeface="Calibri"/>
              <a:cs typeface="Calibri"/>
            </a:endParaRPr>
          </a:p>
          <a:p>
            <a:pPr marL="38100" marR="30480">
              <a:lnSpc>
                <a:spcPts val="2930"/>
              </a:lnSpc>
              <a:spcBef>
                <a:spcPts val="25"/>
              </a:spcBef>
            </a:pPr>
            <a:r>
              <a:rPr sz="2400" dirty="0">
                <a:latin typeface="Calibri"/>
                <a:cs typeface="Calibri"/>
              </a:rPr>
              <a:t>COLLEGE: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COLLEGE/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UNIVERSITY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GOVERNMENT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ARTS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COLLEGE, CHIDAMBARAM,B.MUTLUR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04902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spc="-25" dirty="0">
                <a:solidFill>
                  <a:srgbClr val="2C83C3"/>
                </a:solidFill>
                <a:latin typeface="Trebuchet MS"/>
                <a:cs typeface="Trebuchet MS"/>
              </a:rPr>
              <a:t>Ann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038473"/>
            <a:ext cx="1771650" cy="37623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838325" y="1637370"/>
            <a:ext cx="8145543" cy="339881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94945" indent="-151765">
              <a:lnSpc>
                <a:spcPct val="100000"/>
              </a:lnSpc>
              <a:spcBef>
                <a:spcPts val="125"/>
              </a:spcBef>
              <a:buChar char="&gt;"/>
              <a:tabLst>
                <a:tab pos="194945" algn="l"/>
              </a:tabLst>
            </a:pPr>
            <a:r>
              <a:rPr sz="1550" b="1" i="1" dirty="0">
                <a:latin typeface="Calibri"/>
                <a:cs typeface="Calibri"/>
              </a:rPr>
              <a:t>HTML</a:t>
            </a:r>
            <a:r>
              <a:rPr sz="1550" b="1" i="1" spc="11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(HyperText</a:t>
            </a:r>
            <a:r>
              <a:rPr sz="1550" b="1" i="1" spc="7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Markup</a:t>
            </a:r>
            <a:r>
              <a:rPr sz="1550" b="1" i="1" spc="80" dirty="0">
                <a:latin typeface="Calibri"/>
                <a:cs typeface="Calibri"/>
              </a:rPr>
              <a:t> </a:t>
            </a:r>
            <a:r>
              <a:rPr sz="1550" b="1" i="1" spc="-10" dirty="0">
                <a:latin typeface="Calibri"/>
                <a:cs typeface="Calibri"/>
              </a:rPr>
              <a:t>Language):</a:t>
            </a:r>
            <a:endParaRPr sz="1550">
              <a:latin typeface="Calibri"/>
              <a:cs typeface="Calibri"/>
            </a:endParaRPr>
          </a:p>
          <a:p>
            <a:pPr marL="43180" marR="61594">
              <a:lnSpc>
                <a:spcPct val="103000"/>
              </a:lnSpc>
              <a:spcBef>
                <a:spcPts val="35"/>
              </a:spcBef>
            </a:pPr>
            <a:r>
              <a:rPr sz="1550" b="1" i="1" dirty="0">
                <a:latin typeface="Calibri"/>
                <a:cs typeface="Calibri"/>
              </a:rPr>
              <a:t>This</a:t>
            </a:r>
            <a:r>
              <a:rPr sz="1550" b="1" i="1" spc="8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provides</a:t>
            </a:r>
            <a:r>
              <a:rPr sz="1550" b="1" i="1" spc="8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the</a:t>
            </a:r>
            <a:r>
              <a:rPr sz="1550" b="1" i="1" spc="8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structure</a:t>
            </a:r>
            <a:r>
              <a:rPr sz="1550" b="1" i="1" spc="8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and</a:t>
            </a:r>
            <a:r>
              <a:rPr sz="1550" b="1" i="1" spc="10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content</a:t>
            </a:r>
            <a:r>
              <a:rPr sz="1550" b="1" i="1" spc="9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of</a:t>
            </a:r>
            <a:r>
              <a:rPr sz="1550" b="1" i="1" spc="140" dirty="0">
                <a:latin typeface="Calibri"/>
                <a:cs typeface="Calibri"/>
              </a:rPr>
              <a:t> </a:t>
            </a:r>
            <a:r>
              <a:rPr sz="1550" b="1" i="1" spc="-25" dirty="0">
                <a:latin typeface="Calibri"/>
                <a:cs typeface="Calibri"/>
              </a:rPr>
              <a:t>the </a:t>
            </a:r>
            <a:r>
              <a:rPr sz="1550" b="1" i="1" dirty="0">
                <a:latin typeface="Calibri"/>
                <a:cs typeface="Calibri"/>
              </a:rPr>
              <a:t>web</a:t>
            </a:r>
            <a:r>
              <a:rPr sz="1550" b="1" i="1" spc="14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page.</a:t>
            </a:r>
            <a:r>
              <a:rPr sz="1550" b="1" i="1" spc="8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It</a:t>
            </a:r>
            <a:r>
              <a:rPr sz="1550" b="1" i="1" spc="4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defines</a:t>
            </a:r>
            <a:r>
              <a:rPr sz="1550" b="1" i="1" spc="13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elements</a:t>
            </a:r>
            <a:r>
              <a:rPr sz="1550" b="1" i="1" spc="4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like</a:t>
            </a:r>
            <a:r>
              <a:rPr sz="1550" b="1" i="1" spc="45" dirty="0">
                <a:latin typeface="Calibri"/>
                <a:cs typeface="Calibri"/>
              </a:rPr>
              <a:t> </a:t>
            </a:r>
            <a:r>
              <a:rPr sz="1550" b="1" i="1" spc="-10" dirty="0">
                <a:latin typeface="Calibri"/>
                <a:cs typeface="Calibri"/>
              </a:rPr>
              <a:t>headings, </a:t>
            </a:r>
            <a:r>
              <a:rPr sz="1550" b="1" i="1" dirty="0">
                <a:latin typeface="Calibri"/>
                <a:cs typeface="Calibri"/>
              </a:rPr>
              <a:t>paragraphs,</a:t>
            </a:r>
            <a:r>
              <a:rPr sz="1550" b="1" i="1" spc="12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images,</a:t>
            </a:r>
            <a:r>
              <a:rPr sz="1550" b="1" i="1" spc="13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links,</a:t>
            </a:r>
            <a:r>
              <a:rPr sz="1550" b="1" i="1" spc="13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forms,</a:t>
            </a:r>
            <a:r>
              <a:rPr sz="1550" b="1" i="1" spc="13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and</a:t>
            </a:r>
            <a:r>
              <a:rPr sz="1550" b="1" i="1" spc="160" dirty="0">
                <a:latin typeface="Calibri"/>
                <a:cs typeface="Calibri"/>
              </a:rPr>
              <a:t> </a:t>
            </a:r>
            <a:r>
              <a:rPr sz="1550" b="1" i="1" spc="-10" dirty="0">
                <a:latin typeface="Calibri"/>
                <a:cs typeface="Calibri"/>
              </a:rPr>
              <a:t>more, </a:t>
            </a:r>
            <a:r>
              <a:rPr sz="1550" b="1" i="1" dirty="0">
                <a:latin typeface="Calibri"/>
                <a:cs typeface="Calibri"/>
              </a:rPr>
              <a:t>organizing</a:t>
            </a:r>
            <a:r>
              <a:rPr sz="1550" b="1" i="1" spc="14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the</a:t>
            </a:r>
            <a:r>
              <a:rPr sz="1550" b="1" i="1" spc="114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information</a:t>
            </a:r>
            <a:r>
              <a:rPr sz="1550" b="1" i="1" spc="15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presented</a:t>
            </a:r>
            <a:r>
              <a:rPr sz="1550" b="1" i="1" spc="14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to</a:t>
            </a:r>
            <a:r>
              <a:rPr sz="1550" b="1" i="1" spc="145" dirty="0">
                <a:latin typeface="Calibri"/>
                <a:cs typeface="Calibri"/>
              </a:rPr>
              <a:t> </a:t>
            </a:r>
            <a:r>
              <a:rPr sz="1550" b="1" i="1" spc="-25" dirty="0">
                <a:latin typeface="Calibri"/>
                <a:cs typeface="Calibri"/>
              </a:rPr>
              <a:t>the </a:t>
            </a:r>
            <a:r>
              <a:rPr sz="1550" b="1" i="1" spc="-10" dirty="0">
                <a:latin typeface="Calibri"/>
                <a:cs typeface="Calibri"/>
              </a:rPr>
              <a:t>user.</a:t>
            </a:r>
            <a:endParaRPr sz="1550">
              <a:latin typeface="Calibri"/>
              <a:cs typeface="Calibri"/>
            </a:endParaRPr>
          </a:p>
          <a:p>
            <a:pPr marL="194945" indent="-151765">
              <a:lnSpc>
                <a:spcPct val="100000"/>
              </a:lnSpc>
              <a:spcBef>
                <a:spcPts val="95"/>
              </a:spcBef>
              <a:buChar char="&gt;"/>
              <a:tabLst>
                <a:tab pos="194945" algn="l"/>
              </a:tabLst>
            </a:pPr>
            <a:r>
              <a:rPr sz="1550" b="1" i="1" dirty="0">
                <a:latin typeface="Calibri"/>
                <a:cs typeface="Calibri"/>
              </a:rPr>
              <a:t>CSS</a:t>
            </a:r>
            <a:r>
              <a:rPr sz="1550" b="1" i="1" spc="4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(Cascading</a:t>
            </a:r>
            <a:r>
              <a:rPr sz="1550" b="1" i="1" spc="12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Style</a:t>
            </a:r>
            <a:r>
              <a:rPr sz="1550" b="1" i="1" spc="190" dirty="0">
                <a:latin typeface="Calibri"/>
                <a:cs typeface="Calibri"/>
              </a:rPr>
              <a:t> </a:t>
            </a:r>
            <a:r>
              <a:rPr sz="1550" b="1" i="1" spc="-10" dirty="0">
                <a:latin typeface="Calibri"/>
                <a:cs typeface="Calibri"/>
              </a:rPr>
              <a:t>Sheets):</a:t>
            </a:r>
            <a:endParaRPr sz="1550">
              <a:latin typeface="Calibri"/>
              <a:cs typeface="Calibri"/>
            </a:endParaRPr>
          </a:p>
          <a:p>
            <a:pPr marL="43180">
              <a:lnSpc>
                <a:spcPct val="100000"/>
              </a:lnSpc>
              <a:spcBef>
                <a:spcPts val="15"/>
              </a:spcBef>
            </a:pPr>
            <a:r>
              <a:rPr sz="1550" b="1" i="1" dirty="0">
                <a:latin typeface="Calibri"/>
                <a:cs typeface="Calibri"/>
              </a:rPr>
              <a:t>This</a:t>
            </a:r>
            <a:r>
              <a:rPr sz="1550" b="1" i="1" spc="7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controls</a:t>
            </a:r>
            <a:r>
              <a:rPr sz="1550" b="1" i="1" spc="7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the</a:t>
            </a:r>
            <a:r>
              <a:rPr sz="1550" b="1" i="1" spc="16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visual</a:t>
            </a:r>
            <a:r>
              <a:rPr sz="1550" b="1" i="1" spc="8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presentation</a:t>
            </a:r>
            <a:r>
              <a:rPr sz="1550" b="1" i="1" spc="190" dirty="0">
                <a:latin typeface="Calibri"/>
                <a:cs typeface="Calibri"/>
              </a:rPr>
              <a:t> </a:t>
            </a:r>
            <a:r>
              <a:rPr sz="1550" b="1" i="1" spc="-25" dirty="0">
                <a:latin typeface="Calibri"/>
                <a:cs typeface="Calibri"/>
              </a:rPr>
              <a:t>and</a:t>
            </a:r>
            <a:endParaRPr sz="1550">
              <a:latin typeface="Calibri"/>
              <a:cs typeface="Calibri"/>
            </a:endParaRPr>
          </a:p>
          <a:p>
            <a:pPr marL="43180" marR="95250">
              <a:lnSpc>
                <a:spcPct val="103000"/>
              </a:lnSpc>
              <a:spcBef>
                <a:spcPts val="40"/>
              </a:spcBef>
            </a:pPr>
            <a:r>
              <a:rPr sz="1550" b="1" i="1" dirty="0">
                <a:latin typeface="Calibri"/>
                <a:cs typeface="Calibri"/>
              </a:rPr>
              <a:t>styling</a:t>
            </a:r>
            <a:r>
              <a:rPr sz="1550" b="1" i="1" spc="9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of</a:t>
            </a:r>
            <a:r>
              <a:rPr sz="1550" b="1" i="1" spc="4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the</a:t>
            </a:r>
            <a:r>
              <a:rPr sz="1550" b="1" i="1" spc="6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HTML</a:t>
            </a:r>
            <a:r>
              <a:rPr sz="1550" b="1" i="1" spc="114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elements.</a:t>
            </a:r>
            <a:r>
              <a:rPr sz="1550" b="1" i="1" spc="17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It</a:t>
            </a:r>
            <a:r>
              <a:rPr sz="1550" b="1" i="1" spc="75" dirty="0">
                <a:latin typeface="Calibri"/>
                <a:cs typeface="Calibri"/>
              </a:rPr>
              <a:t> </a:t>
            </a:r>
            <a:r>
              <a:rPr sz="1550" b="1" i="1" spc="-10" dirty="0">
                <a:latin typeface="Calibri"/>
                <a:cs typeface="Calibri"/>
              </a:rPr>
              <a:t>dictates </a:t>
            </a:r>
            <a:r>
              <a:rPr sz="1550" b="1" i="1" dirty="0">
                <a:latin typeface="Calibri"/>
                <a:cs typeface="Calibri"/>
              </a:rPr>
              <a:t>aspects</a:t>
            </a:r>
            <a:r>
              <a:rPr sz="1550" b="1" i="1" spc="9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such</a:t>
            </a:r>
            <a:r>
              <a:rPr sz="1550" b="1" i="1" spc="204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as</a:t>
            </a:r>
            <a:r>
              <a:rPr sz="1550" b="1" i="1" spc="114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colors,</a:t>
            </a:r>
            <a:r>
              <a:rPr sz="1550" b="1" i="1" spc="8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fonts,</a:t>
            </a:r>
            <a:r>
              <a:rPr sz="1550" b="1" i="1" spc="8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layout,</a:t>
            </a:r>
            <a:r>
              <a:rPr sz="1550" b="1" i="1" spc="85" dirty="0">
                <a:latin typeface="Calibri"/>
                <a:cs typeface="Calibri"/>
              </a:rPr>
              <a:t> </a:t>
            </a:r>
            <a:r>
              <a:rPr sz="1550" b="1" i="1" spc="-10" dirty="0">
                <a:latin typeface="Calibri"/>
                <a:cs typeface="Calibri"/>
              </a:rPr>
              <a:t>spacing, </a:t>
            </a:r>
            <a:r>
              <a:rPr sz="1550" b="1" i="1" dirty="0">
                <a:latin typeface="Calibri"/>
                <a:cs typeface="Calibri"/>
              </a:rPr>
              <a:t>responsiveness</a:t>
            </a:r>
            <a:r>
              <a:rPr sz="1550" b="1" i="1" spc="10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for</a:t>
            </a:r>
            <a:r>
              <a:rPr sz="1550" b="1" i="1" spc="9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different</a:t>
            </a:r>
            <a:r>
              <a:rPr sz="1550" b="1" i="1" spc="10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screen</a:t>
            </a:r>
            <a:r>
              <a:rPr sz="1550" b="1" i="1" spc="12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sizes,</a:t>
            </a:r>
            <a:r>
              <a:rPr sz="1550" b="1" i="1" spc="180" dirty="0">
                <a:latin typeface="Calibri"/>
                <a:cs typeface="Calibri"/>
              </a:rPr>
              <a:t> </a:t>
            </a:r>
            <a:r>
              <a:rPr sz="1550" b="1" i="1" spc="-25" dirty="0">
                <a:latin typeface="Calibri"/>
                <a:cs typeface="Calibri"/>
              </a:rPr>
              <a:t>and </a:t>
            </a:r>
            <a:r>
              <a:rPr sz="1550" b="1" i="1" dirty="0">
                <a:latin typeface="Calibri"/>
                <a:cs typeface="Calibri"/>
              </a:rPr>
              <a:t>visual</a:t>
            </a:r>
            <a:r>
              <a:rPr sz="1550" b="1" i="1" spc="10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effects,</a:t>
            </a:r>
            <a:r>
              <a:rPr sz="1550" b="1" i="1" spc="16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making</a:t>
            </a:r>
            <a:r>
              <a:rPr sz="1550" b="1" i="1" spc="11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the</a:t>
            </a:r>
            <a:r>
              <a:rPr sz="1550" b="1" i="1" spc="8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page</a:t>
            </a:r>
            <a:r>
              <a:rPr sz="1550" b="1" i="1" spc="85" dirty="0">
                <a:latin typeface="Calibri"/>
                <a:cs typeface="Calibri"/>
              </a:rPr>
              <a:t> </a:t>
            </a:r>
            <a:r>
              <a:rPr sz="1550" b="1" i="1" spc="-10" dirty="0">
                <a:latin typeface="Calibri"/>
                <a:cs typeface="Calibri"/>
              </a:rPr>
              <a:t>aesthetically </a:t>
            </a:r>
            <a:r>
              <a:rPr sz="1550" b="1" i="1" dirty="0">
                <a:latin typeface="Calibri"/>
                <a:cs typeface="Calibri"/>
              </a:rPr>
              <a:t>pleasing</a:t>
            </a:r>
            <a:r>
              <a:rPr sz="1550" b="1" i="1" spc="18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and</a:t>
            </a:r>
            <a:r>
              <a:rPr sz="1550" b="1" i="1" spc="18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user-</a:t>
            </a:r>
            <a:r>
              <a:rPr sz="1550" b="1" i="1" spc="-10" dirty="0">
                <a:latin typeface="Calibri"/>
                <a:cs typeface="Calibri"/>
              </a:rPr>
              <a:t>friendly.</a:t>
            </a:r>
            <a:endParaRPr sz="1550">
              <a:latin typeface="Calibri"/>
              <a:cs typeface="Calibri"/>
            </a:endParaRPr>
          </a:p>
          <a:p>
            <a:pPr marL="194945" indent="-151765">
              <a:lnSpc>
                <a:spcPct val="100000"/>
              </a:lnSpc>
              <a:spcBef>
                <a:spcPts val="95"/>
              </a:spcBef>
              <a:buChar char="&gt;"/>
              <a:tabLst>
                <a:tab pos="194945" algn="l"/>
              </a:tabLst>
            </a:pPr>
            <a:r>
              <a:rPr sz="1550" b="1" i="1" spc="-10" dirty="0">
                <a:latin typeface="Calibri"/>
                <a:cs typeface="Calibri"/>
              </a:rPr>
              <a:t>JavaScript:</a:t>
            </a:r>
            <a:endParaRPr sz="1550">
              <a:latin typeface="Calibri"/>
              <a:cs typeface="Calibri"/>
            </a:endParaRPr>
          </a:p>
          <a:p>
            <a:pPr marL="43180" marR="280035">
              <a:lnSpc>
                <a:spcPts val="1950"/>
              </a:lnSpc>
              <a:spcBef>
                <a:spcPts val="5"/>
              </a:spcBef>
            </a:pPr>
            <a:r>
              <a:rPr sz="1550" b="1" i="1" dirty="0">
                <a:latin typeface="Calibri"/>
                <a:cs typeface="Calibri"/>
              </a:rPr>
              <a:t>This</a:t>
            </a:r>
            <a:r>
              <a:rPr sz="1550" b="1" i="1" spc="8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adds</a:t>
            </a:r>
            <a:r>
              <a:rPr sz="1550" b="1" i="1" spc="8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interactivity</a:t>
            </a:r>
            <a:r>
              <a:rPr sz="1550" b="1" i="1" spc="114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and</a:t>
            </a:r>
            <a:r>
              <a:rPr sz="1550" b="1" i="1" spc="195" dirty="0">
                <a:latin typeface="Calibri"/>
                <a:cs typeface="Calibri"/>
              </a:rPr>
              <a:t> </a:t>
            </a:r>
            <a:r>
              <a:rPr sz="1550" b="1" i="1" spc="-10" dirty="0">
                <a:latin typeface="Calibri"/>
                <a:cs typeface="Calibri"/>
              </a:rPr>
              <a:t>dynamic </a:t>
            </a:r>
            <a:r>
              <a:rPr sz="1550" b="1" i="1" dirty="0">
                <a:latin typeface="Calibri"/>
                <a:cs typeface="Calibri"/>
              </a:rPr>
              <a:t>functionality</a:t>
            </a:r>
            <a:r>
              <a:rPr sz="1550" b="1" i="1" spc="2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to</a:t>
            </a:r>
            <a:r>
              <a:rPr sz="1550" b="1" i="1" spc="19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the</a:t>
            </a:r>
            <a:r>
              <a:rPr sz="1550" b="1" i="1" spc="16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web</a:t>
            </a:r>
            <a:r>
              <a:rPr sz="1550" b="1" i="1" spc="9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page.</a:t>
            </a:r>
            <a:r>
              <a:rPr sz="1550" b="1" i="1" spc="9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It</a:t>
            </a:r>
            <a:r>
              <a:rPr sz="1550" b="1" i="1" spc="85" dirty="0">
                <a:latin typeface="Calibri"/>
                <a:cs typeface="Calibri"/>
              </a:rPr>
              <a:t> </a:t>
            </a:r>
            <a:r>
              <a:rPr sz="1550" b="1" i="1" spc="-10" dirty="0">
                <a:latin typeface="Calibri"/>
                <a:cs typeface="Calibri"/>
              </a:rPr>
              <a:t>enables</a:t>
            </a:r>
            <a:endParaRPr sz="1550">
              <a:latin typeface="Calibri"/>
              <a:cs typeface="Calibri"/>
            </a:endParaRPr>
          </a:p>
          <a:p>
            <a:pPr marL="43180" marR="163830">
              <a:lnSpc>
                <a:spcPts val="1880"/>
              </a:lnSpc>
              <a:spcBef>
                <a:spcPts val="60"/>
              </a:spcBef>
            </a:pPr>
            <a:r>
              <a:rPr sz="1550" b="1" i="1" dirty="0">
                <a:latin typeface="Calibri"/>
                <a:cs typeface="Calibri"/>
              </a:rPr>
              <a:t>features</a:t>
            </a:r>
            <a:r>
              <a:rPr sz="1550" b="1" i="1" spc="8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like</a:t>
            </a:r>
            <a:r>
              <a:rPr sz="1550" b="1" i="1" spc="8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interactive</a:t>
            </a:r>
            <a:r>
              <a:rPr sz="1550" b="1" i="1" spc="8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forms,</a:t>
            </a:r>
            <a:r>
              <a:rPr sz="1550" b="1" i="1" spc="75" dirty="0">
                <a:latin typeface="Calibri"/>
                <a:cs typeface="Calibri"/>
              </a:rPr>
              <a:t> </a:t>
            </a:r>
            <a:r>
              <a:rPr sz="1550" b="1" i="1" spc="-10" dirty="0">
                <a:latin typeface="Calibri"/>
                <a:cs typeface="Calibri"/>
              </a:rPr>
              <a:t>animations, </a:t>
            </a:r>
            <a:r>
              <a:rPr sz="1550" b="1" i="1" dirty="0">
                <a:latin typeface="Calibri"/>
                <a:cs typeface="Calibri"/>
              </a:rPr>
              <a:t>real-time</a:t>
            </a:r>
            <a:r>
              <a:rPr sz="1550" b="1" i="1" spc="8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data</a:t>
            </a:r>
            <a:r>
              <a:rPr sz="1550" b="1" i="1" spc="114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updates,</a:t>
            </a:r>
            <a:r>
              <a:rPr sz="1550" b="1" i="1" spc="17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user</a:t>
            </a:r>
            <a:r>
              <a:rPr sz="1550" b="1" i="1" spc="8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input</a:t>
            </a:r>
            <a:r>
              <a:rPr sz="1550" b="1" i="1" spc="95" dirty="0">
                <a:latin typeface="Calibri"/>
                <a:cs typeface="Calibri"/>
              </a:rPr>
              <a:t> </a:t>
            </a:r>
            <a:r>
              <a:rPr sz="1550" b="1" i="1" spc="-10" dirty="0">
                <a:latin typeface="Calibri"/>
                <a:cs typeface="Calibri"/>
              </a:rPr>
              <a:t>handling,</a:t>
            </a:r>
            <a:endParaRPr sz="1550">
              <a:latin typeface="Calibri"/>
              <a:cs typeface="Calibri"/>
            </a:endParaRPr>
          </a:p>
          <a:p>
            <a:pPr marL="43180" marR="5080">
              <a:lnSpc>
                <a:spcPct val="100899"/>
              </a:lnSpc>
              <a:spcBef>
                <a:spcPts val="10"/>
              </a:spcBef>
            </a:pPr>
            <a:r>
              <a:rPr sz="1550" b="1" i="1" dirty="0">
                <a:latin typeface="Calibri"/>
                <a:cs typeface="Calibri"/>
              </a:rPr>
              <a:t>dynamic</a:t>
            </a:r>
            <a:r>
              <a:rPr sz="1550" b="1" i="1" spc="17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content</a:t>
            </a:r>
            <a:r>
              <a:rPr sz="1550" b="1" i="1" spc="114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loading,</a:t>
            </a:r>
            <a:r>
              <a:rPr sz="1550" b="1" i="1" spc="10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and</a:t>
            </a:r>
            <a:r>
              <a:rPr sz="1550" b="1" i="1" spc="14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complex</a:t>
            </a:r>
            <a:r>
              <a:rPr sz="1550" b="1" i="1" spc="175" dirty="0">
                <a:latin typeface="Calibri"/>
                <a:cs typeface="Calibri"/>
              </a:rPr>
              <a:t> </a:t>
            </a:r>
            <a:r>
              <a:rPr sz="1550" b="1" i="1" spc="-20" dirty="0">
                <a:latin typeface="Calibri"/>
                <a:cs typeface="Calibri"/>
              </a:rPr>
              <a:t>user </a:t>
            </a:r>
            <a:r>
              <a:rPr sz="1550" b="1" i="1" dirty="0">
                <a:latin typeface="Calibri"/>
                <a:cs typeface="Calibri"/>
              </a:rPr>
              <a:t>interface</a:t>
            </a:r>
            <a:r>
              <a:rPr sz="1550" b="1" i="1" spc="8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elements,</a:t>
            </a:r>
            <a:r>
              <a:rPr sz="1550" b="1" i="1" spc="7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transforming</a:t>
            </a:r>
            <a:r>
              <a:rPr sz="1550" b="1" i="1" spc="20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a</a:t>
            </a:r>
            <a:r>
              <a:rPr sz="1550" b="1" i="1" spc="11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static</a:t>
            </a:r>
            <a:r>
              <a:rPr sz="1550" b="1" i="1" spc="50" dirty="0">
                <a:latin typeface="Calibri"/>
                <a:cs typeface="Calibri"/>
              </a:rPr>
              <a:t> </a:t>
            </a:r>
            <a:r>
              <a:rPr sz="1550" b="1" i="1" spc="-20" dirty="0">
                <a:latin typeface="Calibri"/>
                <a:cs typeface="Calibri"/>
              </a:rPr>
              <a:t>page</a:t>
            </a:r>
            <a:endParaRPr sz="1550">
              <a:latin typeface="Calibri"/>
              <a:cs typeface="Calibri"/>
            </a:endParaRPr>
          </a:p>
          <a:p>
            <a:pPr marL="43180">
              <a:lnSpc>
                <a:spcPct val="100000"/>
              </a:lnSpc>
              <a:spcBef>
                <a:spcPts val="90"/>
              </a:spcBef>
            </a:pPr>
            <a:r>
              <a:rPr sz="1550" b="1" i="1" dirty="0">
                <a:latin typeface="Calibri"/>
                <a:cs typeface="Calibri"/>
              </a:rPr>
              <a:t>into</a:t>
            </a:r>
            <a:r>
              <a:rPr sz="1550" b="1" i="1" spc="19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a</a:t>
            </a:r>
            <a:r>
              <a:rPr sz="1550" b="1" i="1" spc="10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responsive</a:t>
            </a:r>
            <a:r>
              <a:rPr sz="1550" b="1" i="1" spc="8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and</a:t>
            </a:r>
            <a:r>
              <a:rPr sz="1550" b="1" i="1" spc="10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engaging</a:t>
            </a:r>
            <a:r>
              <a:rPr sz="1550" b="1" i="1" spc="105" dirty="0">
                <a:latin typeface="Calibri"/>
                <a:cs typeface="Calibri"/>
              </a:rPr>
              <a:t> </a:t>
            </a:r>
            <a:r>
              <a:rPr sz="1550" b="1" i="1" spc="-10" dirty="0">
                <a:latin typeface="Calibri"/>
                <a:cs typeface="Calibri"/>
              </a:rPr>
              <a:t>application.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ual</a:t>
            </a:r>
            <a:r>
              <a:rPr sz="1100" b="1" spc="-13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40409" y="640715"/>
            <a:ext cx="716470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RESULTS</a:t>
            </a:r>
            <a:r>
              <a:rPr sz="4250" spc="10" dirty="0"/>
              <a:t> </a:t>
            </a:r>
            <a:endParaRPr sz="4250" dirty="0"/>
          </a:p>
        </p:txBody>
      </p:sp>
      <p:sp>
        <p:nvSpPr>
          <p:cNvPr id="9" name="object 9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B19D74-4385-7A0C-E441-1496CF40CA26}"/>
              </a:ext>
            </a:extLst>
          </p:cNvPr>
          <p:cNvSpPr txBox="1"/>
          <p:nvPr/>
        </p:nvSpPr>
        <p:spPr>
          <a:xfrm>
            <a:off x="228600" y="326826"/>
            <a:ext cx="71651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600" dirty="0"/>
              <a:t>SCREENSHOTS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F037F9-AC30-C68C-1147-D29F91AB3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03797"/>
            <a:ext cx="3579185" cy="5054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42428F-8FFB-BF6E-AA42-DDB5FD8D7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743" y="1875234"/>
            <a:ext cx="3382733" cy="49113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EB536F-8B5E-C574-F104-25EB04E1AC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387" y="1803797"/>
            <a:ext cx="3146988" cy="491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68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367157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CONCLUSION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6805" y="1044575"/>
            <a:ext cx="8883650" cy="542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364" indent="-123825">
              <a:lnSpc>
                <a:spcPct val="100000"/>
              </a:lnSpc>
              <a:spcBef>
                <a:spcPts val="100"/>
              </a:spcBef>
              <a:buSzPct val="97222"/>
              <a:buChar char="&gt;"/>
              <a:tabLst>
                <a:tab pos="126364" algn="l"/>
              </a:tabLst>
            </a:pPr>
            <a:r>
              <a:rPr sz="1800" b="1" i="1" u="heavy" spc="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HTML</a:t>
            </a:r>
            <a:r>
              <a:rPr sz="1800" spc="-1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100"/>
              </a:lnSpc>
              <a:spcBef>
                <a:spcPts val="1614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conclusion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would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emphasize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HTML's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foundational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providing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structural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backbone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project.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outlines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how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HTML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elements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were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organize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present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content, creating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basic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framework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upon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entire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web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page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was</a:t>
            </a:r>
            <a:r>
              <a:rPr sz="1800" spc="-10" dirty="0">
                <a:latin typeface="Calibri"/>
                <a:cs typeface="Calibri"/>
              </a:rPr>
              <a:t> built.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800">
              <a:latin typeface="Calibri"/>
              <a:cs typeface="Calibri"/>
            </a:endParaRPr>
          </a:p>
          <a:p>
            <a:pPr marL="126364" indent="-123825">
              <a:lnSpc>
                <a:spcPct val="100000"/>
              </a:lnSpc>
              <a:buSzPct val="97222"/>
              <a:buChar char="&gt;"/>
              <a:tabLst>
                <a:tab pos="126364" algn="l"/>
              </a:tabLst>
            </a:pPr>
            <a:r>
              <a:rPr sz="1800" b="1" i="1" u="heavy" spc="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CSS</a:t>
            </a:r>
            <a:r>
              <a:rPr sz="1800" spc="-2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 marR="33655">
              <a:lnSpc>
                <a:spcPct val="100000"/>
              </a:lnSpc>
              <a:spcBef>
                <a:spcPts val="1595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conclusion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would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highlight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CSS's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contribution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project's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visual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design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user </a:t>
            </a:r>
            <a:r>
              <a:rPr sz="1800" dirty="0">
                <a:latin typeface="Calibri"/>
                <a:cs typeface="Calibri"/>
              </a:rPr>
              <a:t>experience.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explains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how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CSS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style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HTML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elements,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control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layout, </a:t>
            </a:r>
            <a:r>
              <a:rPr sz="1800" spc="-20" dirty="0">
                <a:latin typeface="Calibri"/>
                <a:cs typeface="Calibri"/>
              </a:rPr>
              <a:t>typography,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colors,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overall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aesthetics,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ensuring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visually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appealing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user-</a:t>
            </a:r>
            <a:r>
              <a:rPr sz="1800" spc="-10" dirty="0">
                <a:latin typeface="Calibri"/>
                <a:cs typeface="Calibri"/>
              </a:rPr>
              <a:t>friendly </a:t>
            </a:r>
            <a:r>
              <a:rPr sz="1800" dirty="0">
                <a:latin typeface="Calibri"/>
                <a:cs typeface="Calibri"/>
              </a:rPr>
              <a:t>interface.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Responsiveness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adaptability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different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screen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sizes, if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implemented,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would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also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mentioned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here.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800">
              <a:latin typeface="Calibri"/>
              <a:cs typeface="Calibri"/>
            </a:endParaRPr>
          </a:p>
          <a:p>
            <a:pPr marL="126364" indent="-123825">
              <a:lnSpc>
                <a:spcPct val="100000"/>
              </a:lnSpc>
              <a:spcBef>
                <a:spcPts val="5"/>
              </a:spcBef>
              <a:buSzPct val="97222"/>
              <a:buChar char="&gt;"/>
              <a:tabLst>
                <a:tab pos="126364" algn="l"/>
              </a:tabLst>
            </a:pPr>
            <a:r>
              <a:rPr sz="1800" b="1" i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JavaScript</a:t>
            </a:r>
            <a:r>
              <a:rPr sz="1800" spc="-1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 marR="387350">
              <a:lnSpc>
                <a:spcPct val="99700"/>
              </a:lnSpc>
              <a:spcBef>
                <a:spcPts val="1600"/>
              </a:spcBef>
            </a:pPr>
            <a:r>
              <a:rPr sz="1800" spc="-20" dirty="0">
                <a:latin typeface="Calibri"/>
                <a:cs typeface="Calibri"/>
              </a:rPr>
              <a:t>Finally,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conclusion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would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focus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JavaScript's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interactivity 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dynamic functionality.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describes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how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JavaScript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enabled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features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such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input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handling,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data </a:t>
            </a:r>
            <a:r>
              <a:rPr sz="1800" spc="-10" dirty="0">
                <a:latin typeface="Calibri"/>
                <a:cs typeface="Calibri"/>
              </a:rPr>
              <a:t>manipulation,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dynamic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content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updates,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animations,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other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interactive </a:t>
            </a:r>
            <a:r>
              <a:rPr sz="1800" dirty="0">
                <a:latin typeface="Calibri"/>
                <a:cs typeface="Calibri"/>
              </a:rPr>
              <a:t>elements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that </a:t>
            </a:r>
            <a:r>
              <a:rPr sz="1800" dirty="0">
                <a:latin typeface="Calibri"/>
                <a:cs typeface="Calibri"/>
              </a:rPr>
              <a:t>enhanced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experience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brought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static HTML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CSS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life.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02204" y="3029585"/>
            <a:ext cx="6579234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i="1" dirty="0">
                <a:latin typeface="Times New Roman"/>
                <a:cs typeface="Times New Roman"/>
              </a:rPr>
              <a:t>HTML,</a:t>
            </a:r>
            <a:r>
              <a:rPr sz="3950" i="1" spc="35" dirty="0">
                <a:latin typeface="Times New Roman"/>
                <a:cs typeface="Times New Roman"/>
              </a:rPr>
              <a:t> </a:t>
            </a:r>
            <a:r>
              <a:rPr sz="3950" i="1" dirty="0">
                <a:latin typeface="Times New Roman"/>
                <a:cs typeface="Times New Roman"/>
              </a:rPr>
              <a:t>CSS</a:t>
            </a:r>
            <a:r>
              <a:rPr sz="3950" i="1" spc="-50" dirty="0">
                <a:latin typeface="Times New Roman"/>
                <a:cs typeface="Times New Roman"/>
              </a:rPr>
              <a:t> </a:t>
            </a:r>
            <a:r>
              <a:rPr sz="3950" i="1" dirty="0">
                <a:latin typeface="Times New Roman"/>
                <a:cs typeface="Times New Roman"/>
              </a:rPr>
              <a:t>AND</a:t>
            </a:r>
            <a:r>
              <a:rPr sz="3950" i="1" spc="50" dirty="0">
                <a:latin typeface="Times New Roman"/>
                <a:cs typeface="Times New Roman"/>
              </a:rPr>
              <a:t> </a:t>
            </a:r>
            <a:r>
              <a:rPr sz="3950" i="1" spc="-35" dirty="0">
                <a:latin typeface="Times New Roman"/>
                <a:cs typeface="Times New Roman"/>
              </a:rPr>
              <a:t>JAVASCRIPT.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5" name="object 5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0" y="4010025"/>
            <a:ext cx="4171950" cy="2847975"/>
            <a:chOff x="0" y="4010025"/>
            <a:chExt cx="4171950" cy="2847975"/>
          </a:xfrm>
        </p:grpSpPr>
        <p:sp>
          <p:nvSpPr>
            <p:cNvPr id="16" name="object 16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18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2000" y="0"/>
                </a:moveTo>
                <a:lnTo>
                  <a:pt x="0" y="0"/>
                </a:lnTo>
                <a:lnTo>
                  <a:pt x="0" y="6829426"/>
                </a:lnTo>
                <a:lnTo>
                  <a:pt x="12192000" y="682942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7797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AGENDA</a:t>
            </a:r>
            <a:endParaRPr sz="48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6123"/>
            <a:ext cx="4265930" cy="38633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spc="1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spc="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275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-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2750" spc="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275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2750" spc="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2750" spc="1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435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80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55650" y="1568767"/>
            <a:ext cx="8265795" cy="4420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40029">
              <a:lnSpc>
                <a:spcPct val="100299"/>
              </a:lnSpc>
              <a:spcBef>
                <a:spcPts val="95"/>
              </a:spcBef>
            </a:pPr>
            <a:r>
              <a:rPr sz="1800" b="1" i="1" dirty="0">
                <a:latin typeface="Calibri"/>
                <a:cs typeface="Calibri"/>
              </a:rPr>
              <a:t>HTML,</a:t>
            </a:r>
            <a:r>
              <a:rPr sz="1800" b="1" i="1" spc="-8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CSS,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JavaScript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projects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with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source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code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on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portfolio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website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refer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spc="-25" dirty="0">
                <a:latin typeface="Calibri"/>
                <a:cs typeface="Calibri"/>
              </a:rPr>
              <a:t>to </a:t>
            </a:r>
            <a:r>
              <a:rPr sz="1800" b="1" i="1" dirty="0">
                <a:latin typeface="Calibri"/>
                <a:cs typeface="Calibri"/>
              </a:rPr>
              <a:t>web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development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projects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built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using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these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three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core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technologies,</a:t>
            </a:r>
            <a:r>
              <a:rPr sz="1800" b="1" i="1" spc="-10" dirty="0">
                <a:latin typeface="Calibri"/>
                <a:cs typeface="Calibri"/>
              </a:rPr>
              <a:t> showcased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on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spc="-50" dirty="0">
                <a:latin typeface="Calibri"/>
                <a:cs typeface="Calibri"/>
              </a:rPr>
              <a:t>a </a:t>
            </a:r>
            <a:r>
              <a:rPr sz="1800" b="1" i="1" dirty="0">
                <a:latin typeface="Calibri"/>
                <a:cs typeface="Calibri"/>
              </a:rPr>
              <a:t>personal</a:t>
            </a:r>
            <a:r>
              <a:rPr sz="1800" b="1" i="1" spc="-6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website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designed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to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display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developer’s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skills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8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work.HTML,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CSS,</a:t>
            </a:r>
            <a:r>
              <a:rPr sz="1800" b="1" i="1" spc="-80" dirty="0">
                <a:latin typeface="Calibri"/>
                <a:cs typeface="Calibri"/>
              </a:rPr>
              <a:t> </a:t>
            </a:r>
            <a:r>
              <a:rPr sz="1800" b="1" i="1" spc="-25" dirty="0">
                <a:latin typeface="Calibri"/>
                <a:cs typeface="Calibri"/>
              </a:rPr>
              <a:t>and </a:t>
            </a:r>
            <a:r>
              <a:rPr sz="1800" b="1" i="1" dirty="0">
                <a:latin typeface="Calibri"/>
                <a:cs typeface="Calibri"/>
              </a:rPr>
              <a:t>JavaScript</a:t>
            </a:r>
            <a:r>
              <a:rPr sz="1800" b="1" i="1" spc="-8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are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foundational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technologies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for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building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web</a:t>
            </a:r>
            <a:r>
              <a:rPr sz="1800" b="1" i="1" spc="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pages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spc="-25" dirty="0">
                <a:latin typeface="Calibri"/>
                <a:cs typeface="Calibri"/>
              </a:rPr>
              <a:t>web </a:t>
            </a:r>
            <a:r>
              <a:rPr sz="1800" b="1" i="1" dirty="0">
                <a:latin typeface="Calibri"/>
                <a:cs typeface="Calibri"/>
              </a:rPr>
              <a:t>applications.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Each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serves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</a:t>
            </a:r>
            <a:r>
              <a:rPr sz="1800" b="1" i="1" spc="-6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distinct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purpose</a:t>
            </a:r>
            <a:r>
              <a:rPr sz="1800" b="1" i="1" spc="-6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in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 “problem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statement”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of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creating</a:t>
            </a:r>
            <a:r>
              <a:rPr sz="1800" b="1" i="1" spc="-60" dirty="0">
                <a:latin typeface="Calibri"/>
                <a:cs typeface="Calibri"/>
              </a:rPr>
              <a:t> </a:t>
            </a:r>
            <a:r>
              <a:rPr sz="1800" b="1" i="1" spc="-50" dirty="0">
                <a:latin typeface="Calibri"/>
                <a:cs typeface="Calibri"/>
              </a:rPr>
              <a:t>a </a:t>
            </a:r>
            <a:r>
              <a:rPr sz="1800" b="1" i="1" dirty="0">
                <a:latin typeface="Calibri"/>
                <a:cs typeface="Calibri"/>
              </a:rPr>
              <a:t>functional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visually</a:t>
            </a:r>
            <a:r>
              <a:rPr sz="1800" b="1" i="1" spc="-7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appealing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website: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HTML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(HyperText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Markup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Language):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spc="-25" dirty="0">
                <a:latin typeface="Calibri"/>
                <a:cs typeface="Calibri"/>
              </a:rPr>
              <a:t>The </a:t>
            </a:r>
            <a:r>
              <a:rPr sz="1800" b="1" i="1" spc="-10" dirty="0">
                <a:latin typeface="Calibri"/>
                <a:cs typeface="Calibri"/>
              </a:rPr>
              <a:t>Structure.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i="1" dirty="0">
                <a:latin typeface="Calibri"/>
                <a:cs typeface="Calibri"/>
              </a:rPr>
              <a:t>HTML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defines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content</a:t>
            </a:r>
            <a:r>
              <a:rPr sz="1800" b="1" i="1" spc="-7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structure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of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web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page. It uses</a:t>
            </a:r>
            <a:r>
              <a:rPr sz="1800" b="1" i="1" spc="-10" dirty="0">
                <a:latin typeface="Calibri"/>
                <a:cs typeface="Calibri"/>
              </a:rPr>
              <a:t> elements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tags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spc="-25" dirty="0"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800"/>
              </a:lnSpc>
              <a:spcBef>
                <a:spcPts val="25"/>
              </a:spcBef>
            </a:pPr>
            <a:r>
              <a:rPr sz="1800" b="1" i="1" dirty="0">
                <a:latin typeface="Calibri"/>
                <a:cs typeface="Calibri"/>
              </a:rPr>
              <a:t>organize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text,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images,</a:t>
            </a:r>
            <a:r>
              <a:rPr sz="1800" b="1" i="1" spc="-9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videos,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forms,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 other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components.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In</a:t>
            </a:r>
            <a:r>
              <a:rPr sz="1800" b="1" i="1" spc="-6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problem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statement, </a:t>
            </a:r>
            <a:r>
              <a:rPr sz="1800" b="1" i="1" dirty="0">
                <a:latin typeface="Calibri"/>
                <a:cs typeface="Calibri"/>
              </a:rPr>
              <a:t>HTML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addresses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need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for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organizing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information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defining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</a:t>
            </a:r>
            <a:r>
              <a:rPr sz="1800" b="1" i="1" spc="-6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hierarchy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spc="-25" dirty="0">
                <a:latin typeface="Calibri"/>
                <a:cs typeface="Calibri"/>
              </a:rPr>
              <a:t>of </a:t>
            </a:r>
            <a:r>
              <a:rPr sz="1800" b="1" i="1" spc="-10" dirty="0">
                <a:latin typeface="Calibri"/>
                <a:cs typeface="Calibri"/>
              </a:rPr>
              <a:t>content </a:t>
            </a:r>
            <a:r>
              <a:rPr sz="1800" b="1" i="1" dirty="0">
                <a:latin typeface="Calibri"/>
                <a:cs typeface="Calibri"/>
              </a:rPr>
              <a:t>on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page.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CSS (Cascading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Style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Sheets):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</a:t>
            </a:r>
            <a:r>
              <a:rPr sz="1800" b="1" i="1" spc="8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Presentation.JavaScript</a:t>
            </a:r>
            <a:r>
              <a:rPr sz="1800" b="1" i="1" spc="45" dirty="0">
                <a:latin typeface="Calibri"/>
                <a:cs typeface="Calibri"/>
              </a:rPr>
              <a:t> </a:t>
            </a:r>
            <a:r>
              <a:rPr sz="1800" b="1" i="1" spc="-20" dirty="0">
                <a:latin typeface="Calibri"/>
                <a:cs typeface="Calibri"/>
              </a:rPr>
              <a:t>adds </a:t>
            </a:r>
            <a:r>
              <a:rPr sz="1800" b="1" i="1" dirty="0">
                <a:latin typeface="Calibri"/>
                <a:cs typeface="Calibri"/>
              </a:rPr>
              <a:t>dynamic</a:t>
            </a:r>
            <a:r>
              <a:rPr sz="1800" b="1" i="1" spc="-6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behavior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interactivity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to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web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pages.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It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enables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features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like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animations, </a:t>
            </a:r>
            <a:r>
              <a:rPr sz="1800" b="1" i="1" dirty="0">
                <a:latin typeface="Calibri"/>
                <a:cs typeface="Calibri"/>
              </a:rPr>
              <a:t>user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input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validation,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data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manipulation,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-6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communication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with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servers.</a:t>
            </a:r>
            <a:r>
              <a:rPr sz="1800" b="1" i="1" spc="7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In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25" dirty="0">
                <a:latin typeface="Calibri"/>
                <a:cs typeface="Calibri"/>
              </a:rPr>
              <a:t>the </a:t>
            </a:r>
            <a:r>
              <a:rPr sz="1800" b="1" i="1" dirty="0">
                <a:latin typeface="Calibri"/>
                <a:cs typeface="Calibri"/>
              </a:rPr>
              <a:t>problem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statement,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JavaScript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addresses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need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for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creating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dynamic</a:t>
            </a:r>
            <a:r>
              <a:rPr sz="1800" b="1" i="1" spc="-65" dirty="0">
                <a:latin typeface="Calibri"/>
                <a:cs typeface="Calibri"/>
              </a:rPr>
              <a:t> </a:t>
            </a:r>
            <a:r>
              <a:rPr sz="1800" b="1" i="1" spc="-25" dirty="0">
                <a:latin typeface="Calibri"/>
                <a:cs typeface="Calibri"/>
              </a:rPr>
              <a:t>and</a:t>
            </a:r>
            <a:r>
              <a:rPr sz="1800" b="1" i="1" spc="50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engaging</a:t>
            </a:r>
            <a:r>
              <a:rPr sz="1800" b="1" i="1" spc="-6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user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experience,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allowing</a:t>
            </a:r>
            <a:r>
              <a:rPr sz="1800" b="1" i="1" spc="-6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for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user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interaction</a:t>
            </a:r>
            <a:r>
              <a:rPr sz="1800" b="1" i="1" spc="-6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-6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complex</a:t>
            </a:r>
            <a:r>
              <a:rPr sz="1800" b="1" i="1" spc="-8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functionalities </a:t>
            </a:r>
            <a:r>
              <a:rPr sz="1800" b="1" i="1" dirty="0">
                <a:latin typeface="Calibri"/>
                <a:cs typeface="Calibri"/>
              </a:rPr>
              <a:t>beyond</a:t>
            </a:r>
            <a:r>
              <a:rPr sz="1800" b="1" i="1" spc="-7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static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content.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815593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3632" y="1866201"/>
            <a:ext cx="7146925" cy="38639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8450" marR="5080" indent="-286385">
              <a:lnSpc>
                <a:spcPct val="101600"/>
              </a:lnSpc>
              <a:spcBef>
                <a:spcPts val="75"/>
              </a:spcBef>
              <a:buFont typeface="Arial MT"/>
              <a:buChar char="•"/>
              <a:tabLst>
                <a:tab pos="298450" algn="l"/>
              </a:tabLst>
            </a:pPr>
            <a:r>
              <a:rPr sz="2750" b="1" i="1" dirty="0">
                <a:latin typeface="Calibri"/>
                <a:cs typeface="Calibri"/>
              </a:rPr>
              <a:t>In</a:t>
            </a:r>
            <a:r>
              <a:rPr sz="2750" b="1" i="1" spc="75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a</a:t>
            </a:r>
            <a:r>
              <a:rPr sz="2750" b="1" i="1" spc="80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web</a:t>
            </a:r>
            <a:r>
              <a:rPr sz="2750" b="1" i="1" spc="75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development</a:t>
            </a:r>
            <a:r>
              <a:rPr sz="2750" b="1" i="1" spc="135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project,</a:t>
            </a:r>
            <a:r>
              <a:rPr sz="2750" b="1" i="1" spc="80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HTML,</a:t>
            </a:r>
            <a:r>
              <a:rPr sz="2750" b="1" i="1" spc="80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CSS,</a:t>
            </a:r>
            <a:r>
              <a:rPr sz="2750" b="1" i="1" spc="80" dirty="0">
                <a:latin typeface="Calibri"/>
                <a:cs typeface="Calibri"/>
              </a:rPr>
              <a:t> </a:t>
            </a:r>
            <a:r>
              <a:rPr sz="2750" b="1" i="1" spc="-25" dirty="0">
                <a:latin typeface="Calibri"/>
                <a:cs typeface="Calibri"/>
              </a:rPr>
              <a:t>and </a:t>
            </a:r>
            <a:r>
              <a:rPr sz="2750" b="1" i="1" dirty="0">
                <a:latin typeface="Calibri"/>
                <a:cs typeface="Calibri"/>
              </a:rPr>
              <a:t>JavaScript</a:t>
            </a:r>
            <a:r>
              <a:rPr sz="2750" b="1" i="1" spc="45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serve</a:t>
            </a:r>
            <a:r>
              <a:rPr sz="2750" b="1" i="1" spc="105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distinct</a:t>
            </a:r>
            <a:r>
              <a:rPr sz="2750" b="1" i="1" spc="130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but</a:t>
            </a:r>
            <a:r>
              <a:rPr sz="2750" b="1" i="1" spc="135" dirty="0">
                <a:latin typeface="Calibri"/>
                <a:cs typeface="Calibri"/>
              </a:rPr>
              <a:t> </a:t>
            </a:r>
            <a:r>
              <a:rPr sz="2750" b="1" i="1" spc="-10" dirty="0">
                <a:latin typeface="Calibri"/>
                <a:cs typeface="Calibri"/>
              </a:rPr>
              <a:t>interconnected </a:t>
            </a:r>
            <a:r>
              <a:rPr sz="2750" b="1" i="1" dirty="0">
                <a:latin typeface="Calibri"/>
                <a:cs typeface="Calibri"/>
              </a:rPr>
              <a:t>roles</a:t>
            </a:r>
            <a:r>
              <a:rPr sz="2750" b="1" i="1" spc="140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in</a:t>
            </a:r>
            <a:r>
              <a:rPr sz="2750" b="1" i="1" spc="60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building</a:t>
            </a:r>
            <a:r>
              <a:rPr sz="2750" b="1" i="1" spc="60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a</a:t>
            </a:r>
            <a:r>
              <a:rPr sz="2750" b="1" i="1" spc="65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functional</a:t>
            </a:r>
            <a:r>
              <a:rPr sz="2750" b="1" i="1" spc="105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and</a:t>
            </a:r>
            <a:r>
              <a:rPr sz="2750" b="1" i="1" spc="60" dirty="0">
                <a:latin typeface="Calibri"/>
                <a:cs typeface="Calibri"/>
              </a:rPr>
              <a:t> </a:t>
            </a:r>
            <a:r>
              <a:rPr sz="2750" b="1" i="1" spc="-10" dirty="0">
                <a:latin typeface="Calibri"/>
                <a:cs typeface="Calibri"/>
              </a:rPr>
              <a:t>visually </a:t>
            </a:r>
            <a:r>
              <a:rPr sz="2750" b="1" i="1" dirty="0">
                <a:latin typeface="Calibri"/>
                <a:cs typeface="Calibri"/>
              </a:rPr>
              <a:t>appealing</a:t>
            </a:r>
            <a:r>
              <a:rPr sz="2750" b="1" i="1" spc="114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user</a:t>
            </a:r>
            <a:r>
              <a:rPr sz="2750" b="1" i="1" spc="165" dirty="0">
                <a:latin typeface="Calibri"/>
                <a:cs typeface="Calibri"/>
              </a:rPr>
              <a:t> </a:t>
            </a:r>
            <a:r>
              <a:rPr sz="2750" b="1" i="1" spc="-10" dirty="0">
                <a:latin typeface="Calibri"/>
                <a:cs typeface="Calibri"/>
              </a:rPr>
              <a:t>interface.</a:t>
            </a:r>
            <a:endParaRPr sz="2750">
              <a:latin typeface="Calibri"/>
              <a:cs typeface="Calibri"/>
            </a:endParaRPr>
          </a:p>
          <a:p>
            <a:pPr marL="298450" marR="212090" indent="-286385">
              <a:lnSpc>
                <a:spcPct val="101899"/>
              </a:lnSpc>
              <a:spcBef>
                <a:spcPts val="15"/>
              </a:spcBef>
              <a:buFont typeface="Arial MT"/>
              <a:buChar char="•"/>
              <a:tabLst>
                <a:tab pos="298450" algn="l"/>
              </a:tabLst>
            </a:pPr>
            <a:r>
              <a:rPr sz="2750" b="1" i="1" dirty="0">
                <a:latin typeface="Calibri"/>
                <a:cs typeface="Calibri"/>
              </a:rPr>
              <a:t>In</a:t>
            </a:r>
            <a:r>
              <a:rPr sz="2750" b="1" i="1" spc="50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essence,</a:t>
            </a:r>
            <a:r>
              <a:rPr sz="2750" b="1" i="1" spc="50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HTML</a:t>
            </a:r>
            <a:r>
              <a:rPr sz="2750" b="1" i="1" spc="45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provides</a:t>
            </a:r>
            <a:r>
              <a:rPr sz="2750" b="1" i="1" spc="125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the</a:t>
            </a:r>
            <a:r>
              <a:rPr sz="2750" b="1" i="1" spc="80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content,</a:t>
            </a:r>
            <a:r>
              <a:rPr sz="2750" b="1" i="1" spc="130" dirty="0">
                <a:latin typeface="Calibri"/>
                <a:cs typeface="Calibri"/>
              </a:rPr>
              <a:t> </a:t>
            </a:r>
            <a:r>
              <a:rPr sz="2750" b="1" i="1" spc="-25" dirty="0">
                <a:latin typeface="Calibri"/>
                <a:cs typeface="Calibri"/>
              </a:rPr>
              <a:t>CSS </a:t>
            </a:r>
            <a:r>
              <a:rPr sz="2750" b="1" i="1" dirty="0">
                <a:latin typeface="Calibri"/>
                <a:cs typeface="Calibri"/>
              </a:rPr>
              <a:t>styles</a:t>
            </a:r>
            <a:r>
              <a:rPr sz="2750" b="1" i="1" spc="55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that</a:t>
            </a:r>
            <a:r>
              <a:rPr sz="2750" b="1" i="1" spc="45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content,</a:t>
            </a:r>
            <a:r>
              <a:rPr sz="2750" b="1" i="1" spc="70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and</a:t>
            </a:r>
            <a:r>
              <a:rPr sz="2750" b="1" i="1" spc="65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JavaScript</a:t>
            </a:r>
            <a:r>
              <a:rPr sz="2750" b="1" i="1" spc="45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makes</a:t>
            </a:r>
            <a:r>
              <a:rPr sz="2750" b="1" i="1" spc="70" dirty="0">
                <a:latin typeface="Calibri"/>
                <a:cs typeface="Calibri"/>
              </a:rPr>
              <a:t> </a:t>
            </a:r>
            <a:r>
              <a:rPr sz="2750" b="1" i="1" spc="-25" dirty="0">
                <a:latin typeface="Calibri"/>
                <a:cs typeface="Calibri"/>
              </a:rPr>
              <a:t>the </a:t>
            </a:r>
            <a:r>
              <a:rPr sz="2750" b="1" i="1" dirty="0">
                <a:latin typeface="Calibri"/>
                <a:cs typeface="Calibri"/>
              </a:rPr>
              <a:t>content</a:t>
            </a:r>
            <a:r>
              <a:rPr sz="2750" b="1" i="1" spc="110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interactive</a:t>
            </a:r>
            <a:r>
              <a:rPr sz="2750" b="1" i="1" spc="90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and</a:t>
            </a:r>
            <a:r>
              <a:rPr sz="2750" b="1" i="1" spc="55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dynamic,</a:t>
            </a:r>
            <a:r>
              <a:rPr sz="2750" b="1" i="1" spc="135" dirty="0">
                <a:latin typeface="Calibri"/>
                <a:cs typeface="Calibri"/>
              </a:rPr>
              <a:t> </a:t>
            </a:r>
            <a:r>
              <a:rPr sz="2750" b="1" i="1" spc="-10" dirty="0">
                <a:latin typeface="Calibri"/>
                <a:cs typeface="Calibri"/>
              </a:rPr>
              <a:t>working </a:t>
            </a:r>
            <a:r>
              <a:rPr sz="2750" b="1" i="1" dirty="0">
                <a:latin typeface="Calibri"/>
                <a:cs typeface="Calibri"/>
              </a:rPr>
              <a:t>together</a:t>
            </a:r>
            <a:r>
              <a:rPr sz="2750" b="1" i="1" spc="80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to</a:t>
            </a:r>
            <a:r>
              <a:rPr sz="2750" b="1" i="1" spc="50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create</a:t>
            </a:r>
            <a:r>
              <a:rPr sz="2750" b="1" i="1" spc="-5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a</a:t>
            </a:r>
            <a:r>
              <a:rPr sz="2750" b="1" i="1" spc="125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complete</a:t>
            </a:r>
            <a:r>
              <a:rPr sz="2750" b="1" i="1" spc="80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and</a:t>
            </a:r>
            <a:r>
              <a:rPr sz="2750" b="1" i="1" spc="45" dirty="0">
                <a:latin typeface="Calibri"/>
                <a:cs typeface="Calibri"/>
              </a:rPr>
              <a:t> </a:t>
            </a:r>
            <a:r>
              <a:rPr sz="2750" b="1" i="1" spc="-10" dirty="0">
                <a:latin typeface="Calibri"/>
                <a:cs typeface="Calibri"/>
              </a:rPr>
              <a:t>engaging </a:t>
            </a:r>
            <a:r>
              <a:rPr sz="2750" b="1" i="1" dirty="0">
                <a:latin typeface="Calibri"/>
                <a:cs typeface="Calibri"/>
              </a:rPr>
              <a:t>web</a:t>
            </a:r>
            <a:r>
              <a:rPr sz="2750" b="1" i="1" spc="35" dirty="0">
                <a:latin typeface="Calibri"/>
                <a:cs typeface="Calibri"/>
              </a:rPr>
              <a:t> </a:t>
            </a:r>
            <a:r>
              <a:rPr sz="2750" b="1" i="1" spc="-10" dirty="0">
                <a:latin typeface="Calibri"/>
                <a:cs typeface="Calibri"/>
              </a:rPr>
              <a:t>application.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1124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30"/>
              </a:spcBef>
            </a:pPr>
            <a:r>
              <a:rPr sz="3200" spc="-10" dirty="0"/>
              <a:t>WHO</a:t>
            </a:r>
            <a:r>
              <a:rPr sz="3200" spc="-235" dirty="0"/>
              <a:t> </a:t>
            </a:r>
            <a:r>
              <a:rPr sz="3200" dirty="0"/>
              <a:t>ARE</a:t>
            </a:r>
            <a:r>
              <a:rPr sz="3200" spc="-85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88072" y="1721548"/>
            <a:ext cx="8030845" cy="4464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699770" indent="183515">
              <a:lnSpc>
                <a:spcPct val="100000"/>
              </a:lnSpc>
              <a:spcBef>
                <a:spcPts val="125"/>
              </a:spcBef>
              <a:buChar char="&gt;"/>
              <a:tabLst>
                <a:tab pos="196215" algn="l"/>
              </a:tabLst>
            </a:pPr>
            <a:r>
              <a:rPr sz="2000" b="1" i="1" dirty="0">
                <a:latin typeface="Calibri"/>
                <a:cs typeface="Calibri"/>
              </a:rPr>
              <a:t>In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projects</a:t>
            </a:r>
            <a:r>
              <a:rPr sz="2000" b="1" i="1" spc="-8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utilizing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HTML,</a:t>
            </a:r>
            <a:r>
              <a:rPr sz="2000" b="1" i="1" spc="-2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CSS,</a:t>
            </a:r>
            <a:r>
              <a:rPr sz="2000" b="1" i="1" spc="-3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and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JavaScript,</a:t>
            </a:r>
            <a:r>
              <a:rPr sz="2000" b="1" i="1" spc="-2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the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end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users</a:t>
            </a:r>
            <a:r>
              <a:rPr sz="2000" b="1" i="1" spc="-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are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spc="-25" dirty="0">
                <a:latin typeface="Calibri"/>
                <a:cs typeface="Calibri"/>
              </a:rPr>
              <a:t>the </a:t>
            </a:r>
            <a:r>
              <a:rPr sz="2000" b="1" i="1" dirty="0">
                <a:latin typeface="Calibri"/>
                <a:cs typeface="Calibri"/>
              </a:rPr>
              <a:t>individuals</a:t>
            </a:r>
            <a:r>
              <a:rPr sz="2000" b="1" i="1" spc="-7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who</a:t>
            </a:r>
            <a:r>
              <a:rPr sz="2000" b="1" i="1" spc="-4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interact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directly</a:t>
            </a:r>
            <a:r>
              <a:rPr sz="2000" b="1" i="1" spc="-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with</a:t>
            </a:r>
            <a:r>
              <a:rPr sz="2000" b="1" i="1" spc="-4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the</a:t>
            </a:r>
            <a:r>
              <a:rPr sz="2000" b="1" i="1" spc="-4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web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application</a:t>
            </a:r>
            <a:r>
              <a:rPr sz="2000" b="1" i="1" spc="-4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or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website.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Calibri"/>
              <a:buChar char="&gt;"/>
            </a:pPr>
            <a:endParaRPr sz="2000">
              <a:latin typeface="Calibri"/>
              <a:cs typeface="Calibri"/>
            </a:endParaRPr>
          </a:p>
          <a:p>
            <a:pPr marL="192405" indent="-179705">
              <a:lnSpc>
                <a:spcPct val="100000"/>
              </a:lnSpc>
              <a:buChar char="&gt;"/>
              <a:tabLst>
                <a:tab pos="192405" algn="l"/>
              </a:tabLst>
            </a:pPr>
            <a:r>
              <a:rPr sz="2000" b="1" i="1" dirty="0">
                <a:latin typeface="Calibri"/>
                <a:cs typeface="Calibri"/>
              </a:rPr>
              <a:t>More</a:t>
            </a:r>
            <a:r>
              <a:rPr sz="2000" b="1" i="1" spc="-5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specifically,</a:t>
            </a:r>
            <a:r>
              <a:rPr sz="2000" b="1" i="1" spc="-3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these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end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users</a:t>
            </a:r>
            <a:r>
              <a:rPr sz="2000" b="1" i="1" spc="-10" dirty="0">
                <a:latin typeface="Calibri"/>
                <a:cs typeface="Calibri"/>
              </a:rPr>
              <a:t> include:</a:t>
            </a:r>
            <a:endParaRPr sz="2000">
              <a:latin typeface="Calibri"/>
              <a:cs typeface="Calibri"/>
            </a:endParaRPr>
          </a:p>
          <a:p>
            <a:pPr marL="12700" marR="834390" indent="-8255">
              <a:lnSpc>
                <a:spcPct val="62600"/>
              </a:lnSpc>
              <a:spcBef>
                <a:spcPts val="1650"/>
              </a:spcBef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sz="2000" b="1" i="1" spc="-10" dirty="0">
                <a:latin typeface="Calibri"/>
                <a:cs typeface="Calibri"/>
              </a:rPr>
              <a:t>	Website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Visitors: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Anyone</a:t>
            </a:r>
            <a:r>
              <a:rPr sz="2000" b="1" i="1" spc="-7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browsing</a:t>
            </a:r>
            <a:r>
              <a:rPr sz="2000" b="1" i="1" spc="-6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</a:t>
            </a:r>
            <a:r>
              <a:rPr sz="2000" b="1" i="1" spc="-6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public</a:t>
            </a:r>
            <a:r>
              <a:rPr sz="2000" b="1" i="1" spc="-5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website</a:t>
            </a:r>
            <a:r>
              <a:rPr sz="2000" b="1" i="1" spc="-6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built</a:t>
            </a:r>
            <a:r>
              <a:rPr sz="2000" b="1" i="1" spc="-1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with</a:t>
            </a:r>
            <a:r>
              <a:rPr sz="2000" b="1" i="1" spc="-6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these technologies.</a:t>
            </a:r>
            <a:endParaRPr sz="2000">
              <a:latin typeface="Calibri"/>
              <a:cs typeface="Calibri"/>
            </a:endParaRPr>
          </a:p>
          <a:p>
            <a:pPr marL="12700" marR="356235" indent="-8255">
              <a:lnSpc>
                <a:spcPct val="62600"/>
              </a:lnSpc>
              <a:spcBef>
                <a:spcPts val="1430"/>
              </a:spcBef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sz="2000" b="1" i="1" dirty="0">
                <a:latin typeface="Calibri"/>
                <a:cs typeface="Calibri"/>
              </a:rPr>
              <a:t>	Application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Users:</a:t>
            </a:r>
            <a:r>
              <a:rPr sz="2000" b="1" i="1" spc="-2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Individuals</a:t>
            </a:r>
            <a:r>
              <a:rPr sz="2000" b="1" i="1" spc="-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using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spc="-20" dirty="0">
                <a:latin typeface="Calibri"/>
                <a:cs typeface="Calibri"/>
              </a:rPr>
              <a:t>web-</a:t>
            </a:r>
            <a:r>
              <a:rPr sz="2000" b="1" i="1" dirty="0">
                <a:latin typeface="Calibri"/>
                <a:cs typeface="Calibri"/>
              </a:rPr>
              <a:t>based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application,</a:t>
            </a:r>
            <a:r>
              <a:rPr sz="2000" b="1" i="1" spc="-3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such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as</a:t>
            </a:r>
            <a:r>
              <a:rPr sz="2000" b="1" i="1" spc="-5" dirty="0">
                <a:latin typeface="Calibri"/>
                <a:cs typeface="Calibri"/>
              </a:rPr>
              <a:t> </a:t>
            </a:r>
            <a:r>
              <a:rPr sz="2000" b="1" i="1" spc="-25" dirty="0">
                <a:latin typeface="Calibri"/>
                <a:cs typeface="Calibri"/>
              </a:rPr>
              <a:t>an </a:t>
            </a:r>
            <a:r>
              <a:rPr sz="2000" b="1" i="1" dirty="0">
                <a:latin typeface="Calibri"/>
                <a:cs typeface="Calibri"/>
              </a:rPr>
              <a:t>online</a:t>
            </a:r>
            <a:r>
              <a:rPr sz="2000" b="1" i="1" spc="-6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banking</a:t>
            </a:r>
            <a:r>
              <a:rPr sz="2000" b="1" i="1" spc="-5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portal,</a:t>
            </a:r>
            <a:r>
              <a:rPr sz="2000" b="1" i="1" spc="-3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e-commerce</a:t>
            </a:r>
            <a:r>
              <a:rPr sz="2000" b="1" i="1" spc="-5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site,</a:t>
            </a:r>
            <a:r>
              <a:rPr sz="2000" b="1" i="1" spc="-3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or</a:t>
            </a:r>
            <a:r>
              <a:rPr sz="2000" b="1" i="1" spc="-7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social</a:t>
            </a:r>
            <a:r>
              <a:rPr sz="2000" b="1" i="1" spc="-1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media</a:t>
            </a:r>
            <a:r>
              <a:rPr sz="2000" b="1" i="1" spc="-5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platform.</a:t>
            </a:r>
            <a:endParaRPr sz="2000">
              <a:latin typeface="Calibri"/>
              <a:cs typeface="Calibri"/>
            </a:endParaRPr>
          </a:p>
          <a:p>
            <a:pPr marL="12700" marR="186690" indent="-8255">
              <a:lnSpc>
                <a:spcPct val="62600"/>
              </a:lnSpc>
              <a:spcBef>
                <a:spcPts val="1425"/>
              </a:spcBef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sz="2000" b="1" i="1" spc="-10" dirty="0">
                <a:latin typeface="Calibri"/>
                <a:cs typeface="Calibri"/>
              </a:rPr>
              <a:t>	Clients/Customers:</a:t>
            </a:r>
            <a:r>
              <a:rPr sz="2000" b="1" i="1" spc="-4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In</a:t>
            </a:r>
            <a:r>
              <a:rPr sz="2000" b="1" i="1" spc="-5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business</a:t>
            </a:r>
            <a:r>
              <a:rPr sz="2000" b="1" i="1" spc="-8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contexts,</a:t>
            </a:r>
            <a:r>
              <a:rPr sz="2000" b="1" i="1" spc="-3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these</a:t>
            </a:r>
            <a:r>
              <a:rPr sz="2000" b="1" i="1" spc="-5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are</a:t>
            </a:r>
            <a:r>
              <a:rPr sz="2000" b="1" i="1" spc="1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the</a:t>
            </a:r>
            <a:r>
              <a:rPr sz="2000" b="1" i="1" spc="-5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individuals</a:t>
            </a:r>
            <a:r>
              <a:rPr sz="2000" b="1" i="1" spc="-1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who</a:t>
            </a:r>
            <a:r>
              <a:rPr sz="2000" b="1" i="1" spc="-55" dirty="0">
                <a:latin typeface="Calibri"/>
                <a:cs typeface="Calibri"/>
              </a:rPr>
              <a:t> </a:t>
            </a:r>
            <a:r>
              <a:rPr sz="2000" b="1" i="1" spc="-25" dirty="0">
                <a:latin typeface="Calibri"/>
                <a:cs typeface="Calibri"/>
              </a:rPr>
              <a:t>use </a:t>
            </a:r>
            <a:r>
              <a:rPr sz="2000" b="1" i="1" dirty="0">
                <a:latin typeface="Calibri"/>
                <a:cs typeface="Calibri"/>
              </a:rPr>
              <a:t>a</a:t>
            </a:r>
            <a:r>
              <a:rPr sz="2000" b="1" i="1" spc="-1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company's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web-</a:t>
            </a:r>
            <a:r>
              <a:rPr sz="2000" b="1" i="1" dirty="0">
                <a:latin typeface="Calibri"/>
                <a:cs typeface="Calibri"/>
              </a:rPr>
              <a:t>based</a:t>
            </a:r>
            <a:r>
              <a:rPr sz="2000" b="1" i="1" spc="-10" dirty="0">
                <a:latin typeface="Calibri"/>
                <a:cs typeface="Calibri"/>
              </a:rPr>
              <a:t> services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or</a:t>
            </a:r>
            <a:r>
              <a:rPr sz="2000" b="1" i="1" spc="4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products.</a:t>
            </a:r>
            <a:endParaRPr sz="2000">
              <a:latin typeface="Calibri"/>
              <a:cs typeface="Calibri"/>
            </a:endParaRPr>
          </a:p>
          <a:p>
            <a:pPr marL="12700" marR="5080" indent="179705">
              <a:lnSpc>
                <a:spcPct val="100000"/>
              </a:lnSpc>
              <a:spcBef>
                <a:spcPts val="2105"/>
              </a:spcBef>
              <a:buChar char="&gt;"/>
              <a:tabLst>
                <a:tab pos="192405" algn="l"/>
              </a:tabLst>
            </a:pPr>
            <a:r>
              <a:rPr sz="2000" b="1" i="1" dirty="0">
                <a:latin typeface="Calibri"/>
                <a:cs typeface="Calibri"/>
              </a:rPr>
              <a:t>These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end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users</a:t>
            </a:r>
            <a:r>
              <a:rPr sz="2000" b="1" i="1" spc="-7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consume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the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content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(HTML),</a:t>
            </a:r>
            <a:r>
              <a:rPr sz="2000" b="1" i="1" spc="-2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experience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the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visual</a:t>
            </a:r>
            <a:r>
              <a:rPr sz="2000" b="1" i="1" spc="-7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design </a:t>
            </a:r>
            <a:r>
              <a:rPr sz="2000" b="1" i="1" dirty="0">
                <a:latin typeface="Calibri"/>
                <a:cs typeface="Calibri"/>
              </a:rPr>
              <a:t>(CSS),</a:t>
            </a:r>
            <a:r>
              <a:rPr sz="2000" b="1" i="1" spc="-4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and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interact</a:t>
            </a:r>
            <a:r>
              <a:rPr sz="2000" b="1" i="1" spc="-6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with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the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dynamic</a:t>
            </a:r>
            <a:r>
              <a:rPr sz="2000" b="1" i="1" spc="-5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and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interactive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elements</a:t>
            </a:r>
            <a:r>
              <a:rPr sz="2000" b="1" i="1" spc="-9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(JavaScript)</a:t>
            </a:r>
            <a:r>
              <a:rPr sz="2000" b="1" i="1" spc="-70" dirty="0">
                <a:latin typeface="Calibri"/>
                <a:cs typeface="Calibri"/>
              </a:rPr>
              <a:t> </a:t>
            </a:r>
            <a:r>
              <a:rPr sz="2000" b="1" i="1" spc="-25" dirty="0">
                <a:latin typeface="Calibri"/>
                <a:cs typeface="Calibri"/>
              </a:rPr>
              <a:t>of </a:t>
            </a:r>
            <a:r>
              <a:rPr sz="2000" b="1" i="1" dirty="0">
                <a:latin typeface="Calibri"/>
                <a:cs typeface="Calibri"/>
              </a:rPr>
              <a:t>the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web</a:t>
            </a:r>
            <a:r>
              <a:rPr sz="2000" b="1" i="1" spc="-5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project.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Their</a:t>
            </a:r>
            <a:r>
              <a:rPr sz="2000" b="1" i="1" spc="-6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experience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and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satisfaction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are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the</a:t>
            </a:r>
            <a:r>
              <a:rPr sz="2000" b="1" i="1" spc="2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primary</a:t>
            </a:r>
            <a:r>
              <a:rPr sz="2000" b="1" i="1" spc="-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focus</a:t>
            </a:r>
            <a:r>
              <a:rPr sz="2000" b="1" i="1" spc="-5" dirty="0">
                <a:latin typeface="Calibri"/>
                <a:cs typeface="Calibri"/>
              </a:rPr>
              <a:t> </a:t>
            </a:r>
            <a:r>
              <a:rPr sz="2000" b="1" i="1" spc="-25" dirty="0">
                <a:latin typeface="Calibri"/>
                <a:cs typeface="Calibri"/>
              </a:rPr>
              <a:t>of </a:t>
            </a:r>
            <a:r>
              <a:rPr sz="2000" b="1" i="1" spc="-10" dirty="0">
                <a:latin typeface="Calibri"/>
                <a:cs typeface="Calibri"/>
              </a:rPr>
              <a:t>front-</a:t>
            </a:r>
            <a:r>
              <a:rPr sz="2000" b="1" i="1" dirty="0">
                <a:latin typeface="Calibri"/>
                <a:cs typeface="Calibri"/>
              </a:rPr>
              <a:t>end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development</a:t>
            </a:r>
            <a:r>
              <a:rPr sz="2000" b="1" i="1" spc="-5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using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these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languages.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06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TOOLS</a:t>
            </a:r>
            <a:r>
              <a:rPr spc="-5" dirty="0"/>
              <a:t> </a:t>
            </a:r>
            <a:r>
              <a:rPr dirty="0"/>
              <a:t>AND</a:t>
            </a:r>
            <a:r>
              <a:rPr spc="45" dirty="0"/>
              <a:t> </a:t>
            </a:r>
            <a:r>
              <a:rPr spc="-10" dirty="0"/>
              <a:t>TECHNIQUES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Tools</a:t>
            </a:r>
            <a:r>
              <a:rPr u="none" spc="-10" dirty="0"/>
              <a:t>:</a:t>
            </a: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u="none" spc="-10" dirty="0"/>
          </a:p>
          <a:p>
            <a:pPr marL="12700" marR="5080" indent="328295">
              <a:lnSpc>
                <a:spcPts val="1800"/>
              </a:lnSpc>
              <a:buChar char="&gt;"/>
              <a:tabLst>
                <a:tab pos="340995" algn="l"/>
              </a:tabLst>
            </a:pPr>
            <a:r>
              <a:rPr u="none" dirty="0"/>
              <a:t>VS</a:t>
            </a:r>
            <a:r>
              <a:rPr u="none" spc="-15" dirty="0"/>
              <a:t> </a:t>
            </a:r>
            <a:r>
              <a:rPr u="none" dirty="0"/>
              <a:t>Code:</a:t>
            </a:r>
            <a:r>
              <a:rPr u="none" spc="-40" dirty="0"/>
              <a:t> </a:t>
            </a:r>
            <a:r>
              <a:rPr u="none" dirty="0"/>
              <a:t>A</a:t>
            </a:r>
            <a:r>
              <a:rPr u="none" spc="-35" dirty="0"/>
              <a:t> </a:t>
            </a:r>
            <a:r>
              <a:rPr u="none" spc="-10" dirty="0"/>
              <a:t>popular, feature-</a:t>
            </a:r>
            <a:r>
              <a:rPr u="none" dirty="0"/>
              <a:t>rich</a:t>
            </a:r>
            <a:r>
              <a:rPr u="none" spc="-45" dirty="0"/>
              <a:t> </a:t>
            </a:r>
            <a:r>
              <a:rPr u="none" dirty="0"/>
              <a:t>editor</a:t>
            </a:r>
            <a:r>
              <a:rPr u="none" spc="-30" dirty="0"/>
              <a:t> </a:t>
            </a:r>
            <a:r>
              <a:rPr u="none" dirty="0"/>
              <a:t>with</a:t>
            </a:r>
            <a:r>
              <a:rPr u="none" spc="20" dirty="0"/>
              <a:t> </a:t>
            </a:r>
            <a:r>
              <a:rPr u="none" spc="-10" dirty="0"/>
              <a:t>extensive</a:t>
            </a:r>
            <a:r>
              <a:rPr u="none" spc="-55" dirty="0"/>
              <a:t> </a:t>
            </a:r>
            <a:r>
              <a:rPr u="none" dirty="0"/>
              <a:t>extensions</a:t>
            </a:r>
            <a:r>
              <a:rPr u="none" spc="-30" dirty="0"/>
              <a:t> </a:t>
            </a:r>
            <a:r>
              <a:rPr u="none" dirty="0"/>
              <a:t>for</a:t>
            </a:r>
            <a:r>
              <a:rPr u="none" spc="-30" dirty="0"/>
              <a:t> </a:t>
            </a:r>
            <a:r>
              <a:rPr u="none" dirty="0"/>
              <a:t>HTML,</a:t>
            </a:r>
            <a:r>
              <a:rPr u="none" spc="-80" dirty="0"/>
              <a:t> </a:t>
            </a:r>
            <a:r>
              <a:rPr u="none" dirty="0"/>
              <a:t>CSS,</a:t>
            </a:r>
            <a:r>
              <a:rPr u="none" spc="-15" dirty="0"/>
              <a:t> </a:t>
            </a:r>
            <a:r>
              <a:rPr u="none" spc="-25" dirty="0"/>
              <a:t>and </a:t>
            </a:r>
            <a:r>
              <a:rPr u="none" dirty="0"/>
              <a:t>JavaScript</a:t>
            </a:r>
            <a:r>
              <a:rPr u="none" spc="-90" dirty="0"/>
              <a:t> </a:t>
            </a:r>
            <a:r>
              <a:rPr u="none" dirty="0"/>
              <a:t>development,</a:t>
            </a:r>
            <a:r>
              <a:rPr u="none" spc="-15" dirty="0"/>
              <a:t> </a:t>
            </a:r>
            <a:r>
              <a:rPr u="none" dirty="0"/>
              <a:t>including</a:t>
            </a:r>
            <a:r>
              <a:rPr u="none" spc="-45" dirty="0"/>
              <a:t> </a:t>
            </a:r>
            <a:r>
              <a:rPr u="none" dirty="0"/>
              <a:t>live</a:t>
            </a:r>
            <a:r>
              <a:rPr u="none" spc="-55" dirty="0"/>
              <a:t> </a:t>
            </a:r>
            <a:r>
              <a:rPr u="none" dirty="0"/>
              <a:t>server</a:t>
            </a:r>
            <a:r>
              <a:rPr u="none" spc="-30" dirty="0"/>
              <a:t> </a:t>
            </a:r>
            <a:r>
              <a:rPr u="none" dirty="0"/>
              <a:t>functionality</a:t>
            </a:r>
            <a:r>
              <a:rPr u="none" spc="-20" dirty="0"/>
              <a:t> </a:t>
            </a:r>
            <a:r>
              <a:rPr u="none" dirty="0"/>
              <a:t>for</a:t>
            </a:r>
            <a:r>
              <a:rPr u="none" spc="-30" dirty="0"/>
              <a:t> </a:t>
            </a:r>
            <a:r>
              <a:rPr u="none" dirty="0"/>
              <a:t>real-time</a:t>
            </a:r>
            <a:r>
              <a:rPr u="none" spc="-60" dirty="0"/>
              <a:t> </a:t>
            </a:r>
            <a:r>
              <a:rPr u="none" spc="-10" dirty="0"/>
              <a:t>preview.Sublime</a:t>
            </a:r>
            <a:r>
              <a:rPr u="none" spc="5" dirty="0"/>
              <a:t> </a:t>
            </a:r>
            <a:r>
              <a:rPr u="none" spc="-10" dirty="0"/>
              <a:t>Text: </a:t>
            </a:r>
            <a:r>
              <a:rPr u="none" dirty="0"/>
              <a:t>A</a:t>
            </a:r>
            <a:r>
              <a:rPr u="none" spc="-40" dirty="0"/>
              <a:t> </a:t>
            </a:r>
            <a:r>
              <a:rPr u="none" dirty="0"/>
              <a:t>fast</a:t>
            </a:r>
            <a:r>
              <a:rPr u="none" spc="-20" dirty="0"/>
              <a:t> </a:t>
            </a:r>
            <a:r>
              <a:rPr u="none" dirty="0"/>
              <a:t>and</a:t>
            </a:r>
            <a:r>
              <a:rPr u="none" spc="-50" dirty="0"/>
              <a:t> </a:t>
            </a:r>
            <a:r>
              <a:rPr u="none" dirty="0"/>
              <a:t>highly</a:t>
            </a:r>
            <a:r>
              <a:rPr u="none" spc="-20" dirty="0"/>
              <a:t> </a:t>
            </a:r>
            <a:r>
              <a:rPr u="none" spc="-10" dirty="0"/>
              <a:t>customizable</a:t>
            </a:r>
            <a:r>
              <a:rPr u="none" spc="-50" dirty="0"/>
              <a:t> </a:t>
            </a:r>
            <a:r>
              <a:rPr u="none" dirty="0"/>
              <a:t>text</a:t>
            </a:r>
            <a:r>
              <a:rPr u="none" spc="-20" dirty="0"/>
              <a:t> </a:t>
            </a:r>
            <a:r>
              <a:rPr u="none" dirty="0"/>
              <a:t>editor</a:t>
            </a:r>
            <a:r>
              <a:rPr u="none" spc="15" dirty="0"/>
              <a:t> </a:t>
            </a:r>
            <a:r>
              <a:rPr u="none" dirty="0"/>
              <a:t>favored</a:t>
            </a:r>
            <a:r>
              <a:rPr u="none" spc="5" dirty="0"/>
              <a:t> </a:t>
            </a:r>
            <a:r>
              <a:rPr u="none" dirty="0"/>
              <a:t>by</a:t>
            </a:r>
            <a:r>
              <a:rPr u="none" spc="-85" dirty="0"/>
              <a:t> </a:t>
            </a:r>
            <a:r>
              <a:rPr u="none" dirty="0"/>
              <a:t>many</a:t>
            </a:r>
            <a:r>
              <a:rPr u="none" spc="-45" dirty="0"/>
              <a:t> </a:t>
            </a:r>
            <a:r>
              <a:rPr u="none" spc="-10" dirty="0"/>
              <a:t>developers.Atom:</a:t>
            </a:r>
            <a:r>
              <a:rPr u="none" spc="-40" dirty="0"/>
              <a:t> </a:t>
            </a:r>
            <a:r>
              <a:rPr u="none" dirty="0"/>
              <a:t>A</a:t>
            </a:r>
            <a:r>
              <a:rPr u="none" spc="-40" dirty="0"/>
              <a:t> </a:t>
            </a:r>
            <a:r>
              <a:rPr u="none" dirty="0"/>
              <a:t>hackable</a:t>
            </a:r>
            <a:r>
              <a:rPr u="none" spc="15" dirty="0"/>
              <a:t> </a:t>
            </a:r>
            <a:r>
              <a:rPr u="none" spc="-20" dirty="0"/>
              <a:t>text </a:t>
            </a:r>
            <a:r>
              <a:rPr u="none" dirty="0"/>
              <a:t>editor</a:t>
            </a:r>
            <a:r>
              <a:rPr u="none" spc="-35" dirty="0"/>
              <a:t> </a:t>
            </a:r>
            <a:r>
              <a:rPr u="none" dirty="0"/>
              <a:t>built</a:t>
            </a:r>
            <a:r>
              <a:rPr u="none" spc="-30" dirty="0"/>
              <a:t> </a:t>
            </a:r>
            <a:r>
              <a:rPr u="none" dirty="0"/>
              <a:t>by</a:t>
            </a:r>
            <a:r>
              <a:rPr u="none" spc="-25" dirty="0"/>
              <a:t> </a:t>
            </a:r>
            <a:r>
              <a:rPr u="none" dirty="0"/>
              <a:t>GitHub,</a:t>
            </a:r>
            <a:r>
              <a:rPr u="none" spc="-15" dirty="0"/>
              <a:t> </a:t>
            </a:r>
            <a:r>
              <a:rPr u="none" dirty="0"/>
              <a:t>offering</a:t>
            </a:r>
            <a:r>
              <a:rPr u="none" spc="-55" dirty="0"/>
              <a:t> </a:t>
            </a:r>
            <a:r>
              <a:rPr u="none" dirty="0"/>
              <a:t>a</a:t>
            </a:r>
            <a:r>
              <a:rPr u="none" spc="-50" dirty="0"/>
              <a:t> </a:t>
            </a:r>
            <a:r>
              <a:rPr u="none" dirty="0"/>
              <a:t>wide</a:t>
            </a:r>
            <a:r>
              <a:rPr u="none" spc="5" dirty="0"/>
              <a:t> </a:t>
            </a:r>
            <a:r>
              <a:rPr u="none" dirty="0"/>
              <a:t>range</a:t>
            </a:r>
            <a:r>
              <a:rPr u="none" spc="5" dirty="0"/>
              <a:t> </a:t>
            </a:r>
            <a:r>
              <a:rPr u="none" dirty="0"/>
              <a:t>of</a:t>
            </a:r>
            <a:r>
              <a:rPr u="none" spc="-45" dirty="0"/>
              <a:t> </a:t>
            </a:r>
            <a:r>
              <a:rPr u="none" dirty="0"/>
              <a:t>packages</a:t>
            </a:r>
            <a:r>
              <a:rPr u="none" spc="-35" dirty="0"/>
              <a:t> </a:t>
            </a:r>
            <a:r>
              <a:rPr u="none" dirty="0"/>
              <a:t>for</a:t>
            </a:r>
            <a:r>
              <a:rPr u="none" spc="40" dirty="0"/>
              <a:t> </a:t>
            </a:r>
            <a:r>
              <a:rPr u="none" spc="-10" dirty="0"/>
              <a:t>customization.Online Editors </a:t>
            </a:r>
            <a:r>
              <a:rPr u="none" dirty="0"/>
              <a:t>(e.g.,</a:t>
            </a:r>
            <a:r>
              <a:rPr u="none" spc="-50" dirty="0"/>
              <a:t> </a:t>
            </a:r>
            <a:r>
              <a:rPr u="none" dirty="0"/>
              <a:t>CodePen,</a:t>
            </a:r>
            <a:r>
              <a:rPr u="none" spc="-30" dirty="0"/>
              <a:t> </a:t>
            </a:r>
            <a:r>
              <a:rPr u="none" dirty="0"/>
              <a:t>JSFiddle):</a:t>
            </a:r>
            <a:r>
              <a:rPr u="none" spc="-40" dirty="0"/>
              <a:t> </a:t>
            </a:r>
            <a:r>
              <a:rPr u="none" dirty="0"/>
              <a:t>Useful</a:t>
            </a:r>
            <a:r>
              <a:rPr u="none" spc="-65" dirty="0"/>
              <a:t> </a:t>
            </a:r>
            <a:r>
              <a:rPr u="none" dirty="0"/>
              <a:t>for</a:t>
            </a:r>
            <a:r>
              <a:rPr u="none" spc="-30" dirty="0"/>
              <a:t> </a:t>
            </a:r>
            <a:r>
              <a:rPr u="none" dirty="0"/>
              <a:t>quick</a:t>
            </a:r>
            <a:r>
              <a:rPr u="none" spc="-35" dirty="0"/>
              <a:t> </a:t>
            </a:r>
            <a:r>
              <a:rPr u="none" dirty="0"/>
              <a:t>prototyping,</a:t>
            </a:r>
            <a:r>
              <a:rPr u="none" spc="-80" dirty="0"/>
              <a:t> </a:t>
            </a:r>
            <a:r>
              <a:rPr u="none" dirty="0"/>
              <a:t>sharing</a:t>
            </a:r>
            <a:r>
              <a:rPr u="none" spc="-50" dirty="0"/>
              <a:t> </a:t>
            </a:r>
            <a:r>
              <a:rPr u="none" dirty="0"/>
              <a:t>code</a:t>
            </a:r>
            <a:r>
              <a:rPr u="none" spc="-55" dirty="0"/>
              <a:t> </a:t>
            </a:r>
            <a:r>
              <a:rPr u="none" dirty="0"/>
              <a:t>snippets,</a:t>
            </a:r>
            <a:r>
              <a:rPr u="none" spc="-10" dirty="0"/>
              <a:t> </a:t>
            </a:r>
            <a:r>
              <a:rPr u="none" spc="-25" dirty="0"/>
              <a:t>and </a:t>
            </a:r>
            <a:r>
              <a:rPr u="none" spc="-10" dirty="0"/>
              <a:t>experimenting</a:t>
            </a:r>
            <a:r>
              <a:rPr u="none" spc="-15" dirty="0"/>
              <a:t> </a:t>
            </a:r>
            <a:r>
              <a:rPr u="none" dirty="0"/>
              <a:t>with</a:t>
            </a:r>
            <a:r>
              <a:rPr u="none" spc="-10" dirty="0"/>
              <a:t> front-</a:t>
            </a:r>
            <a:r>
              <a:rPr u="none" dirty="0"/>
              <a:t>end</a:t>
            </a:r>
            <a:r>
              <a:rPr u="none" spc="-15" dirty="0"/>
              <a:t> </a:t>
            </a:r>
            <a:r>
              <a:rPr u="none" spc="-10" dirty="0"/>
              <a:t>technologies</a:t>
            </a:r>
            <a:r>
              <a:rPr u="none" spc="5" dirty="0"/>
              <a:t> </a:t>
            </a:r>
            <a:r>
              <a:rPr u="none" dirty="0"/>
              <a:t>directly</a:t>
            </a:r>
            <a:r>
              <a:rPr u="none" spc="15" dirty="0"/>
              <a:t> </a:t>
            </a:r>
            <a:r>
              <a:rPr u="none" dirty="0"/>
              <a:t>in</a:t>
            </a:r>
            <a:r>
              <a:rPr u="none" spc="-10" dirty="0"/>
              <a:t> </a:t>
            </a:r>
            <a:r>
              <a:rPr u="none" dirty="0"/>
              <a:t>the</a:t>
            </a:r>
            <a:r>
              <a:rPr u="none" spc="-20" dirty="0"/>
              <a:t> </a:t>
            </a:r>
            <a:r>
              <a:rPr u="none" spc="-10" dirty="0"/>
              <a:t>browser.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76601" y="3691826"/>
            <a:ext cx="8360409" cy="136080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b="1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Techniques</a:t>
            </a:r>
            <a:r>
              <a:rPr sz="1800" b="1" i="1" spc="-1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ts val="1830"/>
              </a:lnSpc>
              <a:spcBef>
                <a:spcPts val="844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 dirty="0">
                <a:latin typeface="Calibri"/>
                <a:cs typeface="Calibri"/>
              </a:rPr>
              <a:t>Semantic</a:t>
            </a:r>
            <a:r>
              <a:rPr sz="1800" b="1" i="1" spc="-6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HTML: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Using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appropriate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HTML5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spc="-20" dirty="0">
                <a:latin typeface="Calibri"/>
                <a:cs typeface="Calibri"/>
              </a:rPr>
              <a:t>tags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69500"/>
              </a:lnSpc>
              <a:spcBef>
                <a:spcPts val="330"/>
              </a:spcBef>
            </a:pPr>
            <a:r>
              <a:rPr sz="1800" b="1" i="1" dirty="0">
                <a:latin typeface="Calibri"/>
                <a:cs typeface="Calibri"/>
              </a:rPr>
              <a:t>(e.g.,</a:t>
            </a:r>
            <a:r>
              <a:rPr sz="1800" b="1" i="1" spc="-7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&lt;header&gt;</a:t>
            </a:r>
            <a:r>
              <a:rPr sz="1800" b="1" i="1" dirty="0">
                <a:latin typeface="Calibri"/>
                <a:cs typeface="Calibri"/>
              </a:rPr>
              <a:t>,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&lt;nav&gt;</a:t>
            </a:r>
            <a:r>
              <a:rPr sz="1800" b="1" i="1" dirty="0">
                <a:latin typeface="Calibri"/>
                <a:cs typeface="Calibri"/>
              </a:rPr>
              <a:t>,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&lt;main&gt;</a:t>
            </a:r>
            <a:r>
              <a:rPr sz="1800" b="1" i="1" dirty="0">
                <a:latin typeface="Calibri"/>
                <a:cs typeface="Calibri"/>
              </a:rPr>
              <a:t>,</a:t>
            </a:r>
            <a:r>
              <a:rPr sz="1800" b="1" i="1" spc="-6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&lt;footer&gt;</a:t>
            </a:r>
            <a:r>
              <a:rPr sz="1800" b="1" i="1" dirty="0">
                <a:latin typeface="Calibri"/>
                <a:cs typeface="Calibri"/>
              </a:rPr>
              <a:t>,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&lt;article&gt;</a:t>
            </a:r>
            <a:r>
              <a:rPr sz="1800" b="1" i="1" dirty="0">
                <a:latin typeface="Calibri"/>
                <a:cs typeface="Calibri"/>
              </a:rPr>
              <a:t>,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&lt;section&gt;</a:t>
            </a:r>
            <a:r>
              <a:rPr sz="1800" b="1" i="1" dirty="0">
                <a:latin typeface="Calibri"/>
                <a:cs typeface="Calibri"/>
              </a:rPr>
              <a:t>)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to</a:t>
            </a:r>
            <a:r>
              <a:rPr sz="1800" b="1" i="1" spc="-6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provide </a:t>
            </a:r>
            <a:r>
              <a:rPr sz="1800" b="1" i="1" dirty="0">
                <a:latin typeface="Calibri"/>
                <a:cs typeface="Calibri"/>
              </a:rPr>
              <a:t>meaning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structure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to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web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content,</a:t>
            </a:r>
            <a:r>
              <a:rPr sz="1800" b="1" i="1" spc="-6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improving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accessibility</a:t>
            </a:r>
            <a:r>
              <a:rPr sz="1800" b="1" i="1" dirty="0">
                <a:latin typeface="Calibri"/>
                <a:cs typeface="Calibri"/>
              </a:rPr>
              <a:t> and</a:t>
            </a:r>
            <a:r>
              <a:rPr sz="1800" b="1" i="1" spc="5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SEO.HTML </a:t>
            </a:r>
            <a:r>
              <a:rPr sz="1800" b="1" i="1" dirty="0">
                <a:latin typeface="Calibri"/>
                <a:cs typeface="Calibri"/>
              </a:rPr>
              <a:t>Boilerplate: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Starting</a:t>
            </a:r>
            <a:r>
              <a:rPr sz="1800" b="1" i="1" spc="-6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with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</a:t>
            </a:r>
            <a:r>
              <a:rPr sz="1800" b="1" i="1" spc="-6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basic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HTML</a:t>
            </a:r>
            <a:r>
              <a:rPr sz="1800" b="1" i="1" spc="-8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structure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that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includes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common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elements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76601" y="4942903"/>
            <a:ext cx="86099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alibri"/>
                <a:cs typeface="Calibri"/>
              </a:rPr>
              <a:t>like </a:t>
            </a:r>
            <a:r>
              <a:rPr sz="1800" b="1" i="1" dirty="0">
                <a:latin typeface="Courier New"/>
                <a:cs typeface="Courier New"/>
              </a:rPr>
              <a:t>&lt;!DOCTYPE</a:t>
            </a:r>
            <a:r>
              <a:rPr sz="1800" b="1" i="1" spc="-145" dirty="0">
                <a:latin typeface="Courier New"/>
                <a:cs typeface="Courier New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html&gt;</a:t>
            </a:r>
            <a:r>
              <a:rPr sz="1800" b="1" i="1" dirty="0">
                <a:latin typeface="Calibri"/>
                <a:cs typeface="Calibri"/>
              </a:rPr>
              <a:t>,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&lt;html&gt;</a:t>
            </a:r>
            <a:r>
              <a:rPr sz="1800" b="1" i="1" dirty="0">
                <a:latin typeface="Calibri"/>
                <a:cs typeface="Calibri"/>
              </a:rPr>
              <a:t>,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&lt;head&gt;</a:t>
            </a:r>
            <a:r>
              <a:rPr sz="1800" b="1" i="1" dirty="0">
                <a:latin typeface="Calibri"/>
                <a:cs typeface="Calibri"/>
              </a:rPr>
              <a:t>,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&lt;&lt;body&gt;</a:t>
            </a:r>
            <a:r>
              <a:rPr sz="1800" b="1" i="1" spc="-10" dirty="0">
                <a:latin typeface="Calibri"/>
                <a:cs typeface="Calibri"/>
              </a:rPr>
              <a:t>.CSS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Preprocessors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(e.g.,</a:t>
            </a:r>
            <a:r>
              <a:rPr sz="1800" b="1" i="1" spc="-8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Sass,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76601" y="5133657"/>
            <a:ext cx="8781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alibri"/>
                <a:cs typeface="Calibri"/>
              </a:rPr>
              <a:t>Less):</a:t>
            </a:r>
            <a:r>
              <a:rPr sz="1800" b="1" i="1" spc="-7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Extending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CSS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with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features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like</a:t>
            </a:r>
            <a:r>
              <a:rPr sz="1800" b="1" i="1" spc="-6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variables,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nesting,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mixins</a:t>
            </a:r>
            <a:r>
              <a:rPr sz="1800" b="1" i="1" spc="-6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for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more</a:t>
            </a:r>
            <a:r>
              <a:rPr sz="1800" b="1" i="1" spc="-6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organized</a:t>
            </a:r>
            <a:r>
              <a:rPr sz="1800" b="1" i="1" spc="-60" dirty="0">
                <a:latin typeface="Calibri"/>
                <a:cs typeface="Calibri"/>
              </a:rPr>
              <a:t> </a:t>
            </a:r>
            <a:r>
              <a:rPr sz="1800" b="1" i="1" spc="-25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76601" y="5324538"/>
            <a:ext cx="84785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alibri"/>
                <a:cs typeface="Calibri"/>
              </a:rPr>
              <a:t>maintainable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stylesheets.DOM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Manipulation: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Using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JavaScript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to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dynamically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modify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spc="-25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76601" y="5515292"/>
            <a:ext cx="78797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latin typeface="Calibri"/>
                <a:cs typeface="Calibri"/>
              </a:rPr>
              <a:t>content,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structure,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style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of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HTML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elements.Event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Handling: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Responding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to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spc="-20" dirty="0">
                <a:latin typeface="Calibri"/>
                <a:cs typeface="Calibri"/>
              </a:rPr>
              <a:t>user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76601" y="5706109"/>
            <a:ext cx="8013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alibri"/>
                <a:cs typeface="Calibri"/>
              </a:rPr>
              <a:t>interactions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(clicks,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key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presses,</a:t>
            </a:r>
            <a:r>
              <a:rPr sz="1800" b="1" i="1" spc="-9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form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submissions)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to</a:t>
            </a:r>
            <a:r>
              <a:rPr sz="1800" b="1" i="1" spc="-6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create</a:t>
            </a:r>
            <a:r>
              <a:rPr sz="1800" b="1" i="1" spc="-6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dynamic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-6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interactive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51201" y="5896927"/>
            <a:ext cx="8938260" cy="68199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8100" marR="30480">
              <a:lnSpc>
                <a:spcPct val="69500"/>
              </a:lnSpc>
              <a:spcBef>
                <a:spcPts val="760"/>
              </a:spcBef>
            </a:pPr>
            <a:r>
              <a:rPr sz="1800" b="1" i="1" spc="-10" dirty="0">
                <a:latin typeface="Calibri"/>
                <a:cs typeface="Calibri"/>
              </a:rPr>
              <a:t>experiences.Asynchronous</a:t>
            </a:r>
            <a:r>
              <a:rPr sz="1800" b="1" i="1" spc="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JavaScript</a:t>
            </a:r>
            <a:r>
              <a:rPr sz="1800" b="1" i="1" spc="-8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(e.g.,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Fetch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API,</a:t>
            </a:r>
            <a:r>
              <a:rPr sz="1800" b="1" i="1" spc="-10" dirty="0">
                <a:latin typeface="Calibri"/>
                <a:cs typeface="Calibri"/>
              </a:rPr>
              <a:t> Async/Await):</a:t>
            </a:r>
            <a:r>
              <a:rPr sz="1800" b="1" i="1" dirty="0">
                <a:latin typeface="Calibri"/>
                <a:cs typeface="Calibri"/>
              </a:rPr>
              <a:t> Handling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operations</a:t>
            </a:r>
            <a:r>
              <a:rPr sz="1800" b="1" i="1" spc="-20" dirty="0">
                <a:latin typeface="Calibri"/>
                <a:cs typeface="Calibri"/>
              </a:rPr>
              <a:t> that </a:t>
            </a:r>
            <a:r>
              <a:rPr sz="1800" b="1" i="1" dirty="0">
                <a:latin typeface="Calibri"/>
                <a:cs typeface="Calibri"/>
              </a:rPr>
              <a:t>take</a:t>
            </a:r>
            <a:r>
              <a:rPr sz="1800" b="1" i="1" spc="-6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time,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such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as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fetching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data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from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APIs,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without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blocking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main</a:t>
            </a:r>
            <a:r>
              <a:rPr sz="1800" b="1" i="1" spc="7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thread.JavaScript Libraries/Frameworks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(e.g.,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React,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Vue,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Angular):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Simplifying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complex</a:t>
            </a:r>
            <a:r>
              <a:rPr sz="1800" b="1" i="1" spc="-7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UI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development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spc="-20" dirty="0">
                <a:latin typeface="Calibri"/>
                <a:cs typeface="Calibri"/>
              </a:rPr>
              <a:t>and</a:t>
            </a:r>
            <a:r>
              <a:rPr sz="1650" spc="-30" baseline="-40404" dirty="0">
                <a:solidFill>
                  <a:srgbClr val="2C926B"/>
                </a:solidFill>
                <a:latin typeface="Trebuchet MS"/>
                <a:cs typeface="Trebuchet MS"/>
              </a:rPr>
              <a:t>7</a:t>
            </a:r>
            <a:endParaRPr sz="1650" baseline="-40404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76601" y="6469062"/>
            <a:ext cx="44430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alibri"/>
                <a:cs typeface="Calibri"/>
              </a:rPr>
              <a:t>managing</a:t>
            </a:r>
            <a:r>
              <a:rPr sz="1800" b="1" i="1" spc="-6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application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state</a:t>
            </a:r>
            <a:r>
              <a:rPr sz="1800" b="1" i="1" spc="-6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for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larger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projects.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112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8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409" y="282955"/>
            <a:ext cx="74676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/>
              <a:t>POTFOLIO</a:t>
            </a:r>
            <a:r>
              <a:rPr sz="3950" spc="140" dirty="0"/>
              <a:t> </a:t>
            </a:r>
            <a:r>
              <a:rPr sz="3950" dirty="0"/>
              <a:t>DESIGN</a:t>
            </a:r>
            <a:r>
              <a:rPr sz="3950" spc="-25" dirty="0"/>
              <a:t> </a:t>
            </a:r>
            <a:r>
              <a:rPr sz="3950" dirty="0"/>
              <a:t>AND</a:t>
            </a:r>
            <a:r>
              <a:rPr sz="3950" spc="170" dirty="0"/>
              <a:t> </a:t>
            </a:r>
            <a:r>
              <a:rPr sz="3950" spc="-10" dirty="0"/>
              <a:t>LAYOUT</a:t>
            </a:r>
            <a:endParaRPr sz="3950"/>
          </a:p>
        </p:txBody>
      </p:sp>
      <p:sp>
        <p:nvSpPr>
          <p:cNvPr id="6" name="object 6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06157" y="1154620"/>
            <a:ext cx="10450195" cy="485140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91440" indent="-88900">
              <a:lnSpc>
                <a:spcPct val="100000"/>
              </a:lnSpc>
              <a:spcBef>
                <a:spcPts val="86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 dirty="0">
                <a:latin typeface="Calibri"/>
                <a:cs typeface="Calibri"/>
              </a:rPr>
              <a:t>HTML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spc="-20" dirty="0">
                <a:latin typeface="Calibri"/>
                <a:cs typeface="Calibri"/>
              </a:rPr>
              <a:t>(HyperText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Markup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Language):</a:t>
            </a:r>
            <a:endParaRPr sz="1800">
              <a:latin typeface="Calibri"/>
              <a:cs typeface="Calibri"/>
            </a:endParaRPr>
          </a:p>
          <a:p>
            <a:pPr marL="12700" marR="34290" indent="-10160">
              <a:lnSpc>
                <a:spcPct val="69500"/>
              </a:lnSpc>
              <a:spcBef>
                <a:spcPts val="142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 dirty="0">
                <a:latin typeface="Calibri"/>
                <a:cs typeface="Calibri"/>
              </a:rPr>
              <a:t>	This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provides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fundamental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structure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content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of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portfolio.</a:t>
            </a:r>
            <a:r>
              <a:rPr sz="1800" b="1" i="1" spc="7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It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defines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different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sections,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such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spc="-25" dirty="0">
                <a:latin typeface="Calibri"/>
                <a:cs typeface="Calibri"/>
              </a:rPr>
              <a:t>as </a:t>
            </a:r>
            <a:r>
              <a:rPr sz="1800" b="1" i="1" dirty="0">
                <a:latin typeface="Calibri"/>
                <a:cs typeface="Calibri"/>
              </a:rPr>
              <a:t>"About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Me,"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"Projects,"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-6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"Contact,"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organizes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 information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within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them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using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semantic</a:t>
            </a:r>
            <a:r>
              <a:rPr sz="1800" b="1" i="1" spc="-75" dirty="0">
                <a:latin typeface="Calibri"/>
                <a:cs typeface="Calibri"/>
              </a:rPr>
              <a:t> </a:t>
            </a:r>
            <a:r>
              <a:rPr sz="1800" b="1" i="1" spc="-20" dirty="0">
                <a:latin typeface="Calibri"/>
                <a:cs typeface="Calibri"/>
              </a:rPr>
              <a:t>tags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505"/>
              </a:lnSpc>
            </a:pPr>
            <a:r>
              <a:rPr sz="1800" b="1" i="1" dirty="0">
                <a:latin typeface="Calibri"/>
                <a:cs typeface="Calibri"/>
              </a:rPr>
              <a:t>like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&lt;header&gt;</a:t>
            </a:r>
            <a:r>
              <a:rPr sz="1800" b="1" i="1" dirty="0">
                <a:latin typeface="Calibri"/>
                <a:cs typeface="Calibri"/>
              </a:rPr>
              <a:t>,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&lt;nav&gt;</a:t>
            </a:r>
            <a:r>
              <a:rPr sz="1800" b="1" i="1" dirty="0">
                <a:latin typeface="Calibri"/>
                <a:cs typeface="Calibri"/>
              </a:rPr>
              <a:t>,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&lt;section&gt;</a:t>
            </a:r>
            <a:r>
              <a:rPr sz="1800" b="1" i="1" dirty="0">
                <a:latin typeface="Calibri"/>
                <a:cs typeface="Calibri"/>
              </a:rPr>
              <a:t>,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&lt;footer&gt;</a:t>
            </a:r>
            <a:r>
              <a:rPr sz="1800" b="1" i="1" dirty="0">
                <a:latin typeface="Calibri"/>
                <a:cs typeface="Calibri"/>
              </a:rPr>
              <a:t>,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&lt;div&gt;</a:t>
            </a:r>
            <a:r>
              <a:rPr sz="1800" b="1" i="1" dirty="0">
                <a:latin typeface="Calibri"/>
                <a:cs typeface="Calibri"/>
              </a:rPr>
              <a:t>,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&lt;h1&gt;</a:t>
            </a:r>
            <a:r>
              <a:rPr sz="1800" b="1" i="1" spc="-675" dirty="0">
                <a:latin typeface="Courier New"/>
                <a:cs typeface="Courier New"/>
              </a:rPr>
              <a:t> </a:t>
            </a:r>
            <a:r>
              <a:rPr sz="1800" b="1" i="1" dirty="0">
                <a:latin typeface="Calibri"/>
                <a:cs typeface="Calibri"/>
              </a:rPr>
              <a:t>to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&lt;h6&gt;</a:t>
            </a:r>
            <a:r>
              <a:rPr sz="1800" b="1" i="1" dirty="0">
                <a:latin typeface="Calibri"/>
                <a:cs typeface="Calibri"/>
              </a:rPr>
              <a:t>,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&lt;p&gt;</a:t>
            </a:r>
            <a:r>
              <a:rPr sz="1800" b="1" i="1" dirty="0">
                <a:latin typeface="Calibri"/>
                <a:cs typeface="Calibri"/>
              </a:rPr>
              <a:t>,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&lt;img&gt;</a:t>
            </a:r>
            <a:r>
              <a:rPr sz="1800" b="1" i="1" dirty="0">
                <a:latin typeface="Calibri"/>
                <a:cs typeface="Calibri"/>
              </a:rPr>
              <a:t>,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spc="-20" dirty="0">
                <a:latin typeface="Courier New"/>
                <a:cs typeface="Courier New"/>
              </a:rPr>
              <a:t>&lt;a&gt;</a:t>
            </a:r>
            <a:r>
              <a:rPr sz="1800" b="1" i="1" spc="-2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spcBef>
                <a:spcPts val="69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 dirty="0">
                <a:latin typeface="Calibri"/>
                <a:cs typeface="Calibri"/>
              </a:rPr>
              <a:t>CSS</a:t>
            </a:r>
            <a:r>
              <a:rPr sz="1800" b="1" i="1" spc="-6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(Cascading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Style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Sheets):</a:t>
            </a:r>
            <a:endParaRPr sz="1800">
              <a:latin typeface="Calibri"/>
              <a:cs typeface="Calibri"/>
            </a:endParaRPr>
          </a:p>
          <a:p>
            <a:pPr marL="12700" marR="99060" indent="-10160">
              <a:lnSpc>
                <a:spcPct val="69600"/>
              </a:lnSpc>
              <a:spcBef>
                <a:spcPts val="142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 dirty="0">
                <a:latin typeface="Calibri"/>
                <a:cs typeface="Calibri"/>
              </a:rPr>
              <a:t>	CSS</a:t>
            </a:r>
            <a:r>
              <a:rPr sz="1800" b="1" i="1" spc="-7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is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responsible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for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visual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presentation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layout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of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portfolio.</a:t>
            </a:r>
            <a:r>
              <a:rPr sz="1800" b="1" i="1" spc="8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It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controls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aspects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like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colors, </a:t>
            </a:r>
            <a:r>
              <a:rPr sz="1800" b="1" i="1" spc="-10" dirty="0">
                <a:latin typeface="Calibri"/>
                <a:cs typeface="Calibri"/>
              </a:rPr>
              <a:t>fonts, </a:t>
            </a:r>
            <a:r>
              <a:rPr sz="1800" b="1" i="1" dirty="0">
                <a:latin typeface="Calibri"/>
                <a:cs typeface="Calibri"/>
              </a:rPr>
              <a:t>spacing,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alignment,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responsiveness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for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different</a:t>
            </a:r>
            <a:r>
              <a:rPr sz="1800" b="1" i="1" spc="-9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screen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sizes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(using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media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queries),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overall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175"/>
              </a:lnSpc>
            </a:pPr>
            <a:r>
              <a:rPr sz="1800" b="1" i="1" dirty="0">
                <a:latin typeface="Calibri"/>
                <a:cs typeface="Calibri"/>
              </a:rPr>
              <a:t>aesthetic.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CSS</a:t>
            </a:r>
            <a:r>
              <a:rPr sz="1800" b="1" i="1" spc="-8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is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used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to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position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elements,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create</a:t>
            </a:r>
            <a:r>
              <a:rPr sz="1800" b="1" i="1" spc="-6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visual</a:t>
            </a:r>
            <a:r>
              <a:rPr sz="1800" b="1" i="1" spc="-7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hierarchies,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ensure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consistent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appealing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830"/>
              </a:lnSpc>
            </a:pPr>
            <a:r>
              <a:rPr sz="1800" b="1" i="1" spc="-10" dirty="0">
                <a:latin typeface="Calibri"/>
                <a:cs typeface="Calibri"/>
              </a:rPr>
              <a:t>design.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spcBef>
                <a:spcPts val="76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 spc="-10" dirty="0">
                <a:latin typeface="Calibri"/>
                <a:cs typeface="Calibri"/>
              </a:rPr>
              <a:t>JavaScript:</a:t>
            </a:r>
            <a:endParaRPr sz="1800">
              <a:latin typeface="Calibri"/>
              <a:cs typeface="Calibri"/>
            </a:endParaRPr>
          </a:p>
          <a:p>
            <a:pPr marL="12700" marR="5080" indent="-10160">
              <a:lnSpc>
                <a:spcPct val="69600"/>
              </a:lnSpc>
              <a:spcBef>
                <a:spcPts val="210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 dirty="0">
                <a:latin typeface="Calibri"/>
                <a:cs typeface="Calibri"/>
              </a:rPr>
              <a:t>	JavaScript</a:t>
            </a:r>
            <a:r>
              <a:rPr sz="1800" b="1" i="1" spc="-9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adds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interactivity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dynamic</a:t>
            </a:r>
            <a:r>
              <a:rPr sz="1800" b="1" i="1" spc="-6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functionality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to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the</a:t>
            </a:r>
            <a:r>
              <a:rPr sz="1800" b="1" i="1" spc="-6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portfolio.</a:t>
            </a:r>
            <a:r>
              <a:rPr sz="1800" b="1" i="1" spc="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This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can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include features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spc="-20" dirty="0">
                <a:latin typeface="Calibri"/>
                <a:cs typeface="Calibri"/>
              </a:rPr>
              <a:t>such </a:t>
            </a:r>
            <a:r>
              <a:rPr sz="1800" b="1" i="1" dirty="0">
                <a:latin typeface="Calibri"/>
                <a:cs typeface="Calibri"/>
              </a:rPr>
              <a:t>as:Interactive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navigation: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Smooth</a:t>
            </a:r>
            <a:r>
              <a:rPr sz="1800" b="1" i="1" spc="-6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scrolling,</a:t>
            </a:r>
            <a:r>
              <a:rPr sz="1800" b="1" i="1" spc="-9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responsive</a:t>
            </a:r>
            <a:r>
              <a:rPr sz="1800" b="1" i="1" spc="-7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navigation</a:t>
            </a:r>
            <a:r>
              <a:rPr sz="1800" b="1" i="1" spc="-6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menus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(e.g.,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hamburger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menus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for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mobile).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spcBef>
                <a:spcPts val="54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 dirty="0">
                <a:latin typeface="Calibri"/>
                <a:cs typeface="Calibri"/>
              </a:rPr>
              <a:t>Project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filtering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or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sorting: Allowing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users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to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filter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projects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by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category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or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technology.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spcBef>
                <a:spcPts val="54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 dirty="0">
                <a:latin typeface="Calibri"/>
                <a:cs typeface="Calibri"/>
              </a:rPr>
              <a:t>Animations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transitions: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Adding</a:t>
            </a:r>
            <a:r>
              <a:rPr sz="1800" b="1" i="1" spc="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visual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flair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to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elements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on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hover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or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scroll.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spcBef>
                <a:spcPts val="54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 dirty="0">
                <a:latin typeface="Calibri"/>
                <a:cs typeface="Calibri"/>
              </a:rPr>
              <a:t>Form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validation: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Ensuring contact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forms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are</a:t>
            </a:r>
            <a:r>
              <a:rPr sz="1800" b="1" i="1" spc="-7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filled</a:t>
            </a:r>
            <a:r>
              <a:rPr sz="1800" b="1" i="1" spc="-6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out</a:t>
            </a:r>
            <a:r>
              <a:rPr sz="1800" b="1" i="1" spc="-10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correctly.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spcBef>
                <a:spcPts val="54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 dirty="0">
                <a:latin typeface="Calibri"/>
                <a:cs typeface="Calibri"/>
              </a:rPr>
              <a:t>Carousels</a:t>
            </a:r>
            <a:r>
              <a:rPr sz="1800" b="1" i="1" spc="-4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or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image sliders:</a:t>
            </a:r>
            <a:r>
              <a:rPr sz="1800" b="1" i="1" spc="2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Showcasing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multiple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project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images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in</a:t>
            </a:r>
            <a:r>
              <a:rPr sz="1800" b="1" i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dynamic</a:t>
            </a:r>
            <a:r>
              <a:rPr sz="1800" b="1" i="1" spc="-75" dirty="0">
                <a:latin typeface="Calibri"/>
                <a:cs typeface="Calibri"/>
              </a:rPr>
              <a:t> </a:t>
            </a:r>
            <a:r>
              <a:rPr sz="1800" b="1" i="1" spc="-20" dirty="0">
                <a:latin typeface="Calibri"/>
                <a:cs typeface="Calibri"/>
              </a:rPr>
              <a:t>way.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905065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dirty="0"/>
              <a:t>FEATURES</a:t>
            </a:r>
            <a:r>
              <a:rPr sz="4800" spc="-70" dirty="0"/>
              <a:t> </a:t>
            </a:r>
            <a:r>
              <a:rPr sz="4800" dirty="0"/>
              <a:t>AND</a:t>
            </a:r>
            <a:r>
              <a:rPr sz="4800" spc="-10" dirty="0"/>
              <a:t> FUNCTIONALITY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834707" y="1000823"/>
            <a:ext cx="10859135" cy="547179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b="1" i="1" dirty="0">
                <a:latin typeface="Calibri"/>
                <a:cs typeface="Calibri"/>
              </a:rPr>
              <a:t>HTML</a:t>
            </a:r>
            <a:r>
              <a:rPr sz="2000" b="1" i="1" spc="-30" dirty="0">
                <a:latin typeface="Calibri"/>
                <a:cs typeface="Calibri"/>
              </a:rPr>
              <a:t> </a:t>
            </a:r>
            <a:r>
              <a:rPr sz="2000" b="1" i="1" spc="-25" dirty="0">
                <a:latin typeface="Calibri"/>
                <a:cs typeface="Calibri"/>
              </a:rPr>
              <a:t>(HyperText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Markup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Language):</a:t>
            </a:r>
            <a:endParaRPr sz="2000">
              <a:latin typeface="Calibri"/>
              <a:cs typeface="Calibri"/>
            </a:endParaRPr>
          </a:p>
          <a:p>
            <a:pPr marL="12700" marR="5080" indent="-8255">
              <a:lnSpc>
                <a:spcPct val="62600"/>
              </a:lnSpc>
              <a:spcBef>
                <a:spcPts val="1650"/>
              </a:spcBef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sz="2000" b="1" i="1" spc="-10" dirty="0">
                <a:latin typeface="Calibri"/>
                <a:cs typeface="Calibri"/>
              </a:rPr>
              <a:t>	Features:&gt;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Provides</a:t>
            </a:r>
            <a:r>
              <a:rPr sz="2000" b="1" i="1" spc="-8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the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fundamental</a:t>
            </a:r>
            <a:r>
              <a:rPr sz="2000" b="1" i="1" spc="-1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structure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and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content of</a:t>
            </a:r>
            <a:r>
              <a:rPr sz="2000" b="1" i="1" spc="-8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</a:t>
            </a:r>
            <a:r>
              <a:rPr sz="2000" b="1" i="1" spc="-5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webpage.</a:t>
            </a:r>
            <a:r>
              <a:rPr sz="2000" b="1" i="1" spc="1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It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uses</a:t>
            </a:r>
            <a:r>
              <a:rPr sz="2000" b="1" i="1" spc="-20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elements</a:t>
            </a:r>
            <a:r>
              <a:rPr sz="2000" b="1" i="1" spc="-8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and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tags</a:t>
            </a:r>
            <a:r>
              <a:rPr sz="2000" b="1" i="1" spc="-20" dirty="0">
                <a:latin typeface="Calibri"/>
                <a:cs typeface="Calibri"/>
              </a:rPr>
              <a:t> </a:t>
            </a:r>
            <a:r>
              <a:rPr sz="2000" b="1" i="1" spc="-25" dirty="0">
                <a:latin typeface="Calibri"/>
                <a:cs typeface="Calibri"/>
              </a:rPr>
              <a:t>to </a:t>
            </a:r>
            <a:r>
              <a:rPr sz="2000" b="1" i="1" dirty="0">
                <a:latin typeface="Calibri"/>
                <a:cs typeface="Calibri"/>
              </a:rPr>
              <a:t>define</a:t>
            </a:r>
            <a:r>
              <a:rPr sz="2000" b="1" i="1" spc="-7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headings,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paragraphs,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images,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links,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lists,</a:t>
            </a:r>
            <a:r>
              <a:rPr sz="2000" b="1" i="1" spc="-11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forms,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and</a:t>
            </a:r>
            <a:r>
              <a:rPr sz="2000" b="1" i="1" spc="-7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other</a:t>
            </a:r>
            <a:r>
              <a:rPr sz="2000" b="1" i="1" spc="-20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content</a:t>
            </a:r>
            <a:r>
              <a:rPr sz="2000" b="1" i="1" spc="-70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types.</a:t>
            </a:r>
            <a:endParaRPr sz="2000">
              <a:latin typeface="Calibri"/>
              <a:cs typeface="Calibri"/>
            </a:endParaRPr>
          </a:p>
          <a:p>
            <a:pPr marL="12700" marR="381000" indent="-8255">
              <a:lnSpc>
                <a:spcPct val="62600"/>
              </a:lnSpc>
              <a:spcBef>
                <a:spcPts val="1425"/>
              </a:spcBef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sz="2000" b="1" i="1" spc="-10" dirty="0">
                <a:latin typeface="Calibri"/>
                <a:cs typeface="Calibri"/>
              </a:rPr>
              <a:t>	Functionality:&gt;</a:t>
            </a:r>
            <a:r>
              <a:rPr sz="2000" b="1" i="1" spc="-5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Creates</a:t>
            </a:r>
            <a:r>
              <a:rPr sz="2000" b="1" i="1" spc="-1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the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semantic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foundation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of</a:t>
            </a:r>
            <a:r>
              <a:rPr sz="2000" b="1" i="1" spc="-7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the</a:t>
            </a:r>
            <a:r>
              <a:rPr sz="2000" b="1" i="1" spc="2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page,</a:t>
            </a:r>
            <a:r>
              <a:rPr sz="2000" b="1" i="1" spc="-3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organizing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information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and</a:t>
            </a:r>
            <a:r>
              <a:rPr sz="2000" b="1" i="1" spc="-5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making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spc="-25" dirty="0">
                <a:latin typeface="Calibri"/>
                <a:cs typeface="Calibri"/>
              </a:rPr>
              <a:t>it </a:t>
            </a:r>
            <a:r>
              <a:rPr sz="2000" b="1" i="1" spc="-10" dirty="0">
                <a:latin typeface="Calibri"/>
                <a:cs typeface="Calibri"/>
              </a:rPr>
              <a:t>accessible.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35"/>
              </a:spcBef>
            </a:pPr>
            <a:r>
              <a:rPr sz="2000" b="1" i="1" dirty="0">
                <a:latin typeface="Calibri"/>
                <a:cs typeface="Calibri"/>
              </a:rPr>
              <a:t>CSS</a:t>
            </a:r>
            <a:r>
              <a:rPr sz="2000" b="1" i="1" spc="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(Cascading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Style</a:t>
            </a:r>
            <a:r>
              <a:rPr sz="2000" b="1" i="1" spc="-40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Sheets):</a:t>
            </a:r>
            <a:endParaRPr sz="2000">
              <a:latin typeface="Calibri"/>
              <a:cs typeface="Calibri"/>
            </a:endParaRPr>
          </a:p>
          <a:p>
            <a:pPr marL="12700" marR="532765" indent="-8255">
              <a:lnSpc>
                <a:spcPct val="62600"/>
              </a:lnSpc>
              <a:spcBef>
                <a:spcPts val="1650"/>
              </a:spcBef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sz="2000" b="1" i="1" spc="-10" dirty="0">
                <a:latin typeface="Calibri"/>
                <a:cs typeface="Calibri"/>
              </a:rPr>
              <a:t>	Features:&gt;</a:t>
            </a:r>
            <a:r>
              <a:rPr sz="2000" b="1" i="1" spc="-3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Controls</a:t>
            </a:r>
            <a:r>
              <a:rPr sz="2000" b="1" i="1" spc="-7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the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visual</a:t>
            </a:r>
            <a:r>
              <a:rPr sz="2000" b="1" i="1" spc="-7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presentation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and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layout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of HTML</a:t>
            </a:r>
            <a:r>
              <a:rPr sz="2000" b="1" i="1" spc="-5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elements.</a:t>
            </a:r>
            <a:r>
              <a:rPr sz="2000" b="1" i="1" spc="2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It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defines</a:t>
            </a:r>
            <a:r>
              <a:rPr sz="2000" b="1" i="1" spc="-7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styles</a:t>
            </a:r>
            <a:r>
              <a:rPr sz="2000" b="1" i="1" spc="-7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such</a:t>
            </a:r>
            <a:r>
              <a:rPr sz="2000" b="1" i="1" spc="-40" dirty="0">
                <a:latin typeface="Calibri"/>
                <a:cs typeface="Calibri"/>
              </a:rPr>
              <a:t> </a:t>
            </a:r>
            <a:r>
              <a:rPr sz="2000" b="1" i="1" spc="-25" dirty="0">
                <a:latin typeface="Calibri"/>
                <a:cs typeface="Calibri"/>
              </a:rPr>
              <a:t>as </a:t>
            </a:r>
            <a:r>
              <a:rPr sz="2000" b="1" i="1" dirty="0">
                <a:latin typeface="Calibri"/>
                <a:cs typeface="Calibri"/>
              </a:rPr>
              <a:t>colors,</a:t>
            </a:r>
            <a:r>
              <a:rPr sz="2000" b="1" i="1" spc="-3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fonts,</a:t>
            </a:r>
            <a:r>
              <a:rPr sz="2000" b="1" i="1" spc="-10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spacing,</a:t>
            </a:r>
            <a:r>
              <a:rPr sz="2000" b="1" i="1" spc="-3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positioning,</a:t>
            </a:r>
            <a:r>
              <a:rPr sz="2000" b="1" i="1" spc="-3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and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responsiveness</a:t>
            </a:r>
            <a:r>
              <a:rPr sz="2000" b="1" i="1" spc="-8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for various</a:t>
            </a:r>
            <a:r>
              <a:rPr sz="2000" b="1" i="1" spc="-1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screen</a:t>
            </a:r>
            <a:r>
              <a:rPr sz="2000" b="1" i="1" spc="-5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sizes.</a:t>
            </a:r>
            <a:endParaRPr sz="2000">
              <a:latin typeface="Calibri"/>
              <a:cs typeface="Calibri"/>
            </a:endParaRPr>
          </a:p>
          <a:p>
            <a:pPr marL="12700" marR="90170" indent="-8255">
              <a:lnSpc>
                <a:spcPct val="62600"/>
              </a:lnSpc>
              <a:spcBef>
                <a:spcPts val="1425"/>
              </a:spcBef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sz="2000" b="1" i="1" spc="-10" dirty="0">
                <a:latin typeface="Calibri"/>
                <a:cs typeface="Calibri"/>
              </a:rPr>
              <a:t>	Functionality:&gt;</a:t>
            </a:r>
            <a:r>
              <a:rPr sz="2000" b="1" i="1" spc="-3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Enhances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the</a:t>
            </a:r>
            <a:r>
              <a:rPr sz="2000" b="1" i="1" spc="-3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user</a:t>
            </a:r>
            <a:r>
              <a:rPr sz="2000" b="1" i="1" spc="20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experience</a:t>
            </a:r>
            <a:r>
              <a:rPr sz="2000" b="1" i="1" spc="-3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by</a:t>
            </a:r>
            <a:r>
              <a:rPr sz="2000" b="1" i="1" spc="-6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making</a:t>
            </a:r>
            <a:r>
              <a:rPr sz="2000" b="1" i="1" spc="-3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the</a:t>
            </a:r>
            <a:r>
              <a:rPr sz="2000" b="1" i="1" spc="-3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webpage</a:t>
            </a:r>
            <a:r>
              <a:rPr sz="2000" b="1" i="1" spc="-3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visually</a:t>
            </a:r>
            <a:r>
              <a:rPr sz="2000" b="1" i="1" spc="-6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appealing</a:t>
            </a:r>
            <a:r>
              <a:rPr sz="2000" b="1" i="1" spc="-3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and</a:t>
            </a:r>
            <a:r>
              <a:rPr sz="2000" b="1" i="1" spc="-30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easy</a:t>
            </a:r>
            <a:r>
              <a:rPr sz="2000" b="1" i="1" spc="-65" dirty="0">
                <a:latin typeface="Calibri"/>
                <a:cs typeface="Calibri"/>
              </a:rPr>
              <a:t> </a:t>
            </a:r>
            <a:r>
              <a:rPr sz="2000" b="1" i="1" spc="-25" dirty="0">
                <a:latin typeface="Calibri"/>
                <a:cs typeface="Calibri"/>
              </a:rPr>
              <a:t>to </a:t>
            </a:r>
            <a:r>
              <a:rPr sz="2000" b="1" i="1" dirty="0">
                <a:latin typeface="Calibri"/>
                <a:cs typeface="Calibri"/>
              </a:rPr>
              <a:t>navigate.</a:t>
            </a:r>
            <a:r>
              <a:rPr sz="2000" b="1" i="1" spc="-3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It</a:t>
            </a:r>
            <a:r>
              <a:rPr sz="2000" b="1" i="1" spc="-6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separates</a:t>
            </a:r>
            <a:r>
              <a:rPr sz="2000" b="1" i="1" spc="-20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content</a:t>
            </a:r>
            <a:r>
              <a:rPr sz="2000" b="1" i="1" spc="-6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from</a:t>
            </a:r>
            <a:r>
              <a:rPr sz="2000" b="1" i="1" spc="-2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presentation,</a:t>
            </a:r>
            <a:r>
              <a:rPr sz="2000" b="1" i="1" spc="-4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allowing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for</a:t>
            </a:r>
            <a:r>
              <a:rPr sz="2000" b="1" i="1" spc="-80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consistent</a:t>
            </a:r>
            <a:r>
              <a:rPr sz="2000" b="1" i="1" spc="-6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styling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across</a:t>
            </a:r>
            <a:r>
              <a:rPr sz="2000" b="1" i="1" spc="-9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multiple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pages.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30"/>
              </a:spcBef>
            </a:pPr>
            <a:r>
              <a:rPr sz="2000" b="1" i="1" spc="-10" dirty="0">
                <a:latin typeface="Calibri"/>
                <a:cs typeface="Calibri"/>
              </a:rPr>
              <a:t>JavaScript:</a:t>
            </a:r>
            <a:endParaRPr sz="2000">
              <a:latin typeface="Calibri"/>
              <a:cs typeface="Calibri"/>
            </a:endParaRPr>
          </a:p>
          <a:p>
            <a:pPr marL="12700" marR="129539" indent="-8255">
              <a:lnSpc>
                <a:spcPct val="62600"/>
              </a:lnSpc>
              <a:spcBef>
                <a:spcPts val="1655"/>
              </a:spcBef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sz="2000" b="1" i="1" spc="-10" dirty="0">
                <a:latin typeface="Calibri"/>
                <a:cs typeface="Calibri"/>
              </a:rPr>
              <a:t>	Features:&gt;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Adds</a:t>
            </a:r>
            <a:r>
              <a:rPr sz="2000" b="1" i="1" spc="-2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dynamic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and</a:t>
            </a:r>
            <a:r>
              <a:rPr sz="2000" b="1" i="1" spc="-5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interactive</a:t>
            </a:r>
            <a:r>
              <a:rPr sz="2000" b="1" i="1" spc="-3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behavior</a:t>
            </a:r>
            <a:r>
              <a:rPr sz="2000" b="1" i="1" spc="-3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to</a:t>
            </a:r>
            <a:r>
              <a:rPr sz="2000" b="1" i="1" spc="-5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webpages.</a:t>
            </a:r>
            <a:r>
              <a:rPr sz="2000" b="1" i="1" spc="-7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It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can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manipulate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HTML</a:t>
            </a:r>
            <a:r>
              <a:rPr sz="2000" b="1" i="1" spc="-6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and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spc="-20" dirty="0">
                <a:latin typeface="Calibri"/>
                <a:cs typeface="Calibri"/>
              </a:rPr>
              <a:t>CSS, </a:t>
            </a:r>
            <a:r>
              <a:rPr sz="2000" b="1" i="1" dirty="0">
                <a:latin typeface="Calibri"/>
                <a:cs typeface="Calibri"/>
              </a:rPr>
              <a:t>respond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to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user</a:t>
            </a:r>
            <a:r>
              <a:rPr sz="2000" b="1" i="1" spc="-7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actions</a:t>
            </a:r>
            <a:r>
              <a:rPr sz="2000" b="1" i="1" spc="-8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(clicks,</a:t>
            </a:r>
            <a:r>
              <a:rPr sz="2000" b="1" i="1" spc="-2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hovers,</a:t>
            </a:r>
            <a:r>
              <a:rPr sz="2000" b="1" i="1" spc="-2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form</a:t>
            </a:r>
            <a:r>
              <a:rPr sz="2000" b="1" i="1" spc="-10" dirty="0">
                <a:latin typeface="Calibri"/>
                <a:cs typeface="Calibri"/>
              </a:rPr>
              <a:t> submissions),</a:t>
            </a:r>
            <a:r>
              <a:rPr sz="2000" b="1" i="1" spc="-10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fetch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data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from</a:t>
            </a:r>
            <a:r>
              <a:rPr sz="2000" b="1" i="1" spc="-1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servers,</a:t>
            </a:r>
            <a:r>
              <a:rPr sz="2000" b="1" i="1" spc="-2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and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create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complex </a:t>
            </a:r>
            <a:r>
              <a:rPr sz="2000" b="1" i="1" dirty="0">
                <a:latin typeface="Calibri"/>
                <a:cs typeface="Calibri"/>
              </a:rPr>
              <a:t>animations</a:t>
            </a:r>
            <a:r>
              <a:rPr sz="2000" b="1" i="1" spc="-7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or</a:t>
            </a:r>
            <a:r>
              <a:rPr sz="2000" b="1" i="1" spc="1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  <a:p>
            <a:pPr marL="12700" marR="342900" indent="-8255" algn="just">
              <a:lnSpc>
                <a:spcPct val="62600"/>
              </a:lnSpc>
              <a:spcBef>
                <a:spcPts val="1425"/>
              </a:spcBef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sz="2000" b="1" i="1" spc="-10" dirty="0">
                <a:latin typeface="Calibri"/>
                <a:cs typeface="Calibri"/>
              </a:rPr>
              <a:t>	Functionality:&gt;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Enables</a:t>
            </a:r>
            <a:r>
              <a:rPr sz="2000" b="1" i="1" spc="-9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interactive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elements</a:t>
            </a:r>
            <a:r>
              <a:rPr sz="2000" b="1" i="1" spc="-2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like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carousels,</a:t>
            </a:r>
            <a:r>
              <a:rPr sz="2000" b="1" i="1" spc="-4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forms</a:t>
            </a:r>
            <a:r>
              <a:rPr sz="2000" b="1" i="1" spc="-8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with</a:t>
            </a:r>
            <a:r>
              <a:rPr sz="2000" b="1" i="1" spc="-6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validation,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dynamic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content updates,</a:t>
            </a:r>
            <a:r>
              <a:rPr sz="2000" b="1" i="1" spc="-9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real-</a:t>
            </a:r>
            <a:r>
              <a:rPr sz="2000" b="1" i="1" dirty="0">
                <a:latin typeface="Calibri"/>
                <a:cs typeface="Calibri"/>
              </a:rPr>
              <a:t>time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data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display,</a:t>
            </a:r>
            <a:r>
              <a:rPr sz="2000" b="1" i="1" spc="-2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and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single-</a:t>
            </a:r>
            <a:r>
              <a:rPr sz="2000" b="1" i="1" dirty="0">
                <a:latin typeface="Calibri"/>
                <a:cs typeface="Calibri"/>
              </a:rPr>
              <a:t>page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applications.</a:t>
            </a:r>
            <a:r>
              <a:rPr sz="2000" b="1" i="1" spc="-1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It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makes</a:t>
            </a:r>
            <a:r>
              <a:rPr sz="2000" b="1" i="1" spc="-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the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webpage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responsive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i="1" spc="-25" dirty="0">
                <a:latin typeface="Calibri"/>
                <a:cs typeface="Calibri"/>
              </a:rPr>
              <a:t>and </a:t>
            </a:r>
            <a:r>
              <a:rPr sz="2000" b="1" i="1" dirty="0">
                <a:latin typeface="Calibri"/>
                <a:cs typeface="Calibri"/>
              </a:rPr>
              <a:t>engaging</a:t>
            </a:r>
            <a:r>
              <a:rPr sz="2000" b="1" i="1" spc="-6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for</a:t>
            </a:r>
            <a:r>
              <a:rPr sz="2000" b="1" i="1" spc="-80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users.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cp:lastModifiedBy>Durga R</cp:lastModifiedBy>
  <cp:revision>2</cp:revision>
  <dcterms:created xsi:type="dcterms:W3CDTF">2025-09-19T08:08:15Z</dcterms:created>
  <dcterms:modified xsi:type="dcterms:W3CDTF">2025-09-22T06:31:23Z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2025-09-02T00:00:00Z</vt:filetime>
  </property>
  <property fmtid="{D5CDD505-2E9C-101B-9397-08002B2CF9AE}" pid="3" name="LastSaved">
    <vt:filetime>2025-09-19T00:00:00Z</vt:filetime>
  </property>
</Properties>
</file>