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69343e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69343e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69343e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69343e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92efdf9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92efdf9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92efdf9a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92efdf9a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92efdf9a_0_1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92efdf9a_0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92efdf9a_0_2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92efdf9a_0_2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92efdf9a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92efdf9a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65c8f91c2e0a88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65c8f91c2e0a88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11100" y="1678550"/>
            <a:ext cx="7059600" cy="2759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100">
                <a:latin typeface="Times New Roman"/>
                <a:ea typeface="Times New Roman"/>
                <a:cs typeface="Times New Roman"/>
                <a:sym typeface="Times New Roman"/>
              </a:rPr>
              <a:t>BMS INSTITUTE OF TECHNOLOGY AND MANAGEMENT</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      Avalahalli Post, Yelahanka, Bengaluru-560064</a:t>
            </a:r>
            <a:endParaRPr sz="2100">
              <a:latin typeface="Times New Roman"/>
              <a:ea typeface="Times New Roman"/>
              <a:cs typeface="Times New Roman"/>
              <a:sym typeface="Times New Roman"/>
            </a:endParaRPr>
          </a:p>
          <a:p>
            <a:pPr indent="0" lvl="0" marL="0" rtl="0" algn="ctr">
              <a:spcBef>
                <a:spcPts val="0"/>
              </a:spcBef>
              <a:spcAft>
                <a:spcPts val="0"/>
              </a:spcAft>
              <a:buNone/>
            </a:pPr>
            <a:r>
              <a:t/>
            </a:r>
            <a:endParaRPr sz="2100">
              <a:latin typeface="Times New Roman"/>
              <a:ea typeface="Times New Roman"/>
              <a:cs typeface="Times New Roman"/>
              <a:sym typeface="Times New Roman"/>
            </a:endParaRPr>
          </a:p>
          <a:p>
            <a:pPr indent="0" lvl="0" marL="0" rtl="0" algn="ctr">
              <a:spcBef>
                <a:spcPts val="0"/>
              </a:spcBef>
              <a:spcAft>
                <a:spcPts val="0"/>
              </a:spcAft>
              <a:buNone/>
            </a:pPr>
            <a:r>
              <a:rPr b="1" lang="en" sz="1877" u="sng">
                <a:latin typeface="Times New Roman"/>
                <a:ea typeface="Times New Roman"/>
                <a:cs typeface="Times New Roman"/>
                <a:sym typeface="Times New Roman"/>
              </a:rPr>
              <a:t>DEPARTMENT OF MCA</a:t>
            </a:r>
            <a:endParaRPr b="1" sz="1877" u="sng">
              <a:latin typeface="Times New Roman"/>
              <a:ea typeface="Times New Roman"/>
              <a:cs typeface="Times New Roman"/>
              <a:sym typeface="Times New Roman"/>
            </a:endParaRPr>
          </a:p>
          <a:p>
            <a:pPr indent="0" lvl="0" marL="0" rtl="0" algn="ctr">
              <a:spcBef>
                <a:spcPts val="0"/>
              </a:spcBef>
              <a:spcAft>
                <a:spcPts val="0"/>
              </a:spcAft>
              <a:buNone/>
            </a:pPr>
            <a:r>
              <a:t/>
            </a:r>
            <a:endParaRPr sz="1877" u="sng">
              <a:latin typeface="Times New Roman"/>
              <a:ea typeface="Times New Roman"/>
              <a:cs typeface="Times New Roman"/>
              <a:sym typeface="Times New Roman"/>
            </a:endParaRPr>
          </a:p>
          <a:p>
            <a:pPr indent="0" lvl="0" marL="0" rtl="0" algn="ctr">
              <a:spcBef>
                <a:spcPts val="0"/>
              </a:spcBef>
              <a:spcAft>
                <a:spcPts val="0"/>
              </a:spcAft>
              <a:buNone/>
            </a:pPr>
            <a:r>
              <a:rPr lang="en" sz="1877">
                <a:latin typeface="Times New Roman"/>
                <a:ea typeface="Times New Roman"/>
                <a:cs typeface="Times New Roman"/>
                <a:sym typeface="Times New Roman"/>
              </a:rPr>
              <a:t>Seminar Guide:</a:t>
            </a:r>
            <a:endParaRPr sz="1877">
              <a:latin typeface="Times New Roman"/>
              <a:ea typeface="Times New Roman"/>
              <a:cs typeface="Times New Roman"/>
              <a:sym typeface="Times New Roman"/>
            </a:endParaRPr>
          </a:p>
          <a:p>
            <a:pPr indent="0" lvl="0" marL="0" rtl="0" algn="ctr">
              <a:spcBef>
                <a:spcPts val="0"/>
              </a:spcBef>
              <a:spcAft>
                <a:spcPts val="0"/>
              </a:spcAft>
              <a:buNone/>
            </a:pPr>
            <a:r>
              <a:rPr lang="en" sz="1877">
                <a:latin typeface="Times New Roman"/>
                <a:ea typeface="Times New Roman"/>
                <a:cs typeface="Times New Roman"/>
                <a:sym typeface="Times New Roman"/>
              </a:rPr>
              <a:t>Prof.Dwarakanath G.V</a:t>
            </a:r>
            <a:endParaRPr sz="1877">
              <a:latin typeface="Times New Roman"/>
              <a:ea typeface="Times New Roman"/>
              <a:cs typeface="Times New Roman"/>
              <a:sym typeface="Times New Roman"/>
            </a:endParaRPr>
          </a:p>
          <a:p>
            <a:pPr indent="0" lvl="0" marL="0" rtl="0" algn="ctr">
              <a:spcBef>
                <a:spcPts val="0"/>
              </a:spcBef>
              <a:spcAft>
                <a:spcPts val="0"/>
              </a:spcAft>
              <a:buNone/>
            </a:pPr>
            <a:r>
              <a:rPr lang="en" sz="1877">
                <a:latin typeface="Times New Roman"/>
                <a:ea typeface="Times New Roman"/>
                <a:cs typeface="Times New Roman"/>
                <a:sym typeface="Times New Roman"/>
              </a:rPr>
              <a:t>Assistant Professor</a:t>
            </a:r>
            <a:endParaRPr sz="1877">
              <a:latin typeface="Times New Roman"/>
              <a:ea typeface="Times New Roman"/>
              <a:cs typeface="Times New Roman"/>
              <a:sym typeface="Times New Roman"/>
            </a:endParaRPr>
          </a:p>
        </p:txBody>
      </p:sp>
      <p:sp>
        <p:nvSpPr>
          <p:cNvPr id="129" name="Google Shape;129;p13"/>
          <p:cNvSpPr txBox="1"/>
          <p:nvPr>
            <p:ph idx="1" type="subTitle"/>
          </p:nvPr>
        </p:nvSpPr>
        <p:spPr>
          <a:xfrm>
            <a:off x="881321" y="4272372"/>
            <a:ext cx="77661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Presented by Rupak Dutta and Shadab Ansari</a:t>
            </a:r>
            <a:endParaRPr>
              <a:latin typeface="Times New Roman"/>
              <a:ea typeface="Times New Roman"/>
              <a:cs typeface="Times New Roman"/>
              <a:sym typeface="Times New Roman"/>
            </a:endParaRPr>
          </a:p>
        </p:txBody>
      </p:sp>
      <p:pic>
        <p:nvPicPr>
          <p:cNvPr id="130" name="Google Shape;130;p13"/>
          <p:cNvPicPr preferRelativeResize="0"/>
          <p:nvPr/>
        </p:nvPicPr>
        <p:blipFill rotWithShape="1">
          <a:blip r:embed="rId3">
            <a:alphaModFix/>
          </a:blip>
          <a:srcRect b="0" l="0" r="0" t="0"/>
          <a:stretch/>
        </p:blipFill>
        <p:spPr>
          <a:xfrm>
            <a:off x="3843425" y="312721"/>
            <a:ext cx="1457150" cy="121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Smart Door Lock using Face </a:t>
            </a:r>
            <a:r>
              <a:rPr lang="en">
                <a:latin typeface="Times New Roman"/>
                <a:ea typeface="Times New Roman"/>
                <a:cs typeface="Times New Roman"/>
                <a:sym typeface="Times New Roman"/>
              </a:rPr>
              <a:t>Recognition</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Abstract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Introduction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Block Diagram</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Components to be used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Methodology</a:t>
            </a:r>
            <a:endParaRPr sz="1600">
              <a:latin typeface="Times New Roman"/>
              <a:ea typeface="Times New Roman"/>
              <a:cs typeface="Times New Roman"/>
              <a:sym typeface="Times New Roman"/>
            </a:endParaRPr>
          </a:p>
          <a:p>
            <a:pPr indent="0" lvl="0" marL="45720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66450" y="835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47" name="Google Shape;147;p16"/>
          <p:cNvSpPr txBox="1"/>
          <p:nvPr>
            <p:ph idx="1" type="body"/>
          </p:nvPr>
        </p:nvSpPr>
        <p:spPr>
          <a:xfrm>
            <a:off x="366450" y="1990050"/>
            <a:ext cx="7967700" cy="2541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lang="en" sz="1619">
                <a:solidFill>
                  <a:srgbClr val="555555"/>
                </a:solidFill>
                <a:highlight>
                  <a:srgbClr val="FFFFFF"/>
                </a:highlight>
                <a:latin typeface="Times New Roman"/>
                <a:ea typeface="Times New Roman"/>
                <a:cs typeface="Times New Roman"/>
                <a:sym typeface="Times New Roman"/>
              </a:rPr>
              <a:t>Security is at most concern for anyone nowadays, whether it's data security or security of their own home. With the advancement of technology and the increasing use of IoT, digital door locks have become very common these days. Digital lock doesn’t require any physical key but it uses RFID, fingerprint, Face ID, pin, passwords, etc. to control the door lock.</a:t>
            </a:r>
            <a:endParaRPr sz="1619">
              <a:solidFill>
                <a:srgbClr val="555555"/>
              </a:solidFill>
              <a:highlight>
                <a:srgbClr val="FFFFFF"/>
              </a:highlight>
              <a:latin typeface="Times New Roman"/>
              <a:ea typeface="Times New Roman"/>
              <a:cs typeface="Times New Roman"/>
              <a:sym typeface="Times New Roman"/>
            </a:endParaRPr>
          </a:p>
          <a:p>
            <a:pPr indent="0" lvl="0" marL="0" rtl="0" algn="l">
              <a:lnSpc>
                <a:spcPct val="80000"/>
              </a:lnSpc>
              <a:spcBef>
                <a:spcPts val="1200"/>
              </a:spcBef>
              <a:spcAft>
                <a:spcPts val="0"/>
              </a:spcAft>
              <a:buSzPts val="852"/>
              <a:buNone/>
            </a:pPr>
            <a:r>
              <a:rPr lang="en" sz="1619">
                <a:solidFill>
                  <a:srgbClr val="555555"/>
                </a:solidFill>
                <a:highlight>
                  <a:srgbClr val="FFFFFF"/>
                </a:highlight>
                <a:latin typeface="Times New Roman"/>
                <a:ea typeface="Times New Roman"/>
                <a:cs typeface="Times New Roman"/>
                <a:sym typeface="Times New Roman"/>
              </a:rPr>
              <a:t>Face Recognition technology has improved drastically in the past decade and now it is primarily used for surveillance and security purposes.Face Recognition is a more complex task that needs to classify if the human face detected matches the faces the software has already seen. It is essentially an object-classification-cum-object-detection task for human faces</a:t>
            </a:r>
            <a:endParaRPr sz="1619">
              <a:solidFill>
                <a:srgbClr val="555555"/>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301">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14100" y="825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53" name="Google Shape;153;p17"/>
          <p:cNvSpPr txBox="1"/>
          <p:nvPr>
            <p:ph idx="1" type="body"/>
          </p:nvPr>
        </p:nvSpPr>
        <p:spPr>
          <a:xfrm>
            <a:off x="314100" y="1990050"/>
            <a:ext cx="80202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Face recognition system is broadly used for human identification because of its capacity to measure facial points and recognize the identity in an unobtrusive way. The application of face recognition systems can be applied to surveillance at home, workplaces, and campuses,accordingly.</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In this project we will build </a:t>
            </a:r>
            <a:r>
              <a:rPr b="1" lang="en" sz="1600">
                <a:solidFill>
                  <a:srgbClr val="555555"/>
                </a:solidFill>
                <a:highlight>
                  <a:srgbClr val="FFFFFF"/>
                </a:highlight>
                <a:latin typeface="Times New Roman"/>
                <a:ea typeface="Times New Roman"/>
                <a:cs typeface="Times New Roman"/>
                <a:sym typeface="Times New Roman"/>
              </a:rPr>
              <a:t>Face ID controlled Digital Door lock system using ESP32-CAM</a:t>
            </a:r>
            <a:r>
              <a:rPr lang="en" sz="1600">
                <a:solidFill>
                  <a:srgbClr val="555555"/>
                </a:solidFill>
                <a:highlight>
                  <a:srgbClr val="FFFFFF"/>
                </a:highlight>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665475"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Block Diagram</a:t>
            </a:r>
            <a:endParaRPr>
              <a:latin typeface="Times New Roman"/>
              <a:ea typeface="Times New Roman"/>
              <a:cs typeface="Times New Roman"/>
              <a:sym typeface="Times New Roman"/>
            </a:endParaRPr>
          </a:p>
        </p:txBody>
      </p:sp>
      <p:sp>
        <p:nvSpPr>
          <p:cNvPr id="159" name="Google Shape;159;p18"/>
          <p:cNvSpPr/>
          <p:nvPr/>
        </p:nvSpPr>
        <p:spPr>
          <a:xfrm>
            <a:off x="3518375" y="1941488"/>
            <a:ext cx="2008800" cy="128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ESP32-CAM</a:t>
            </a:r>
            <a:endParaRPr>
              <a:latin typeface="Times New Roman"/>
              <a:ea typeface="Times New Roman"/>
              <a:cs typeface="Times New Roman"/>
              <a:sym typeface="Times New Roman"/>
            </a:endParaRPr>
          </a:p>
        </p:txBody>
      </p:sp>
      <p:sp>
        <p:nvSpPr>
          <p:cNvPr id="160" name="Google Shape;160;p18"/>
          <p:cNvSpPr/>
          <p:nvPr/>
        </p:nvSpPr>
        <p:spPr>
          <a:xfrm>
            <a:off x="665475" y="2230550"/>
            <a:ext cx="1195500" cy="69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FTDI Board</a:t>
            </a:r>
            <a:endParaRPr>
              <a:latin typeface="Times New Roman"/>
              <a:ea typeface="Times New Roman"/>
              <a:cs typeface="Times New Roman"/>
              <a:sym typeface="Times New Roman"/>
            </a:endParaRPr>
          </a:p>
        </p:txBody>
      </p:sp>
      <p:sp>
        <p:nvSpPr>
          <p:cNvPr id="161" name="Google Shape;161;p18"/>
          <p:cNvSpPr/>
          <p:nvPr/>
        </p:nvSpPr>
        <p:spPr>
          <a:xfrm rot="5400000">
            <a:off x="5925475" y="1986275"/>
            <a:ext cx="1384500" cy="1133700"/>
          </a:xfrm>
          <a:prstGeom prst="pentagon">
            <a:avLst>
              <a:gd fmla="val 105146" name="hf"/>
              <a:gd fmla="val 110557"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Actuator</a:t>
            </a:r>
            <a:endParaRPr>
              <a:latin typeface="Times New Roman"/>
              <a:ea typeface="Times New Roman"/>
              <a:cs typeface="Times New Roman"/>
              <a:sym typeface="Times New Roman"/>
            </a:endParaRPr>
          </a:p>
        </p:txBody>
      </p:sp>
      <p:sp>
        <p:nvSpPr>
          <p:cNvPr id="162" name="Google Shape;162;p18"/>
          <p:cNvSpPr/>
          <p:nvPr/>
        </p:nvSpPr>
        <p:spPr>
          <a:xfrm>
            <a:off x="3758650" y="3869575"/>
            <a:ext cx="1638900" cy="85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Relay</a:t>
            </a:r>
            <a:endParaRPr>
              <a:latin typeface="Times New Roman"/>
              <a:ea typeface="Times New Roman"/>
              <a:cs typeface="Times New Roman"/>
              <a:sym typeface="Times New Roman"/>
            </a:endParaRPr>
          </a:p>
        </p:txBody>
      </p:sp>
      <p:sp>
        <p:nvSpPr>
          <p:cNvPr id="163" name="Google Shape;163;p18"/>
          <p:cNvSpPr/>
          <p:nvPr/>
        </p:nvSpPr>
        <p:spPr>
          <a:xfrm>
            <a:off x="8084175" y="2859050"/>
            <a:ext cx="628500" cy="10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12 V Supply</a:t>
            </a:r>
            <a:endParaRPr>
              <a:latin typeface="Times New Roman"/>
              <a:ea typeface="Times New Roman"/>
              <a:cs typeface="Times New Roman"/>
              <a:sym typeface="Times New Roman"/>
            </a:endParaRPr>
          </a:p>
        </p:txBody>
      </p:sp>
      <p:cxnSp>
        <p:nvCxnSpPr>
          <p:cNvPr id="164" name="Google Shape;164;p18"/>
          <p:cNvCxnSpPr>
            <a:stCxn id="160" idx="3"/>
          </p:cNvCxnSpPr>
          <p:nvPr/>
        </p:nvCxnSpPr>
        <p:spPr>
          <a:xfrm>
            <a:off x="1860975" y="2575550"/>
            <a:ext cx="1638900" cy="123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8"/>
          <p:cNvCxnSpPr/>
          <p:nvPr/>
        </p:nvCxnSpPr>
        <p:spPr>
          <a:xfrm flipH="1">
            <a:off x="4005150" y="2982275"/>
            <a:ext cx="12300" cy="9735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18"/>
          <p:cNvCxnSpPr>
            <a:stCxn id="162" idx="3"/>
            <a:endCxn id="163" idx="1"/>
          </p:cNvCxnSpPr>
          <p:nvPr/>
        </p:nvCxnSpPr>
        <p:spPr>
          <a:xfrm flipH="1" rot="10800000">
            <a:off x="5397550" y="3364375"/>
            <a:ext cx="2686500" cy="9303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67" name="Google Shape;167;p18"/>
          <p:cNvCxnSpPr>
            <a:endCxn id="161" idx="4"/>
          </p:cNvCxnSpPr>
          <p:nvPr/>
        </p:nvCxnSpPr>
        <p:spPr>
          <a:xfrm rot="-5400000">
            <a:off x="5086378" y="3045758"/>
            <a:ext cx="1029300" cy="899700"/>
          </a:xfrm>
          <a:prstGeom prst="bentConnector2">
            <a:avLst/>
          </a:prstGeom>
          <a:noFill/>
          <a:ln cap="flat" cmpd="sng" w="9525">
            <a:solidFill>
              <a:schemeClr val="dk2"/>
            </a:solidFill>
            <a:prstDash val="solid"/>
            <a:round/>
            <a:headEnd len="med" w="med" type="none"/>
            <a:tailEnd len="med" w="med" type="none"/>
          </a:ln>
        </p:spPr>
      </p:cxnSp>
      <p:cxnSp>
        <p:nvCxnSpPr>
          <p:cNvPr id="168" name="Google Shape;168;p18"/>
          <p:cNvCxnSpPr>
            <a:stCxn id="161" idx="0"/>
          </p:cNvCxnSpPr>
          <p:nvPr/>
        </p:nvCxnSpPr>
        <p:spPr>
          <a:xfrm>
            <a:off x="7184575" y="2553125"/>
            <a:ext cx="887400" cy="6345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69" name="Google Shape;169;p18"/>
          <p:cNvSpPr/>
          <p:nvPr/>
        </p:nvSpPr>
        <p:spPr>
          <a:xfrm>
            <a:off x="3789371" y="632119"/>
            <a:ext cx="1577448" cy="102934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ESP Server</a:t>
            </a:r>
            <a:endParaRPr/>
          </a:p>
        </p:txBody>
      </p:sp>
      <p:cxnSp>
        <p:nvCxnSpPr>
          <p:cNvPr id="170" name="Google Shape;170;p18"/>
          <p:cNvCxnSpPr>
            <a:stCxn id="169" idx="0"/>
            <a:endCxn id="159" idx="0"/>
          </p:cNvCxnSpPr>
          <p:nvPr/>
        </p:nvCxnSpPr>
        <p:spPr>
          <a:xfrm flipH="1">
            <a:off x="4522804" y="1146793"/>
            <a:ext cx="842700" cy="794700"/>
          </a:xfrm>
          <a:prstGeom prst="bentConnector4">
            <a:avLst>
              <a:gd fmla="val -28502" name="adj1"/>
              <a:gd fmla="val 82618"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530675" y="790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Components to be used</a:t>
            </a:r>
            <a:endParaRPr>
              <a:latin typeface="Times New Roman"/>
              <a:ea typeface="Times New Roman"/>
              <a:cs typeface="Times New Roman"/>
              <a:sym typeface="Times New Roman"/>
            </a:endParaRPr>
          </a:p>
        </p:txBody>
      </p:sp>
      <p:sp>
        <p:nvSpPr>
          <p:cNvPr id="176" name="Google Shape;176;p19"/>
          <p:cNvSpPr txBox="1"/>
          <p:nvPr>
            <p:ph idx="1" type="body"/>
          </p:nvPr>
        </p:nvSpPr>
        <p:spPr>
          <a:xfrm>
            <a:off x="3936450" y="1944875"/>
            <a:ext cx="50136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ESP32 CAM(Microcontroller +Camera)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FTDI Board(for powering up esp32 and feeding data into it)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Relay module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Servo motor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Jumper Wires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Buzzer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Leds</a:t>
            </a:r>
            <a:endParaRPr sz="1600">
              <a:latin typeface="Times New Roman"/>
              <a:ea typeface="Times New Roman"/>
              <a:cs typeface="Times New Roman"/>
              <a:sym typeface="Times New Roman"/>
            </a:endParaRPr>
          </a:p>
        </p:txBody>
      </p:sp>
      <p:pic>
        <p:nvPicPr>
          <p:cNvPr id="177" name="Google Shape;177;p19"/>
          <p:cNvPicPr preferRelativeResize="0"/>
          <p:nvPr/>
        </p:nvPicPr>
        <p:blipFill rotWithShape="1">
          <a:blip r:embed="rId3">
            <a:alphaModFix/>
          </a:blip>
          <a:srcRect b="0" l="10816" r="17979" t="0"/>
          <a:stretch/>
        </p:blipFill>
        <p:spPr>
          <a:xfrm rot="-5400000">
            <a:off x="823839" y="1451962"/>
            <a:ext cx="2683999" cy="3270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83" name="Google Shape;183;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555555"/>
              </a:buClr>
              <a:buSzPts val="1750"/>
              <a:buFont typeface="Times New Roman"/>
              <a:buChar char="●"/>
            </a:pPr>
            <a:r>
              <a:rPr lang="en" sz="1750">
                <a:solidFill>
                  <a:srgbClr val="555555"/>
                </a:solidFill>
                <a:highlight>
                  <a:srgbClr val="FFFFFF"/>
                </a:highlight>
                <a:latin typeface="Times New Roman"/>
                <a:ea typeface="Times New Roman"/>
                <a:cs typeface="Times New Roman"/>
                <a:sym typeface="Times New Roman"/>
              </a:rPr>
              <a:t>The ESP-32 Cam scans the user’s face.</a:t>
            </a:r>
            <a:endParaRPr sz="1750">
              <a:solidFill>
                <a:srgbClr val="555555"/>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rgbClr val="555555"/>
              </a:buClr>
              <a:buSzPts val="1750"/>
              <a:buFont typeface="Times New Roman"/>
              <a:buChar char="●"/>
            </a:pPr>
            <a:r>
              <a:rPr lang="en" sz="1750">
                <a:solidFill>
                  <a:srgbClr val="555555"/>
                </a:solidFill>
                <a:highlight>
                  <a:srgbClr val="FFFFFF"/>
                </a:highlight>
                <a:latin typeface="Times New Roman"/>
                <a:ea typeface="Times New Roman"/>
                <a:cs typeface="Times New Roman"/>
                <a:sym typeface="Times New Roman"/>
              </a:rPr>
              <a:t>The scanned face is then checked with the stored images from the microSD card.</a:t>
            </a:r>
            <a:endParaRPr sz="1750">
              <a:solidFill>
                <a:srgbClr val="555555"/>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rgbClr val="555555"/>
              </a:buClr>
              <a:buSzPts val="1750"/>
              <a:buFont typeface="Times New Roman"/>
              <a:buChar char="●"/>
            </a:pPr>
            <a:r>
              <a:rPr lang="en" sz="1750">
                <a:solidFill>
                  <a:srgbClr val="555555"/>
                </a:solidFill>
                <a:highlight>
                  <a:srgbClr val="FFFFFF"/>
                </a:highlight>
                <a:latin typeface="Times New Roman"/>
                <a:ea typeface="Times New Roman"/>
                <a:cs typeface="Times New Roman"/>
                <a:sym typeface="Times New Roman"/>
              </a:rPr>
              <a:t>If face matches the image,it then send an ON signal to the relay.</a:t>
            </a:r>
            <a:endParaRPr sz="1750">
              <a:solidFill>
                <a:srgbClr val="555555"/>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rgbClr val="555555"/>
              </a:buClr>
              <a:buSzPts val="1750"/>
              <a:buFont typeface="Times New Roman"/>
              <a:buChar char="●"/>
            </a:pPr>
            <a:r>
              <a:rPr lang="en" sz="1750">
                <a:solidFill>
                  <a:srgbClr val="555555"/>
                </a:solidFill>
                <a:highlight>
                  <a:srgbClr val="FFFFFF"/>
                </a:highlight>
                <a:latin typeface="Times New Roman"/>
                <a:ea typeface="Times New Roman"/>
                <a:cs typeface="Times New Roman"/>
                <a:sym typeface="Times New Roman"/>
              </a:rPr>
              <a:t>The relay then sends signal to the Servo motor lock which unlocks it</a:t>
            </a:r>
            <a:endParaRPr sz="1750">
              <a:solidFill>
                <a:srgbClr val="55555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09598" y="1468200"/>
            <a:ext cx="6724800" cy="2207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