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7" r:id="rId1"/>
    <p:sldMasterId id="2147483701" r:id="rId2"/>
    <p:sldMasterId id="2147483720" r:id="rId3"/>
  </p:sldMasterIdLst>
  <p:notesMasterIdLst>
    <p:notesMasterId r:id="rId44"/>
  </p:notesMasterIdLst>
  <p:sldIdLst>
    <p:sldId id="279" r:id="rId4"/>
    <p:sldId id="294" r:id="rId5"/>
    <p:sldId id="287" r:id="rId6"/>
    <p:sldId id="280" r:id="rId7"/>
    <p:sldId id="290" r:id="rId8"/>
    <p:sldId id="293" r:id="rId9"/>
    <p:sldId id="296" r:id="rId10"/>
    <p:sldId id="295" r:id="rId11"/>
    <p:sldId id="297" r:id="rId12"/>
    <p:sldId id="305" r:id="rId13"/>
    <p:sldId id="292" r:id="rId14"/>
    <p:sldId id="298" r:id="rId15"/>
    <p:sldId id="299" r:id="rId16"/>
    <p:sldId id="301" r:id="rId17"/>
    <p:sldId id="302" r:id="rId18"/>
    <p:sldId id="289" r:id="rId19"/>
    <p:sldId id="303" r:id="rId20"/>
    <p:sldId id="304" r:id="rId21"/>
    <p:sldId id="291" r:id="rId22"/>
    <p:sldId id="307" r:id="rId23"/>
    <p:sldId id="308" r:id="rId24"/>
    <p:sldId id="317" r:id="rId25"/>
    <p:sldId id="309" r:id="rId26"/>
    <p:sldId id="310" r:id="rId27"/>
    <p:sldId id="311" r:id="rId28"/>
    <p:sldId id="313" r:id="rId29"/>
    <p:sldId id="314" r:id="rId30"/>
    <p:sldId id="315" r:id="rId31"/>
    <p:sldId id="324" r:id="rId32"/>
    <p:sldId id="318" r:id="rId33"/>
    <p:sldId id="322" r:id="rId34"/>
    <p:sldId id="323" r:id="rId35"/>
    <p:sldId id="325" r:id="rId36"/>
    <p:sldId id="326" r:id="rId37"/>
    <p:sldId id="320" r:id="rId38"/>
    <p:sldId id="328" r:id="rId39"/>
    <p:sldId id="329" r:id="rId40"/>
    <p:sldId id="331" r:id="rId41"/>
    <p:sldId id="332"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8E432FF-0FCA-4B6B-85DF-4B12720A7B58}">
          <p14:sldIdLst>
            <p14:sldId id="279"/>
            <p14:sldId id="294"/>
            <p14:sldId id="287"/>
          </p14:sldIdLst>
        </p14:section>
        <p14:section name="Stack Trace Intro" id="{FCFC4E71-898C-408A-8387-A95B2165E031}">
          <p14:sldIdLst>
            <p14:sldId id="280"/>
            <p14:sldId id="290"/>
            <p14:sldId id="293"/>
          </p14:sldIdLst>
        </p14:section>
        <p14:section name="ST_function names" id="{80F0BDF1-842B-466D-994E-1C989E3C4F2D}">
          <p14:sldIdLst>
            <p14:sldId id="296"/>
            <p14:sldId id="295"/>
            <p14:sldId id="297"/>
            <p14:sldId id="305"/>
          </p14:sldIdLst>
        </p14:section>
        <p14:section name="ST_srcloc_uft" id="{BD919050-6DC9-4A36-8288-51A662878607}">
          <p14:sldIdLst>
            <p14:sldId id="292"/>
            <p14:sldId id="298"/>
            <p14:sldId id="299"/>
            <p14:sldId id="301"/>
            <p14:sldId id="302"/>
            <p14:sldId id="289"/>
            <p14:sldId id="303"/>
            <p14:sldId id="304"/>
          </p14:sldIdLst>
        </p14:section>
        <p14:section name="ST_srcloc_svm" id="{E7CC7DE3-BE5A-432E-BA19-EA23B9E7E302}">
          <p14:sldIdLst>
            <p14:sldId id="291"/>
            <p14:sldId id="307"/>
            <p14:sldId id="308"/>
            <p14:sldId id="317"/>
            <p14:sldId id="309"/>
            <p14:sldId id="310"/>
            <p14:sldId id="311"/>
          </p14:sldIdLst>
        </p14:section>
        <p14:section name="ST_Demo" id="{20227937-55A3-49E1-9D9D-6AFAD3A7FE1B}">
          <p14:sldIdLst>
            <p14:sldId id="313"/>
            <p14:sldId id="314"/>
          </p14:sldIdLst>
        </p14:section>
        <p14:section name="Reflections" id="{B7F82CB4-D08B-4D89-A87F-0E3BD5C8C911}">
          <p14:sldIdLst>
            <p14:sldId id="315"/>
            <p14:sldId id="324"/>
            <p14:sldId id="318"/>
            <p14:sldId id="322"/>
            <p14:sldId id="323"/>
            <p14:sldId id="325"/>
            <p14:sldId id="326"/>
            <p14:sldId id="320"/>
            <p14:sldId id="328"/>
            <p14:sldId id="329"/>
            <p14:sldId id="331"/>
            <p14:sldId id="332"/>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7F3"/>
    <a:srgbClr val="D85192"/>
    <a:srgbClr val="809298"/>
    <a:srgbClr val="657B83"/>
    <a:srgbClr val="CB4B16"/>
    <a:srgbClr val="859900"/>
    <a:srgbClr val="819672"/>
    <a:srgbClr val="82956E"/>
    <a:srgbClr val="BCC778"/>
    <a:srgbClr val="ECEC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6"/>
    <p:restoredTop sz="86332"/>
  </p:normalViewPr>
  <p:slideViewPr>
    <p:cSldViewPr snapToGrid="0" snapToObjects="1">
      <p:cViewPr varScale="1">
        <p:scale>
          <a:sx n="98" d="100"/>
          <a:sy n="98" d="100"/>
        </p:scale>
        <p:origin x="432"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8CB5F-C029-8E4D-8C11-838922BE2791}"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50507-6ABD-D342-BD52-6EEA9C6115F4}" type="slidenum">
              <a:rPr lang="en-US" smtClean="0"/>
              <a:t>‹#›</a:t>
            </a:fld>
            <a:endParaRPr lang="en-US"/>
          </a:p>
        </p:txBody>
      </p:sp>
    </p:spTree>
    <p:extLst>
      <p:ext uri="{BB962C8B-B14F-4D97-AF65-F5344CB8AC3E}">
        <p14:creationId xmlns:p14="http://schemas.microsoft.com/office/powerpoint/2010/main" val="118717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1</a:t>
            </a:fld>
            <a:endParaRPr lang="en-US" dirty="0"/>
          </a:p>
        </p:txBody>
      </p:sp>
    </p:spTree>
    <p:extLst>
      <p:ext uri="{BB962C8B-B14F-4D97-AF65-F5344CB8AC3E}">
        <p14:creationId xmlns:p14="http://schemas.microsoft.com/office/powerpoint/2010/main" val="164682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err="1">
                <a:solidFill>
                  <a:srgbClr val="93A1A1"/>
                </a:solidFill>
                <a:effectLst/>
                <a:latin typeface="Consolas" panose="020B0609020204030204" pitchFamily="49" charset="0"/>
              </a:rPr>
              <a:t>Tyoe</a:t>
            </a:r>
            <a:r>
              <a:rPr lang="en-US" b="0" i="1" dirty="0">
                <a:solidFill>
                  <a:srgbClr val="93A1A1"/>
                </a:solidFill>
                <a:effectLst/>
                <a:latin typeface="Consolas" panose="020B0609020204030204" pitchFamily="49" charset="0"/>
              </a:rPr>
              <a:t> Name -&gt; Strings with constant-time equality test (pointer equality).</a:t>
            </a:r>
            <a:endParaRPr lang="en-US" b="0" dirty="0">
              <a:solidFill>
                <a:srgbClr val="657B83"/>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10</a:t>
            </a:fld>
            <a:endParaRPr lang="en-US"/>
          </a:p>
        </p:txBody>
      </p:sp>
    </p:spTree>
    <p:extLst>
      <p:ext uri="{BB962C8B-B14F-4D97-AF65-F5344CB8AC3E}">
        <p14:creationId xmlns:p14="http://schemas.microsoft.com/office/powerpoint/2010/main" val="14714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11</a:t>
            </a:fld>
            <a:endParaRPr lang="en-US"/>
          </a:p>
        </p:txBody>
      </p:sp>
    </p:spTree>
    <p:extLst>
      <p:ext uri="{BB962C8B-B14F-4D97-AF65-F5344CB8AC3E}">
        <p14:creationId xmlns:p14="http://schemas.microsoft.com/office/powerpoint/2010/main" val="4063064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conditionally get the srcloc from marked forms, this way, we only get location for </a:t>
            </a:r>
            <a:r>
              <a:rPr lang="en-US" dirty="0" err="1"/>
              <a:t>applys</a:t>
            </a:r>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14</a:t>
            </a:fld>
            <a:endParaRPr lang="en-US"/>
          </a:p>
        </p:txBody>
      </p:sp>
    </p:spTree>
    <p:extLst>
      <p:ext uri="{BB962C8B-B14F-4D97-AF65-F5344CB8AC3E}">
        <p14:creationId xmlns:p14="http://schemas.microsoft.com/office/powerpoint/2010/main" val="2047001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the </a:t>
            </a:r>
            <a:r>
              <a:rPr lang="en-US" dirty="0" err="1"/>
              <a:t>uft</a:t>
            </a:r>
            <a:r>
              <a:rPr lang="en-US" dirty="0"/>
              <a:t> side a bit</a:t>
            </a:r>
          </a:p>
        </p:txBody>
      </p:sp>
      <p:sp>
        <p:nvSpPr>
          <p:cNvPr id="4" name="Slide Number Placeholder 3"/>
          <p:cNvSpPr>
            <a:spLocks noGrp="1"/>
          </p:cNvSpPr>
          <p:nvPr>
            <p:ph type="sldNum" sz="quarter" idx="5"/>
          </p:nvPr>
        </p:nvSpPr>
        <p:spPr/>
        <p:txBody>
          <a:bodyPr/>
          <a:lstStyle/>
          <a:p>
            <a:fld id="{A9E50507-6ABD-D342-BD52-6EEA9C6115F4}" type="slidenum">
              <a:rPr lang="en-US" smtClean="0"/>
              <a:t>18</a:t>
            </a:fld>
            <a:endParaRPr lang="en-US"/>
          </a:p>
        </p:txBody>
      </p:sp>
    </p:spTree>
    <p:extLst>
      <p:ext uri="{BB962C8B-B14F-4D97-AF65-F5344CB8AC3E}">
        <p14:creationId xmlns:p14="http://schemas.microsoft.com/office/powerpoint/2010/main" val="540258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since the error functions only take in the </a:t>
            </a:r>
            <a:r>
              <a:rPr lang="en-US" dirty="0" err="1"/>
              <a:t>vmstate</a:t>
            </a:r>
            <a:r>
              <a:rPr lang="en-US" dirty="0"/>
              <a:t>, and by extension, the stack, we want most information to be self-contained in the stack. That is, we should be able to find anything that we might need during stack trace on the stack. Most changed in code are geared to achieve this </a:t>
            </a:r>
          </a:p>
          <a:p>
            <a:endParaRPr lang="en-US" dirty="0"/>
          </a:p>
          <a:p>
            <a:r>
              <a:rPr lang="en-US" dirty="0"/>
              <a:t>Talk about how the stack work with the activation records, how the current function is not on the top of  the stack </a:t>
            </a:r>
          </a:p>
        </p:txBody>
      </p:sp>
      <p:sp>
        <p:nvSpPr>
          <p:cNvPr id="4" name="Slide Number Placeholder 3"/>
          <p:cNvSpPr>
            <a:spLocks noGrp="1"/>
          </p:cNvSpPr>
          <p:nvPr>
            <p:ph type="sldNum" sz="quarter" idx="5"/>
          </p:nvPr>
        </p:nvSpPr>
        <p:spPr/>
        <p:txBody>
          <a:bodyPr/>
          <a:lstStyle/>
          <a:p>
            <a:fld id="{A9E50507-6ABD-D342-BD52-6EEA9C6115F4}" type="slidenum">
              <a:rPr lang="en-US" smtClean="0"/>
              <a:t>19</a:t>
            </a:fld>
            <a:endParaRPr lang="en-US"/>
          </a:p>
        </p:txBody>
      </p:sp>
    </p:spTree>
    <p:extLst>
      <p:ext uri="{BB962C8B-B14F-4D97-AF65-F5344CB8AC3E}">
        <p14:creationId xmlns:p14="http://schemas.microsoft.com/office/powerpoint/2010/main" val="272708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20</a:t>
            </a:fld>
            <a:endParaRPr lang="en-US"/>
          </a:p>
        </p:txBody>
      </p:sp>
    </p:spTree>
    <p:extLst>
      <p:ext uri="{BB962C8B-B14F-4D97-AF65-F5344CB8AC3E}">
        <p14:creationId xmlns:p14="http://schemas.microsoft.com/office/powerpoint/2010/main" val="79599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features to an existing system, what serves as the guide when modifying, the difference between svm and </a:t>
            </a:r>
            <a:r>
              <a:rPr lang="en-US" dirty="0" err="1"/>
              <a:t>uft</a:t>
            </a:r>
            <a:r>
              <a:rPr lang="en-US" dirty="0"/>
              <a:t> </a:t>
            </a:r>
          </a:p>
        </p:txBody>
      </p:sp>
      <p:sp>
        <p:nvSpPr>
          <p:cNvPr id="4" name="Slide Number Placeholder 3"/>
          <p:cNvSpPr>
            <a:spLocks noGrp="1"/>
          </p:cNvSpPr>
          <p:nvPr>
            <p:ph type="sldNum" sz="quarter" idx="5"/>
          </p:nvPr>
        </p:nvSpPr>
        <p:spPr/>
        <p:txBody>
          <a:bodyPr/>
          <a:lstStyle/>
          <a:p>
            <a:fld id="{A9E50507-6ABD-D342-BD52-6EEA9C6115F4}" type="slidenum">
              <a:rPr lang="en-US" smtClean="0"/>
              <a:t>28</a:t>
            </a:fld>
            <a:endParaRPr lang="en-US"/>
          </a:p>
        </p:txBody>
      </p:sp>
    </p:spTree>
    <p:extLst>
      <p:ext uri="{BB962C8B-B14F-4D97-AF65-F5344CB8AC3E}">
        <p14:creationId xmlns:p14="http://schemas.microsoft.com/office/powerpoint/2010/main" val="3769297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93A1A1"/>
                </a:solidFill>
                <a:effectLst/>
                <a:latin typeface="Consolas" panose="020B0609020204030204" pitchFamily="49" charset="0"/>
              </a:rPr>
              <a:t>After </a:t>
            </a:r>
            <a:r>
              <a:rPr lang="en-US" b="0" i="1" dirty="0" err="1">
                <a:solidFill>
                  <a:srgbClr val="93A1A1"/>
                </a:solidFill>
                <a:effectLst/>
                <a:latin typeface="Consolas" panose="020B0609020204030204" pitchFamily="49" charset="0"/>
              </a:rPr>
              <a:t>emap</a:t>
            </a:r>
            <a:r>
              <a:rPr lang="en-US" b="0" i="1" dirty="0">
                <a:solidFill>
                  <a:srgbClr val="93A1A1"/>
                </a:solidFill>
                <a:effectLst/>
                <a:latin typeface="Consolas" panose="020B0609020204030204" pitchFamily="49" charset="0"/>
              </a:rPr>
              <a:t> tokenize line, get (* token list </a:t>
            </a:r>
            <a:r>
              <a:rPr lang="en-US" b="0" i="1" dirty="0" err="1">
                <a:solidFill>
                  <a:srgbClr val="93A1A1"/>
                </a:solidFill>
                <a:effectLst/>
                <a:latin typeface="Consolas" panose="020B0609020204030204" pitchFamily="49" charset="0"/>
              </a:rPr>
              <a:t>list</a:t>
            </a:r>
            <a:r>
              <a:rPr lang="en-US" b="0" i="1" dirty="0">
                <a:solidFill>
                  <a:srgbClr val="93A1A1"/>
                </a:solidFill>
                <a:effectLst/>
                <a:latin typeface="Consolas" panose="020B060902020403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93A1A1"/>
                </a:solidFill>
                <a:effectLst/>
                <a:latin typeface="Consolas" panose="020B0609020204030204" pitchFamily="49" charset="0"/>
              </a:rPr>
              <a:t>After </a:t>
            </a:r>
            <a:r>
              <a:rPr lang="en-US" b="0" i="1" dirty="0" err="1">
                <a:solidFill>
                  <a:srgbClr val="93A1A1"/>
                </a:solidFill>
                <a:effectLst/>
                <a:latin typeface="Consolas" panose="020B0609020204030204" pitchFamily="49" charset="0"/>
              </a:rPr>
              <a:t>List.concat</a:t>
            </a:r>
            <a:r>
              <a:rPr lang="en-US" b="0" i="1" dirty="0">
                <a:solidFill>
                  <a:srgbClr val="93A1A1"/>
                </a:solidFill>
                <a:effectLst/>
                <a:latin typeface="Consolas" panose="020B0609020204030204" pitchFamily="49" charset="0"/>
              </a:rPr>
              <a:t>, get </a:t>
            </a:r>
            <a:r>
              <a:rPr lang="en-US" b="0" dirty="0">
                <a:solidFill>
                  <a:srgbClr val="657B83"/>
                </a:solidFill>
                <a:effectLst/>
                <a:latin typeface="Consolas" panose="020B0609020204030204" pitchFamily="49" charset="0"/>
              </a:rPr>
              <a:t> </a:t>
            </a:r>
            <a:r>
              <a:rPr lang="en-US" b="0" i="1" dirty="0">
                <a:solidFill>
                  <a:srgbClr val="93A1A1"/>
                </a:solidFill>
                <a:effectLst/>
                <a:latin typeface="Consolas" panose="020B0609020204030204" pitchFamily="49" charset="0"/>
              </a:rPr>
              <a:t>(* token list error *)</a:t>
            </a:r>
            <a:endParaRPr lang="en-US" b="0" dirty="0">
              <a:solidFill>
                <a:srgbClr val="657B83"/>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93A1A1"/>
                </a:solidFill>
                <a:effectLst/>
                <a:latin typeface="Consolas" panose="020B0609020204030204" pitchFamily="49" charset="0"/>
              </a:rPr>
              <a:t> </a:t>
            </a:r>
            <a:endParaRPr lang="en-US" b="0" dirty="0">
              <a:solidFill>
                <a:srgbClr val="657B83"/>
              </a:solidFill>
              <a:effectLst/>
              <a:latin typeface="Consolas" panose="020B0609020204030204" pitchFamily="49" charset="0"/>
            </a:endParaRPr>
          </a:p>
          <a:p>
            <a:endParaRPr lang="en-US" b="0" dirty="0">
              <a:solidFill>
                <a:srgbClr val="657B83"/>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31</a:t>
            </a:fld>
            <a:endParaRPr lang="en-US"/>
          </a:p>
        </p:txBody>
      </p:sp>
    </p:spTree>
    <p:extLst>
      <p:ext uri="{BB962C8B-B14F-4D97-AF65-F5344CB8AC3E}">
        <p14:creationId xmlns:p14="http://schemas.microsoft.com/office/powerpoint/2010/main" val="854983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35</a:t>
            </a:fld>
            <a:endParaRPr lang="en-US"/>
          </a:p>
        </p:txBody>
      </p:sp>
    </p:spTree>
    <p:extLst>
      <p:ext uri="{BB962C8B-B14F-4D97-AF65-F5344CB8AC3E}">
        <p14:creationId xmlns:p14="http://schemas.microsoft.com/office/powerpoint/2010/main" val="341287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nr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E50507-6ABD-D342-BD52-6EEA9C611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4368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3</a:t>
            </a:fld>
            <a:endParaRPr lang="en-US" dirty="0"/>
          </a:p>
        </p:txBody>
      </p:sp>
    </p:spTree>
    <p:extLst>
      <p:ext uri="{BB962C8B-B14F-4D97-AF65-F5344CB8AC3E}">
        <p14:creationId xmlns:p14="http://schemas.microsoft.com/office/powerpoint/2010/main" val="316449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source code location means a line number, file name, function name </a:t>
            </a:r>
          </a:p>
        </p:txBody>
      </p:sp>
      <p:sp>
        <p:nvSpPr>
          <p:cNvPr id="4" name="Slide Number Placeholder 3"/>
          <p:cNvSpPr>
            <a:spLocks noGrp="1"/>
          </p:cNvSpPr>
          <p:nvPr>
            <p:ph type="sldNum" sz="quarter" idx="5"/>
          </p:nvPr>
        </p:nvSpPr>
        <p:spPr/>
        <p:txBody>
          <a:bodyPr/>
          <a:lstStyle/>
          <a:p>
            <a:fld id="{A9E50507-6ABD-D342-BD52-6EEA9C6115F4}" type="slidenum">
              <a:rPr lang="en-US" smtClean="0"/>
              <a:t>4</a:t>
            </a:fld>
            <a:endParaRPr lang="en-US" dirty="0"/>
          </a:p>
        </p:txBody>
      </p:sp>
    </p:spTree>
    <p:extLst>
      <p:ext uri="{BB962C8B-B14F-4D97-AF65-F5344CB8AC3E}">
        <p14:creationId xmlns:p14="http://schemas.microsoft.com/office/powerpoint/2010/main" val="330775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keep function names at </a:t>
            </a:r>
            <a:r>
              <a:rPr lang="en-US" dirty="0" err="1"/>
              <a:t>knf</a:t>
            </a:r>
            <a:r>
              <a:rPr lang="en-US" dirty="0"/>
              <a:t>? Because that’s when we lose the names of functions coming from cl </a:t>
            </a:r>
          </a:p>
        </p:txBody>
      </p:sp>
      <p:sp>
        <p:nvSpPr>
          <p:cNvPr id="4" name="Slide Number Placeholder 3"/>
          <p:cNvSpPr>
            <a:spLocks noGrp="1"/>
          </p:cNvSpPr>
          <p:nvPr>
            <p:ph type="sldNum" sz="quarter" idx="5"/>
          </p:nvPr>
        </p:nvSpPr>
        <p:spPr/>
        <p:txBody>
          <a:bodyPr/>
          <a:lstStyle/>
          <a:p>
            <a:fld id="{A9E50507-6ABD-D342-BD52-6EEA9C6115F4}" type="slidenum">
              <a:rPr lang="en-US" smtClean="0"/>
              <a:t>5</a:t>
            </a:fld>
            <a:endParaRPr lang="en-US"/>
          </a:p>
        </p:txBody>
      </p:sp>
    </p:spTree>
    <p:extLst>
      <p:ext uri="{BB962C8B-B14F-4D97-AF65-F5344CB8AC3E}">
        <p14:creationId xmlns:p14="http://schemas.microsoft.com/office/powerpoint/2010/main" val="63972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E50507-6ABD-D342-BD52-6EEA9C6115F4}" type="slidenum">
              <a:rPr lang="en-US" smtClean="0"/>
              <a:t>6</a:t>
            </a:fld>
            <a:endParaRPr lang="en-US"/>
          </a:p>
        </p:txBody>
      </p:sp>
    </p:spTree>
    <p:extLst>
      <p:ext uri="{BB962C8B-B14F-4D97-AF65-F5344CB8AC3E}">
        <p14:creationId xmlns:p14="http://schemas.microsoft.com/office/powerpoint/2010/main" val="1581352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57B83"/>
                </a:solidFill>
                <a:effectLst/>
                <a:latin typeface="Consolas" panose="020B0609020204030204" pitchFamily="49" charset="0"/>
              </a:rPr>
              <a:t>funcode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name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exp</a:t>
            </a:r>
          </a:p>
          <a:p>
            <a:br>
              <a:rPr lang="en-US" dirty="0"/>
            </a:br>
            <a:r>
              <a:rPr lang="en-US" dirty="0"/>
              <a:t>Int in </a:t>
            </a:r>
            <a:r>
              <a:rPr lang="en-US" dirty="0" err="1"/>
              <a:t>asm</a:t>
            </a:r>
            <a:r>
              <a:rPr lang="en-US" dirty="0"/>
              <a:t> is arity</a:t>
            </a:r>
          </a:p>
        </p:txBody>
      </p:sp>
      <p:sp>
        <p:nvSpPr>
          <p:cNvPr id="4" name="Slide Number Placeholder 3"/>
          <p:cNvSpPr>
            <a:spLocks noGrp="1"/>
          </p:cNvSpPr>
          <p:nvPr>
            <p:ph type="sldNum" sz="quarter" idx="5"/>
          </p:nvPr>
        </p:nvSpPr>
        <p:spPr/>
        <p:txBody>
          <a:bodyPr/>
          <a:lstStyle/>
          <a:p>
            <a:fld id="{A9E50507-6ABD-D342-BD52-6EEA9C6115F4}" type="slidenum">
              <a:rPr lang="en-US" smtClean="0"/>
              <a:t>7</a:t>
            </a:fld>
            <a:endParaRPr lang="en-US"/>
          </a:p>
        </p:txBody>
      </p:sp>
    </p:spTree>
    <p:extLst>
      <p:ext uri="{BB962C8B-B14F-4D97-AF65-F5344CB8AC3E}">
        <p14:creationId xmlns:p14="http://schemas.microsoft.com/office/powerpoint/2010/main" val="151012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funcode rep because that’s what ultimately generate a </a:t>
            </a:r>
            <a:r>
              <a:rPr lang="en-US" dirty="0" err="1"/>
              <a:t>loadfun</a:t>
            </a:r>
            <a:r>
              <a:rPr lang="en-US" dirty="0"/>
              <a:t> instruction, and that would be the optimal place to give functions their name</a:t>
            </a:r>
          </a:p>
        </p:txBody>
      </p:sp>
      <p:sp>
        <p:nvSpPr>
          <p:cNvPr id="4" name="Slide Number Placeholder 3"/>
          <p:cNvSpPr>
            <a:spLocks noGrp="1"/>
          </p:cNvSpPr>
          <p:nvPr>
            <p:ph type="sldNum" sz="quarter" idx="5"/>
          </p:nvPr>
        </p:nvSpPr>
        <p:spPr/>
        <p:txBody>
          <a:bodyPr/>
          <a:lstStyle/>
          <a:p>
            <a:fld id="{A9E50507-6ABD-D342-BD52-6EEA9C6115F4}" type="slidenum">
              <a:rPr lang="en-US" smtClean="0"/>
              <a:t>8</a:t>
            </a:fld>
            <a:endParaRPr lang="en-US"/>
          </a:p>
        </p:txBody>
      </p:sp>
    </p:spTree>
    <p:extLst>
      <p:ext uri="{BB962C8B-B14F-4D97-AF65-F5344CB8AC3E}">
        <p14:creationId xmlns:p14="http://schemas.microsoft.com/office/powerpoint/2010/main" val="36546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50507-6ABD-D342-BD52-6EEA9C6115F4}" type="slidenum">
              <a:rPr lang="en-US" smtClean="0"/>
              <a:t>9</a:t>
            </a:fld>
            <a:endParaRPr lang="en-US"/>
          </a:p>
        </p:txBody>
      </p:sp>
    </p:spTree>
    <p:extLst>
      <p:ext uri="{BB962C8B-B14F-4D97-AF65-F5344CB8AC3E}">
        <p14:creationId xmlns:p14="http://schemas.microsoft.com/office/powerpoint/2010/main" val="35620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Click to Edit Title">
            <a:extLst>
              <a:ext uri="{FF2B5EF4-FFF2-40B4-BE49-F238E27FC236}">
                <a16:creationId xmlns:a16="http://schemas.microsoft.com/office/drawing/2014/main" id="{DCC2942B-EBA9-CE44-CBF0-064F55559564}"/>
              </a:ext>
            </a:extLst>
          </p:cNvPr>
          <p:cNvSpPr>
            <a:spLocks noGrp="1"/>
          </p:cNvSpPr>
          <p:nvPr>
            <p:ph type="ctrTitle" hasCustomPrompt="1"/>
          </p:nvPr>
        </p:nvSpPr>
        <p:spPr>
          <a:xfrm>
            <a:off x="352977" y="2802942"/>
            <a:ext cx="6979920" cy="646331"/>
          </a:xfrm>
          <a:prstGeom prst="rect">
            <a:avLst/>
          </a:prstGeom>
        </p:spPr>
        <p:txBody>
          <a:bodyPr anchor="t">
            <a:spAutoFit/>
          </a:bodyPr>
          <a:lstStyle>
            <a:lvl1pPr algn="l">
              <a:defRPr sz="4000" b="1">
                <a:solidFill>
                  <a:srgbClr val="3172AE"/>
                </a:solidFill>
                <a:latin typeface="Arial" panose="020B0604020202020204" pitchFamily="34" charset="0"/>
                <a:cs typeface="Arial" panose="020B0604020202020204" pitchFamily="34" charset="0"/>
              </a:defRPr>
            </a:lvl1pPr>
          </a:lstStyle>
          <a:p>
            <a:r>
              <a:rPr lang="en-US" dirty="0"/>
              <a:t>Click to Add Title</a:t>
            </a:r>
          </a:p>
        </p:txBody>
      </p:sp>
      <p:sp>
        <p:nvSpPr>
          <p:cNvPr id="3" name="Title Subhead or department name">
            <a:extLst>
              <a:ext uri="{FF2B5EF4-FFF2-40B4-BE49-F238E27FC236}">
                <a16:creationId xmlns:a16="http://schemas.microsoft.com/office/drawing/2014/main" id="{49175329-E67E-B390-0D2D-E3B892A40751}"/>
              </a:ext>
            </a:extLst>
          </p:cNvPr>
          <p:cNvSpPr>
            <a:spLocks noGrp="1"/>
          </p:cNvSpPr>
          <p:nvPr>
            <p:ph type="subTitle" idx="1" hasCustomPrompt="1"/>
          </p:nvPr>
        </p:nvSpPr>
        <p:spPr>
          <a:xfrm>
            <a:off x="361215" y="3644142"/>
            <a:ext cx="6979920" cy="996170"/>
          </a:xfrm>
          <a:prstGeom prst="rect">
            <a:avLst/>
          </a:prstGeom>
        </p:spPr>
        <p:txBody>
          <a:bodyPr>
            <a:spAutoFit/>
          </a:bodyPr>
          <a:lstStyle>
            <a:lvl1pPr marL="0" indent="0" algn="l">
              <a:buNone/>
              <a:defRPr sz="28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solidFill>
                  <a:schemeClr val="tx1">
                    <a:lumMod val="65000"/>
                    <a:lumOff val="35000"/>
                  </a:schemeClr>
                </a:solidFill>
              </a:rPr>
              <a:t>Title subhead or department name</a:t>
            </a:r>
          </a:p>
          <a:p>
            <a:r>
              <a:rPr lang="en-US" dirty="0">
                <a:solidFill>
                  <a:schemeClr val="tx1">
                    <a:lumMod val="65000"/>
                    <a:lumOff val="35000"/>
                  </a:schemeClr>
                </a:solidFill>
              </a:rPr>
              <a:t>Can go here and fill one or two lines</a:t>
            </a:r>
          </a:p>
        </p:txBody>
      </p:sp>
    </p:spTree>
    <p:extLst>
      <p:ext uri="{BB962C8B-B14F-4D97-AF65-F5344CB8AC3E}">
        <p14:creationId xmlns:p14="http://schemas.microsoft.com/office/powerpoint/2010/main" val="13267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Click to Edit Title">
            <a:extLst>
              <a:ext uri="{FF2B5EF4-FFF2-40B4-BE49-F238E27FC236}">
                <a16:creationId xmlns:a16="http://schemas.microsoft.com/office/drawing/2014/main" id="{591499BD-67CC-CD67-4074-4DEE8EECA44F}"/>
              </a:ext>
            </a:extLst>
          </p:cNvPr>
          <p:cNvSpPr>
            <a:spLocks noGrp="1"/>
          </p:cNvSpPr>
          <p:nvPr>
            <p:ph type="ctrTitle" hasCustomPrompt="1"/>
          </p:nvPr>
        </p:nvSpPr>
        <p:spPr>
          <a:xfrm>
            <a:off x="611964" y="351793"/>
            <a:ext cx="4040471" cy="618631"/>
          </a:xfrm>
          <a:prstGeom prst="rect">
            <a:avLst/>
          </a:prstGeom>
        </p:spPr>
        <p:txBody>
          <a:bodyPr anchor="t">
            <a:spAutoFit/>
          </a:bodyPr>
          <a:lstStyle>
            <a:lvl1pPr algn="l">
              <a:defRPr sz="3800" b="1">
                <a:solidFill>
                  <a:srgbClr val="3172AE"/>
                </a:solidFill>
                <a:latin typeface="Arial" panose="020B0604020202020204" pitchFamily="34" charset="0"/>
                <a:cs typeface="Arial" panose="020B0604020202020204" pitchFamily="34" charset="0"/>
              </a:defRPr>
            </a:lvl1pPr>
          </a:lstStyle>
          <a:p>
            <a:r>
              <a:rPr lang="en-US" dirty="0"/>
              <a:t>Slide Title</a:t>
            </a:r>
          </a:p>
        </p:txBody>
      </p:sp>
      <p:sp>
        <p:nvSpPr>
          <p:cNvPr id="5" name="Title Subhead or department name">
            <a:extLst>
              <a:ext uri="{FF2B5EF4-FFF2-40B4-BE49-F238E27FC236}">
                <a16:creationId xmlns:a16="http://schemas.microsoft.com/office/drawing/2014/main" id="{FD384D3E-69C9-80C5-0FB5-7585BC16F584}"/>
              </a:ext>
            </a:extLst>
          </p:cNvPr>
          <p:cNvSpPr>
            <a:spLocks noGrp="1"/>
          </p:cNvSpPr>
          <p:nvPr>
            <p:ph type="subTitle" idx="1" hasCustomPrompt="1"/>
          </p:nvPr>
        </p:nvSpPr>
        <p:spPr>
          <a:xfrm>
            <a:off x="614975" y="951374"/>
            <a:ext cx="3412389" cy="452432"/>
          </a:xfrm>
          <a:prstGeom prst="rect">
            <a:avLst/>
          </a:prstGeom>
        </p:spPr>
        <p:txBody>
          <a:bodyPr>
            <a:spAutoFit/>
          </a:bodyPr>
          <a:lstStyle>
            <a:lvl1pPr marL="0" indent="0" algn="l">
              <a:buNone/>
              <a:defRPr sz="2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latin typeface="Arial" panose="020B0604020202020204" pitchFamily="34" charset="0"/>
                <a:cs typeface="Arial" panose="020B0604020202020204" pitchFamily="34" charset="0"/>
              </a:rPr>
              <a:t>Slide Title Subhead</a:t>
            </a:r>
          </a:p>
        </p:txBody>
      </p:sp>
      <p:sp>
        <p:nvSpPr>
          <p:cNvPr id="2" name="Text Placeholder 3">
            <a:extLst>
              <a:ext uri="{FF2B5EF4-FFF2-40B4-BE49-F238E27FC236}">
                <a16:creationId xmlns:a16="http://schemas.microsoft.com/office/drawing/2014/main" id="{400D8DFA-E35C-30A0-34FD-7EBAE91EECBF}"/>
              </a:ext>
            </a:extLst>
          </p:cNvPr>
          <p:cNvSpPr>
            <a:spLocks noGrp="1"/>
          </p:cNvSpPr>
          <p:nvPr>
            <p:ph type="body" sz="half" idx="10" hasCustomPrompt="1"/>
          </p:nvPr>
        </p:nvSpPr>
        <p:spPr>
          <a:xfrm>
            <a:off x="5721774" y="887624"/>
            <a:ext cx="5960177" cy="3278590"/>
          </a:xfrm>
          <a:prstGeom prst="rect">
            <a:avLst/>
          </a:prstGeom>
        </p:spPr>
        <p:txBody>
          <a:bodyPr>
            <a:spAutoFit/>
          </a:bodyPr>
          <a:lstStyle>
            <a:lvl1pPr marL="0" indent="0">
              <a:buNone/>
              <a:defRPr sz="2400">
                <a:solidFill>
                  <a:schemeClr val="tx1">
                    <a:lumMod val="65000"/>
                    <a:lumOff val="35000"/>
                  </a:schemeClr>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lnSpc>
                <a:spcPts val="3600"/>
              </a:lnSpc>
            </a:pPr>
            <a:r>
              <a:rPr lang="en-US" sz="2400" dirty="0">
                <a:solidFill>
                  <a:schemeClr val="tx1">
                    <a:lumMod val="65000"/>
                    <a:lumOff val="35000"/>
                  </a:schemeClr>
                </a:solidFill>
                <a:latin typeface="Arial" panose="020B0604020202020204" pitchFamily="34" charset="0"/>
                <a:cs typeface="Arial" panose="020B0604020202020204" pitchFamily="34" charset="0"/>
              </a:rPr>
              <a:t>Sea ne </a:t>
            </a:r>
            <a:r>
              <a:rPr lang="en-US" sz="2400" dirty="0" err="1">
                <a:solidFill>
                  <a:schemeClr val="tx1">
                    <a:lumMod val="65000"/>
                    <a:lumOff val="35000"/>
                  </a:schemeClr>
                </a:solidFill>
                <a:latin typeface="Arial" panose="020B0604020202020204" pitchFamily="34" charset="0"/>
                <a:cs typeface="Arial" panose="020B0604020202020204" pitchFamily="34" charset="0"/>
              </a:rPr>
              <a:t>assum</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referrentur</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enim</a:t>
            </a:r>
            <a:r>
              <a:rPr lang="en-US" sz="2400" dirty="0">
                <a:solidFill>
                  <a:schemeClr val="tx1">
                    <a:lumMod val="65000"/>
                    <a:lumOff val="35000"/>
                  </a:schemeClr>
                </a:solidFill>
                <a:latin typeface="Arial" panose="020B0604020202020204" pitchFamily="34" charset="0"/>
                <a:cs typeface="Arial" panose="020B0604020202020204" pitchFamily="34" charset="0"/>
              </a:rPr>
              <a:t> vide </a:t>
            </a:r>
            <a:r>
              <a:rPr lang="en-US" sz="2400" dirty="0" err="1">
                <a:solidFill>
                  <a:schemeClr val="tx1">
                    <a:lumMod val="65000"/>
                    <a:lumOff val="35000"/>
                  </a:schemeClr>
                </a:solidFill>
                <a:latin typeface="Arial" panose="020B0604020202020204" pitchFamily="34" charset="0"/>
                <a:cs typeface="Arial" panose="020B0604020202020204" pitchFamily="34" charset="0"/>
              </a:rPr>
              <a:t>putant</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te</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mel</a:t>
            </a:r>
            <a:r>
              <a:rPr lang="en-US" sz="2400" dirty="0">
                <a:solidFill>
                  <a:schemeClr val="tx1">
                    <a:lumMod val="65000"/>
                    <a:lumOff val="35000"/>
                  </a:schemeClr>
                </a:solidFill>
                <a:latin typeface="Arial" panose="020B0604020202020204" pitchFamily="34" charset="0"/>
                <a:cs typeface="Arial" panose="020B0604020202020204" pitchFamily="34" charset="0"/>
              </a:rPr>
              <a:t>. Cum </a:t>
            </a:r>
            <a:r>
              <a:rPr lang="en-US" sz="2400" dirty="0" err="1">
                <a:solidFill>
                  <a:schemeClr val="tx1">
                    <a:lumMod val="65000"/>
                    <a:lumOff val="35000"/>
                  </a:schemeClr>
                </a:solidFill>
                <a:latin typeface="Arial" panose="020B0604020202020204" pitchFamily="34" charset="0"/>
                <a:cs typeface="Arial" panose="020B0604020202020204" pitchFamily="34" charset="0"/>
              </a:rPr>
              <a:t>tollit</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intellegebat</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eu</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disputationi</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consequuntur</a:t>
            </a:r>
            <a:r>
              <a:rPr lang="en-US" sz="2400" dirty="0">
                <a:solidFill>
                  <a:schemeClr val="tx1">
                    <a:lumMod val="65000"/>
                    <a:lumOff val="35000"/>
                  </a:schemeClr>
                </a:solidFill>
                <a:latin typeface="Arial" panose="020B0604020202020204" pitchFamily="34" charset="0"/>
                <a:cs typeface="Arial" panose="020B0604020202020204" pitchFamily="34" charset="0"/>
              </a:rPr>
              <a:t> ex pro. Mel </a:t>
            </a:r>
            <a:r>
              <a:rPr lang="en-US" sz="2400" dirty="0" err="1">
                <a:solidFill>
                  <a:schemeClr val="tx1">
                    <a:lumMod val="65000"/>
                    <a:lumOff val="35000"/>
                  </a:schemeClr>
                </a:solidFill>
                <a:latin typeface="Arial" panose="020B0604020202020204" pitchFamily="34" charset="0"/>
                <a:cs typeface="Arial" panose="020B0604020202020204" pitchFamily="34" charset="0"/>
              </a:rPr>
              <a:t>ullum</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laoreet</a:t>
            </a:r>
            <a:r>
              <a:rPr lang="en-US" sz="2400" dirty="0">
                <a:solidFill>
                  <a:schemeClr val="tx1">
                    <a:lumMod val="65000"/>
                    <a:lumOff val="35000"/>
                  </a:schemeClr>
                </a:solidFill>
                <a:latin typeface="Arial" panose="020B0604020202020204" pitchFamily="34" charset="0"/>
                <a:cs typeface="Arial" panose="020B0604020202020204" pitchFamily="34" charset="0"/>
              </a:rPr>
              <a:t> cu, </a:t>
            </a:r>
            <a:r>
              <a:rPr lang="en-US" sz="2400" dirty="0" err="1">
                <a:solidFill>
                  <a:schemeClr val="tx1">
                    <a:lumMod val="65000"/>
                    <a:lumOff val="35000"/>
                  </a:schemeClr>
                </a:solidFill>
                <a:latin typeface="Arial" panose="020B0604020202020204" pitchFamily="34" charset="0"/>
                <a:cs typeface="Arial" panose="020B0604020202020204" pitchFamily="34" charset="0"/>
              </a:rPr>
              <a:t>aliquam</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ullamcorper</a:t>
            </a:r>
            <a:r>
              <a:rPr lang="en-US" sz="2400" dirty="0">
                <a:solidFill>
                  <a:schemeClr val="tx1">
                    <a:lumMod val="65000"/>
                    <a:lumOff val="35000"/>
                  </a:schemeClr>
                </a:solidFill>
                <a:latin typeface="Arial" panose="020B0604020202020204" pitchFamily="34" charset="0"/>
                <a:cs typeface="Arial" panose="020B0604020202020204" pitchFamily="34" charset="0"/>
              </a:rPr>
              <a:t> vis </a:t>
            </a:r>
            <a:r>
              <a:rPr lang="en-US" sz="2400" dirty="0" err="1">
                <a:solidFill>
                  <a:schemeClr val="tx1">
                    <a:lumMod val="65000"/>
                    <a:lumOff val="35000"/>
                  </a:schemeClr>
                </a:solidFill>
                <a:latin typeface="Arial" panose="020B0604020202020204" pitchFamily="34" charset="0"/>
                <a:cs typeface="Arial" panose="020B0604020202020204" pitchFamily="34" charset="0"/>
              </a:rPr>
              <a:t>ea</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iudicabit</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maluisset</a:t>
            </a:r>
            <a:r>
              <a:rPr lang="en-US" sz="2400" dirty="0">
                <a:solidFill>
                  <a:schemeClr val="tx1">
                    <a:lumMod val="65000"/>
                    <a:lumOff val="35000"/>
                  </a:schemeClr>
                </a:solidFill>
                <a:latin typeface="Arial" panose="020B0604020202020204" pitchFamily="34" charset="0"/>
                <a:cs typeface="Arial" panose="020B0604020202020204" pitchFamily="34" charset="0"/>
              </a:rPr>
              <a:t> ex </a:t>
            </a:r>
            <a:r>
              <a:rPr lang="en-US" sz="2400" dirty="0" err="1">
                <a:solidFill>
                  <a:schemeClr val="tx1">
                    <a:lumMod val="65000"/>
                    <a:lumOff val="35000"/>
                  </a:schemeClr>
                </a:solidFill>
                <a:latin typeface="Arial" panose="020B0604020202020204" pitchFamily="34" charset="0"/>
                <a:cs typeface="Arial" panose="020B0604020202020204" pitchFamily="34" charset="0"/>
              </a:rPr>
              <a:t>mel</a:t>
            </a:r>
            <a:r>
              <a:rPr lang="en-US" sz="2400" dirty="0">
                <a:solidFill>
                  <a:schemeClr val="tx1">
                    <a:lumMod val="65000"/>
                    <a:lumOff val="35000"/>
                  </a:schemeClr>
                </a:solidFill>
                <a:latin typeface="Arial" panose="020B0604020202020204" pitchFamily="34" charset="0"/>
                <a:cs typeface="Arial" panose="020B0604020202020204" pitchFamily="34" charset="0"/>
              </a:rPr>
              <a:t>. His in tale </a:t>
            </a:r>
            <a:r>
              <a:rPr lang="en-US" sz="2400" dirty="0" err="1">
                <a:solidFill>
                  <a:schemeClr val="tx1">
                    <a:lumMod val="65000"/>
                    <a:lumOff val="35000"/>
                  </a:schemeClr>
                </a:solidFill>
                <a:latin typeface="Arial" panose="020B0604020202020204" pitchFamily="34" charset="0"/>
                <a:cs typeface="Arial" panose="020B0604020202020204" pitchFamily="34" charset="0"/>
              </a:rPr>
              <a:t>saperet</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quodsi</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fabulas</a:t>
            </a:r>
            <a:r>
              <a:rPr lang="en-US" sz="2400" dirty="0">
                <a:solidFill>
                  <a:schemeClr val="tx1">
                    <a:lumMod val="65000"/>
                    <a:lumOff val="35000"/>
                  </a:schemeClr>
                </a:solidFill>
                <a:latin typeface="Arial" panose="020B0604020202020204" pitchFamily="34" charset="0"/>
                <a:cs typeface="Arial" panose="020B0604020202020204" pitchFamily="34" charset="0"/>
              </a:rPr>
              <a:t> vim in, </a:t>
            </a:r>
            <a:r>
              <a:rPr lang="en-US" sz="2400" dirty="0" err="1">
                <a:solidFill>
                  <a:schemeClr val="tx1">
                    <a:lumMod val="65000"/>
                    <a:lumOff val="35000"/>
                  </a:schemeClr>
                </a:solidFill>
                <a:latin typeface="Arial" panose="020B0604020202020204" pitchFamily="34" charset="0"/>
                <a:cs typeface="Arial" panose="020B0604020202020204" pitchFamily="34" charset="0"/>
              </a:rPr>
              <a:t>ei</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ius</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debet</a:t>
            </a:r>
            <a:r>
              <a:rPr lang="en-US" sz="2400" dirty="0">
                <a:solidFill>
                  <a:schemeClr val="tx1">
                    <a:lumMod val="65000"/>
                    <a:lumOff val="35000"/>
                  </a:schemeClr>
                </a:solidFill>
                <a:latin typeface="Arial" panose="020B0604020202020204" pitchFamily="34" charset="0"/>
                <a:cs typeface="Arial" panose="020B0604020202020204" pitchFamily="34" charset="0"/>
              </a:rPr>
              <a:t> </a:t>
            </a:r>
            <a:r>
              <a:rPr lang="en-US" sz="2400" dirty="0" err="1">
                <a:solidFill>
                  <a:schemeClr val="tx1">
                    <a:lumMod val="65000"/>
                    <a:lumOff val="35000"/>
                  </a:schemeClr>
                </a:solidFill>
                <a:latin typeface="Arial" panose="020B0604020202020204" pitchFamily="34" charset="0"/>
                <a:cs typeface="Arial" panose="020B0604020202020204" pitchFamily="34" charset="0"/>
              </a:rPr>
              <a:t>homero</a:t>
            </a:r>
            <a:r>
              <a:rPr lang="en-US" sz="2400" dirty="0">
                <a:solidFill>
                  <a:schemeClr val="tx1">
                    <a:lumMod val="65000"/>
                    <a:lumOff val="3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1397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Points Slide">
    <p:spTree>
      <p:nvGrpSpPr>
        <p:cNvPr id="1" name=""/>
        <p:cNvGrpSpPr/>
        <p:nvPr/>
      </p:nvGrpSpPr>
      <p:grpSpPr>
        <a:xfrm>
          <a:off x="0" y="0"/>
          <a:ext cx="0" cy="0"/>
          <a:chOff x="0" y="0"/>
          <a:chExt cx="0" cy="0"/>
        </a:xfrm>
      </p:grpSpPr>
      <p:sp>
        <p:nvSpPr>
          <p:cNvPr id="7" name="Bullet Points ">
            <a:extLst>
              <a:ext uri="{FF2B5EF4-FFF2-40B4-BE49-F238E27FC236}">
                <a16:creationId xmlns:a16="http://schemas.microsoft.com/office/drawing/2014/main" id="{506D478E-CBEA-43F8-5B40-597A8D300C0D}"/>
              </a:ext>
            </a:extLst>
          </p:cNvPr>
          <p:cNvSpPr>
            <a:spLocks noGrp="1"/>
          </p:cNvSpPr>
          <p:nvPr>
            <p:ph type="body" sz="quarter" idx="12" hasCustomPrompt="1"/>
          </p:nvPr>
        </p:nvSpPr>
        <p:spPr>
          <a:xfrm>
            <a:off x="5425679" y="839880"/>
            <a:ext cx="3606800" cy="3259354"/>
          </a:xfrm>
          <a:prstGeom prst="rect">
            <a:avLst/>
          </a:prstGeom>
        </p:spPr>
        <p:txBody>
          <a:bodyPr>
            <a:spAutoFit/>
          </a:bodyPr>
          <a:lstStyle>
            <a:lvl1pPr marL="283464" indent="-283464">
              <a:lnSpc>
                <a:spcPts val="4200"/>
              </a:lnSpc>
              <a:spcBef>
                <a:spcPts val="0"/>
              </a:spcBef>
              <a:buFont typeface="Arial" panose="020B0604020202020204" pitchFamily="34" charset="0"/>
              <a:buChar char="•"/>
              <a:defRPr sz="2600" b="1">
                <a:solidFill>
                  <a:schemeClr val="tx1">
                    <a:lumMod val="65000"/>
                    <a:lumOff val="35000"/>
                  </a:schemeClr>
                </a:solidFill>
                <a:latin typeface="Arial" panose="020B0604020202020204" pitchFamily="34" charset="0"/>
                <a:cs typeface="Arial" panose="020B0604020202020204" pitchFamily="34" charset="0"/>
              </a:defRPr>
            </a:lvl1pPr>
            <a:lvl2pPr marL="649224" indent="-283464" defTabSz="1371600">
              <a:lnSpc>
                <a:spcPts val="4200"/>
              </a:lnSpc>
              <a:spcBef>
                <a:spcPts val="0"/>
              </a:spcBef>
              <a:buFont typeface="System Font Regular"/>
              <a:buChar char="-"/>
              <a:defRPr sz="2600">
                <a:solidFill>
                  <a:schemeClr val="tx1">
                    <a:lumMod val="65000"/>
                    <a:lumOff val="35000"/>
                  </a:schemeClr>
                </a:solidFill>
                <a:latin typeface="Arial" panose="020B0604020202020204" pitchFamily="34" charset="0"/>
                <a:cs typeface="Arial" panose="020B0604020202020204" pitchFamily="34" charset="0"/>
              </a:defRPr>
            </a:lvl2pPr>
            <a:lvl3pPr marL="1097280" indent="-283464">
              <a:lnSpc>
                <a:spcPts val="4200"/>
              </a:lnSpc>
              <a:spcBef>
                <a:spcPts val="0"/>
              </a:spcBef>
              <a:buFont typeface="System Font Regular"/>
              <a:buChar char="-"/>
              <a:defRPr sz="2400">
                <a:solidFill>
                  <a:schemeClr val="tx1">
                    <a:lumMod val="65000"/>
                    <a:lumOff val="35000"/>
                  </a:schemeClr>
                </a:solidFill>
                <a:latin typeface="Arial" panose="020B0604020202020204" pitchFamily="34" charset="0"/>
                <a:cs typeface="Arial" panose="020B0604020202020204" pitchFamily="34" charset="0"/>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Bullet One</a:t>
            </a:r>
          </a:p>
          <a:p>
            <a:pPr lvl="1"/>
            <a:r>
              <a:rPr lang="en-US" dirty="0"/>
              <a:t>Second Level</a:t>
            </a:r>
          </a:p>
          <a:p>
            <a:pPr lvl="2"/>
            <a:r>
              <a:rPr lang="en-US" dirty="0"/>
              <a:t>Third Level</a:t>
            </a:r>
          </a:p>
          <a:p>
            <a:pPr lvl="0"/>
            <a:r>
              <a:rPr lang="en-US" dirty="0"/>
              <a:t>Bullet Two</a:t>
            </a:r>
          </a:p>
          <a:p>
            <a:pPr lvl="1"/>
            <a:r>
              <a:rPr lang="en-US" dirty="0"/>
              <a:t>Second Level</a:t>
            </a:r>
          </a:p>
          <a:p>
            <a:pPr lvl="2"/>
            <a:r>
              <a:rPr lang="en-US" dirty="0"/>
              <a:t>Third Level</a:t>
            </a:r>
          </a:p>
        </p:txBody>
      </p:sp>
      <p:sp>
        <p:nvSpPr>
          <p:cNvPr id="2" name="Click to Edit Title">
            <a:extLst>
              <a:ext uri="{FF2B5EF4-FFF2-40B4-BE49-F238E27FC236}">
                <a16:creationId xmlns:a16="http://schemas.microsoft.com/office/drawing/2014/main" id="{2D1B5B0D-CC78-086C-2188-B66B472C9506}"/>
              </a:ext>
            </a:extLst>
          </p:cNvPr>
          <p:cNvSpPr>
            <a:spLocks noGrp="1"/>
          </p:cNvSpPr>
          <p:nvPr>
            <p:ph type="ctrTitle" hasCustomPrompt="1"/>
          </p:nvPr>
        </p:nvSpPr>
        <p:spPr>
          <a:xfrm>
            <a:off x="629390" y="357095"/>
            <a:ext cx="4363718" cy="618631"/>
          </a:xfrm>
          <a:prstGeom prst="rect">
            <a:avLst/>
          </a:prstGeom>
        </p:spPr>
        <p:txBody>
          <a:bodyPr anchor="t">
            <a:spAutoFit/>
          </a:bodyPr>
          <a:lstStyle>
            <a:lvl1pPr algn="l">
              <a:defRPr sz="3800" b="1">
                <a:solidFill>
                  <a:srgbClr val="3172AE"/>
                </a:solidFill>
                <a:latin typeface="Arial" panose="020B0604020202020204" pitchFamily="34" charset="0"/>
                <a:cs typeface="Arial" panose="020B0604020202020204" pitchFamily="34" charset="0"/>
              </a:defRPr>
            </a:lvl1pPr>
          </a:lstStyle>
          <a:p>
            <a:r>
              <a:rPr lang="en-US" dirty="0"/>
              <a:t>Bullet Points</a:t>
            </a:r>
          </a:p>
        </p:txBody>
      </p:sp>
      <p:sp>
        <p:nvSpPr>
          <p:cNvPr id="4" name="Title Subhead or department name">
            <a:extLst>
              <a:ext uri="{FF2B5EF4-FFF2-40B4-BE49-F238E27FC236}">
                <a16:creationId xmlns:a16="http://schemas.microsoft.com/office/drawing/2014/main" id="{56A8B033-4104-E833-30DB-E42DB41F5F85}"/>
              </a:ext>
            </a:extLst>
          </p:cNvPr>
          <p:cNvSpPr>
            <a:spLocks noGrp="1"/>
          </p:cNvSpPr>
          <p:nvPr>
            <p:ph type="subTitle" idx="1" hasCustomPrompt="1"/>
          </p:nvPr>
        </p:nvSpPr>
        <p:spPr>
          <a:xfrm>
            <a:off x="620452" y="957182"/>
            <a:ext cx="3412389" cy="452432"/>
          </a:xfrm>
          <a:prstGeom prst="rect">
            <a:avLst/>
          </a:prstGeom>
        </p:spPr>
        <p:txBody>
          <a:bodyPr>
            <a:spAutoFit/>
          </a:bodyPr>
          <a:lstStyle>
            <a:lvl1pPr marL="0" indent="0" algn="l">
              <a:buNone/>
              <a:defRPr sz="2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latin typeface="Arial" panose="020B0604020202020204" pitchFamily="34" charset="0"/>
                <a:cs typeface="Arial" panose="020B0604020202020204" pitchFamily="34" charset="0"/>
              </a:rPr>
              <a:t>Slide Title Subhead</a:t>
            </a:r>
          </a:p>
        </p:txBody>
      </p:sp>
    </p:spTree>
    <p:extLst>
      <p:ext uri="{BB962C8B-B14F-4D97-AF65-F5344CB8AC3E}">
        <p14:creationId xmlns:p14="http://schemas.microsoft.com/office/powerpoint/2010/main" val="12602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Title for Tables and Graphs/Charts">
    <p:spTree>
      <p:nvGrpSpPr>
        <p:cNvPr id="1" name=""/>
        <p:cNvGrpSpPr/>
        <p:nvPr/>
      </p:nvGrpSpPr>
      <p:grpSpPr>
        <a:xfrm>
          <a:off x="0" y="0"/>
          <a:ext cx="0" cy="0"/>
          <a:chOff x="0" y="0"/>
          <a:chExt cx="0" cy="0"/>
        </a:xfrm>
      </p:grpSpPr>
      <p:sp>
        <p:nvSpPr>
          <p:cNvPr id="7" name="Title Subhead or department name">
            <a:extLst>
              <a:ext uri="{FF2B5EF4-FFF2-40B4-BE49-F238E27FC236}">
                <a16:creationId xmlns:a16="http://schemas.microsoft.com/office/drawing/2014/main" id="{FA2DFCB2-FA00-5A9F-7212-5299E1B6E727}"/>
              </a:ext>
            </a:extLst>
          </p:cNvPr>
          <p:cNvSpPr>
            <a:spLocks noGrp="1"/>
          </p:cNvSpPr>
          <p:nvPr>
            <p:ph type="subTitle" idx="1" hasCustomPrompt="1"/>
          </p:nvPr>
        </p:nvSpPr>
        <p:spPr>
          <a:xfrm>
            <a:off x="615349" y="950851"/>
            <a:ext cx="3412389" cy="452432"/>
          </a:xfrm>
          <a:prstGeom prst="rect">
            <a:avLst/>
          </a:prstGeom>
        </p:spPr>
        <p:txBody>
          <a:bodyPr>
            <a:spAutoFit/>
          </a:bodyPr>
          <a:lstStyle>
            <a:lvl1pPr marL="0" indent="0" algn="l">
              <a:buNone/>
              <a:defRPr sz="2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latin typeface="Arial" panose="020B0604020202020204" pitchFamily="34" charset="0"/>
                <a:cs typeface="Arial" panose="020B0604020202020204" pitchFamily="34" charset="0"/>
              </a:rPr>
              <a:t>Slide Title Subhead</a:t>
            </a:r>
          </a:p>
        </p:txBody>
      </p:sp>
      <p:sp>
        <p:nvSpPr>
          <p:cNvPr id="6" name="Click to Edit Title">
            <a:extLst>
              <a:ext uri="{FF2B5EF4-FFF2-40B4-BE49-F238E27FC236}">
                <a16:creationId xmlns:a16="http://schemas.microsoft.com/office/drawing/2014/main" id="{F7DBD260-BAA0-1208-B4B1-F244F98E835A}"/>
              </a:ext>
            </a:extLst>
          </p:cNvPr>
          <p:cNvSpPr>
            <a:spLocks noGrp="1"/>
          </p:cNvSpPr>
          <p:nvPr>
            <p:ph type="ctrTitle" hasCustomPrompt="1"/>
          </p:nvPr>
        </p:nvSpPr>
        <p:spPr>
          <a:xfrm>
            <a:off x="615349" y="348696"/>
            <a:ext cx="4363718" cy="618631"/>
          </a:xfrm>
          <a:prstGeom prst="rect">
            <a:avLst/>
          </a:prstGeom>
        </p:spPr>
        <p:txBody>
          <a:bodyPr anchor="b">
            <a:spAutoFit/>
          </a:bodyPr>
          <a:lstStyle>
            <a:lvl1pPr algn="l">
              <a:defRPr sz="3800" b="1">
                <a:solidFill>
                  <a:srgbClr val="3172AE"/>
                </a:solidFill>
                <a:latin typeface="Arial" panose="020B0604020202020204" pitchFamily="34" charset="0"/>
                <a:cs typeface="Arial" panose="020B0604020202020204" pitchFamily="34" charset="0"/>
              </a:defRPr>
            </a:lvl1pPr>
          </a:lstStyle>
          <a:p>
            <a:r>
              <a:rPr lang="en-US" dirty="0"/>
              <a:t>Slide Title</a:t>
            </a:r>
          </a:p>
        </p:txBody>
      </p:sp>
    </p:spTree>
    <p:extLst>
      <p:ext uri="{BB962C8B-B14F-4D97-AF65-F5344CB8AC3E}">
        <p14:creationId xmlns:p14="http://schemas.microsoft.com/office/powerpoint/2010/main" val="248418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7" name="Title Placeholder 1" hidden="1">
            <a:extLst>
              <a:ext uri="{FF2B5EF4-FFF2-40B4-BE49-F238E27FC236}">
                <a16:creationId xmlns:a16="http://schemas.microsoft.com/office/drawing/2014/main" id="{5EA5C8D1-8C60-549B-8C35-0ADE0D19A07B}"/>
              </a:ext>
            </a:extLst>
          </p:cNvPr>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p>
            <a:r>
              <a:rPr lang="en-US" dirty="0"/>
              <a:t>Image slide</a:t>
            </a:r>
          </a:p>
        </p:txBody>
      </p:sp>
      <p:sp>
        <p:nvSpPr>
          <p:cNvPr id="4" name="Text Placeholder 5">
            <a:extLst>
              <a:ext uri="{FF2B5EF4-FFF2-40B4-BE49-F238E27FC236}">
                <a16:creationId xmlns:a16="http://schemas.microsoft.com/office/drawing/2014/main" id="{668F18EF-9111-805D-639E-3B8E4DA45908}"/>
              </a:ext>
            </a:extLst>
          </p:cNvPr>
          <p:cNvSpPr>
            <a:spLocks noGrp="1"/>
          </p:cNvSpPr>
          <p:nvPr>
            <p:ph type="body" sz="half" idx="2" hasCustomPrompt="1"/>
          </p:nvPr>
        </p:nvSpPr>
        <p:spPr>
          <a:xfrm>
            <a:off x="8650910" y="5053917"/>
            <a:ext cx="1680210" cy="1394460"/>
          </a:xfrm>
          <a:prstGeom prst="rect">
            <a:avLst/>
          </a:prstGeom>
        </p:spPr>
        <p:txBody>
          <a:bodyPr/>
          <a:lstStyle>
            <a:lvl1pPr marL="0" indent="0">
              <a:buNone/>
              <a:defRPr sz="2000">
                <a:solidFill>
                  <a:srgbClr val="3172AE"/>
                </a:solidFill>
                <a:latin typeface="Arial" panose="020B0604020202020204" pitchFamily="34" charset="0"/>
                <a:cs typeface="Arial" panose="020B0604020202020204" pitchFamily="34" charset="0"/>
              </a:defRPr>
            </a:lvl1pPr>
          </a:lstStyle>
          <a:p>
            <a:r>
              <a:rPr lang="en-US" dirty="0"/>
              <a:t>Caption text</a:t>
            </a:r>
          </a:p>
        </p:txBody>
      </p:sp>
      <p:sp>
        <p:nvSpPr>
          <p:cNvPr id="3" name="Picture Placeholder 4" descr="Image Placeholder">
            <a:extLst>
              <a:ext uri="{FF2B5EF4-FFF2-40B4-BE49-F238E27FC236}">
                <a16:creationId xmlns:a16="http://schemas.microsoft.com/office/drawing/2014/main" id="{90A9B5A6-EEF1-85BE-64EE-4FB2AA13A700}"/>
              </a:ext>
            </a:extLst>
          </p:cNvPr>
          <p:cNvSpPr>
            <a:spLocks noGrp="1"/>
          </p:cNvSpPr>
          <p:nvPr>
            <p:ph type="pic" idx="1" hasCustomPrompt="1"/>
          </p:nvPr>
        </p:nvSpPr>
        <p:spPr>
          <a:xfrm>
            <a:off x="312516" y="461318"/>
            <a:ext cx="7977860" cy="5177057"/>
          </a:xfrm>
          <a:prstGeom prst="rect">
            <a:avLst/>
          </a:prstGeom>
        </p:spPr>
        <p:txBody>
          <a:bodyPr/>
          <a:lstStyle>
            <a:lvl1pPr marL="0" indent="0">
              <a:buNone/>
              <a:defRPr sz="24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Click icon to add image</a:t>
            </a:r>
          </a:p>
        </p:txBody>
      </p:sp>
    </p:spTree>
    <p:extLst>
      <p:ext uri="{BB962C8B-B14F-4D97-AF65-F5344CB8AC3E}">
        <p14:creationId xmlns:p14="http://schemas.microsoft.com/office/powerpoint/2010/main" val="223033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2" name="Full Screen Image " hidden="1">
            <a:extLst>
              <a:ext uri="{FF2B5EF4-FFF2-40B4-BE49-F238E27FC236}">
                <a16:creationId xmlns:a16="http://schemas.microsoft.com/office/drawing/2014/main" id="{E8B99B13-7691-A73F-D3BF-4484C6E5853C}"/>
              </a:ext>
            </a:extLst>
          </p:cNvPr>
          <p:cNvSpPr>
            <a:spLocks noGrp="1"/>
          </p:cNvSpPr>
          <p:nvPr>
            <p:ph type="title" hasCustomPrompt="1"/>
          </p:nvPr>
        </p:nvSpPr>
        <p:spPr>
          <a:xfrm>
            <a:off x="838200" y="365125"/>
            <a:ext cx="10515600" cy="1325563"/>
          </a:xfrm>
          <a:prstGeom prst="rect">
            <a:avLst/>
          </a:prstGeom>
        </p:spPr>
        <p:txBody>
          <a:bodyPr/>
          <a:lstStyle/>
          <a:p>
            <a:r>
              <a:rPr lang="en-US" dirty="0"/>
              <a:t>FULL SCREEN IMAGE</a:t>
            </a:r>
          </a:p>
        </p:txBody>
      </p:sp>
      <p:sp>
        <p:nvSpPr>
          <p:cNvPr id="3" name="Picture Placeholder 17" descr="Image Placeholder">
            <a:extLst>
              <a:ext uri="{FF2B5EF4-FFF2-40B4-BE49-F238E27FC236}">
                <a16:creationId xmlns:a16="http://schemas.microsoft.com/office/drawing/2014/main" id="{BDE0279E-56AC-178A-9173-75C460C24862}"/>
              </a:ext>
            </a:extLst>
          </p:cNvPr>
          <p:cNvSpPr>
            <a:spLocks noGrp="1"/>
          </p:cNvSpPr>
          <p:nvPr>
            <p:ph type="pic" idx="1" hasCustomPrompt="1"/>
          </p:nvPr>
        </p:nvSpPr>
        <p:spPr>
          <a:xfrm>
            <a:off x="0" y="-1"/>
            <a:ext cx="12191999" cy="6122505"/>
          </a:xfrm>
          <a:prstGeom prst="rect">
            <a:avLst/>
          </a:prstGeom>
        </p:spPr>
        <p:txBody>
          <a:bodyPr/>
          <a:lstStyle>
            <a:lvl1pPr marL="0" indent="0">
              <a:buNone/>
              <a:defRPr sz="24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Click icon to add image</a:t>
            </a:r>
          </a:p>
        </p:txBody>
      </p:sp>
      <p:sp>
        <p:nvSpPr>
          <p:cNvPr id="4" name="Caption text">
            <a:extLst>
              <a:ext uri="{FF2B5EF4-FFF2-40B4-BE49-F238E27FC236}">
                <a16:creationId xmlns:a16="http://schemas.microsoft.com/office/drawing/2014/main" id="{172E58CD-BC97-D0EA-8D91-8B419909D9E2}"/>
              </a:ext>
            </a:extLst>
          </p:cNvPr>
          <p:cNvSpPr>
            <a:spLocks noGrp="1"/>
          </p:cNvSpPr>
          <p:nvPr>
            <p:ph type="body" sz="half" idx="2" hasCustomPrompt="1"/>
          </p:nvPr>
        </p:nvSpPr>
        <p:spPr>
          <a:xfrm>
            <a:off x="10010899" y="0"/>
            <a:ext cx="2181100" cy="1270660"/>
          </a:xfrm>
          <a:prstGeom prst="rect">
            <a:avLst/>
          </a:prstGeom>
          <a:solidFill>
            <a:srgbClr val="3172AE"/>
          </a:solidFill>
        </p:spPr>
        <p:txBody>
          <a:bodyPr anchor="ctr"/>
          <a:lstStyle>
            <a:lvl1pPr marL="0" indent="0" algn="ctr">
              <a:buNone/>
              <a:defRPr sz="2000" b="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Caption text</a:t>
            </a:r>
          </a:p>
        </p:txBody>
      </p:sp>
    </p:spTree>
    <p:extLst>
      <p:ext uri="{BB962C8B-B14F-4D97-AF65-F5344CB8AC3E}">
        <p14:creationId xmlns:p14="http://schemas.microsoft.com/office/powerpoint/2010/main" val="331909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 Slide">
    <p:spTree>
      <p:nvGrpSpPr>
        <p:cNvPr id="1" name=""/>
        <p:cNvGrpSpPr/>
        <p:nvPr/>
      </p:nvGrpSpPr>
      <p:grpSpPr>
        <a:xfrm>
          <a:off x="0" y="0"/>
          <a:ext cx="0" cy="0"/>
          <a:chOff x="0" y="0"/>
          <a:chExt cx="0" cy="0"/>
        </a:xfrm>
      </p:grpSpPr>
      <p:sp>
        <p:nvSpPr>
          <p:cNvPr id="2" name="Title Placeholder 1" hidden="1">
            <a:extLst>
              <a:ext uri="{FF2B5EF4-FFF2-40B4-BE49-F238E27FC236}">
                <a16:creationId xmlns:a16="http://schemas.microsoft.com/office/drawing/2014/main" id="{05A4F640-B8FB-70FB-5815-E87CB0C06114}"/>
              </a:ext>
            </a:extLst>
          </p:cNvPr>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p>
            <a:r>
              <a:rPr lang="en-US" dirty="0"/>
              <a:t>3 Image Slide</a:t>
            </a:r>
            <a:br>
              <a:rPr lang="en-US" dirty="0"/>
            </a:br>
            <a:endParaRPr lang="en-US" dirty="0"/>
          </a:p>
        </p:txBody>
      </p:sp>
      <p:sp>
        <p:nvSpPr>
          <p:cNvPr id="6" name="Picture Placeholder 5">
            <a:extLst>
              <a:ext uri="{FF2B5EF4-FFF2-40B4-BE49-F238E27FC236}">
                <a16:creationId xmlns:a16="http://schemas.microsoft.com/office/drawing/2014/main" id="{1C1CF9E1-C8BB-53E6-8CB7-14F15790DFC3}"/>
              </a:ext>
            </a:extLst>
          </p:cNvPr>
          <p:cNvSpPr>
            <a:spLocks noGrp="1"/>
          </p:cNvSpPr>
          <p:nvPr>
            <p:ph type="pic" sz="quarter" idx="10" hasCustomPrompt="1"/>
          </p:nvPr>
        </p:nvSpPr>
        <p:spPr>
          <a:xfrm>
            <a:off x="0" y="-7037"/>
            <a:ext cx="9143626" cy="6865038"/>
          </a:xfrm>
          <a:custGeom>
            <a:avLst/>
            <a:gdLst>
              <a:gd name="connsiteX0" fmla="*/ 0 w 4006850"/>
              <a:gd name="connsiteY0" fmla="*/ 0 h 6881869"/>
              <a:gd name="connsiteX1" fmla="*/ 4006850 w 4006850"/>
              <a:gd name="connsiteY1" fmla="*/ 0 h 6881869"/>
              <a:gd name="connsiteX2" fmla="*/ 4006850 w 4006850"/>
              <a:gd name="connsiteY2" fmla="*/ 6881869 h 6881869"/>
              <a:gd name="connsiteX3" fmla="*/ 0 w 4006850"/>
              <a:gd name="connsiteY3" fmla="*/ 6881869 h 6881869"/>
              <a:gd name="connsiteX4" fmla="*/ 0 w 4006850"/>
              <a:gd name="connsiteY4" fmla="*/ 0 h 6881869"/>
              <a:gd name="connsiteX0" fmla="*/ 0 w 5970121"/>
              <a:gd name="connsiteY0" fmla="*/ 13447 h 6895316"/>
              <a:gd name="connsiteX1" fmla="*/ 5970121 w 5970121"/>
              <a:gd name="connsiteY1" fmla="*/ 0 h 6895316"/>
              <a:gd name="connsiteX2" fmla="*/ 4006850 w 5970121"/>
              <a:gd name="connsiteY2" fmla="*/ 6895316 h 6895316"/>
              <a:gd name="connsiteX3" fmla="*/ 0 w 5970121"/>
              <a:gd name="connsiteY3" fmla="*/ 6895316 h 6895316"/>
              <a:gd name="connsiteX4" fmla="*/ 0 w 5970121"/>
              <a:gd name="connsiteY4" fmla="*/ 13447 h 6895316"/>
              <a:gd name="connsiteX0" fmla="*/ 0 w 9143626"/>
              <a:gd name="connsiteY0" fmla="*/ 13447 h 6908763"/>
              <a:gd name="connsiteX1" fmla="*/ 5970121 w 9143626"/>
              <a:gd name="connsiteY1" fmla="*/ 0 h 6908763"/>
              <a:gd name="connsiteX2" fmla="*/ 9143626 w 9143626"/>
              <a:gd name="connsiteY2" fmla="*/ 6908763 h 6908763"/>
              <a:gd name="connsiteX3" fmla="*/ 0 w 9143626"/>
              <a:gd name="connsiteY3" fmla="*/ 6895316 h 6908763"/>
              <a:gd name="connsiteX4" fmla="*/ 0 w 9143626"/>
              <a:gd name="connsiteY4" fmla="*/ 13447 h 6908763"/>
              <a:gd name="connsiteX0" fmla="*/ 0 w 9143626"/>
              <a:gd name="connsiteY0" fmla="*/ 43725 h 6908763"/>
              <a:gd name="connsiteX1" fmla="*/ 5970121 w 9143626"/>
              <a:gd name="connsiteY1" fmla="*/ 0 h 6908763"/>
              <a:gd name="connsiteX2" fmla="*/ 9143626 w 9143626"/>
              <a:gd name="connsiteY2" fmla="*/ 6908763 h 6908763"/>
              <a:gd name="connsiteX3" fmla="*/ 0 w 9143626"/>
              <a:gd name="connsiteY3" fmla="*/ 6895316 h 6908763"/>
              <a:gd name="connsiteX4" fmla="*/ 0 w 9143626"/>
              <a:gd name="connsiteY4" fmla="*/ 43725 h 6908763"/>
              <a:gd name="connsiteX0" fmla="*/ 0 w 9143626"/>
              <a:gd name="connsiteY0" fmla="*/ 0 h 6865038"/>
              <a:gd name="connsiteX1" fmla="*/ 5994344 w 9143626"/>
              <a:gd name="connsiteY1" fmla="*/ 4720 h 6865038"/>
              <a:gd name="connsiteX2" fmla="*/ 9143626 w 9143626"/>
              <a:gd name="connsiteY2" fmla="*/ 6865038 h 6865038"/>
              <a:gd name="connsiteX3" fmla="*/ 0 w 9143626"/>
              <a:gd name="connsiteY3" fmla="*/ 6851591 h 6865038"/>
              <a:gd name="connsiteX4" fmla="*/ 0 w 9143626"/>
              <a:gd name="connsiteY4" fmla="*/ 0 h 686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626" h="6865038">
                <a:moveTo>
                  <a:pt x="0" y="0"/>
                </a:moveTo>
                <a:lnTo>
                  <a:pt x="5994344" y="4720"/>
                </a:lnTo>
                <a:lnTo>
                  <a:pt x="9143626" y="6865038"/>
                </a:lnTo>
                <a:lnTo>
                  <a:pt x="0" y="6851591"/>
                </a:lnTo>
                <a:lnTo>
                  <a:pt x="0" y="0"/>
                </a:lnTo>
                <a:close/>
              </a:path>
            </a:pathLst>
          </a:custGeom>
        </p:spPr>
        <p:txBody>
          <a:bodyPr/>
          <a:lstStyle>
            <a:lvl1pPr marL="0" indent="0">
              <a:buNone/>
              <a:defRPr sz="24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Click icon to add image</a:t>
            </a:r>
          </a:p>
        </p:txBody>
      </p:sp>
      <p:sp>
        <p:nvSpPr>
          <p:cNvPr id="12" name="Picture Placeholder 11">
            <a:extLst>
              <a:ext uri="{FF2B5EF4-FFF2-40B4-BE49-F238E27FC236}">
                <a16:creationId xmlns:a16="http://schemas.microsoft.com/office/drawing/2014/main" id="{3BBA80E4-CEF7-B197-A17B-A0FBDFDC6182}"/>
              </a:ext>
            </a:extLst>
          </p:cNvPr>
          <p:cNvSpPr>
            <a:spLocks noGrp="1"/>
          </p:cNvSpPr>
          <p:nvPr>
            <p:ph type="pic" sz="quarter" idx="11" hasCustomPrompt="1"/>
          </p:nvPr>
        </p:nvSpPr>
        <p:spPr>
          <a:xfrm>
            <a:off x="6236081" y="-15285"/>
            <a:ext cx="5971032" cy="3361736"/>
          </a:xfrm>
          <a:custGeom>
            <a:avLst/>
            <a:gdLst>
              <a:gd name="connsiteX0" fmla="*/ 0 w 6045187"/>
              <a:gd name="connsiteY0" fmla="*/ 3404126 h 3404126"/>
              <a:gd name="connsiteX1" fmla="*/ 851032 w 6045187"/>
              <a:gd name="connsiteY1" fmla="*/ 0 h 3404126"/>
              <a:gd name="connsiteX2" fmla="*/ 5194156 w 6045187"/>
              <a:gd name="connsiteY2" fmla="*/ 0 h 3404126"/>
              <a:gd name="connsiteX3" fmla="*/ 6045187 w 6045187"/>
              <a:gd name="connsiteY3" fmla="*/ 3404126 h 3404126"/>
              <a:gd name="connsiteX4" fmla="*/ 0 w 6045187"/>
              <a:gd name="connsiteY4" fmla="*/ 3404126 h 3404126"/>
              <a:gd name="connsiteX0" fmla="*/ 789509 w 5194155"/>
              <a:gd name="connsiteY0" fmla="*/ 3404126 h 3404126"/>
              <a:gd name="connsiteX1" fmla="*/ 0 w 5194155"/>
              <a:gd name="connsiteY1" fmla="*/ 0 h 3404126"/>
              <a:gd name="connsiteX2" fmla="*/ 4343124 w 5194155"/>
              <a:gd name="connsiteY2" fmla="*/ 0 h 3404126"/>
              <a:gd name="connsiteX3" fmla="*/ 5194155 w 5194155"/>
              <a:gd name="connsiteY3" fmla="*/ 3404126 h 3404126"/>
              <a:gd name="connsiteX4" fmla="*/ 789509 w 5194155"/>
              <a:gd name="connsiteY4" fmla="*/ 3404126 h 3404126"/>
              <a:gd name="connsiteX0" fmla="*/ 1461862 w 5866508"/>
              <a:gd name="connsiteY0" fmla="*/ 3404126 h 3404126"/>
              <a:gd name="connsiteX1" fmla="*/ 0 w 5866508"/>
              <a:gd name="connsiteY1" fmla="*/ 0 h 3404126"/>
              <a:gd name="connsiteX2" fmla="*/ 5015477 w 5866508"/>
              <a:gd name="connsiteY2" fmla="*/ 0 h 3404126"/>
              <a:gd name="connsiteX3" fmla="*/ 5866508 w 5866508"/>
              <a:gd name="connsiteY3" fmla="*/ 3404126 h 3404126"/>
              <a:gd name="connsiteX4" fmla="*/ 1461862 w 5866508"/>
              <a:gd name="connsiteY4" fmla="*/ 3404126 h 3404126"/>
              <a:gd name="connsiteX0" fmla="*/ 1596333 w 6000979"/>
              <a:gd name="connsiteY0" fmla="*/ 3404126 h 3404126"/>
              <a:gd name="connsiteX1" fmla="*/ 0 w 6000979"/>
              <a:gd name="connsiteY1" fmla="*/ 0 h 3404126"/>
              <a:gd name="connsiteX2" fmla="*/ 5149948 w 6000979"/>
              <a:gd name="connsiteY2" fmla="*/ 0 h 3404126"/>
              <a:gd name="connsiteX3" fmla="*/ 6000979 w 6000979"/>
              <a:gd name="connsiteY3" fmla="*/ 3404126 h 3404126"/>
              <a:gd name="connsiteX4" fmla="*/ 1596333 w 6000979"/>
              <a:gd name="connsiteY4" fmla="*/ 3404126 h 3404126"/>
              <a:gd name="connsiteX0" fmla="*/ 1596333 w 6010560"/>
              <a:gd name="connsiteY0" fmla="*/ 3404126 h 3404126"/>
              <a:gd name="connsiteX1" fmla="*/ 0 w 6010560"/>
              <a:gd name="connsiteY1" fmla="*/ 0 h 3404126"/>
              <a:gd name="connsiteX2" fmla="*/ 6010560 w 6010560"/>
              <a:gd name="connsiteY2" fmla="*/ 0 h 3404126"/>
              <a:gd name="connsiteX3" fmla="*/ 6000979 w 6010560"/>
              <a:gd name="connsiteY3" fmla="*/ 3404126 h 3404126"/>
              <a:gd name="connsiteX4" fmla="*/ 1596333 w 6010560"/>
              <a:gd name="connsiteY4" fmla="*/ 3404126 h 3404126"/>
              <a:gd name="connsiteX0" fmla="*/ 1596333 w 6010560"/>
              <a:gd name="connsiteY0" fmla="*/ 3404126 h 3404126"/>
              <a:gd name="connsiteX1" fmla="*/ 0 w 6010560"/>
              <a:gd name="connsiteY1" fmla="*/ 0 h 3404126"/>
              <a:gd name="connsiteX2" fmla="*/ 6010560 w 6010560"/>
              <a:gd name="connsiteY2" fmla="*/ 0 h 3404126"/>
              <a:gd name="connsiteX3" fmla="*/ 6000979 w 6010560"/>
              <a:gd name="connsiteY3" fmla="*/ 3404126 h 3404126"/>
              <a:gd name="connsiteX4" fmla="*/ 1596333 w 6010560"/>
              <a:gd name="connsiteY4" fmla="*/ 3404126 h 3404126"/>
              <a:gd name="connsiteX0" fmla="*/ 1578166 w 5992393"/>
              <a:gd name="connsiteY0" fmla="*/ 3404126 h 3404126"/>
              <a:gd name="connsiteX1" fmla="*/ 0 w 5992393"/>
              <a:gd name="connsiteY1" fmla="*/ 42390 h 3404126"/>
              <a:gd name="connsiteX2" fmla="*/ 5992393 w 5992393"/>
              <a:gd name="connsiteY2" fmla="*/ 0 h 3404126"/>
              <a:gd name="connsiteX3" fmla="*/ 5982812 w 5992393"/>
              <a:gd name="connsiteY3" fmla="*/ 3404126 h 3404126"/>
              <a:gd name="connsiteX4" fmla="*/ 1578166 w 5992393"/>
              <a:gd name="connsiteY4" fmla="*/ 3404126 h 3404126"/>
              <a:gd name="connsiteX0" fmla="*/ 1578166 w 5986338"/>
              <a:gd name="connsiteY0" fmla="*/ 3361737 h 3361737"/>
              <a:gd name="connsiteX1" fmla="*/ 0 w 5986338"/>
              <a:gd name="connsiteY1" fmla="*/ 1 h 3361737"/>
              <a:gd name="connsiteX2" fmla="*/ 5986338 w 5986338"/>
              <a:gd name="connsiteY2" fmla="*/ 0 h 3361737"/>
              <a:gd name="connsiteX3" fmla="*/ 5982812 w 5986338"/>
              <a:gd name="connsiteY3" fmla="*/ 3361737 h 3361737"/>
              <a:gd name="connsiteX4" fmla="*/ 1578166 w 5986338"/>
              <a:gd name="connsiteY4" fmla="*/ 3361737 h 3361737"/>
              <a:gd name="connsiteX0" fmla="*/ 1578166 w 5986338"/>
              <a:gd name="connsiteY0" fmla="*/ 3361737 h 3361737"/>
              <a:gd name="connsiteX1" fmla="*/ 0 w 5986338"/>
              <a:gd name="connsiteY1" fmla="*/ 1 h 3361737"/>
              <a:gd name="connsiteX2" fmla="*/ 5986338 w 5986338"/>
              <a:gd name="connsiteY2" fmla="*/ 0 h 3361737"/>
              <a:gd name="connsiteX3" fmla="*/ 5970701 w 5986338"/>
              <a:gd name="connsiteY3" fmla="*/ 3361737 h 3361737"/>
              <a:gd name="connsiteX4" fmla="*/ 1578166 w 5986338"/>
              <a:gd name="connsiteY4" fmla="*/ 3361737 h 3361737"/>
              <a:gd name="connsiteX0" fmla="*/ 1578166 w 5971032"/>
              <a:gd name="connsiteY0" fmla="*/ 3361736 h 3361736"/>
              <a:gd name="connsiteX1" fmla="*/ 0 w 5971032"/>
              <a:gd name="connsiteY1" fmla="*/ 0 h 3361736"/>
              <a:gd name="connsiteX2" fmla="*/ 5956060 w 5971032"/>
              <a:gd name="connsiteY2" fmla="*/ 24222 h 3361736"/>
              <a:gd name="connsiteX3" fmla="*/ 5970701 w 5971032"/>
              <a:gd name="connsiteY3" fmla="*/ 3361736 h 3361736"/>
              <a:gd name="connsiteX4" fmla="*/ 1578166 w 5971032"/>
              <a:gd name="connsiteY4" fmla="*/ 3361736 h 3361736"/>
              <a:gd name="connsiteX0" fmla="*/ 1578166 w 5971032"/>
              <a:gd name="connsiteY0" fmla="*/ 3361736 h 3361736"/>
              <a:gd name="connsiteX1" fmla="*/ 0 w 5971032"/>
              <a:gd name="connsiteY1" fmla="*/ 0 h 3361736"/>
              <a:gd name="connsiteX2" fmla="*/ 5956060 w 5971032"/>
              <a:gd name="connsiteY2" fmla="*/ 18167 h 3361736"/>
              <a:gd name="connsiteX3" fmla="*/ 5970701 w 5971032"/>
              <a:gd name="connsiteY3" fmla="*/ 3361736 h 3361736"/>
              <a:gd name="connsiteX4" fmla="*/ 1578166 w 5971032"/>
              <a:gd name="connsiteY4" fmla="*/ 3361736 h 3361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1032" h="3361736">
                <a:moveTo>
                  <a:pt x="1578166" y="3361736"/>
                </a:moveTo>
                <a:lnTo>
                  <a:pt x="0" y="0"/>
                </a:lnTo>
                <a:lnTo>
                  <a:pt x="5956060" y="18167"/>
                </a:lnTo>
                <a:cubicBezTo>
                  <a:pt x="5952866" y="1152876"/>
                  <a:pt x="5973895" y="2227027"/>
                  <a:pt x="5970701" y="3361736"/>
                </a:cubicBezTo>
                <a:lnTo>
                  <a:pt x="1578166" y="3361736"/>
                </a:lnTo>
                <a:close/>
              </a:path>
            </a:pathLst>
          </a:custGeom>
        </p:spPr>
        <p:txBody>
          <a:bodyPr/>
          <a:lstStyle>
            <a:lvl1pPr marL="0" indent="0">
              <a:buNone/>
              <a:defRPr sz="24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Click icon to add image</a:t>
            </a:r>
          </a:p>
        </p:txBody>
      </p:sp>
      <p:sp>
        <p:nvSpPr>
          <p:cNvPr id="15" name="Picture Placeholder 11">
            <a:extLst>
              <a:ext uri="{FF2B5EF4-FFF2-40B4-BE49-F238E27FC236}">
                <a16:creationId xmlns:a16="http://schemas.microsoft.com/office/drawing/2014/main" id="{1A72B707-7C36-ECD6-0B49-20B70556341D}"/>
              </a:ext>
            </a:extLst>
          </p:cNvPr>
          <p:cNvSpPr>
            <a:spLocks noGrp="1"/>
          </p:cNvSpPr>
          <p:nvPr>
            <p:ph type="pic" sz="quarter" idx="12" hasCustomPrompt="1"/>
          </p:nvPr>
        </p:nvSpPr>
        <p:spPr>
          <a:xfrm>
            <a:off x="7925690" y="3592232"/>
            <a:ext cx="4248810" cy="3278094"/>
          </a:xfrm>
          <a:custGeom>
            <a:avLst/>
            <a:gdLst>
              <a:gd name="connsiteX0" fmla="*/ 0 w 6045187"/>
              <a:gd name="connsiteY0" fmla="*/ 3404126 h 3404126"/>
              <a:gd name="connsiteX1" fmla="*/ 851032 w 6045187"/>
              <a:gd name="connsiteY1" fmla="*/ 0 h 3404126"/>
              <a:gd name="connsiteX2" fmla="*/ 5194156 w 6045187"/>
              <a:gd name="connsiteY2" fmla="*/ 0 h 3404126"/>
              <a:gd name="connsiteX3" fmla="*/ 6045187 w 6045187"/>
              <a:gd name="connsiteY3" fmla="*/ 3404126 h 3404126"/>
              <a:gd name="connsiteX4" fmla="*/ 0 w 6045187"/>
              <a:gd name="connsiteY4" fmla="*/ 3404126 h 3404126"/>
              <a:gd name="connsiteX0" fmla="*/ 789509 w 5194155"/>
              <a:gd name="connsiteY0" fmla="*/ 3404126 h 3404126"/>
              <a:gd name="connsiteX1" fmla="*/ 0 w 5194155"/>
              <a:gd name="connsiteY1" fmla="*/ 0 h 3404126"/>
              <a:gd name="connsiteX2" fmla="*/ 4343124 w 5194155"/>
              <a:gd name="connsiteY2" fmla="*/ 0 h 3404126"/>
              <a:gd name="connsiteX3" fmla="*/ 5194155 w 5194155"/>
              <a:gd name="connsiteY3" fmla="*/ 3404126 h 3404126"/>
              <a:gd name="connsiteX4" fmla="*/ 789509 w 5194155"/>
              <a:gd name="connsiteY4" fmla="*/ 3404126 h 3404126"/>
              <a:gd name="connsiteX0" fmla="*/ 1461862 w 5866508"/>
              <a:gd name="connsiteY0" fmla="*/ 3404126 h 3404126"/>
              <a:gd name="connsiteX1" fmla="*/ 0 w 5866508"/>
              <a:gd name="connsiteY1" fmla="*/ 0 h 3404126"/>
              <a:gd name="connsiteX2" fmla="*/ 5015477 w 5866508"/>
              <a:gd name="connsiteY2" fmla="*/ 0 h 3404126"/>
              <a:gd name="connsiteX3" fmla="*/ 5866508 w 5866508"/>
              <a:gd name="connsiteY3" fmla="*/ 3404126 h 3404126"/>
              <a:gd name="connsiteX4" fmla="*/ 1461862 w 5866508"/>
              <a:gd name="connsiteY4" fmla="*/ 3404126 h 3404126"/>
              <a:gd name="connsiteX0" fmla="*/ 1596333 w 6000979"/>
              <a:gd name="connsiteY0" fmla="*/ 3404126 h 3404126"/>
              <a:gd name="connsiteX1" fmla="*/ 0 w 6000979"/>
              <a:gd name="connsiteY1" fmla="*/ 0 h 3404126"/>
              <a:gd name="connsiteX2" fmla="*/ 5149948 w 6000979"/>
              <a:gd name="connsiteY2" fmla="*/ 0 h 3404126"/>
              <a:gd name="connsiteX3" fmla="*/ 6000979 w 6000979"/>
              <a:gd name="connsiteY3" fmla="*/ 3404126 h 3404126"/>
              <a:gd name="connsiteX4" fmla="*/ 1596333 w 6000979"/>
              <a:gd name="connsiteY4" fmla="*/ 3404126 h 3404126"/>
              <a:gd name="connsiteX0" fmla="*/ 1596333 w 6010560"/>
              <a:gd name="connsiteY0" fmla="*/ 3404126 h 3404126"/>
              <a:gd name="connsiteX1" fmla="*/ 0 w 6010560"/>
              <a:gd name="connsiteY1" fmla="*/ 0 h 3404126"/>
              <a:gd name="connsiteX2" fmla="*/ 6010560 w 6010560"/>
              <a:gd name="connsiteY2" fmla="*/ 0 h 3404126"/>
              <a:gd name="connsiteX3" fmla="*/ 6000979 w 6010560"/>
              <a:gd name="connsiteY3" fmla="*/ 3404126 h 3404126"/>
              <a:gd name="connsiteX4" fmla="*/ 1596333 w 6010560"/>
              <a:gd name="connsiteY4" fmla="*/ 3404126 h 3404126"/>
              <a:gd name="connsiteX0" fmla="*/ 1596333 w 6010560"/>
              <a:gd name="connsiteY0" fmla="*/ 3404126 h 3404126"/>
              <a:gd name="connsiteX1" fmla="*/ 0 w 6010560"/>
              <a:gd name="connsiteY1" fmla="*/ 0 h 3404126"/>
              <a:gd name="connsiteX2" fmla="*/ 6010560 w 6010560"/>
              <a:gd name="connsiteY2" fmla="*/ 0 h 3404126"/>
              <a:gd name="connsiteX3" fmla="*/ 6000979 w 6010560"/>
              <a:gd name="connsiteY3" fmla="*/ 3404126 h 3404126"/>
              <a:gd name="connsiteX4" fmla="*/ 1596333 w 6010560"/>
              <a:gd name="connsiteY4" fmla="*/ 3404126 h 3404126"/>
              <a:gd name="connsiteX0" fmla="*/ 1555992 w 6010560"/>
              <a:gd name="connsiteY0" fmla="*/ 3323444 h 3404126"/>
              <a:gd name="connsiteX1" fmla="*/ 0 w 6010560"/>
              <a:gd name="connsiteY1" fmla="*/ 0 h 3404126"/>
              <a:gd name="connsiteX2" fmla="*/ 6010560 w 6010560"/>
              <a:gd name="connsiteY2" fmla="*/ 0 h 3404126"/>
              <a:gd name="connsiteX3" fmla="*/ 6000979 w 6010560"/>
              <a:gd name="connsiteY3" fmla="*/ 3404126 h 3404126"/>
              <a:gd name="connsiteX4" fmla="*/ 1555992 w 6010560"/>
              <a:gd name="connsiteY4" fmla="*/ 3323444 h 3404126"/>
              <a:gd name="connsiteX0" fmla="*/ 1555992 w 6010560"/>
              <a:gd name="connsiteY0" fmla="*/ 3323444 h 3323444"/>
              <a:gd name="connsiteX1" fmla="*/ 0 w 6010560"/>
              <a:gd name="connsiteY1" fmla="*/ 0 h 3323444"/>
              <a:gd name="connsiteX2" fmla="*/ 6010560 w 6010560"/>
              <a:gd name="connsiteY2" fmla="*/ 0 h 3323444"/>
              <a:gd name="connsiteX3" fmla="*/ 6000979 w 6010560"/>
              <a:gd name="connsiteY3" fmla="*/ 3309997 h 3323444"/>
              <a:gd name="connsiteX4" fmla="*/ 1555992 w 6010560"/>
              <a:gd name="connsiteY4" fmla="*/ 3323444 h 3323444"/>
              <a:gd name="connsiteX0" fmla="*/ 1529097 w 6010560"/>
              <a:gd name="connsiteY0" fmla="*/ 3256209 h 3309997"/>
              <a:gd name="connsiteX1" fmla="*/ 0 w 6010560"/>
              <a:gd name="connsiteY1" fmla="*/ 0 h 3309997"/>
              <a:gd name="connsiteX2" fmla="*/ 6010560 w 6010560"/>
              <a:gd name="connsiteY2" fmla="*/ 0 h 3309997"/>
              <a:gd name="connsiteX3" fmla="*/ 6000979 w 6010560"/>
              <a:gd name="connsiteY3" fmla="*/ 3309997 h 3309997"/>
              <a:gd name="connsiteX4" fmla="*/ 1529097 w 6010560"/>
              <a:gd name="connsiteY4" fmla="*/ 3256209 h 3309997"/>
              <a:gd name="connsiteX0" fmla="*/ 1529097 w 6010560"/>
              <a:gd name="connsiteY0" fmla="*/ 3256209 h 3269656"/>
              <a:gd name="connsiteX1" fmla="*/ 0 w 6010560"/>
              <a:gd name="connsiteY1" fmla="*/ 0 h 3269656"/>
              <a:gd name="connsiteX2" fmla="*/ 6010560 w 6010560"/>
              <a:gd name="connsiteY2" fmla="*/ 0 h 3269656"/>
              <a:gd name="connsiteX3" fmla="*/ 6000979 w 6010560"/>
              <a:gd name="connsiteY3" fmla="*/ 3269656 h 3269656"/>
              <a:gd name="connsiteX4" fmla="*/ 1529097 w 6010560"/>
              <a:gd name="connsiteY4" fmla="*/ 3256209 h 3269656"/>
              <a:gd name="connsiteX0" fmla="*/ 1529097 w 6000983"/>
              <a:gd name="connsiteY0" fmla="*/ 3256209 h 3269656"/>
              <a:gd name="connsiteX1" fmla="*/ 0 w 6000983"/>
              <a:gd name="connsiteY1" fmla="*/ 0 h 3269656"/>
              <a:gd name="connsiteX2" fmla="*/ 4343125 w 6000983"/>
              <a:gd name="connsiteY2" fmla="*/ 0 h 3269656"/>
              <a:gd name="connsiteX3" fmla="*/ 6000979 w 6000983"/>
              <a:gd name="connsiteY3" fmla="*/ 3269656 h 3269656"/>
              <a:gd name="connsiteX4" fmla="*/ 1529097 w 6000983"/>
              <a:gd name="connsiteY4" fmla="*/ 3256209 h 3269656"/>
              <a:gd name="connsiteX0" fmla="*/ 1529097 w 4347615"/>
              <a:gd name="connsiteY0" fmla="*/ 3256209 h 3269656"/>
              <a:gd name="connsiteX1" fmla="*/ 0 w 4347615"/>
              <a:gd name="connsiteY1" fmla="*/ 0 h 3269656"/>
              <a:gd name="connsiteX2" fmla="*/ 4343125 w 4347615"/>
              <a:gd name="connsiteY2" fmla="*/ 0 h 3269656"/>
              <a:gd name="connsiteX3" fmla="*/ 4346991 w 4347615"/>
              <a:gd name="connsiteY3" fmla="*/ 3269656 h 3269656"/>
              <a:gd name="connsiteX4" fmla="*/ 1529097 w 4347615"/>
              <a:gd name="connsiteY4" fmla="*/ 3256209 h 3269656"/>
              <a:gd name="connsiteX0" fmla="*/ 1539729 w 4347615"/>
              <a:gd name="connsiteY0" fmla="*/ 3282790 h 3282790"/>
              <a:gd name="connsiteX1" fmla="*/ 0 w 4347615"/>
              <a:gd name="connsiteY1" fmla="*/ 0 h 3282790"/>
              <a:gd name="connsiteX2" fmla="*/ 4343125 w 4347615"/>
              <a:gd name="connsiteY2" fmla="*/ 0 h 3282790"/>
              <a:gd name="connsiteX3" fmla="*/ 4346991 w 4347615"/>
              <a:gd name="connsiteY3" fmla="*/ 3269656 h 3282790"/>
              <a:gd name="connsiteX4" fmla="*/ 1539729 w 4347615"/>
              <a:gd name="connsiteY4" fmla="*/ 3282790 h 3282790"/>
              <a:gd name="connsiteX0" fmla="*/ 1539729 w 4347615"/>
              <a:gd name="connsiteY0" fmla="*/ 3282790 h 3296238"/>
              <a:gd name="connsiteX1" fmla="*/ 0 w 4347615"/>
              <a:gd name="connsiteY1" fmla="*/ 0 h 3296238"/>
              <a:gd name="connsiteX2" fmla="*/ 4343125 w 4347615"/>
              <a:gd name="connsiteY2" fmla="*/ 0 h 3296238"/>
              <a:gd name="connsiteX3" fmla="*/ 4346991 w 4347615"/>
              <a:gd name="connsiteY3" fmla="*/ 3296238 h 3296238"/>
              <a:gd name="connsiteX4" fmla="*/ 1539729 w 4347615"/>
              <a:gd name="connsiteY4" fmla="*/ 3282790 h 3296238"/>
              <a:gd name="connsiteX0" fmla="*/ 1539729 w 4347086"/>
              <a:gd name="connsiteY0" fmla="*/ 3282790 h 3296238"/>
              <a:gd name="connsiteX1" fmla="*/ 0 w 4347086"/>
              <a:gd name="connsiteY1" fmla="*/ 0 h 3296238"/>
              <a:gd name="connsiteX2" fmla="*/ 4275392 w 4347086"/>
              <a:gd name="connsiteY2" fmla="*/ 0 h 3296238"/>
              <a:gd name="connsiteX3" fmla="*/ 4346991 w 4347086"/>
              <a:gd name="connsiteY3" fmla="*/ 3296238 h 3296238"/>
              <a:gd name="connsiteX4" fmla="*/ 1539729 w 4347086"/>
              <a:gd name="connsiteY4" fmla="*/ 3282790 h 3296238"/>
              <a:gd name="connsiteX0" fmla="*/ 1539729 w 4275392"/>
              <a:gd name="connsiteY0" fmla="*/ 3282790 h 3296238"/>
              <a:gd name="connsiteX1" fmla="*/ 0 w 4275392"/>
              <a:gd name="connsiteY1" fmla="*/ 0 h 3296238"/>
              <a:gd name="connsiteX2" fmla="*/ 4275392 w 4275392"/>
              <a:gd name="connsiteY2" fmla="*/ 0 h 3296238"/>
              <a:gd name="connsiteX3" fmla="*/ 4267969 w 4275392"/>
              <a:gd name="connsiteY3" fmla="*/ 3296238 h 3296238"/>
              <a:gd name="connsiteX4" fmla="*/ 1539729 w 4275392"/>
              <a:gd name="connsiteY4" fmla="*/ 3282790 h 3296238"/>
              <a:gd name="connsiteX0" fmla="*/ 1539729 w 4268246"/>
              <a:gd name="connsiteY0" fmla="*/ 3282790 h 3296238"/>
              <a:gd name="connsiteX1" fmla="*/ 0 w 4268246"/>
              <a:gd name="connsiteY1" fmla="*/ 0 h 3296238"/>
              <a:gd name="connsiteX2" fmla="*/ 4248810 w 4268246"/>
              <a:gd name="connsiteY2" fmla="*/ 0 h 3296238"/>
              <a:gd name="connsiteX3" fmla="*/ 4267969 w 4268246"/>
              <a:gd name="connsiteY3" fmla="*/ 3296238 h 3296238"/>
              <a:gd name="connsiteX4" fmla="*/ 1539729 w 4268246"/>
              <a:gd name="connsiteY4" fmla="*/ 3282790 h 3296238"/>
              <a:gd name="connsiteX0" fmla="*/ 1539729 w 4248810"/>
              <a:gd name="connsiteY0" fmla="*/ 3282790 h 3282790"/>
              <a:gd name="connsiteX1" fmla="*/ 0 w 4248810"/>
              <a:gd name="connsiteY1" fmla="*/ 0 h 3282790"/>
              <a:gd name="connsiteX2" fmla="*/ 4248810 w 4248810"/>
              <a:gd name="connsiteY2" fmla="*/ 0 h 3282790"/>
              <a:gd name="connsiteX3" fmla="*/ 4236071 w 4248810"/>
              <a:gd name="connsiteY3" fmla="*/ 3274973 h 3282790"/>
              <a:gd name="connsiteX4" fmla="*/ 1539729 w 4248810"/>
              <a:gd name="connsiteY4" fmla="*/ 3282790 h 3282790"/>
              <a:gd name="connsiteX0" fmla="*/ 1534412 w 4248810"/>
              <a:gd name="connsiteY0" fmla="*/ 3272157 h 3274973"/>
              <a:gd name="connsiteX1" fmla="*/ 0 w 4248810"/>
              <a:gd name="connsiteY1" fmla="*/ 0 h 3274973"/>
              <a:gd name="connsiteX2" fmla="*/ 4248810 w 4248810"/>
              <a:gd name="connsiteY2" fmla="*/ 0 h 3274973"/>
              <a:gd name="connsiteX3" fmla="*/ 4236071 w 4248810"/>
              <a:gd name="connsiteY3" fmla="*/ 3274973 h 3274973"/>
              <a:gd name="connsiteX4" fmla="*/ 1534412 w 4248810"/>
              <a:gd name="connsiteY4" fmla="*/ 3272157 h 3274973"/>
              <a:gd name="connsiteX0" fmla="*/ 1486911 w 4248810"/>
              <a:gd name="connsiteY0" fmla="*/ 3278094 h 3278094"/>
              <a:gd name="connsiteX1" fmla="*/ 0 w 4248810"/>
              <a:gd name="connsiteY1" fmla="*/ 0 h 3278094"/>
              <a:gd name="connsiteX2" fmla="*/ 4248810 w 4248810"/>
              <a:gd name="connsiteY2" fmla="*/ 0 h 3278094"/>
              <a:gd name="connsiteX3" fmla="*/ 4236071 w 4248810"/>
              <a:gd name="connsiteY3" fmla="*/ 3274973 h 3278094"/>
              <a:gd name="connsiteX4" fmla="*/ 1486911 w 4248810"/>
              <a:gd name="connsiteY4" fmla="*/ 3278094 h 327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810" h="3278094">
                <a:moveTo>
                  <a:pt x="1486911" y="3278094"/>
                </a:moveTo>
                <a:lnTo>
                  <a:pt x="0" y="0"/>
                </a:lnTo>
                <a:lnTo>
                  <a:pt x="4248810" y="0"/>
                </a:lnTo>
                <a:cubicBezTo>
                  <a:pt x="4245616" y="1134709"/>
                  <a:pt x="4239265" y="2140264"/>
                  <a:pt x="4236071" y="3274973"/>
                </a:cubicBezTo>
                <a:lnTo>
                  <a:pt x="1486911" y="3278094"/>
                </a:lnTo>
                <a:close/>
              </a:path>
            </a:pathLst>
          </a:custGeom>
        </p:spPr>
        <p:txBody>
          <a:bodyPr/>
          <a:lstStyle>
            <a:lvl1pPr marL="0" indent="0">
              <a:buNone/>
              <a:defRPr sz="24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Click icon to add image</a:t>
            </a:r>
          </a:p>
        </p:txBody>
      </p:sp>
      <p:sp>
        <p:nvSpPr>
          <p:cNvPr id="3" name="Caption text">
            <a:extLst>
              <a:ext uri="{FF2B5EF4-FFF2-40B4-BE49-F238E27FC236}">
                <a16:creationId xmlns:a16="http://schemas.microsoft.com/office/drawing/2014/main" id="{0DE8C509-C12F-0D6D-D3B9-DD704095441F}"/>
              </a:ext>
            </a:extLst>
          </p:cNvPr>
          <p:cNvSpPr>
            <a:spLocks noGrp="1"/>
          </p:cNvSpPr>
          <p:nvPr>
            <p:ph type="body" sz="half" idx="2" hasCustomPrompt="1"/>
          </p:nvPr>
        </p:nvSpPr>
        <p:spPr>
          <a:xfrm>
            <a:off x="0" y="0"/>
            <a:ext cx="2181100" cy="1270660"/>
          </a:xfrm>
          <a:prstGeom prst="rect">
            <a:avLst/>
          </a:prstGeom>
          <a:solidFill>
            <a:schemeClr val="bg1"/>
          </a:solidFill>
        </p:spPr>
        <p:txBody>
          <a:bodyPr anchor="ctr"/>
          <a:lstStyle>
            <a:lvl1pPr marL="0" indent="0" algn="ctr">
              <a:buNone/>
              <a:defRPr sz="2000" b="0">
                <a:solidFill>
                  <a:srgbClr val="3172AE"/>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Caption text</a:t>
            </a:r>
          </a:p>
        </p:txBody>
      </p:sp>
    </p:spTree>
    <p:extLst>
      <p:ext uri="{BB962C8B-B14F-4D97-AF65-F5344CB8AC3E}">
        <p14:creationId xmlns:p14="http://schemas.microsoft.com/office/powerpoint/2010/main" val="9074048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C69F8746-371B-1C1E-A56C-6CA6DA1A76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A18DD395-08C7-0E9B-D754-A49CCE770DF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3000" y="463000"/>
            <a:ext cx="1392870" cy="593914"/>
          </a:xfrm>
          <a:prstGeom prst="rect">
            <a:avLst/>
          </a:prstGeom>
        </p:spPr>
      </p:pic>
    </p:spTree>
    <p:extLst>
      <p:ext uri="{BB962C8B-B14F-4D97-AF65-F5344CB8AC3E}">
        <p14:creationId xmlns:p14="http://schemas.microsoft.com/office/powerpoint/2010/main" val="288097735"/>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picture containing shape&#10;&#10;Description automatically generated">
            <a:extLst>
              <a:ext uri="{FF2B5EF4-FFF2-40B4-BE49-F238E27FC236}">
                <a16:creationId xmlns:a16="http://schemas.microsoft.com/office/drawing/2014/main" id="{A237B073-34A1-3CCB-8571-0F8980887F10}"/>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pic>
        <p:nvPicPr>
          <p:cNvPr id="8" name="Picture 7">
            <a:extLst>
              <a:ext uri="{FF2B5EF4-FFF2-40B4-BE49-F238E27FC236}">
                <a16:creationId xmlns:a16="http://schemas.microsoft.com/office/drawing/2014/main" id="{F521D968-1008-27E3-7E27-B55E8FDD4406}"/>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10982" y="6281788"/>
            <a:ext cx="771904" cy="329137"/>
          </a:xfrm>
          <a:prstGeom prst="rect">
            <a:avLst/>
          </a:prstGeom>
        </p:spPr>
      </p:pic>
      <p:sp>
        <p:nvSpPr>
          <p:cNvPr id="9" name="Subtitle 2">
            <a:extLst>
              <a:ext uri="{FF2B5EF4-FFF2-40B4-BE49-F238E27FC236}">
                <a16:creationId xmlns:a16="http://schemas.microsoft.com/office/drawing/2014/main" id="{609E4D5C-9B53-A363-01B7-19A206E0E676}"/>
              </a:ext>
            </a:extLst>
          </p:cNvPr>
          <p:cNvSpPr txBox="1">
            <a:spLocks/>
          </p:cNvSpPr>
          <p:nvPr userDrawn="1"/>
        </p:nvSpPr>
        <p:spPr>
          <a:xfrm>
            <a:off x="1328896" y="6334130"/>
            <a:ext cx="6979920" cy="277055"/>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solidFill>
                <a:schemeClr val="tx1">
                  <a:lumMod val="50000"/>
                  <a:lumOff val="50000"/>
                </a:schemeClr>
              </a:solidFill>
            </a:endParaRPr>
          </a:p>
        </p:txBody>
      </p:sp>
    </p:spTree>
    <p:extLst>
      <p:ext uri="{BB962C8B-B14F-4D97-AF65-F5344CB8AC3E}">
        <p14:creationId xmlns:p14="http://schemas.microsoft.com/office/powerpoint/2010/main" val="3060366166"/>
      </p:ext>
    </p:extLst>
  </p:cSld>
  <p:clrMap bg1="lt1" tx1="dk1" bg2="lt2" tx2="dk2" accent1="accent1" accent2="accent2" accent3="accent3" accent4="accent4" accent5="accent5" accent6="accent6" hlink="hlink" folHlink="folHlink"/>
  <p:sldLayoutIdLst>
    <p:sldLayoutId id="2147483703" r:id="rId1"/>
    <p:sldLayoutId id="2147483716" r:id="rId2"/>
    <p:sldLayoutId id="2147483717" r:id="rId3"/>
    <p:sldLayoutId id="2147483718" r:id="rId4"/>
    <p:sldLayoutId id="214748371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21D968-1008-27E3-7E27-B55E8FDD440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0982" y="6281788"/>
            <a:ext cx="771904" cy="329137"/>
          </a:xfrm>
          <a:prstGeom prst="rect">
            <a:avLst/>
          </a:prstGeom>
        </p:spPr>
      </p:pic>
      <p:sp>
        <p:nvSpPr>
          <p:cNvPr id="9" name="Subtitle 2">
            <a:extLst>
              <a:ext uri="{FF2B5EF4-FFF2-40B4-BE49-F238E27FC236}">
                <a16:creationId xmlns:a16="http://schemas.microsoft.com/office/drawing/2014/main" id="{609E4D5C-9B53-A363-01B7-19A206E0E676}"/>
              </a:ext>
            </a:extLst>
          </p:cNvPr>
          <p:cNvSpPr txBox="1">
            <a:spLocks/>
          </p:cNvSpPr>
          <p:nvPr userDrawn="1"/>
        </p:nvSpPr>
        <p:spPr>
          <a:xfrm>
            <a:off x="1328896" y="6334130"/>
            <a:ext cx="6979920" cy="277055"/>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solidFill>
                  <a:schemeClr val="tx1">
                    <a:lumMod val="50000"/>
                    <a:lumOff val="50000"/>
                  </a:schemeClr>
                </a:solidFill>
              </a:rPr>
              <a:t>School, department, or center name</a:t>
            </a:r>
          </a:p>
        </p:txBody>
      </p:sp>
    </p:spTree>
    <p:extLst>
      <p:ext uri="{BB962C8B-B14F-4D97-AF65-F5344CB8AC3E}">
        <p14:creationId xmlns:p14="http://schemas.microsoft.com/office/powerpoint/2010/main" val="3098123437"/>
      </p:ext>
    </p:ext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4F7F3-4D87-7012-A102-59C39C3522F6}"/>
              </a:ext>
            </a:extLst>
          </p:cNvPr>
          <p:cNvSpPr>
            <a:spLocks noGrp="1"/>
          </p:cNvSpPr>
          <p:nvPr>
            <p:ph type="ctrTitle"/>
          </p:nvPr>
        </p:nvSpPr>
        <p:spPr>
          <a:xfrm>
            <a:off x="352977" y="2277648"/>
            <a:ext cx="6979920" cy="646331"/>
          </a:xfrm>
        </p:spPr>
        <p:txBody>
          <a:bodyPr/>
          <a:lstStyle/>
          <a:p>
            <a:r>
              <a:rPr lang="en-US" dirty="0"/>
              <a:t>CS106 Final Workshop</a:t>
            </a:r>
          </a:p>
        </p:txBody>
      </p:sp>
      <p:sp>
        <p:nvSpPr>
          <p:cNvPr id="6" name="Subtitle 5">
            <a:extLst>
              <a:ext uri="{FF2B5EF4-FFF2-40B4-BE49-F238E27FC236}">
                <a16:creationId xmlns:a16="http://schemas.microsoft.com/office/drawing/2014/main" id="{E62793F6-F5B5-3DDA-73E2-B25EC725E108}"/>
              </a:ext>
            </a:extLst>
          </p:cNvPr>
          <p:cNvSpPr>
            <a:spLocks noGrp="1"/>
          </p:cNvSpPr>
          <p:nvPr>
            <p:ph type="subTitle" idx="1"/>
          </p:nvPr>
        </p:nvSpPr>
        <p:spPr>
          <a:xfrm>
            <a:off x="352977" y="3164011"/>
            <a:ext cx="6979920" cy="480131"/>
          </a:xfrm>
        </p:spPr>
        <p:txBody>
          <a:bodyPr/>
          <a:lstStyle/>
          <a:p>
            <a:r>
              <a:rPr lang="en-US" dirty="0">
                <a:solidFill>
                  <a:schemeClr val="tx1">
                    <a:lumMod val="65000"/>
                    <a:lumOff val="35000"/>
                  </a:schemeClr>
                </a:solidFill>
              </a:rPr>
              <a:t> - Matt Zhou</a:t>
            </a:r>
          </a:p>
        </p:txBody>
      </p:sp>
    </p:spTree>
    <p:extLst>
      <p:ext uri="{BB962C8B-B14F-4D97-AF65-F5344CB8AC3E}">
        <p14:creationId xmlns:p14="http://schemas.microsoft.com/office/powerpoint/2010/main" val="301064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535531"/>
          </a:xfrm>
        </p:spPr>
        <p:txBody>
          <a:bodyPr/>
          <a:lstStyle/>
          <a:p>
            <a:r>
              <a:rPr lang="en-US" sz="32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6" y="937156"/>
            <a:ext cx="5912284" cy="757130"/>
          </a:xfrm>
        </p:spPr>
        <p:txBody>
          <a:bodyPr/>
          <a:lstStyle/>
          <a:p>
            <a:r>
              <a:rPr lang="en-US" sz="2400" dirty="0">
                <a:solidFill>
                  <a:schemeClr val="tx1">
                    <a:lumMod val="75000"/>
                    <a:lumOff val="25000"/>
                  </a:schemeClr>
                </a:solidFill>
              </a:rPr>
              <a:t> Background (svm - Function names):</a:t>
            </a:r>
          </a:p>
        </p:txBody>
      </p:sp>
      <p:sp>
        <p:nvSpPr>
          <p:cNvPr id="12" name="Text Placeholder 9">
            <a:extLst>
              <a:ext uri="{FF2B5EF4-FFF2-40B4-BE49-F238E27FC236}">
                <a16:creationId xmlns:a16="http://schemas.microsoft.com/office/drawing/2014/main" id="{80305F97-A03D-A633-4EC3-C0D715EE6CD5}"/>
              </a:ext>
            </a:extLst>
          </p:cNvPr>
          <p:cNvSpPr txBox="1">
            <a:spLocks/>
          </p:cNvSpPr>
          <p:nvPr/>
        </p:nvSpPr>
        <p:spPr>
          <a:xfrm>
            <a:off x="459333" y="1402812"/>
            <a:ext cx="4456151"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Function representation</a:t>
            </a:r>
          </a:p>
          <a:p>
            <a:pPr marL="800100" lvl="1" indent="-342900">
              <a:buFont typeface="Arial" panose="020B0604020202020204" pitchFamily="34" charset="0"/>
              <a:buChar char="•"/>
            </a:pPr>
            <a:endParaRPr lang="en-US" dirty="0"/>
          </a:p>
        </p:txBody>
      </p:sp>
      <p:sp>
        <p:nvSpPr>
          <p:cNvPr id="14" name="Rectangle 13">
            <a:extLst>
              <a:ext uri="{FF2B5EF4-FFF2-40B4-BE49-F238E27FC236}">
                <a16:creationId xmlns:a16="http://schemas.microsoft.com/office/drawing/2014/main" id="{E80AD775-FB24-E499-1E61-46D17C29AEFB}"/>
              </a:ext>
            </a:extLst>
          </p:cNvPr>
          <p:cNvSpPr/>
          <p:nvPr/>
        </p:nvSpPr>
        <p:spPr>
          <a:xfrm>
            <a:off x="894943" y="1896664"/>
            <a:ext cx="4826913" cy="168923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0" dirty="0">
                <a:solidFill>
                  <a:srgbClr val="859900"/>
                </a:solidFill>
                <a:effectLst/>
                <a:latin typeface="Consolas" panose="020B0609020204030204" pitchFamily="49" charset="0"/>
              </a:rPr>
              <a:t>struct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VMFunction</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arity;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number </a:t>
            </a:r>
            <a:r>
              <a:rPr lang="en-US" sz="1600" b="0" dirty="0">
                <a:solidFill>
                  <a:srgbClr val="859900"/>
                </a:solidFill>
                <a:effectLst/>
                <a:latin typeface="Consolas" panose="020B0609020204030204" pitchFamily="49" charset="0"/>
              </a:rPr>
              <a:t>of</a:t>
            </a:r>
            <a:r>
              <a:rPr lang="en-US" sz="1600" b="0" dirty="0">
                <a:solidFill>
                  <a:srgbClr val="657B83"/>
                </a:solidFill>
                <a:effectLst/>
                <a:latin typeface="Consolas" panose="020B0609020204030204" pitchFamily="49" charset="0"/>
              </a:rPr>
              <a:t> args expected</a:t>
            </a: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size;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number </a:t>
            </a:r>
            <a:r>
              <a:rPr lang="en-US" sz="1600" b="0" dirty="0">
                <a:solidFill>
                  <a:srgbClr val="859900"/>
                </a:solidFill>
                <a:effectLst/>
                <a:latin typeface="Consolas" panose="020B0609020204030204" pitchFamily="49" charset="0"/>
              </a:rPr>
              <a:t>of</a:t>
            </a:r>
            <a:r>
              <a:rPr lang="en-US" sz="1600" b="0" dirty="0">
                <a:solidFill>
                  <a:srgbClr val="657B83"/>
                </a:solidFill>
                <a:effectLst/>
                <a:latin typeface="Consolas" panose="020B0609020204030204" pitchFamily="49" charset="0"/>
              </a:rPr>
              <a:t> instructions</a:t>
            </a:r>
          </a:p>
          <a:p>
            <a:r>
              <a:rPr lang="en-US" sz="1600" b="0" dirty="0">
                <a:solidFill>
                  <a:srgbClr val="657B83"/>
                </a:solidFill>
                <a:effectLst/>
                <a:latin typeface="Consolas" panose="020B0609020204030204" pitchFamily="49" charset="0"/>
              </a:rPr>
              <a:t>  </a:t>
            </a:r>
            <a:r>
              <a:rPr lang="en-US" sz="1600" dirty="0">
                <a:solidFill>
                  <a:srgbClr val="CB4B16"/>
                </a:solidFill>
                <a:latin typeface="Consolas" panose="020B0609020204030204" pitchFamily="49" charset="0"/>
              </a:rPr>
              <a:t>int</a:t>
            </a:r>
            <a:r>
              <a:rPr lang="en-US" sz="1600" dirty="0">
                <a:solidFill>
                  <a:srgbClr val="657B83"/>
                </a:solidFill>
                <a:latin typeface="Consolas" panose="020B0609020204030204" pitchFamily="49" charset="0"/>
              </a:rPr>
              <a:t> nregs;</a:t>
            </a:r>
            <a:r>
              <a:rPr lang="en-US" sz="1600" i="1" dirty="0">
                <a:solidFill>
                  <a:srgbClr val="93A1A1"/>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93A1A1"/>
                </a:solidFill>
                <a:latin typeface="Consolas" panose="020B0609020204030204" pitchFamily="49" charset="0"/>
              </a:rPr>
              <a:t> …</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Instruction</a:t>
            </a:r>
            <a:r>
              <a:rPr lang="en-US" sz="1600" b="0" dirty="0">
                <a:solidFill>
                  <a:srgbClr val="657B83"/>
                </a:solidFill>
                <a:effectLst/>
                <a:latin typeface="Consolas" panose="020B0609020204030204" pitchFamily="49" charset="0"/>
              </a:rPr>
              <a:t> instructions[];</a:t>
            </a:r>
          </a:p>
          <a:p>
            <a:r>
              <a:rPr lang="en-US" sz="1600" b="0" dirty="0">
                <a:solidFill>
                  <a:srgbClr val="657B83"/>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38AB1685-F8AD-E2CD-E01B-C4989B7EDD44}"/>
              </a:ext>
            </a:extLst>
          </p:cNvPr>
          <p:cNvSpPr/>
          <p:nvPr/>
        </p:nvSpPr>
        <p:spPr>
          <a:xfrm>
            <a:off x="6702358" y="1896664"/>
            <a:ext cx="5127586" cy="168923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rgbClr val="268BD2"/>
                </a:solidFill>
                <a:latin typeface="Consolas" panose="020B0609020204030204" pitchFamily="49" charset="0"/>
              </a:rPr>
              <a:t>.load</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module</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    (</a:t>
            </a:r>
            <a:r>
              <a:rPr lang="en-US" sz="1400" dirty="0">
                <a:solidFill>
                  <a:srgbClr val="657B83"/>
                </a:solidFill>
                <a:latin typeface="Consolas" panose="020B0609020204030204" pitchFamily="49" charset="0"/>
              </a:rPr>
              <a:t>v</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number</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instructions</a:t>
            </a:r>
            <a:r>
              <a:rPr lang="en-US" sz="1600" dirty="0">
                <a:solidFill>
                  <a:srgbClr val="657B83"/>
                </a:solidFill>
                <a:latin typeface="Consolas" panose="020B0609020204030204" pitchFamily="49" charset="0"/>
              </a:rPr>
              <a:t>)</a:t>
            </a:r>
          </a:p>
          <a:p>
            <a:r>
              <a:rPr lang="en-US" sz="1600" dirty="0">
                <a:solidFill>
                  <a:srgbClr val="268BD2"/>
                </a:solidFill>
                <a:latin typeface="Consolas" panose="020B0609020204030204" pitchFamily="49" charset="0"/>
              </a:rPr>
              <a:t>.load</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0</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function</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2</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arity</a:t>
            </a:r>
            <a:r>
              <a:rPr lang="en-US" sz="1600" dirty="0">
                <a:solidFill>
                  <a:srgbClr val="657B83"/>
                </a:solidFill>
                <a:latin typeface="Consolas" panose="020B0609020204030204" pitchFamily="49" charset="0"/>
              </a:rPr>
              <a:t>)</a:t>
            </a:r>
          </a:p>
          <a:p>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0 1 1</a:t>
            </a:r>
          </a:p>
          <a:p>
            <a:r>
              <a:rPr lang="en-US" sz="1600" dirty="0">
                <a:solidFill>
                  <a:srgbClr val="859900"/>
                </a:solidFill>
                <a:latin typeface="Consolas" panose="020B0609020204030204" pitchFamily="49" charset="0"/>
              </a:rPr>
              <a:t>return</a:t>
            </a:r>
            <a:r>
              <a:rPr lang="en-US" sz="1600" dirty="0">
                <a:solidFill>
                  <a:srgbClr val="657B83"/>
                </a:solidFill>
                <a:latin typeface="Consolas" panose="020B0609020204030204" pitchFamily="49" charset="0"/>
              </a:rPr>
              <a:t> 0</a:t>
            </a:r>
          </a:p>
        </p:txBody>
      </p:sp>
      <p:sp>
        <p:nvSpPr>
          <p:cNvPr id="15" name="Rectangle 14">
            <a:extLst>
              <a:ext uri="{FF2B5EF4-FFF2-40B4-BE49-F238E27FC236}">
                <a16:creationId xmlns:a16="http://schemas.microsoft.com/office/drawing/2014/main" id="{511C152E-7878-4A6F-11B5-EC8B90A50D48}"/>
              </a:ext>
            </a:extLst>
          </p:cNvPr>
          <p:cNvSpPr/>
          <p:nvPr/>
        </p:nvSpPr>
        <p:spPr>
          <a:xfrm>
            <a:off x="894943" y="4192536"/>
            <a:ext cx="4601185" cy="2029697"/>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0" dirty="0">
                <a:solidFill>
                  <a:srgbClr val="859900"/>
                </a:solidFill>
                <a:effectLst/>
                <a:latin typeface="Consolas" panose="020B0609020204030204" pitchFamily="49" charset="0"/>
              </a:rPr>
              <a:t>struct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VMFunction</a:t>
            </a:r>
            <a:r>
              <a:rPr lang="en-US" sz="1600" b="0" dirty="0">
                <a:solidFill>
                  <a:srgbClr val="657B83"/>
                </a:solidFill>
                <a:effectLst/>
                <a:latin typeface="Consolas" panose="020B0609020204030204" pitchFamily="49" charset="0"/>
              </a:rPr>
              <a:t> {</a:t>
            </a:r>
          </a:p>
          <a:p>
            <a:r>
              <a:rPr lang="en-US" sz="1600" dirty="0">
                <a:solidFill>
                  <a:srgbClr val="657B83"/>
                </a:solidFill>
                <a:latin typeface="Consolas" panose="020B0609020204030204" pitchFamily="49" charset="0"/>
              </a:rPr>
              <a:t>  Name funname;</a:t>
            </a:r>
          </a:p>
          <a:p>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arity;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number </a:t>
            </a:r>
            <a:r>
              <a:rPr lang="en-US" sz="1600" b="0" dirty="0">
                <a:solidFill>
                  <a:srgbClr val="859900"/>
                </a:solidFill>
                <a:effectLst/>
                <a:latin typeface="Consolas" panose="020B0609020204030204" pitchFamily="49" charset="0"/>
              </a:rPr>
              <a:t>of</a:t>
            </a:r>
            <a:r>
              <a:rPr lang="en-US" sz="1600" b="0" dirty="0">
                <a:solidFill>
                  <a:srgbClr val="657B83"/>
                </a:solidFill>
                <a:effectLst/>
                <a:latin typeface="Consolas" panose="020B0609020204030204" pitchFamily="49" charset="0"/>
              </a:rPr>
              <a:t> args expected</a:t>
            </a: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size;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number </a:t>
            </a:r>
            <a:r>
              <a:rPr lang="en-US" sz="1600" b="0" dirty="0">
                <a:solidFill>
                  <a:srgbClr val="859900"/>
                </a:solidFill>
                <a:effectLst/>
                <a:latin typeface="Consolas" panose="020B0609020204030204" pitchFamily="49" charset="0"/>
              </a:rPr>
              <a:t>of</a:t>
            </a:r>
            <a:r>
              <a:rPr lang="en-US" sz="1600" b="0" dirty="0">
                <a:solidFill>
                  <a:srgbClr val="657B83"/>
                </a:solidFill>
                <a:effectLst/>
                <a:latin typeface="Consolas" panose="020B0609020204030204" pitchFamily="49" charset="0"/>
              </a:rPr>
              <a:t> instructions</a:t>
            </a:r>
          </a:p>
          <a:p>
            <a:r>
              <a:rPr lang="en-US" sz="1600" b="0" dirty="0">
                <a:solidFill>
                  <a:srgbClr val="657B83"/>
                </a:solidFill>
                <a:effectLst/>
                <a:latin typeface="Consolas" panose="020B0609020204030204" pitchFamily="49" charset="0"/>
              </a:rPr>
              <a:t>  </a:t>
            </a:r>
            <a:r>
              <a:rPr lang="en-US" sz="1600" dirty="0">
                <a:solidFill>
                  <a:srgbClr val="CB4B16"/>
                </a:solidFill>
                <a:latin typeface="Consolas" panose="020B0609020204030204" pitchFamily="49" charset="0"/>
              </a:rPr>
              <a:t>int</a:t>
            </a:r>
            <a:r>
              <a:rPr lang="en-US" sz="1600" dirty="0">
                <a:solidFill>
                  <a:srgbClr val="657B83"/>
                </a:solidFill>
                <a:latin typeface="Consolas" panose="020B0609020204030204" pitchFamily="49" charset="0"/>
              </a:rPr>
              <a:t> nregs;</a:t>
            </a:r>
            <a:r>
              <a:rPr lang="en-US" sz="1600" i="1" dirty="0">
                <a:solidFill>
                  <a:srgbClr val="93A1A1"/>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93A1A1"/>
                </a:solidFill>
                <a:latin typeface="Consolas" panose="020B0609020204030204" pitchFamily="49" charset="0"/>
              </a:rPr>
              <a:t> …</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Instruction</a:t>
            </a:r>
            <a:r>
              <a:rPr lang="en-US" sz="1600" b="0" dirty="0">
                <a:solidFill>
                  <a:srgbClr val="657B83"/>
                </a:solidFill>
                <a:effectLst/>
                <a:latin typeface="Consolas" panose="020B0609020204030204" pitchFamily="49" charset="0"/>
              </a:rPr>
              <a:t> instructions[];</a:t>
            </a:r>
          </a:p>
          <a:p>
            <a:r>
              <a:rPr lang="en-US" sz="1600" b="0" dirty="0">
                <a:solidFill>
                  <a:srgbClr val="657B83"/>
                </a:solidFill>
                <a:effectLst/>
                <a:latin typeface="Consolas" panose="020B0609020204030204" pitchFamily="49" charset="0"/>
              </a:rPr>
              <a:t>};</a:t>
            </a:r>
          </a:p>
        </p:txBody>
      </p:sp>
      <p:sp>
        <p:nvSpPr>
          <p:cNvPr id="16" name="Text Placeholder 9">
            <a:extLst>
              <a:ext uri="{FF2B5EF4-FFF2-40B4-BE49-F238E27FC236}">
                <a16:creationId xmlns:a16="http://schemas.microsoft.com/office/drawing/2014/main" id="{486382C3-AE35-B6E7-0847-43E3363BF7D1}"/>
              </a:ext>
            </a:extLst>
          </p:cNvPr>
          <p:cNvSpPr txBox="1">
            <a:spLocks/>
          </p:cNvSpPr>
          <p:nvPr/>
        </p:nvSpPr>
        <p:spPr>
          <a:xfrm>
            <a:off x="459333" y="3707054"/>
            <a:ext cx="4826913"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Add name field to function</a:t>
            </a:r>
          </a:p>
          <a:p>
            <a:pPr marL="800100" lvl="1" indent="-342900">
              <a:buFont typeface="Arial" panose="020B0604020202020204" pitchFamily="34" charset="0"/>
              <a:buChar char="•"/>
            </a:pPr>
            <a:endParaRPr lang="en-US" dirty="0"/>
          </a:p>
        </p:txBody>
      </p:sp>
      <p:sp>
        <p:nvSpPr>
          <p:cNvPr id="17" name="Rectangle 16">
            <a:extLst>
              <a:ext uri="{FF2B5EF4-FFF2-40B4-BE49-F238E27FC236}">
                <a16:creationId xmlns:a16="http://schemas.microsoft.com/office/drawing/2014/main" id="{942934D2-0B56-B835-3AD0-DFB3EAE5D0F7}"/>
              </a:ext>
            </a:extLst>
          </p:cNvPr>
          <p:cNvSpPr/>
          <p:nvPr/>
        </p:nvSpPr>
        <p:spPr>
          <a:xfrm>
            <a:off x="6822334" y="4192535"/>
            <a:ext cx="3365770" cy="2029697"/>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rgbClr val="268BD2"/>
                </a:solidFill>
                <a:latin typeface="Consolas" panose="020B0609020204030204" pitchFamily="49" charset="0"/>
              </a:rPr>
              <a:t>.load</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module</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1</a:t>
            </a:r>
            <a:endParaRPr lang="en-US" sz="1600" dirty="0">
              <a:solidFill>
                <a:srgbClr val="657B83"/>
              </a:solidFill>
              <a:latin typeface="Consolas" panose="020B0609020204030204" pitchFamily="49" charset="0"/>
            </a:endParaRPr>
          </a:p>
          <a:p>
            <a:r>
              <a:rPr lang="en-US" sz="1600" dirty="0">
                <a:solidFill>
                  <a:srgbClr val="268BD2"/>
                </a:solidFill>
                <a:latin typeface="Consolas" panose="020B0609020204030204" pitchFamily="49" charset="0"/>
              </a:rPr>
              <a:t>.load</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0</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function</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square</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2</a:t>
            </a:r>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0 1 1</a:t>
            </a:r>
          </a:p>
          <a:p>
            <a:r>
              <a:rPr lang="en-US" sz="1600" dirty="0">
                <a:solidFill>
                  <a:srgbClr val="859900"/>
                </a:solidFill>
                <a:latin typeface="Consolas" panose="020B0609020204030204" pitchFamily="49" charset="0"/>
              </a:rPr>
              <a:t>return</a:t>
            </a:r>
            <a:r>
              <a:rPr lang="en-US" sz="1600" dirty="0">
                <a:solidFill>
                  <a:srgbClr val="657B83"/>
                </a:solidFill>
                <a:latin typeface="Consolas" panose="020B0609020204030204" pitchFamily="49" charset="0"/>
              </a:rPr>
              <a:t> 0</a:t>
            </a:r>
          </a:p>
        </p:txBody>
      </p:sp>
      <p:sp>
        <p:nvSpPr>
          <p:cNvPr id="18" name="Arrow: Left 17">
            <a:extLst>
              <a:ext uri="{FF2B5EF4-FFF2-40B4-BE49-F238E27FC236}">
                <a16:creationId xmlns:a16="http://schemas.microsoft.com/office/drawing/2014/main" id="{22FD6642-E6EF-73AB-09C8-4E7FC72EB51F}"/>
              </a:ext>
            </a:extLst>
          </p:cNvPr>
          <p:cNvSpPr/>
          <p:nvPr/>
        </p:nvSpPr>
        <p:spPr>
          <a:xfrm>
            <a:off x="2687408" y="4510965"/>
            <a:ext cx="223736" cy="17509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E8D7304-BFEE-280C-046F-844E53490804}"/>
              </a:ext>
            </a:extLst>
          </p:cNvPr>
          <p:cNvSpPr/>
          <p:nvPr/>
        </p:nvSpPr>
        <p:spPr>
          <a:xfrm>
            <a:off x="8792310" y="4870446"/>
            <a:ext cx="769977" cy="416538"/>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97660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xit" presetSubtype="0" fill="hold" grpId="0" nodeType="withEffect">
                                  <p:stCondLst>
                                    <p:cond delay="0"/>
                                  </p:stCondLst>
                                  <p:childTnLst>
                                    <p:animEffect transition="out" filter="fade">
                                      <p:cBhvr>
                                        <p:cTn id="28" dur="500"/>
                                        <p:tgtEl>
                                          <p:spTgt spid="9">
                                            <p:txEl>
                                              <p:pRg st="0" end="0"/>
                                            </p:txEl>
                                          </p:spTgt>
                                        </p:tgtEl>
                                      </p:cBhvr>
                                    </p:animEffect>
                                    <p:set>
                                      <p:cBhvr>
                                        <p:cTn id="29"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4" grpId="0" animBg="1"/>
      <p:bldP spid="13" grpId="0" animBg="1"/>
      <p:bldP spid="15" grpId="0" animBg="1"/>
      <p:bldP spid="16" grpId="0"/>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535531"/>
          </a:xfrm>
        </p:spPr>
        <p:txBody>
          <a:bodyPr/>
          <a:lstStyle/>
          <a:p>
            <a:r>
              <a:rPr lang="en-US" sz="32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6" y="937156"/>
            <a:ext cx="6281935" cy="424732"/>
          </a:xfrm>
        </p:spPr>
        <p:txBody>
          <a:bodyPr/>
          <a:lstStyle/>
          <a:p>
            <a:r>
              <a:rPr lang="en-US" sz="2400" dirty="0"/>
              <a:t> </a:t>
            </a:r>
            <a:r>
              <a:rPr lang="en-US" sz="2400" dirty="0">
                <a:solidFill>
                  <a:schemeClr val="tx1">
                    <a:lumMod val="75000"/>
                    <a:lumOff val="25000"/>
                  </a:schemeClr>
                </a:solidFill>
              </a:rPr>
              <a:t>Background (</a:t>
            </a:r>
            <a:r>
              <a:rPr lang="en-US" sz="2400" dirty="0" err="1">
                <a:solidFill>
                  <a:schemeClr val="tx1">
                    <a:lumMod val="75000"/>
                    <a:lumOff val="25000"/>
                  </a:schemeClr>
                </a:solidFill>
              </a:rPr>
              <a:t>uft</a:t>
            </a:r>
            <a:r>
              <a:rPr lang="en-US" sz="2400" dirty="0">
                <a:solidFill>
                  <a:schemeClr val="tx1">
                    <a:lumMod val="75000"/>
                    <a:lumOff val="25000"/>
                  </a:schemeClr>
                </a:solidFill>
              </a:rPr>
              <a:t> - Source code loc):</a:t>
            </a:r>
          </a:p>
        </p:txBody>
      </p:sp>
      <p:sp>
        <p:nvSpPr>
          <p:cNvPr id="3" name="Rectangle 2">
            <a:extLst>
              <a:ext uri="{FF2B5EF4-FFF2-40B4-BE49-F238E27FC236}">
                <a16:creationId xmlns:a16="http://schemas.microsoft.com/office/drawing/2014/main" id="{4D509E63-A3DB-530A-A2E9-100C7A7C6AD7}"/>
              </a:ext>
            </a:extLst>
          </p:cNvPr>
          <p:cNvSpPr/>
          <p:nvPr/>
        </p:nvSpPr>
        <p:spPr>
          <a:xfrm>
            <a:off x="992220" y="1517515"/>
            <a:ext cx="7266561"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59900"/>
                </a:solidFill>
                <a:latin typeface="Consolas" panose="020B0609020204030204" pitchFamily="49" charset="0"/>
              </a:rPr>
              <a:t>     </a:t>
            </a:r>
            <a:r>
              <a:rPr lang="en-US" b="0" dirty="0">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lines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TextIO</a:t>
            </a:r>
            <a:r>
              <a:rPr lang="en-US" b="0" dirty="0">
                <a:solidFill>
                  <a:srgbClr val="657B83"/>
                </a:solidFill>
                <a:effectLst/>
                <a:latin typeface="Consolas" panose="020B0609020204030204" pitchFamily="49" charset="0"/>
              </a:rPr>
              <a:t>.instream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8A51014-9499-631B-2C1C-338C207967FF}"/>
              </a:ext>
            </a:extLst>
          </p:cNvPr>
          <p:cNvSpPr/>
          <p:nvPr/>
        </p:nvSpPr>
        <p:spPr>
          <a:xfrm>
            <a:off x="992222" y="2671864"/>
            <a:ext cx="7266562"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rgbClr val="859900"/>
                </a:solidFill>
                <a:effectLst/>
                <a:latin typeface="Consolas" panose="020B0609020204030204" pitchFamily="49" charset="0"/>
              </a:rPr>
              <a:t> val</a:t>
            </a:r>
            <a:r>
              <a:rPr lang="en-US" b="0" dirty="0">
                <a:solidFill>
                  <a:srgbClr val="657B83"/>
                </a:solidFill>
                <a:effectLst/>
                <a:latin typeface="Consolas" panose="020B0609020204030204" pitchFamily="49" charset="0"/>
              </a:rPr>
              <a:t> parse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Sx</a:t>
            </a:r>
            <a:r>
              <a:rPr lang="en-US" b="0" dirty="0" err="1">
                <a:solidFill>
                  <a:srgbClr val="657B83"/>
                </a:solidFill>
                <a:effectLst/>
                <a:latin typeface="Consolas" panose="020B0609020204030204" pitchFamily="49" charset="0"/>
              </a:rPr>
              <a:t>.sx</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16FAD4DC-BB79-9996-3EF0-2314506EBD79}"/>
              </a:ext>
            </a:extLst>
          </p:cNvPr>
          <p:cNvSpPr/>
          <p:nvPr/>
        </p:nvSpPr>
        <p:spPr>
          <a:xfrm>
            <a:off x="992221" y="3779217"/>
            <a:ext cx="7266563"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defs</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Sx</a:t>
            </a:r>
            <a:r>
              <a:rPr lang="en-US" b="0" dirty="0" err="1">
                <a:solidFill>
                  <a:srgbClr val="657B83"/>
                </a:solidFill>
                <a:effectLst/>
                <a:latin typeface="Consolas" panose="020B0609020204030204" pitchFamily="49" charset="0"/>
              </a:rPr>
              <a:t>.sx</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VScheme</a:t>
            </a:r>
            <a:r>
              <a:rPr lang="en-US" b="0" dirty="0">
                <a:solidFill>
                  <a:srgbClr val="657B83"/>
                </a:solidFill>
                <a:effectLst/>
                <a:latin typeface="Consolas" panose="020B0609020204030204" pitchFamily="49" charset="0"/>
              </a:rPr>
              <a:t>.def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13" name="Arrow: Down 12">
            <a:extLst>
              <a:ext uri="{FF2B5EF4-FFF2-40B4-BE49-F238E27FC236}">
                <a16:creationId xmlns:a16="http://schemas.microsoft.com/office/drawing/2014/main" id="{E7822654-E453-D390-9A18-1030A8004EB2}"/>
              </a:ext>
            </a:extLst>
          </p:cNvPr>
          <p:cNvSpPr/>
          <p:nvPr/>
        </p:nvSpPr>
        <p:spPr>
          <a:xfrm>
            <a:off x="4402527" y="2094689"/>
            <a:ext cx="175098" cy="424732"/>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a:extLst>
              <a:ext uri="{FF2B5EF4-FFF2-40B4-BE49-F238E27FC236}">
                <a16:creationId xmlns:a16="http://schemas.microsoft.com/office/drawing/2014/main" id="{E1D9C15D-F340-7C9D-63BA-E7D1765B2F54}"/>
              </a:ext>
            </a:extLst>
          </p:cNvPr>
          <p:cNvSpPr/>
          <p:nvPr/>
        </p:nvSpPr>
        <p:spPr>
          <a:xfrm>
            <a:off x="4402527" y="3202041"/>
            <a:ext cx="175098" cy="424732"/>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a:extLst>
              <a:ext uri="{FF2B5EF4-FFF2-40B4-BE49-F238E27FC236}">
                <a16:creationId xmlns:a16="http://schemas.microsoft.com/office/drawing/2014/main" id="{025EFECE-BA3D-E9A3-AB24-89534CCEDA1C}"/>
              </a:ext>
            </a:extLst>
          </p:cNvPr>
          <p:cNvSpPr/>
          <p:nvPr/>
        </p:nvSpPr>
        <p:spPr>
          <a:xfrm>
            <a:off x="4402527" y="4332893"/>
            <a:ext cx="175098" cy="424732"/>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8639AF2-BF02-EEBD-9139-AED656B728F2}"/>
              </a:ext>
            </a:extLst>
          </p:cNvPr>
          <p:cNvSpPr/>
          <p:nvPr/>
        </p:nvSpPr>
        <p:spPr>
          <a:xfrm>
            <a:off x="992221" y="4886569"/>
            <a:ext cx="7266564"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accent5">
                    <a:lumMod val="75000"/>
                  </a:schemeClr>
                </a:solidFill>
                <a:effectLst/>
                <a:latin typeface="Consolas" panose="020B0609020204030204" pitchFamily="49" charset="0"/>
              </a:rPr>
              <a:t>Language Specific Projection Functions</a:t>
            </a:r>
          </a:p>
        </p:txBody>
      </p:sp>
      <p:sp>
        <p:nvSpPr>
          <p:cNvPr id="21" name="Rectangle 20">
            <a:extLst>
              <a:ext uri="{FF2B5EF4-FFF2-40B4-BE49-F238E27FC236}">
                <a16:creationId xmlns:a16="http://schemas.microsoft.com/office/drawing/2014/main" id="{19A0CA3D-191A-84C9-DBF7-E28A4788C556}"/>
              </a:ext>
            </a:extLst>
          </p:cNvPr>
          <p:cNvSpPr/>
          <p:nvPr/>
        </p:nvSpPr>
        <p:spPr>
          <a:xfrm>
            <a:off x="8959167" y="2103419"/>
            <a:ext cx="3099878" cy="156162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59900"/>
                </a:solidFill>
                <a:latin typeface="Consolas" panose="020B0609020204030204" pitchFamily="49" charset="0"/>
              </a:rPr>
              <a:t>val</a:t>
            </a:r>
            <a:r>
              <a:rPr lang="en-US" dirty="0">
                <a:solidFill>
                  <a:srgbClr val="657B83"/>
                </a:solidFill>
                <a:latin typeface="Consolas" panose="020B0609020204030204" pitchFamily="49" charset="0"/>
              </a:rPr>
              <a:t> schemeOfFile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instream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p>
          <a:p>
            <a:r>
              <a:rPr lang="en-US" dirty="0">
                <a:solidFill>
                  <a:srgbClr val="CB4B16"/>
                </a:solidFill>
                <a:latin typeface="Consolas" panose="020B0609020204030204" pitchFamily="49" charset="0"/>
              </a:rPr>
              <a:t>VScheme</a:t>
            </a:r>
            <a:r>
              <a:rPr lang="en-US" dirty="0">
                <a:solidFill>
                  <a:srgbClr val="657B83"/>
                </a:solidFill>
                <a:latin typeface="Consolas" panose="020B0609020204030204" pitchFamily="49" charset="0"/>
              </a:rPr>
              <a:t>.def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error</a:t>
            </a:r>
          </a:p>
        </p:txBody>
      </p:sp>
      <p:sp>
        <p:nvSpPr>
          <p:cNvPr id="28" name="Right Brace 27">
            <a:extLst>
              <a:ext uri="{FF2B5EF4-FFF2-40B4-BE49-F238E27FC236}">
                <a16:creationId xmlns:a16="http://schemas.microsoft.com/office/drawing/2014/main" id="{7977C193-D1A5-9CBB-0474-4FCEEFA79C29}"/>
              </a:ext>
            </a:extLst>
          </p:cNvPr>
          <p:cNvSpPr/>
          <p:nvPr/>
        </p:nvSpPr>
        <p:spPr>
          <a:xfrm>
            <a:off x="8404695" y="1517515"/>
            <a:ext cx="408561" cy="2686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a:extLst>
              <a:ext uri="{FF2B5EF4-FFF2-40B4-BE49-F238E27FC236}">
                <a16:creationId xmlns:a16="http://schemas.microsoft.com/office/drawing/2014/main" id="{43B53DEC-80EA-22BA-CC6F-FFFCA0283E3C}"/>
              </a:ext>
            </a:extLst>
          </p:cNvPr>
          <p:cNvSpPr/>
          <p:nvPr/>
        </p:nvSpPr>
        <p:spPr>
          <a:xfrm>
            <a:off x="6238661" y="2069127"/>
            <a:ext cx="5820384" cy="4269644"/>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859900"/>
                </a:solidFill>
                <a:latin typeface="Consolas" panose="020B0609020204030204" pitchFamily="49" charset="0"/>
              </a:rPr>
              <a:t>structure</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VScheme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struct</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type</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string</a:t>
            </a:r>
            <a:endParaRPr lang="en-US" sz="1600" dirty="0">
              <a:solidFill>
                <a:srgbClr val="657B83"/>
              </a:solidFill>
              <a:latin typeface="Consolas" panose="020B0609020204030204" pitchFamily="49" charset="0"/>
            </a:endParaRPr>
          </a:p>
          <a:p>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datatype</a:t>
            </a:r>
            <a:r>
              <a:rPr lang="en-US" sz="1600" dirty="0">
                <a:solidFill>
                  <a:srgbClr val="657B83"/>
                </a:solidFill>
                <a:latin typeface="Consolas" panose="020B0609020204030204" pitchFamily="49" charset="0"/>
              </a:rPr>
              <a:t> exp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LITERAL</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value</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SET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IFX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WHILEX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BEGIN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APPLY</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LETX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err="1">
                <a:solidFill>
                  <a:srgbClr val="657B83"/>
                </a:solidFill>
                <a:latin typeface="Consolas" panose="020B0609020204030204" pitchFamily="49" charset="0"/>
              </a:rPr>
              <a:t>let_kind</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LAMBDA</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lambda</a:t>
            </a:r>
          </a:p>
        </p:txBody>
      </p:sp>
      <p:pic>
        <p:nvPicPr>
          <p:cNvPr id="14" name="Picture 13">
            <a:extLst>
              <a:ext uri="{FF2B5EF4-FFF2-40B4-BE49-F238E27FC236}">
                <a16:creationId xmlns:a16="http://schemas.microsoft.com/office/drawing/2014/main" id="{8F0BBDCA-00C5-90F2-C2F4-90489599A722}"/>
              </a:ext>
            </a:extLst>
          </p:cNvPr>
          <p:cNvPicPr>
            <a:picLocks noChangeAspect="1"/>
          </p:cNvPicPr>
          <p:nvPr/>
        </p:nvPicPr>
        <p:blipFill>
          <a:blip r:embed="rId3"/>
          <a:stretch>
            <a:fillRect/>
          </a:stretch>
        </p:blipFill>
        <p:spPr>
          <a:xfrm>
            <a:off x="9648966" y="0"/>
            <a:ext cx="1330324" cy="2045182"/>
          </a:xfrm>
          <a:prstGeom prst="rect">
            <a:avLst/>
          </a:prstGeom>
        </p:spPr>
      </p:pic>
      <p:sp>
        <p:nvSpPr>
          <p:cNvPr id="15" name="TextBox 14">
            <a:extLst>
              <a:ext uri="{FF2B5EF4-FFF2-40B4-BE49-F238E27FC236}">
                <a16:creationId xmlns:a16="http://schemas.microsoft.com/office/drawing/2014/main" id="{F6029F3E-47A4-D237-ABCA-B61B71823334}"/>
              </a:ext>
            </a:extLst>
          </p:cNvPr>
          <p:cNvSpPr txBox="1"/>
          <p:nvPr/>
        </p:nvSpPr>
        <p:spPr>
          <a:xfrm>
            <a:off x="10081620" y="1360203"/>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9" name="TextBox 18">
            <a:extLst>
              <a:ext uri="{FF2B5EF4-FFF2-40B4-BE49-F238E27FC236}">
                <a16:creationId xmlns:a16="http://schemas.microsoft.com/office/drawing/2014/main" id="{C6042CAE-A8F5-979F-DDC6-9B9CA6805488}"/>
              </a:ext>
            </a:extLst>
          </p:cNvPr>
          <p:cNvSpPr txBox="1"/>
          <p:nvPr/>
        </p:nvSpPr>
        <p:spPr>
          <a:xfrm>
            <a:off x="10056227" y="649594"/>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30" name="Arrow: Curved Left 29">
            <a:extLst>
              <a:ext uri="{FF2B5EF4-FFF2-40B4-BE49-F238E27FC236}">
                <a16:creationId xmlns:a16="http://schemas.microsoft.com/office/drawing/2014/main" id="{F6236FD8-91CE-18C3-8073-39F39661012B}"/>
              </a:ext>
            </a:extLst>
          </p:cNvPr>
          <p:cNvSpPr/>
          <p:nvPr/>
        </p:nvSpPr>
        <p:spPr>
          <a:xfrm rot="10800000">
            <a:off x="9080019" y="191914"/>
            <a:ext cx="521396" cy="1661352"/>
          </a:xfrm>
          <a:prstGeom prst="curvedLeftArrow">
            <a:avLst>
              <a:gd name="adj1" fmla="val 25000"/>
              <a:gd name="adj2" fmla="val 50000"/>
              <a:gd name="adj3" fmla="val 25000"/>
            </a:avLst>
          </a:prstGeom>
          <a:gradFill flip="none" rotWithShape="1">
            <a:gsLst>
              <a:gs pos="0">
                <a:srgbClr val="82956E">
                  <a:tint val="66000"/>
                  <a:satMod val="160000"/>
                </a:srgbClr>
              </a:gs>
              <a:gs pos="50000">
                <a:srgbClr val="82956E">
                  <a:tint val="44500"/>
                  <a:satMod val="160000"/>
                </a:srgbClr>
              </a:gs>
              <a:gs pos="100000">
                <a:srgbClr val="82956E">
                  <a:tint val="23500"/>
                  <a:satMod val="160000"/>
                </a:srgbClr>
              </a:gs>
            </a:gsLst>
            <a:path path="circle">
              <a:fillToRect t="100000" r="100000"/>
            </a:path>
            <a:tileRect l="-100000" b="-100000"/>
          </a:gradFill>
          <a:ln w="6350">
            <a:solidFill>
              <a:srgbClr val="85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9672"/>
              </a:solidFill>
            </a:endParaRPr>
          </a:p>
        </p:txBody>
      </p:sp>
      <p:sp>
        <p:nvSpPr>
          <p:cNvPr id="31" name="TextBox 30">
            <a:extLst>
              <a:ext uri="{FF2B5EF4-FFF2-40B4-BE49-F238E27FC236}">
                <a16:creationId xmlns:a16="http://schemas.microsoft.com/office/drawing/2014/main" id="{D21C924D-848F-402B-8AE8-B16A293E1112}"/>
              </a:ext>
            </a:extLst>
          </p:cNvPr>
          <p:cNvSpPr txBox="1"/>
          <p:nvPr/>
        </p:nvSpPr>
        <p:spPr>
          <a:xfrm>
            <a:off x="7926126" y="783267"/>
            <a:ext cx="1259960" cy="307777"/>
          </a:xfrm>
          <a:prstGeom prst="rect">
            <a:avLst/>
          </a:prstGeom>
          <a:noFill/>
        </p:spPr>
        <p:txBody>
          <a:bodyPr wrap="square" rtlCol="0">
            <a:spAutoFit/>
          </a:bodyPr>
          <a:lstStyle/>
          <a:p>
            <a:r>
              <a:rPr lang="en-US" sz="1400" dirty="0">
                <a:solidFill>
                  <a:srgbClr val="82956E"/>
                </a:solidFill>
              </a:rPr>
              <a:t>schemeOfFile</a:t>
            </a:r>
          </a:p>
        </p:txBody>
      </p:sp>
    </p:spTree>
    <p:extLst>
      <p:ext uri="{BB962C8B-B14F-4D97-AF65-F5344CB8AC3E}">
        <p14:creationId xmlns:p14="http://schemas.microsoft.com/office/powerpoint/2010/main" val="34831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xit" presetSubtype="0" fill="hold" grpId="2" nodeType="withEffect">
                                  <p:stCondLst>
                                    <p:cond delay="0"/>
                                  </p:stCondLst>
                                  <p:childTnLst>
                                    <p:animEffect transition="out" filter="fade">
                                      <p:cBhvr>
                                        <p:cTn id="66" dur="500"/>
                                        <p:tgtEl>
                                          <p:spTgt spid="29"/>
                                        </p:tgtEl>
                                      </p:cBhvr>
                                    </p:animEffect>
                                    <p:set>
                                      <p:cBhvr>
                                        <p:cTn id="67" dur="1" fill="hold">
                                          <p:stCondLst>
                                            <p:cond delay="499"/>
                                          </p:stCondLst>
                                        </p:cTn>
                                        <p:tgtEl>
                                          <p:spTgt spid="29"/>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6" grpId="0" animBg="1"/>
      <p:bldP spid="7" grpId="0" animBg="1"/>
      <p:bldP spid="13" grpId="0" animBg="1"/>
      <p:bldP spid="16" grpId="0" animBg="1"/>
      <p:bldP spid="17" grpId="0" animBg="1"/>
      <p:bldP spid="18" grpId="0" animBg="1"/>
      <p:bldP spid="21" grpId="0" animBg="1"/>
      <p:bldP spid="28" grpId="0" animBg="1"/>
      <p:bldP spid="29" grpId="0" animBg="1"/>
      <p:bldP spid="29" grpId="2" animBg="1"/>
      <p:bldP spid="15" grpId="0"/>
      <p:bldP spid="19" grpId="0"/>
      <p:bldP spid="30"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7B15B1DE-E3B0-65CC-05C1-42AE5199D2BF}"/>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3">
            <a:extLst>
              <a:ext uri="{FF2B5EF4-FFF2-40B4-BE49-F238E27FC236}">
                <a16:creationId xmlns:a16="http://schemas.microsoft.com/office/drawing/2014/main" id="{7031653E-CC54-8A57-69CA-6FAB6979BC04}"/>
              </a:ext>
            </a:extLst>
          </p:cNvPr>
          <p:cNvSpPr>
            <a:spLocks noGrp="1"/>
          </p:cNvSpPr>
          <p:nvPr>
            <p:ph type="subTitle" idx="1"/>
          </p:nvPr>
        </p:nvSpPr>
        <p:spPr>
          <a:xfrm>
            <a:off x="389104" y="821051"/>
            <a:ext cx="3018482" cy="341632"/>
          </a:xfrm>
        </p:spPr>
        <p:txBody>
          <a:bodyPr/>
          <a:lstStyle/>
          <a:p>
            <a:r>
              <a:rPr lang="en-US" sz="1800" dirty="0"/>
              <a:t>Srcloc</a:t>
            </a:r>
          </a:p>
        </p:txBody>
      </p:sp>
      <p:sp>
        <p:nvSpPr>
          <p:cNvPr id="7" name="Rectangle 6">
            <a:extLst>
              <a:ext uri="{FF2B5EF4-FFF2-40B4-BE49-F238E27FC236}">
                <a16:creationId xmlns:a16="http://schemas.microsoft.com/office/drawing/2014/main" id="{09C7FC3A-B8F1-540E-B397-882258DEB1C1}"/>
              </a:ext>
            </a:extLst>
          </p:cNvPr>
          <p:cNvSpPr/>
          <p:nvPr/>
        </p:nvSpPr>
        <p:spPr>
          <a:xfrm>
            <a:off x="362056" y="1629929"/>
            <a:ext cx="5077842" cy="747845"/>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657B83"/>
                </a:solidFill>
                <a:effectLst/>
                <a:latin typeface="Consolas" panose="020B0609020204030204" pitchFamily="49" charset="0"/>
              </a:rPr>
              <a:t>  </a:t>
            </a:r>
            <a:r>
              <a:rPr lang="en-US" sz="1600" b="0" dirty="0">
                <a:solidFill>
                  <a:srgbClr val="859900"/>
                </a:solidFill>
                <a:effectLst/>
                <a:latin typeface="Consolas" panose="020B0609020204030204" pitchFamily="49" charset="0"/>
              </a:rPr>
              <a:t>type</a:t>
            </a:r>
            <a:r>
              <a:rPr lang="en-US" sz="1600" b="0" dirty="0">
                <a:solidFill>
                  <a:srgbClr val="657B83"/>
                </a:solidFill>
                <a:effectLst/>
                <a:latin typeface="Consolas" panose="020B0609020204030204" pitchFamily="49" charset="0"/>
              </a:rPr>
              <a:t> srcloc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string</a:t>
            </a:r>
            <a:r>
              <a:rPr lang="en-US" sz="1600" b="0" dirty="0">
                <a:solidFill>
                  <a:srgbClr val="657B83"/>
                </a:solidFill>
                <a:effectLst/>
                <a:latin typeface="Consolas" panose="020B0609020204030204" pitchFamily="49" charset="0"/>
              </a:rPr>
              <a:t>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int</a:t>
            </a:r>
            <a:endParaRPr lang="en-US" sz="1600" b="0" dirty="0">
              <a:solidFill>
                <a:srgbClr val="657B83"/>
              </a:solidFill>
              <a:effectLst/>
              <a:latin typeface="Consolas" panose="020B0609020204030204" pitchFamily="49" charset="0"/>
            </a:endParaRPr>
          </a:p>
          <a:p>
            <a:r>
              <a:rPr lang="en-US" sz="1600" b="0" i="1" dirty="0">
                <a:solidFill>
                  <a:srgbClr val="93A1A1"/>
                </a:solidFill>
                <a:effectLst/>
                <a:latin typeface="Consolas" panose="020B0609020204030204" pitchFamily="49" charset="0"/>
              </a:rPr>
              <a:t>	  </a:t>
            </a:r>
            <a:r>
              <a:rPr lang="en-US" sz="1600" b="0" dirty="0">
                <a:solidFill>
                  <a:srgbClr val="93A1A1"/>
                </a:solidFill>
                <a:effectLst/>
                <a:latin typeface="Consolas" panose="020B0609020204030204" pitchFamily="49" charset="0"/>
              </a:rPr>
              <a:t>(* </a:t>
            </a:r>
            <a:r>
              <a:rPr lang="en-US" sz="1600" b="0" i="1" dirty="0">
                <a:solidFill>
                  <a:srgbClr val="93A1A1"/>
                </a:solidFill>
                <a:effectLst/>
                <a:latin typeface="Consolas" panose="020B0609020204030204" pitchFamily="49" charset="0"/>
              </a:rPr>
              <a:t>file name * line number </a:t>
            </a:r>
            <a:r>
              <a:rPr lang="en-US" sz="1600" b="0" dirty="0">
                <a:solidFill>
                  <a:srgbClr val="93A1A1"/>
                </a:solidFill>
                <a:effectLst/>
                <a:latin typeface="Consolas" panose="020B0609020204030204" pitchFamily="49" charset="0"/>
              </a:rPr>
              <a:t>*)</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0" dirty="0">
                <a:solidFill>
                  <a:srgbClr val="859900"/>
                </a:solidFill>
                <a:effectLst/>
                <a:latin typeface="Consolas" panose="020B0609020204030204" pitchFamily="49" charset="0"/>
              </a:rPr>
              <a:t>type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'a</a:t>
            </a:r>
            <a:r>
              <a:rPr lang="en-US" sz="1600" b="0" dirty="0">
                <a:solidFill>
                  <a:srgbClr val="657B83"/>
                </a:solidFill>
                <a:effectLst/>
                <a:latin typeface="Consolas" panose="020B0609020204030204" pitchFamily="49" charset="0"/>
              </a:rPr>
              <a:t> located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'a</a:t>
            </a:r>
            <a:r>
              <a:rPr lang="en-US" sz="1600" b="0" dirty="0">
                <a:solidFill>
                  <a:srgbClr val="657B83"/>
                </a:solidFill>
                <a:effectLst/>
                <a:latin typeface="Consolas" panose="020B0609020204030204" pitchFamily="49" charset="0"/>
              </a:rPr>
              <a:t>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srcloc</a:t>
            </a:r>
          </a:p>
        </p:txBody>
      </p:sp>
      <p:sp>
        <p:nvSpPr>
          <p:cNvPr id="9" name="Subtitle 8">
            <a:extLst>
              <a:ext uri="{FF2B5EF4-FFF2-40B4-BE49-F238E27FC236}">
                <a16:creationId xmlns:a16="http://schemas.microsoft.com/office/drawing/2014/main" id="{8F98FD26-6D33-CA22-2B37-DFA2EA7ED1F8}"/>
              </a:ext>
            </a:extLst>
          </p:cNvPr>
          <p:cNvSpPr txBox="1">
            <a:spLocks/>
          </p:cNvSpPr>
          <p:nvPr/>
        </p:nvSpPr>
        <p:spPr>
          <a:xfrm>
            <a:off x="196686" y="1154522"/>
            <a:ext cx="6281935" cy="424732"/>
          </a:xfrm>
          <a:prstGeom prst="rect">
            <a:avLst/>
          </a:prstGeom>
        </p:spPr>
        <p:txBody>
          <a:bodyPr>
            <a:sp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lumMod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a:t>
            </a:r>
            <a:r>
              <a:rPr lang="en-US" sz="2000" dirty="0">
                <a:solidFill>
                  <a:schemeClr val="tx1">
                    <a:lumMod val="65000"/>
                    <a:lumOff val="35000"/>
                  </a:schemeClr>
                </a:solidFill>
              </a:rPr>
              <a:t>New types for srcloc:</a:t>
            </a:r>
          </a:p>
        </p:txBody>
      </p:sp>
      <p:sp>
        <p:nvSpPr>
          <p:cNvPr id="10" name="Rectangle 9">
            <a:extLst>
              <a:ext uri="{FF2B5EF4-FFF2-40B4-BE49-F238E27FC236}">
                <a16:creationId xmlns:a16="http://schemas.microsoft.com/office/drawing/2014/main" id="{50191D54-6381-A095-BD09-5FA9E2549DF7}"/>
              </a:ext>
            </a:extLst>
          </p:cNvPr>
          <p:cNvSpPr/>
          <p:nvPr/>
        </p:nvSpPr>
        <p:spPr>
          <a:xfrm>
            <a:off x="362054" y="2924888"/>
            <a:ext cx="5554496"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lines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TextIO</a:t>
            </a:r>
            <a:r>
              <a:rPr lang="en-US" b="0" dirty="0">
                <a:solidFill>
                  <a:srgbClr val="657B83"/>
                </a:solidFill>
                <a:effectLst/>
                <a:latin typeface="Consolas" panose="020B0609020204030204" pitchFamily="49" charset="0"/>
              </a:rPr>
              <a:t>.instream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p:txBody>
      </p:sp>
      <p:sp>
        <p:nvSpPr>
          <p:cNvPr id="11" name="Subtitle 8">
            <a:extLst>
              <a:ext uri="{FF2B5EF4-FFF2-40B4-BE49-F238E27FC236}">
                <a16:creationId xmlns:a16="http://schemas.microsoft.com/office/drawing/2014/main" id="{BBEF3E52-4755-509E-E653-04CC0A5926A2}"/>
              </a:ext>
            </a:extLst>
          </p:cNvPr>
          <p:cNvSpPr txBox="1">
            <a:spLocks/>
          </p:cNvSpPr>
          <p:nvPr/>
        </p:nvSpPr>
        <p:spPr>
          <a:xfrm>
            <a:off x="196683" y="2460443"/>
            <a:ext cx="6281935" cy="424732"/>
          </a:xfrm>
          <a:prstGeom prst="rect">
            <a:avLst/>
          </a:prstGeom>
        </p:spPr>
        <p:txBody>
          <a:bodyPr>
            <a:sp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lumMod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a:t>
            </a:r>
            <a:r>
              <a:rPr lang="en-US" sz="2000" dirty="0">
                <a:solidFill>
                  <a:schemeClr val="tx1">
                    <a:lumMod val="65000"/>
                    <a:lumOff val="35000"/>
                  </a:schemeClr>
                </a:solidFill>
              </a:rPr>
              <a:t>Extend parser with the new types:</a:t>
            </a:r>
          </a:p>
        </p:txBody>
      </p:sp>
      <p:sp>
        <p:nvSpPr>
          <p:cNvPr id="13" name="Arrow: Curved Left 12">
            <a:extLst>
              <a:ext uri="{FF2B5EF4-FFF2-40B4-BE49-F238E27FC236}">
                <a16:creationId xmlns:a16="http://schemas.microsoft.com/office/drawing/2014/main" id="{F283F8B4-CE8D-6369-3C1C-012DFE18A543}"/>
              </a:ext>
            </a:extLst>
          </p:cNvPr>
          <p:cNvSpPr/>
          <p:nvPr/>
        </p:nvSpPr>
        <p:spPr>
          <a:xfrm>
            <a:off x="8102268" y="4808344"/>
            <a:ext cx="584769" cy="926111"/>
          </a:xfrm>
          <a:prstGeom prst="curvedLeftArrow">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1B1254D8-3C34-06D9-ABFF-78BA765A396B}"/>
              </a:ext>
            </a:extLst>
          </p:cNvPr>
          <p:cNvSpPr/>
          <p:nvPr/>
        </p:nvSpPr>
        <p:spPr>
          <a:xfrm>
            <a:off x="362054" y="3597496"/>
            <a:ext cx="9151595"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locatedLines</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TextIO</a:t>
            </a:r>
            <a:r>
              <a:rPr lang="en-US" dirty="0" err="1">
                <a:solidFill>
                  <a:srgbClr val="657B83"/>
                </a:solidFill>
                <a:latin typeface="Consolas" panose="020B0609020204030204" pitchFamily="49" charset="0"/>
              </a:rPr>
              <a:t>.instream</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located </a:t>
            </a:r>
            <a:r>
              <a:rPr lang="en-US" dirty="0">
                <a:solidFill>
                  <a:srgbClr val="CB4B16"/>
                </a:solidFill>
                <a:latin typeface="Consolas" panose="020B0609020204030204" pitchFamily="49" charset="0"/>
              </a:rPr>
              <a:t>list</a:t>
            </a:r>
            <a:endParaRPr lang="en-US" dirty="0">
              <a:solidFill>
                <a:srgbClr val="657B83"/>
              </a:solidFill>
              <a:latin typeface="Consolas" panose="020B0609020204030204" pitchFamily="49" charset="0"/>
            </a:endParaRPr>
          </a:p>
        </p:txBody>
      </p:sp>
      <p:pic>
        <p:nvPicPr>
          <p:cNvPr id="15" name="Picture 14">
            <a:extLst>
              <a:ext uri="{FF2B5EF4-FFF2-40B4-BE49-F238E27FC236}">
                <a16:creationId xmlns:a16="http://schemas.microsoft.com/office/drawing/2014/main" id="{8EAC59D4-5FE8-2063-7C89-8DCC2BC0F13F}"/>
              </a:ext>
            </a:extLst>
          </p:cNvPr>
          <p:cNvPicPr>
            <a:picLocks noChangeAspect="1"/>
          </p:cNvPicPr>
          <p:nvPr/>
        </p:nvPicPr>
        <p:blipFill>
          <a:blip r:embed="rId2"/>
          <a:stretch>
            <a:fillRect/>
          </a:stretch>
        </p:blipFill>
        <p:spPr>
          <a:xfrm>
            <a:off x="9648966" y="0"/>
            <a:ext cx="1330324" cy="2045182"/>
          </a:xfrm>
          <a:prstGeom prst="rect">
            <a:avLst/>
          </a:prstGeom>
        </p:spPr>
      </p:pic>
      <p:sp>
        <p:nvSpPr>
          <p:cNvPr id="16" name="TextBox 15">
            <a:extLst>
              <a:ext uri="{FF2B5EF4-FFF2-40B4-BE49-F238E27FC236}">
                <a16:creationId xmlns:a16="http://schemas.microsoft.com/office/drawing/2014/main" id="{526DC6F8-0138-CB34-3D62-2FD939B05B0E}"/>
              </a:ext>
            </a:extLst>
          </p:cNvPr>
          <p:cNvSpPr txBox="1"/>
          <p:nvPr/>
        </p:nvSpPr>
        <p:spPr>
          <a:xfrm>
            <a:off x="10081620" y="1360203"/>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7" name="TextBox 16">
            <a:extLst>
              <a:ext uri="{FF2B5EF4-FFF2-40B4-BE49-F238E27FC236}">
                <a16:creationId xmlns:a16="http://schemas.microsoft.com/office/drawing/2014/main" id="{AA2C5ABB-F235-9764-D180-56B6765314F3}"/>
              </a:ext>
            </a:extLst>
          </p:cNvPr>
          <p:cNvSpPr txBox="1"/>
          <p:nvPr/>
        </p:nvSpPr>
        <p:spPr>
          <a:xfrm>
            <a:off x="10056227" y="649594"/>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8" name="Subtitle 8">
            <a:extLst>
              <a:ext uri="{FF2B5EF4-FFF2-40B4-BE49-F238E27FC236}">
                <a16:creationId xmlns:a16="http://schemas.microsoft.com/office/drawing/2014/main" id="{B496D6B6-0ADF-5045-17FD-B78E1B9B8B42}"/>
              </a:ext>
            </a:extLst>
          </p:cNvPr>
          <p:cNvSpPr txBox="1">
            <a:spLocks/>
          </p:cNvSpPr>
          <p:nvPr/>
        </p:nvSpPr>
        <p:spPr>
          <a:xfrm>
            <a:off x="196686" y="4202920"/>
            <a:ext cx="6281935" cy="424732"/>
          </a:xfrm>
          <a:prstGeom prst="rect">
            <a:avLst/>
          </a:prstGeom>
        </p:spPr>
        <p:txBody>
          <a:bodyPr>
            <a:sp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lumMod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a:t>
            </a:r>
            <a:r>
              <a:rPr lang="en-US" sz="2000" dirty="0">
                <a:solidFill>
                  <a:schemeClr val="tx1">
                    <a:lumMod val="65000"/>
                    <a:lumOff val="35000"/>
                  </a:schemeClr>
                </a:solidFill>
              </a:rPr>
              <a:t>Accordingly:</a:t>
            </a:r>
          </a:p>
        </p:txBody>
      </p:sp>
      <p:sp>
        <p:nvSpPr>
          <p:cNvPr id="19" name="Rectangle 18">
            <a:extLst>
              <a:ext uri="{FF2B5EF4-FFF2-40B4-BE49-F238E27FC236}">
                <a16:creationId xmlns:a16="http://schemas.microsoft.com/office/drawing/2014/main" id="{63F99620-0D37-0568-3B09-C43F35D34F76}"/>
              </a:ext>
            </a:extLst>
          </p:cNvPr>
          <p:cNvSpPr/>
          <p:nvPr/>
        </p:nvSpPr>
        <p:spPr>
          <a:xfrm>
            <a:off x="362054" y="4691051"/>
            <a:ext cx="6427851"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parse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Sx</a:t>
            </a:r>
            <a:r>
              <a:rPr lang="en-US" b="0" dirty="0" err="1">
                <a:solidFill>
                  <a:srgbClr val="657B83"/>
                </a:solidFill>
                <a:effectLst/>
                <a:latin typeface="Consolas" panose="020B0609020204030204" pitchFamily="49" charset="0"/>
              </a:rPr>
              <a:t>.sx</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A673EDA1-9A9B-7A39-24DD-62D4B9E3A9F6}"/>
              </a:ext>
            </a:extLst>
          </p:cNvPr>
          <p:cNvSpPr/>
          <p:nvPr/>
        </p:nvSpPr>
        <p:spPr>
          <a:xfrm>
            <a:off x="362054" y="5432442"/>
            <a:ext cx="7497895"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859900"/>
                </a:solidFill>
                <a:latin typeface="Consolas" panose="020B0609020204030204" pitchFamily="49" charset="0"/>
              </a:rPr>
              <a:t>val</a:t>
            </a:r>
            <a:r>
              <a:rPr lang="en-US">
                <a:solidFill>
                  <a:srgbClr val="657B83"/>
                </a:solidFill>
                <a:latin typeface="Consolas" panose="020B0609020204030204" pitchFamily="49" charset="0"/>
              </a:rPr>
              <a:t> parse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string</a:t>
            </a:r>
            <a:r>
              <a:rPr lang="en-US">
                <a:solidFill>
                  <a:srgbClr val="657B83"/>
                </a:solidFill>
                <a:latin typeface="Consolas" panose="020B0609020204030204" pitchFamily="49" charset="0"/>
              </a:rPr>
              <a:t> located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-&gt;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Sx</a:t>
            </a:r>
            <a:r>
              <a:rPr lang="en-US">
                <a:solidFill>
                  <a:srgbClr val="657B83"/>
                </a:solidFill>
                <a:latin typeface="Consolas" panose="020B0609020204030204" pitchFamily="49" charset="0"/>
              </a:rPr>
              <a:t>.sx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Error</a:t>
            </a:r>
            <a:r>
              <a:rPr lang="en-US">
                <a:solidFill>
                  <a:srgbClr val="657B83"/>
                </a:solidFill>
                <a:latin typeface="Consolas" panose="020B0609020204030204" pitchFamily="49" charset="0"/>
              </a:rPr>
              <a:t>.error</a:t>
            </a:r>
          </a:p>
        </p:txBody>
      </p:sp>
      <p:sp>
        <p:nvSpPr>
          <p:cNvPr id="21" name="Arrow: Curved Left 20">
            <a:extLst>
              <a:ext uri="{FF2B5EF4-FFF2-40B4-BE49-F238E27FC236}">
                <a16:creationId xmlns:a16="http://schemas.microsoft.com/office/drawing/2014/main" id="{926FAC3D-708E-09E9-5DD4-D48C065130F2}"/>
              </a:ext>
            </a:extLst>
          </p:cNvPr>
          <p:cNvSpPr/>
          <p:nvPr/>
        </p:nvSpPr>
        <p:spPr>
          <a:xfrm>
            <a:off x="9789235" y="3004492"/>
            <a:ext cx="584769" cy="926111"/>
          </a:xfrm>
          <a:prstGeom prst="curvedLeftArrow">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317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3" grpId="0" animBg="1"/>
      <p:bldP spid="14" grpId="0" animBg="1"/>
      <p:bldP spid="18" grpId="0"/>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C9A63592-9171-F1EA-B475-F2C1FD493C1F}"/>
              </a:ext>
            </a:extLst>
          </p:cNvPr>
          <p:cNvSpPr>
            <a:spLocks noGrp="1"/>
          </p:cNvSpPr>
          <p:nvPr>
            <p:ph type="ctrTitle"/>
          </p:nvPr>
        </p:nvSpPr>
        <p:spPr>
          <a:xfrm>
            <a:off x="362056" y="343663"/>
            <a:ext cx="4040471" cy="535531"/>
          </a:xfrm>
        </p:spPr>
        <p:txBody>
          <a:bodyPr/>
          <a:lstStyle/>
          <a:p>
            <a:r>
              <a:rPr lang="en-US" sz="3200" dirty="0"/>
              <a:t>Stack Tracing</a:t>
            </a:r>
          </a:p>
        </p:txBody>
      </p:sp>
      <p:sp>
        <p:nvSpPr>
          <p:cNvPr id="7" name="Subtitle 3">
            <a:extLst>
              <a:ext uri="{FF2B5EF4-FFF2-40B4-BE49-F238E27FC236}">
                <a16:creationId xmlns:a16="http://schemas.microsoft.com/office/drawing/2014/main" id="{625CEFF7-145F-70AE-C2E5-25A1C740B8CF}"/>
              </a:ext>
            </a:extLst>
          </p:cNvPr>
          <p:cNvSpPr>
            <a:spLocks noGrp="1"/>
          </p:cNvSpPr>
          <p:nvPr>
            <p:ph type="subTitle" idx="1"/>
          </p:nvPr>
        </p:nvSpPr>
        <p:spPr>
          <a:xfrm>
            <a:off x="389104" y="821051"/>
            <a:ext cx="3018482" cy="341632"/>
          </a:xfrm>
        </p:spPr>
        <p:txBody>
          <a:bodyPr/>
          <a:lstStyle/>
          <a:p>
            <a:r>
              <a:rPr lang="en-US" sz="1800" dirty="0"/>
              <a:t>Srcloc</a:t>
            </a:r>
          </a:p>
        </p:txBody>
      </p:sp>
      <p:pic>
        <p:nvPicPr>
          <p:cNvPr id="8" name="Picture 7">
            <a:extLst>
              <a:ext uri="{FF2B5EF4-FFF2-40B4-BE49-F238E27FC236}">
                <a16:creationId xmlns:a16="http://schemas.microsoft.com/office/drawing/2014/main" id="{E1AC9C21-63FD-9EE2-42B7-439012A63602}"/>
              </a:ext>
            </a:extLst>
          </p:cNvPr>
          <p:cNvPicPr>
            <a:picLocks noChangeAspect="1"/>
          </p:cNvPicPr>
          <p:nvPr/>
        </p:nvPicPr>
        <p:blipFill>
          <a:blip r:embed="rId2"/>
          <a:stretch>
            <a:fillRect/>
          </a:stretch>
        </p:blipFill>
        <p:spPr>
          <a:xfrm>
            <a:off x="9648966" y="0"/>
            <a:ext cx="1330324" cy="2045182"/>
          </a:xfrm>
          <a:prstGeom prst="rect">
            <a:avLst/>
          </a:prstGeom>
        </p:spPr>
      </p:pic>
      <p:sp>
        <p:nvSpPr>
          <p:cNvPr id="9" name="TextBox 8">
            <a:extLst>
              <a:ext uri="{FF2B5EF4-FFF2-40B4-BE49-F238E27FC236}">
                <a16:creationId xmlns:a16="http://schemas.microsoft.com/office/drawing/2014/main" id="{9650526C-F536-54B9-E468-2C82EB3E3A59}"/>
              </a:ext>
            </a:extLst>
          </p:cNvPr>
          <p:cNvSpPr txBox="1"/>
          <p:nvPr/>
        </p:nvSpPr>
        <p:spPr>
          <a:xfrm>
            <a:off x="10081620" y="1360203"/>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0" name="TextBox 9">
            <a:extLst>
              <a:ext uri="{FF2B5EF4-FFF2-40B4-BE49-F238E27FC236}">
                <a16:creationId xmlns:a16="http://schemas.microsoft.com/office/drawing/2014/main" id="{767B5757-8E06-BD05-5A55-F049AE420846}"/>
              </a:ext>
            </a:extLst>
          </p:cNvPr>
          <p:cNvSpPr txBox="1"/>
          <p:nvPr/>
        </p:nvSpPr>
        <p:spPr>
          <a:xfrm>
            <a:off x="10056227" y="649594"/>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1" name="Rectangle 10">
            <a:extLst>
              <a:ext uri="{FF2B5EF4-FFF2-40B4-BE49-F238E27FC236}">
                <a16:creationId xmlns:a16="http://schemas.microsoft.com/office/drawing/2014/main" id="{F1681B66-7856-EE25-CEA2-4B4CDB632BDE}"/>
              </a:ext>
            </a:extLst>
          </p:cNvPr>
          <p:cNvSpPr/>
          <p:nvPr/>
        </p:nvSpPr>
        <p:spPr>
          <a:xfrm>
            <a:off x="469059" y="1360203"/>
            <a:ext cx="7497895"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859900"/>
                </a:solidFill>
                <a:latin typeface="Consolas" panose="020B0609020204030204" pitchFamily="49" charset="0"/>
              </a:rPr>
              <a:t>val</a:t>
            </a:r>
            <a:r>
              <a:rPr lang="en-US">
                <a:solidFill>
                  <a:srgbClr val="657B83"/>
                </a:solidFill>
                <a:latin typeface="Consolas" panose="020B0609020204030204" pitchFamily="49" charset="0"/>
              </a:rPr>
              <a:t> parse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string</a:t>
            </a:r>
            <a:r>
              <a:rPr lang="en-US">
                <a:solidFill>
                  <a:srgbClr val="657B83"/>
                </a:solidFill>
                <a:latin typeface="Consolas" panose="020B0609020204030204" pitchFamily="49" charset="0"/>
              </a:rPr>
              <a:t> located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-&gt;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Sx</a:t>
            </a:r>
            <a:r>
              <a:rPr lang="en-US">
                <a:solidFill>
                  <a:srgbClr val="657B83"/>
                </a:solidFill>
                <a:latin typeface="Consolas" panose="020B0609020204030204" pitchFamily="49" charset="0"/>
              </a:rPr>
              <a:t>.sx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Error</a:t>
            </a:r>
            <a:r>
              <a:rPr lang="en-US">
                <a:solidFill>
                  <a:srgbClr val="657B83"/>
                </a:solidFill>
                <a:latin typeface="Consolas" panose="020B0609020204030204" pitchFamily="49" charset="0"/>
              </a:rPr>
              <a:t>.error</a:t>
            </a:r>
          </a:p>
        </p:txBody>
      </p:sp>
      <p:sp>
        <p:nvSpPr>
          <p:cNvPr id="12" name="Rectangle 11">
            <a:extLst>
              <a:ext uri="{FF2B5EF4-FFF2-40B4-BE49-F238E27FC236}">
                <a16:creationId xmlns:a16="http://schemas.microsoft.com/office/drawing/2014/main" id="{72D4D172-8035-D57E-B855-F25B96E471B8}"/>
              </a:ext>
            </a:extLst>
          </p:cNvPr>
          <p:cNvSpPr/>
          <p:nvPr/>
        </p:nvSpPr>
        <p:spPr>
          <a:xfrm>
            <a:off x="448618" y="2244501"/>
            <a:ext cx="3407586" cy="2998107"/>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datatype</a:t>
            </a:r>
            <a:r>
              <a:rPr lang="en-US">
                <a:solidFill>
                  <a:srgbClr val="657B83"/>
                </a:solidFill>
                <a:latin typeface="Consolas" panose="020B0609020204030204" pitchFamily="49" charset="0"/>
              </a:rPr>
              <a:t> sx</a:t>
            </a:r>
          </a:p>
          <a:p>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INT</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of</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int</a:t>
            </a:r>
            <a:endParaRPr lang="en-US">
              <a:solidFill>
                <a:srgbClr val="657B83"/>
              </a:solidFill>
              <a:latin typeface="Consolas" panose="020B0609020204030204" pitchFamily="49" charset="0"/>
            </a:endParaRPr>
          </a:p>
          <a:p>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BOOL</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of</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bool</a:t>
            </a:r>
            <a:endParaRPr lang="en-US">
              <a:solidFill>
                <a:srgbClr val="657B83"/>
              </a:solidFill>
              <a:latin typeface="Consolas" panose="020B0609020204030204" pitchFamily="49" charset="0"/>
            </a:endParaRPr>
          </a:p>
          <a:p>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SYM</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of</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string</a:t>
            </a:r>
            <a:endParaRPr lang="en-US">
              <a:solidFill>
                <a:srgbClr val="657B83"/>
              </a:solidFill>
              <a:latin typeface="Consolas" panose="020B0609020204030204" pitchFamily="49" charset="0"/>
            </a:endParaRPr>
          </a:p>
          <a:p>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REAL</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of</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real</a:t>
            </a:r>
            <a:endParaRPr lang="en-US">
              <a:solidFill>
                <a:srgbClr val="657B83"/>
              </a:solidFill>
              <a:latin typeface="Consolas" panose="020B0609020204030204" pitchFamily="49" charset="0"/>
            </a:endParaRPr>
          </a:p>
          <a:p>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of</a:t>
            </a:r>
            <a:r>
              <a:rPr lang="en-US">
                <a:solidFill>
                  <a:srgbClr val="657B83"/>
                </a:solidFill>
                <a:latin typeface="Consolas" panose="020B0609020204030204" pitchFamily="49" charset="0"/>
              </a:rPr>
              <a:t> sx </a:t>
            </a:r>
            <a:r>
              <a:rPr lang="en-US">
                <a:solidFill>
                  <a:srgbClr val="CB4B16"/>
                </a:solidFill>
                <a:latin typeface="Consolas" panose="020B0609020204030204" pitchFamily="49" charset="0"/>
              </a:rPr>
              <a:t>list</a:t>
            </a:r>
            <a:endParaRPr lang="en-US">
              <a:solidFill>
                <a:srgbClr val="657B83"/>
              </a:solidFill>
              <a:latin typeface="Consolas" panose="020B0609020204030204" pitchFamily="49" charset="0"/>
            </a:endParaRPr>
          </a:p>
        </p:txBody>
      </p:sp>
      <p:sp>
        <p:nvSpPr>
          <p:cNvPr id="13" name="Rectangle 12">
            <a:extLst>
              <a:ext uri="{FF2B5EF4-FFF2-40B4-BE49-F238E27FC236}">
                <a16:creationId xmlns:a16="http://schemas.microsoft.com/office/drawing/2014/main" id="{F18A8038-3C87-0545-B659-AC4F95A104D3}"/>
              </a:ext>
            </a:extLst>
          </p:cNvPr>
          <p:cNvSpPr/>
          <p:nvPr/>
        </p:nvSpPr>
        <p:spPr>
          <a:xfrm>
            <a:off x="5028089" y="2244501"/>
            <a:ext cx="4038090" cy="2998107"/>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  </a:t>
            </a:r>
          </a:p>
          <a:p>
            <a:r>
              <a:rPr lang="en-US" dirty="0">
                <a:solidFill>
                  <a:srgbClr val="859900"/>
                </a:solidFill>
                <a:latin typeface="Consolas" panose="020B0609020204030204" pitchFamily="49" charset="0"/>
              </a:rPr>
              <a:t>type</a:t>
            </a:r>
            <a:r>
              <a:rPr lang="en-US" dirty="0">
                <a:solidFill>
                  <a:srgbClr val="657B83"/>
                </a:solidFill>
                <a:latin typeface="Consolas" panose="020B0609020204030204" pitchFamily="49" charset="0"/>
              </a:rPr>
              <a:t> srcloc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int</a:t>
            </a:r>
            <a:endParaRPr lang="en-US" dirty="0">
              <a:solidFill>
                <a:srgbClr val="859900"/>
              </a:solidFill>
              <a:latin typeface="Consolas" panose="020B0609020204030204" pitchFamily="49" charset="0"/>
            </a:endParaRPr>
          </a:p>
          <a:p>
            <a:r>
              <a:rPr lang="en-US" dirty="0">
                <a:solidFill>
                  <a:srgbClr val="859900"/>
                </a:solidFill>
                <a:latin typeface="Consolas" panose="020B0609020204030204" pitchFamily="49" charset="0"/>
              </a:rPr>
              <a:t>type</a:t>
            </a:r>
            <a:r>
              <a:rPr lang="en-US" dirty="0">
                <a:solidFill>
                  <a:srgbClr val="657B83"/>
                </a:solidFill>
                <a:latin typeface="Consolas" panose="020B0609020204030204" pitchFamily="49" charset="0"/>
              </a:rPr>
              <a:t> </a:t>
            </a:r>
            <a:r>
              <a:rPr lang="en-US" dirty="0">
                <a:solidFill>
                  <a:srgbClr val="268BD2"/>
                </a:solidFill>
                <a:latin typeface="Consolas" panose="020B0609020204030204" pitchFamily="49" charset="0"/>
              </a:rPr>
              <a:t>'a</a:t>
            </a:r>
            <a:r>
              <a:rPr lang="en-US" dirty="0">
                <a:solidFill>
                  <a:srgbClr val="657B83"/>
                </a:solidFill>
                <a:latin typeface="Consolas" panose="020B0609020204030204" pitchFamily="49" charset="0"/>
              </a:rPr>
              <a:t> located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268BD2"/>
                </a:solidFill>
                <a:latin typeface="Consolas" panose="020B0609020204030204" pitchFamily="49" charset="0"/>
              </a:rPr>
              <a:t>'a</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srcloc</a:t>
            </a:r>
          </a:p>
          <a:p>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datatype</a:t>
            </a:r>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sx</a:t>
            </a:r>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INT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of</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int</a:t>
            </a:r>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BOOL</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of</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bool</a:t>
            </a:r>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SYM</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of</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REAL</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of</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real</a:t>
            </a:r>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of</a:t>
            </a:r>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sx</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MARK</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of</a:t>
            </a:r>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sx</a:t>
            </a:r>
            <a:r>
              <a:rPr lang="en-US" dirty="0">
                <a:solidFill>
                  <a:srgbClr val="657B83"/>
                </a:solidFill>
                <a:latin typeface="Consolas" panose="020B0609020204030204" pitchFamily="49" charset="0"/>
              </a:rPr>
              <a:t> located</a:t>
            </a:r>
          </a:p>
          <a:p>
            <a:endParaRPr lang="en-US" dirty="0">
              <a:solidFill>
                <a:srgbClr val="657B83"/>
              </a:solidFill>
              <a:latin typeface="Consolas" panose="020B0609020204030204" pitchFamily="49" charset="0"/>
            </a:endParaRPr>
          </a:p>
        </p:txBody>
      </p:sp>
      <p:sp>
        <p:nvSpPr>
          <p:cNvPr id="14" name="Arrow: Right 13">
            <a:extLst>
              <a:ext uri="{FF2B5EF4-FFF2-40B4-BE49-F238E27FC236}">
                <a16:creationId xmlns:a16="http://schemas.microsoft.com/office/drawing/2014/main" id="{6EBAA91D-E54C-4BDE-B0ED-45CD3C322F79}"/>
              </a:ext>
            </a:extLst>
          </p:cNvPr>
          <p:cNvSpPr/>
          <p:nvPr/>
        </p:nvSpPr>
        <p:spPr>
          <a:xfrm>
            <a:off x="4157436" y="3536005"/>
            <a:ext cx="490181" cy="406180"/>
          </a:xfrm>
          <a:prstGeom prst="rightArrow">
            <a:avLst/>
          </a:prstGeom>
          <a:solidFill>
            <a:srgbClr val="ECEC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A779AF0-E1A5-26B6-BB25-71C4CDA0B172}"/>
              </a:ext>
            </a:extLst>
          </p:cNvPr>
          <p:cNvSpPr/>
          <p:nvPr/>
        </p:nvSpPr>
        <p:spPr>
          <a:xfrm>
            <a:off x="5529619" y="4844374"/>
            <a:ext cx="3035030" cy="301558"/>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8802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8941191D-EA95-35DE-E403-54CF34AF21C1}"/>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3">
            <a:extLst>
              <a:ext uri="{FF2B5EF4-FFF2-40B4-BE49-F238E27FC236}">
                <a16:creationId xmlns:a16="http://schemas.microsoft.com/office/drawing/2014/main" id="{CC61769F-50DC-FF1C-D21B-8AE300467A73}"/>
              </a:ext>
            </a:extLst>
          </p:cNvPr>
          <p:cNvSpPr>
            <a:spLocks noGrp="1"/>
          </p:cNvSpPr>
          <p:nvPr>
            <p:ph type="subTitle" idx="1"/>
          </p:nvPr>
        </p:nvSpPr>
        <p:spPr>
          <a:xfrm>
            <a:off x="389104" y="821051"/>
            <a:ext cx="3018482" cy="341632"/>
          </a:xfrm>
        </p:spPr>
        <p:txBody>
          <a:bodyPr/>
          <a:lstStyle/>
          <a:p>
            <a:r>
              <a:rPr lang="en-US" sz="1800" dirty="0"/>
              <a:t>Srcloc</a:t>
            </a:r>
          </a:p>
        </p:txBody>
      </p:sp>
      <p:pic>
        <p:nvPicPr>
          <p:cNvPr id="7" name="Picture 6">
            <a:extLst>
              <a:ext uri="{FF2B5EF4-FFF2-40B4-BE49-F238E27FC236}">
                <a16:creationId xmlns:a16="http://schemas.microsoft.com/office/drawing/2014/main" id="{3CF03BA3-179F-243F-9336-A995EF4B9B8F}"/>
              </a:ext>
            </a:extLst>
          </p:cNvPr>
          <p:cNvPicPr>
            <a:picLocks noChangeAspect="1"/>
          </p:cNvPicPr>
          <p:nvPr/>
        </p:nvPicPr>
        <p:blipFill>
          <a:blip r:embed="rId3"/>
          <a:stretch>
            <a:fillRect/>
          </a:stretch>
        </p:blipFill>
        <p:spPr>
          <a:xfrm>
            <a:off x="9648966" y="0"/>
            <a:ext cx="1330324" cy="2045182"/>
          </a:xfrm>
          <a:prstGeom prst="rect">
            <a:avLst/>
          </a:prstGeom>
        </p:spPr>
      </p:pic>
      <p:sp>
        <p:nvSpPr>
          <p:cNvPr id="8" name="TextBox 7">
            <a:extLst>
              <a:ext uri="{FF2B5EF4-FFF2-40B4-BE49-F238E27FC236}">
                <a16:creationId xmlns:a16="http://schemas.microsoft.com/office/drawing/2014/main" id="{9568F345-61C4-4E0B-2D9C-E3C4BFA1FED8}"/>
              </a:ext>
            </a:extLst>
          </p:cNvPr>
          <p:cNvSpPr txBox="1"/>
          <p:nvPr/>
        </p:nvSpPr>
        <p:spPr>
          <a:xfrm>
            <a:off x="10081620" y="1360203"/>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9" name="TextBox 8">
            <a:extLst>
              <a:ext uri="{FF2B5EF4-FFF2-40B4-BE49-F238E27FC236}">
                <a16:creationId xmlns:a16="http://schemas.microsoft.com/office/drawing/2014/main" id="{76DDE91D-9455-3F02-79DD-0C97CBCCF4C8}"/>
              </a:ext>
            </a:extLst>
          </p:cNvPr>
          <p:cNvSpPr txBox="1"/>
          <p:nvPr/>
        </p:nvSpPr>
        <p:spPr>
          <a:xfrm>
            <a:off x="10056227" y="649594"/>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0" name="Rectangle 9">
            <a:extLst>
              <a:ext uri="{FF2B5EF4-FFF2-40B4-BE49-F238E27FC236}">
                <a16:creationId xmlns:a16="http://schemas.microsoft.com/office/drawing/2014/main" id="{6D63D2C3-3AF7-3DE8-FFC2-1CE3ACC88D6D}"/>
              </a:ext>
            </a:extLst>
          </p:cNvPr>
          <p:cNvSpPr/>
          <p:nvPr/>
        </p:nvSpPr>
        <p:spPr>
          <a:xfrm>
            <a:off x="525294" y="1356582"/>
            <a:ext cx="7266563"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defs</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Sx</a:t>
            </a:r>
            <a:r>
              <a:rPr lang="en-US" b="0" dirty="0" err="1">
                <a:solidFill>
                  <a:srgbClr val="657B83"/>
                </a:solidFill>
                <a:effectLst/>
                <a:latin typeface="Consolas" panose="020B0609020204030204" pitchFamily="49" charset="0"/>
              </a:rPr>
              <a:t>.sx</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VScheme</a:t>
            </a:r>
            <a:r>
              <a:rPr lang="en-US" b="0" dirty="0">
                <a:solidFill>
                  <a:srgbClr val="657B83"/>
                </a:solidFill>
                <a:effectLst/>
                <a:latin typeface="Consolas" panose="020B0609020204030204" pitchFamily="49" charset="0"/>
              </a:rPr>
              <a:t>.def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C0FE028A-4AE8-A739-CF02-CC3E7553E5C2}"/>
              </a:ext>
            </a:extLst>
          </p:cNvPr>
          <p:cNvSpPr/>
          <p:nvPr/>
        </p:nvSpPr>
        <p:spPr>
          <a:xfrm>
            <a:off x="525294" y="2045181"/>
            <a:ext cx="3803515" cy="3587134"/>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859900"/>
                </a:solidFill>
                <a:latin typeface="Consolas" panose="020B0609020204030204" pitchFamily="49" charset="0"/>
              </a:rPr>
              <a:t>structure</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VScheme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struct</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type</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string</a:t>
            </a:r>
            <a:endParaRPr lang="en-US" sz="1600" dirty="0">
              <a:solidFill>
                <a:srgbClr val="657B83"/>
              </a:solidFill>
              <a:latin typeface="Consolas" panose="020B0609020204030204" pitchFamily="49" charset="0"/>
            </a:endParaRPr>
          </a:p>
          <a:p>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datatype</a:t>
            </a:r>
            <a:r>
              <a:rPr lang="en-US" sz="1600" dirty="0">
                <a:solidFill>
                  <a:srgbClr val="657B83"/>
                </a:solidFill>
                <a:latin typeface="Consolas" panose="020B0609020204030204" pitchFamily="49" charset="0"/>
              </a:rPr>
              <a:t> exp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LITERAL</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value</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SET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IFX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WHILEX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BEGIN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APPLY</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p>
          <a:p>
            <a:r>
              <a:rPr lang="en-US" sz="1600" dirty="0">
                <a:solidFill>
                  <a:srgbClr val="CB4B16"/>
                </a:solidFill>
                <a:latin typeface="Consolas" panose="020B0609020204030204" pitchFamily="49" charset="0"/>
              </a:rPr>
              <a:t>   …</a:t>
            </a:r>
            <a:endParaRPr lang="en-US" sz="1600" dirty="0">
              <a:solidFill>
                <a:srgbClr val="657B83"/>
              </a:solidFill>
              <a:latin typeface="Consolas" panose="020B0609020204030204" pitchFamily="49" charset="0"/>
            </a:endParaRPr>
          </a:p>
        </p:txBody>
      </p:sp>
      <p:sp>
        <p:nvSpPr>
          <p:cNvPr id="12" name="Rectangle 11">
            <a:extLst>
              <a:ext uri="{FF2B5EF4-FFF2-40B4-BE49-F238E27FC236}">
                <a16:creationId xmlns:a16="http://schemas.microsoft.com/office/drawing/2014/main" id="{6A1AF327-2516-E919-57FB-A26C2B8F49FD}"/>
              </a:ext>
            </a:extLst>
          </p:cNvPr>
          <p:cNvSpPr/>
          <p:nvPr/>
        </p:nvSpPr>
        <p:spPr>
          <a:xfrm>
            <a:off x="5337243" y="2045182"/>
            <a:ext cx="4905983" cy="3587133"/>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859900"/>
                </a:solidFill>
                <a:latin typeface="Consolas" panose="020B0609020204030204" pitchFamily="49" charset="0"/>
              </a:rPr>
              <a:t>structure</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VScheme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struct</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type</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string</a:t>
            </a:r>
            <a:endParaRPr lang="en-US" sz="1600" dirty="0">
              <a:solidFill>
                <a:srgbClr val="657B83"/>
              </a:solidFill>
              <a:latin typeface="Consolas" panose="020B0609020204030204" pitchFamily="49" charset="0"/>
            </a:endParaRPr>
          </a:p>
          <a:p>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datatype</a:t>
            </a:r>
            <a:r>
              <a:rPr lang="en-US" sz="1600" dirty="0">
                <a:solidFill>
                  <a:srgbClr val="657B83"/>
                </a:solidFill>
                <a:latin typeface="Consolas" panose="020B0609020204030204" pitchFamily="49" charset="0"/>
              </a:rPr>
              <a:t> exp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LITERAL</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value</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SET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IFX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WHILEX</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BEGIN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APPLY</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p>
          <a:p>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MAPPLY</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srcloc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exp </a:t>
            </a:r>
            <a:r>
              <a:rPr lang="en-US" sz="1600" dirty="0">
                <a:solidFill>
                  <a:srgbClr val="CB4B16"/>
                </a:solidFill>
                <a:latin typeface="Consolas" panose="020B0609020204030204" pitchFamily="49" charset="0"/>
              </a:rPr>
              <a:t>list</a:t>
            </a:r>
          </a:p>
          <a:p>
            <a:r>
              <a:rPr lang="en-US" sz="1600" dirty="0">
                <a:solidFill>
                  <a:srgbClr val="CB4B16"/>
                </a:solidFill>
                <a:latin typeface="Consolas" panose="020B0609020204030204" pitchFamily="49" charset="0"/>
              </a:rPr>
              <a:t>   …</a:t>
            </a:r>
            <a:endParaRPr lang="en-US" sz="1600" dirty="0">
              <a:solidFill>
                <a:srgbClr val="657B83"/>
              </a:solidFill>
              <a:latin typeface="Consolas" panose="020B0609020204030204" pitchFamily="49" charset="0"/>
            </a:endParaRPr>
          </a:p>
        </p:txBody>
      </p:sp>
      <p:sp>
        <p:nvSpPr>
          <p:cNvPr id="13" name="Arrow: Right 12">
            <a:extLst>
              <a:ext uri="{FF2B5EF4-FFF2-40B4-BE49-F238E27FC236}">
                <a16:creationId xmlns:a16="http://schemas.microsoft.com/office/drawing/2014/main" id="{D4992FFC-5B90-87C3-FECA-BAE2351CA358}"/>
              </a:ext>
            </a:extLst>
          </p:cNvPr>
          <p:cNvSpPr/>
          <p:nvPr/>
        </p:nvSpPr>
        <p:spPr>
          <a:xfrm>
            <a:off x="4587935" y="3536005"/>
            <a:ext cx="490181" cy="406180"/>
          </a:xfrm>
          <a:prstGeom prst="rightArrow">
            <a:avLst/>
          </a:prstGeom>
          <a:solidFill>
            <a:srgbClr val="ECEC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3CCB692-29EE-2CD6-1970-1F86542E7A1C}"/>
              </a:ext>
            </a:extLst>
          </p:cNvPr>
          <p:cNvSpPr/>
          <p:nvPr/>
        </p:nvSpPr>
        <p:spPr>
          <a:xfrm>
            <a:off x="5607439" y="4995152"/>
            <a:ext cx="4198041" cy="384243"/>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9182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3F8D9EC-9581-24F3-E5D8-C5A2AA21AE33}"/>
              </a:ext>
            </a:extLst>
          </p:cNvPr>
          <p:cNvPicPr>
            <a:picLocks noChangeAspect="1"/>
          </p:cNvPicPr>
          <p:nvPr/>
        </p:nvPicPr>
        <p:blipFill>
          <a:blip r:embed="rId2"/>
          <a:stretch>
            <a:fillRect/>
          </a:stretch>
        </p:blipFill>
        <p:spPr>
          <a:xfrm>
            <a:off x="4182894" y="0"/>
            <a:ext cx="8009106" cy="1971607"/>
          </a:xfrm>
          <a:prstGeom prst="rect">
            <a:avLst/>
          </a:prstGeom>
        </p:spPr>
      </p:pic>
      <p:sp>
        <p:nvSpPr>
          <p:cNvPr id="5" name="Title 7">
            <a:extLst>
              <a:ext uri="{FF2B5EF4-FFF2-40B4-BE49-F238E27FC236}">
                <a16:creationId xmlns:a16="http://schemas.microsoft.com/office/drawing/2014/main" id="{0B2F7060-198E-CD1F-F2E6-F8E4A37246EE}"/>
              </a:ext>
            </a:extLst>
          </p:cNvPr>
          <p:cNvSpPr>
            <a:spLocks noGrp="1"/>
          </p:cNvSpPr>
          <p:nvPr>
            <p:ph type="ctrTitle"/>
          </p:nvPr>
        </p:nvSpPr>
        <p:spPr>
          <a:xfrm>
            <a:off x="362056" y="343663"/>
            <a:ext cx="4040471" cy="535531"/>
          </a:xfrm>
        </p:spPr>
        <p:txBody>
          <a:bodyPr/>
          <a:lstStyle/>
          <a:p>
            <a:r>
              <a:rPr lang="en-US" sz="3200" dirty="0"/>
              <a:t>Stack Tracing</a:t>
            </a:r>
          </a:p>
        </p:txBody>
      </p:sp>
      <p:sp>
        <p:nvSpPr>
          <p:cNvPr id="10" name="Subtitle 8">
            <a:extLst>
              <a:ext uri="{FF2B5EF4-FFF2-40B4-BE49-F238E27FC236}">
                <a16:creationId xmlns:a16="http://schemas.microsoft.com/office/drawing/2014/main" id="{49B62A69-2A3F-CB53-7F54-6D18E6CFF61D}"/>
              </a:ext>
            </a:extLst>
          </p:cNvPr>
          <p:cNvSpPr txBox="1">
            <a:spLocks/>
          </p:cNvSpPr>
          <p:nvPr/>
        </p:nvSpPr>
        <p:spPr>
          <a:xfrm>
            <a:off x="362056" y="873356"/>
            <a:ext cx="6186497" cy="4247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lumMod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a:t>
            </a:r>
            <a:r>
              <a:rPr lang="en-US" sz="2000" dirty="0">
                <a:solidFill>
                  <a:schemeClr val="tx1">
                    <a:lumMod val="75000"/>
                    <a:lumOff val="25000"/>
                  </a:schemeClr>
                </a:solidFill>
              </a:rPr>
              <a:t>Ripple downstream</a:t>
            </a:r>
          </a:p>
        </p:txBody>
      </p:sp>
      <p:sp>
        <p:nvSpPr>
          <p:cNvPr id="13" name="Text Placeholder 1">
            <a:extLst>
              <a:ext uri="{FF2B5EF4-FFF2-40B4-BE49-F238E27FC236}">
                <a16:creationId xmlns:a16="http://schemas.microsoft.com/office/drawing/2014/main" id="{6A19058C-453C-E1B4-F161-880D5DB7B252}"/>
              </a:ext>
            </a:extLst>
          </p:cNvPr>
          <p:cNvSpPr>
            <a:spLocks noGrp="1"/>
          </p:cNvSpPr>
          <p:nvPr>
            <p:ph type="body" sz="quarter" idx="12"/>
          </p:nvPr>
        </p:nvSpPr>
        <p:spPr>
          <a:xfrm>
            <a:off x="742647" y="1292018"/>
            <a:ext cx="5329871" cy="554770"/>
          </a:xfrm>
        </p:spPr>
        <p:txBody>
          <a:bodyPr/>
          <a:lstStyle/>
          <a:p>
            <a:r>
              <a:rPr lang="en-US" sz="2000" b="0" dirty="0"/>
              <a:t>x &amp; fo</a:t>
            </a:r>
          </a:p>
          <a:p>
            <a:pPr lvl="1"/>
            <a:endParaRPr lang="en-US" sz="2000" dirty="0"/>
          </a:p>
        </p:txBody>
      </p:sp>
      <p:sp>
        <p:nvSpPr>
          <p:cNvPr id="14" name="Rectangle 13">
            <a:extLst>
              <a:ext uri="{FF2B5EF4-FFF2-40B4-BE49-F238E27FC236}">
                <a16:creationId xmlns:a16="http://schemas.microsoft.com/office/drawing/2014/main" id="{87010738-C77C-3937-FB77-8C7852128E6F}"/>
              </a:ext>
            </a:extLst>
          </p:cNvPr>
          <p:cNvSpPr/>
          <p:nvPr/>
        </p:nvSpPr>
        <p:spPr>
          <a:xfrm>
            <a:off x="847452" y="1871719"/>
            <a:ext cx="6603936" cy="1860698"/>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  </a:t>
            </a:r>
            <a:r>
              <a:rPr lang="en-US" b="0" dirty="0">
                <a:solidFill>
                  <a:srgbClr val="859900"/>
                </a:solidFill>
                <a:effectLst/>
                <a:latin typeface="Consolas" panose="020B0609020204030204" pitchFamily="49" charset="0"/>
              </a:rPr>
              <a:t>datatype</a:t>
            </a:r>
            <a:r>
              <a:rPr lang="en-US" b="0" dirty="0">
                <a:solidFill>
                  <a:srgbClr val="657B83"/>
                </a:solidFill>
                <a:effectLst/>
                <a:latin typeface="Consolas" panose="020B0609020204030204" pitchFamily="49" charset="0"/>
              </a:rPr>
              <a:t> exp</a:t>
            </a: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FUNCALL</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exp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exp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MFUNCALL</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exp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exp </a:t>
            </a:r>
            <a:r>
              <a:rPr lang="en-US" b="0" dirty="0">
                <a:solidFill>
                  <a:srgbClr val="CB4B16"/>
                </a:solidFill>
                <a:effectLst/>
                <a:latin typeface="Consolas" panose="020B0609020204030204" pitchFamily="49" charset="0"/>
              </a:rPr>
              <a:t>list</a:t>
            </a: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PRIMCALL</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P</a:t>
            </a:r>
            <a:r>
              <a:rPr lang="en-US" b="0" dirty="0" err="1">
                <a:solidFill>
                  <a:srgbClr val="657B83"/>
                </a:solidFill>
                <a:effectLst/>
                <a:latin typeface="Consolas" panose="020B0609020204030204" pitchFamily="49" charset="0"/>
              </a:rPr>
              <a:t>.primitive</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exp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MPRIMCALL</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P</a:t>
            </a:r>
            <a:r>
              <a:rPr lang="en-US" b="0" dirty="0" err="1">
                <a:solidFill>
                  <a:srgbClr val="657B83"/>
                </a:solidFill>
                <a:effectLst/>
                <a:latin typeface="Consolas" panose="020B0609020204030204" pitchFamily="49" charset="0"/>
              </a:rPr>
              <a:t>.primitive</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exp </a:t>
            </a:r>
            <a:r>
              <a:rPr lang="en-US" b="0" dirty="0">
                <a:solidFill>
                  <a:srgbClr val="CB4B16"/>
                </a:solidFill>
                <a:effectLst/>
                <a:latin typeface="Consolas" panose="020B0609020204030204" pitchFamily="49" charset="0"/>
              </a:rPr>
              <a:t>list</a:t>
            </a:r>
          </a:p>
          <a:p>
            <a:r>
              <a:rPr lang="en-US" dirty="0">
                <a:solidFill>
                  <a:srgbClr val="CB4B16"/>
                </a:solidFill>
                <a:latin typeface="Consolas" panose="020B0609020204030204" pitchFamily="49" charset="0"/>
              </a:rPr>
              <a:t>    …</a:t>
            </a:r>
            <a:endParaRPr lang="en-US" b="0" dirty="0">
              <a:solidFill>
                <a:srgbClr val="657B83"/>
              </a:solidFill>
              <a:effectLst/>
              <a:latin typeface="Consolas" panose="020B0609020204030204" pitchFamily="49" charset="0"/>
            </a:endParaRPr>
          </a:p>
        </p:txBody>
      </p:sp>
      <p:sp>
        <p:nvSpPr>
          <p:cNvPr id="15" name="Text Placeholder 1">
            <a:extLst>
              <a:ext uri="{FF2B5EF4-FFF2-40B4-BE49-F238E27FC236}">
                <a16:creationId xmlns:a16="http://schemas.microsoft.com/office/drawing/2014/main" id="{361B81C1-5744-376C-5C96-23D65FCAF1A4}"/>
              </a:ext>
            </a:extLst>
          </p:cNvPr>
          <p:cNvSpPr txBox="1">
            <a:spLocks/>
          </p:cNvSpPr>
          <p:nvPr/>
        </p:nvSpPr>
        <p:spPr>
          <a:xfrm>
            <a:off x="742646" y="3718507"/>
            <a:ext cx="5329871" cy="1093313"/>
          </a:xfrm>
          <a:prstGeom prst="rect">
            <a:avLst/>
          </a:prstGeom>
        </p:spPr>
        <p:txBody>
          <a:bodyPr>
            <a:spAutoFit/>
          </a:bodyPr>
          <a:lstStyle>
            <a:lvl1pPr marL="283464" indent="-283464" algn="l" defTabSz="914400" rtl="0" eaLnBrk="1" latinLnBrk="0" hangingPunct="1">
              <a:lnSpc>
                <a:spcPts val="4200"/>
              </a:lnSpc>
              <a:spcBef>
                <a:spcPts val="0"/>
              </a:spcBef>
              <a:buFont typeface="Arial" panose="020B0604020202020204" pitchFamily="34" charset="0"/>
              <a:buChar char="•"/>
              <a:defRPr sz="2600" b="1"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49224" indent="-283464" algn="l" defTabSz="1371600" rtl="0" eaLnBrk="1" latinLnBrk="0" hangingPunct="1">
              <a:lnSpc>
                <a:spcPts val="4200"/>
              </a:lnSpc>
              <a:spcBef>
                <a:spcPts val="0"/>
              </a:spcBef>
              <a:buFont typeface="System Font Regular"/>
              <a:buChar char="-"/>
              <a:defRPr sz="26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97280" indent="-283464" algn="l" defTabSz="914400" rtl="0" eaLnBrk="1" latinLnBrk="0" hangingPunct="1">
              <a:lnSpc>
                <a:spcPts val="4200"/>
              </a:lnSpc>
              <a:spcBef>
                <a:spcPts val="0"/>
              </a:spcBef>
              <a:buFont typeface="System Font Regular"/>
              <a:buChar char="-"/>
              <a:defRPr sz="2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kn</a:t>
            </a:r>
          </a:p>
          <a:p>
            <a:pPr lvl="1"/>
            <a:endParaRPr lang="en-US" sz="2000" dirty="0"/>
          </a:p>
        </p:txBody>
      </p:sp>
      <p:sp>
        <p:nvSpPr>
          <p:cNvPr id="16" name="Rectangle 15">
            <a:extLst>
              <a:ext uri="{FF2B5EF4-FFF2-40B4-BE49-F238E27FC236}">
                <a16:creationId xmlns:a16="http://schemas.microsoft.com/office/drawing/2014/main" id="{F5AB00C8-325A-AACD-8AED-2556D8B998EA}"/>
              </a:ext>
            </a:extLst>
          </p:cNvPr>
          <p:cNvSpPr/>
          <p:nvPr/>
        </p:nvSpPr>
        <p:spPr>
          <a:xfrm>
            <a:off x="847452" y="4275788"/>
            <a:ext cx="6603936" cy="1589991"/>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  </a:t>
            </a:r>
            <a:r>
              <a:rPr lang="en-US" b="0" dirty="0">
                <a:solidFill>
                  <a:srgbClr val="859900"/>
                </a:solidFill>
                <a:effectLst/>
                <a:latin typeface="Consolas" panose="020B0609020204030204" pitchFamily="49" charset="0"/>
              </a:rPr>
              <a:t>datatype</a:t>
            </a:r>
            <a:r>
              <a:rPr lang="en-US" b="0" dirty="0">
                <a:solidFill>
                  <a:srgbClr val="657B83"/>
                </a:solidFill>
                <a:effectLst/>
                <a:latin typeface="Consolas" panose="020B0609020204030204" pitchFamily="49" charset="0"/>
              </a:rPr>
              <a:t> ‘a exp</a:t>
            </a:r>
          </a:p>
          <a:p>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MVMOP</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vmop</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268BD2"/>
                </a:solidFill>
                <a:effectLst/>
                <a:latin typeface="Consolas" panose="020B0609020204030204" pitchFamily="49" charset="0"/>
              </a:rPr>
              <a:t>'a</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MVMOPL</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vmop</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268BD2"/>
                </a:solidFill>
                <a:effectLst/>
                <a:latin typeface="Consolas" panose="020B0609020204030204" pitchFamily="49" charset="0"/>
              </a:rPr>
              <a:t>'a</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literal</a:t>
            </a: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MFUNCALL</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268BD2"/>
                </a:solidFill>
                <a:effectLst/>
                <a:latin typeface="Consolas" panose="020B0609020204030204" pitchFamily="49" charset="0"/>
              </a:rPr>
              <a:t>'a</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268BD2"/>
                </a:solidFill>
                <a:effectLst/>
                <a:latin typeface="Consolas" panose="020B0609020204030204" pitchFamily="49" charset="0"/>
              </a:rPr>
              <a:t>'a</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endParaRPr lang="en-US" dirty="0">
              <a:solidFill>
                <a:srgbClr val="657B83"/>
              </a:solidFill>
              <a:latin typeface="Consolas" panose="020B0609020204030204" pitchFamily="49" charset="0"/>
            </a:endParaRPr>
          </a:p>
          <a:p>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a:t>
            </a:r>
            <a:endParaRPr lang="en-US" b="0" dirty="0">
              <a:solidFill>
                <a:srgbClr val="657B83"/>
              </a:solidFill>
              <a:effectLst/>
              <a:latin typeface="Consolas" panose="020B0609020204030204" pitchFamily="49" charset="0"/>
            </a:endParaRPr>
          </a:p>
        </p:txBody>
      </p:sp>
      <p:cxnSp>
        <p:nvCxnSpPr>
          <p:cNvPr id="21" name="Straight Connector 20">
            <a:extLst>
              <a:ext uri="{FF2B5EF4-FFF2-40B4-BE49-F238E27FC236}">
                <a16:creationId xmlns:a16="http://schemas.microsoft.com/office/drawing/2014/main" id="{C7F4432C-C811-C36F-EF33-57DA1539EF92}"/>
              </a:ext>
            </a:extLst>
          </p:cNvPr>
          <p:cNvCxnSpPr/>
          <p:nvPr/>
        </p:nvCxnSpPr>
        <p:spPr>
          <a:xfrm>
            <a:off x="1640732" y="2801566"/>
            <a:ext cx="46984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5F52F8-5EE8-A34E-BC86-778F4687485D}"/>
              </a:ext>
            </a:extLst>
          </p:cNvPr>
          <p:cNvCxnSpPr/>
          <p:nvPr/>
        </p:nvCxnSpPr>
        <p:spPr>
          <a:xfrm>
            <a:off x="1640732" y="3333344"/>
            <a:ext cx="46984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03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BBE34F-09E2-FCEB-E68A-9DDEBAB836BA}"/>
              </a:ext>
            </a:extLst>
          </p:cNvPr>
          <p:cNvPicPr>
            <a:picLocks noChangeAspect="1"/>
          </p:cNvPicPr>
          <p:nvPr/>
        </p:nvPicPr>
        <p:blipFill>
          <a:blip r:embed="rId2"/>
          <a:stretch>
            <a:fillRect/>
          </a:stretch>
        </p:blipFill>
        <p:spPr>
          <a:xfrm>
            <a:off x="4182894" y="0"/>
            <a:ext cx="8009106" cy="1971607"/>
          </a:xfrm>
          <a:prstGeom prst="rect">
            <a:avLst/>
          </a:prstGeom>
        </p:spPr>
      </p:pic>
      <p:sp>
        <p:nvSpPr>
          <p:cNvPr id="6" name="Title 7">
            <a:extLst>
              <a:ext uri="{FF2B5EF4-FFF2-40B4-BE49-F238E27FC236}">
                <a16:creationId xmlns:a16="http://schemas.microsoft.com/office/drawing/2014/main" id="{02531664-CF87-E084-33D2-FD4E90ADA14E}"/>
              </a:ext>
            </a:extLst>
          </p:cNvPr>
          <p:cNvSpPr>
            <a:spLocks noGrp="1"/>
          </p:cNvSpPr>
          <p:nvPr>
            <p:ph type="ctrTitle"/>
          </p:nvPr>
        </p:nvSpPr>
        <p:spPr>
          <a:xfrm>
            <a:off x="362056" y="343663"/>
            <a:ext cx="4040471" cy="535531"/>
          </a:xfrm>
        </p:spPr>
        <p:txBody>
          <a:bodyPr/>
          <a:lstStyle/>
          <a:p>
            <a:r>
              <a:rPr lang="en-US" sz="3200" dirty="0"/>
              <a:t>Stack Tracing</a:t>
            </a:r>
          </a:p>
        </p:txBody>
      </p:sp>
      <p:sp>
        <p:nvSpPr>
          <p:cNvPr id="7" name="Text Placeholder 1">
            <a:extLst>
              <a:ext uri="{FF2B5EF4-FFF2-40B4-BE49-F238E27FC236}">
                <a16:creationId xmlns:a16="http://schemas.microsoft.com/office/drawing/2014/main" id="{34115EC0-91BE-E6AD-AB14-C092CC3651FE}"/>
              </a:ext>
            </a:extLst>
          </p:cNvPr>
          <p:cNvSpPr>
            <a:spLocks noGrp="1"/>
          </p:cNvSpPr>
          <p:nvPr>
            <p:ph type="body" sz="quarter" idx="12"/>
          </p:nvPr>
        </p:nvSpPr>
        <p:spPr>
          <a:xfrm>
            <a:off x="362056" y="1143623"/>
            <a:ext cx="5329871" cy="455951"/>
          </a:xfrm>
        </p:spPr>
        <p:txBody>
          <a:bodyPr/>
          <a:lstStyle/>
          <a:p>
            <a:r>
              <a:rPr lang="en-US" sz="2000" b="0" dirty="0"/>
              <a:t>vs &amp; vo</a:t>
            </a:r>
          </a:p>
          <a:p>
            <a:pPr lvl="1"/>
            <a:endParaRPr lang="en-US" sz="2000" dirty="0"/>
          </a:p>
        </p:txBody>
      </p:sp>
      <p:sp>
        <p:nvSpPr>
          <p:cNvPr id="8" name="Rectangle 7">
            <a:extLst>
              <a:ext uri="{FF2B5EF4-FFF2-40B4-BE49-F238E27FC236}">
                <a16:creationId xmlns:a16="http://schemas.microsoft.com/office/drawing/2014/main" id="{81C04FAF-FC0E-20E1-FEF0-300867F42D3C}"/>
              </a:ext>
            </a:extLst>
          </p:cNvPr>
          <p:cNvSpPr/>
          <p:nvPr/>
        </p:nvSpPr>
        <p:spPr>
          <a:xfrm>
            <a:off x="701536" y="1864003"/>
            <a:ext cx="7459969" cy="1860698"/>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  </a:t>
            </a:r>
            <a:r>
              <a:rPr lang="en-US" b="0" dirty="0">
                <a:solidFill>
                  <a:srgbClr val="859900"/>
                </a:solidFill>
                <a:effectLst/>
                <a:latin typeface="Consolas" panose="020B0609020204030204" pitchFamily="49" charset="0"/>
              </a:rPr>
              <a:t>datatype</a:t>
            </a:r>
            <a:r>
              <a:rPr lang="en-US" b="0" dirty="0">
                <a:solidFill>
                  <a:srgbClr val="657B83"/>
                </a:solidFill>
                <a:effectLst/>
                <a:latin typeface="Consolas" panose="020B0609020204030204" pitchFamily="49" charset="0"/>
              </a:rPr>
              <a:t> instr</a:t>
            </a:r>
          </a:p>
          <a:p>
            <a:r>
              <a:rPr lang="en-US" b="0" dirty="0">
                <a:solidFill>
                  <a:srgbClr val="859900"/>
                </a:solidFill>
                <a:effectLst/>
                <a:latin typeface="Consolas" panose="020B0609020204030204" pitchFamily="49" charset="0"/>
              </a:rPr>
              <a:t>      =</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REGS</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operator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reg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MREGS</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operator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reg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REGSLIT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operator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reg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literal</a:t>
            </a: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MREGSLIT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of</a:t>
            </a:r>
            <a:r>
              <a:rPr lang="en-US" b="0" dirty="0">
                <a:solidFill>
                  <a:srgbClr val="657B83"/>
                </a:solidFill>
                <a:effectLst/>
                <a:latin typeface="Consolas" panose="020B0609020204030204" pitchFamily="49" charset="0"/>
              </a:rPr>
              <a:t> srcloc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operator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reg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literal</a:t>
            </a:r>
          </a:p>
          <a:p>
            <a:r>
              <a:rPr lang="en-US" dirty="0">
                <a:solidFill>
                  <a:srgbClr val="CB4B16"/>
                </a:solidFill>
                <a:latin typeface="Consolas" panose="020B0609020204030204" pitchFamily="49" charset="0"/>
              </a:rPr>
              <a:t>      …</a:t>
            </a:r>
            <a:endParaRPr lang="en-US" b="0" dirty="0">
              <a:solidFill>
                <a:srgbClr val="657B83"/>
              </a:solidFill>
              <a:effectLst/>
              <a:latin typeface="Consolas" panose="020B0609020204030204" pitchFamily="49" charset="0"/>
            </a:endParaRPr>
          </a:p>
        </p:txBody>
      </p:sp>
      <p:sp>
        <p:nvSpPr>
          <p:cNvPr id="9" name="Subtitle 3">
            <a:extLst>
              <a:ext uri="{FF2B5EF4-FFF2-40B4-BE49-F238E27FC236}">
                <a16:creationId xmlns:a16="http://schemas.microsoft.com/office/drawing/2014/main" id="{A7079C12-AD34-8595-D572-A41A6BBE8183}"/>
              </a:ext>
            </a:extLst>
          </p:cNvPr>
          <p:cNvSpPr>
            <a:spLocks noGrp="1"/>
          </p:cNvSpPr>
          <p:nvPr>
            <p:ph type="subTitle" idx="1"/>
          </p:nvPr>
        </p:nvSpPr>
        <p:spPr>
          <a:xfrm>
            <a:off x="389104" y="821051"/>
            <a:ext cx="3018482" cy="341632"/>
          </a:xfrm>
        </p:spPr>
        <p:txBody>
          <a:bodyPr/>
          <a:lstStyle/>
          <a:p>
            <a:r>
              <a:rPr lang="en-US" sz="1800" dirty="0"/>
              <a:t>Srcloc</a:t>
            </a:r>
          </a:p>
        </p:txBody>
      </p:sp>
      <p:cxnSp>
        <p:nvCxnSpPr>
          <p:cNvPr id="10" name="Straight Connector 9">
            <a:extLst>
              <a:ext uri="{FF2B5EF4-FFF2-40B4-BE49-F238E27FC236}">
                <a16:creationId xmlns:a16="http://schemas.microsoft.com/office/drawing/2014/main" id="{C40F401A-595E-656A-96D6-B7DF19AA714A}"/>
              </a:ext>
            </a:extLst>
          </p:cNvPr>
          <p:cNvCxnSpPr/>
          <p:nvPr/>
        </p:nvCxnSpPr>
        <p:spPr>
          <a:xfrm>
            <a:off x="1833664" y="2801566"/>
            <a:ext cx="46984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1FFF8A-07BB-186C-F519-7FC0BEBFA760}"/>
              </a:ext>
            </a:extLst>
          </p:cNvPr>
          <p:cNvCxnSpPr/>
          <p:nvPr/>
        </p:nvCxnSpPr>
        <p:spPr>
          <a:xfrm>
            <a:off x="1833664" y="3333344"/>
            <a:ext cx="46984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2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284DE1-94AD-6CD1-BEB3-742363BEDF57}"/>
              </a:ext>
            </a:extLst>
          </p:cNvPr>
          <p:cNvPicPr>
            <a:picLocks noChangeAspect="1"/>
          </p:cNvPicPr>
          <p:nvPr/>
        </p:nvPicPr>
        <p:blipFill>
          <a:blip r:embed="rId2"/>
          <a:stretch>
            <a:fillRect/>
          </a:stretch>
        </p:blipFill>
        <p:spPr>
          <a:xfrm>
            <a:off x="4182894" y="0"/>
            <a:ext cx="8009106" cy="1971607"/>
          </a:xfrm>
          <a:prstGeom prst="rect">
            <a:avLst/>
          </a:prstGeom>
        </p:spPr>
      </p:pic>
      <p:sp>
        <p:nvSpPr>
          <p:cNvPr id="5" name="Title 7">
            <a:extLst>
              <a:ext uri="{FF2B5EF4-FFF2-40B4-BE49-F238E27FC236}">
                <a16:creationId xmlns:a16="http://schemas.microsoft.com/office/drawing/2014/main" id="{2E9DE200-3F2E-1497-6451-BBA4946610D9}"/>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Rectangle 5">
            <a:extLst>
              <a:ext uri="{FF2B5EF4-FFF2-40B4-BE49-F238E27FC236}">
                <a16:creationId xmlns:a16="http://schemas.microsoft.com/office/drawing/2014/main" id="{7E180AC1-101C-7BF1-50DE-C82B25C6253B}"/>
              </a:ext>
            </a:extLst>
          </p:cNvPr>
          <p:cNvSpPr/>
          <p:nvPr/>
        </p:nvSpPr>
        <p:spPr>
          <a:xfrm>
            <a:off x="362056" y="1477190"/>
            <a:ext cx="4040471" cy="2705704"/>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657B83"/>
                </a:solidFill>
                <a:effectLst/>
                <a:latin typeface="Consolas" panose="020B0609020204030204" pitchFamily="49" charset="0"/>
              </a:rPr>
              <a:t>File: sum_squares.scm</a:t>
            </a:r>
          </a:p>
          <a:p>
            <a:endParaRPr lang="it-IT" sz="1600" b="0" dirty="0">
              <a:solidFill>
                <a:srgbClr val="657B83"/>
              </a:solidFill>
              <a:effectLst/>
              <a:latin typeface="Consolas" panose="020B0609020204030204" pitchFamily="49" charset="0"/>
            </a:endParaRPr>
          </a:p>
          <a:p>
            <a:r>
              <a:rPr lang="it-IT" sz="1600" b="0" dirty="0">
                <a:solidFill>
                  <a:srgbClr val="657B83"/>
                </a:solidFill>
                <a:effectLst/>
                <a:latin typeface="Consolas" panose="020B0609020204030204" pitchFamily="49" charset="0"/>
              </a:rPr>
              <a:t>1 (</a:t>
            </a:r>
            <a:r>
              <a:rPr lang="it-IT" sz="1600" b="0" dirty="0">
                <a:solidFill>
                  <a:srgbClr val="859900"/>
                </a:solidFill>
                <a:effectLst/>
                <a:latin typeface="Consolas" panose="020B0609020204030204" pitchFamily="49" charset="0"/>
              </a:rPr>
              <a:t>define</a:t>
            </a:r>
            <a:r>
              <a:rPr lang="it-IT" sz="1600" b="0" dirty="0">
                <a:solidFill>
                  <a:srgbClr val="657B83"/>
                </a:solidFill>
                <a:effectLst/>
                <a:latin typeface="Consolas" panose="020B0609020204030204" pitchFamily="49" charset="0"/>
              </a:rPr>
              <a:t> </a:t>
            </a:r>
            <a:r>
              <a:rPr lang="it-IT" sz="1600" b="0" dirty="0">
                <a:solidFill>
                  <a:srgbClr val="268BD2"/>
                </a:solidFill>
                <a:effectLst/>
                <a:latin typeface="Consolas" panose="020B0609020204030204" pitchFamily="49" charset="0"/>
              </a:rPr>
              <a:t>square</a:t>
            </a:r>
            <a:r>
              <a:rPr lang="it-IT" sz="1600" b="0" dirty="0">
                <a:solidFill>
                  <a:srgbClr val="657B83"/>
                </a:solidFill>
                <a:effectLst/>
                <a:latin typeface="Consolas" panose="020B0609020204030204" pitchFamily="49" charset="0"/>
              </a:rPr>
              <a:t> (x) </a:t>
            </a:r>
          </a:p>
          <a:p>
            <a:r>
              <a:rPr lang="it-IT" sz="1600" b="0" dirty="0">
                <a:solidFill>
                  <a:srgbClr val="657B83"/>
                </a:solidFill>
                <a:effectLst/>
                <a:latin typeface="Consolas" panose="020B0609020204030204" pitchFamily="49" charset="0"/>
              </a:rPr>
              <a:t>2     (</a:t>
            </a:r>
            <a:r>
              <a:rPr lang="it-IT" sz="1600" b="0" dirty="0">
                <a:solidFill>
                  <a:srgbClr val="859900"/>
                </a:solidFill>
                <a:effectLst/>
                <a:latin typeface="Consolas" panose="020B0609020204030204" pitchFamily="49" charset="0"/>
              </a:rPr>
              <a:t>*</a:t>
            </a:r>
            <a:r>
              <a:rPr lang="it-IT" sz="1600" b="0" dirty="0">
                <a:solidFill>
                  <a:srgbClr val="657B83"/>
                </a:solidFill>
                <a:effectLst/>
                <a:latin typeface="Consolas" panose="020B0609020204030204" pitchFamily="49" charset="0"/>
              </a:rPr>
              <a:t> x x))</a:t>
            </a:r>
          </a:p>
          <a:p>
            <a:r>
              <a:rPr lang="it-IT" sz="1600" b="0" dirty="0">
                <a:solidFill>
                  <a:srgbClr val="657B83"/>
                </a:solidFill>
                <a:effectLst/>
                <a:latin typeface="Consolas" panose="020B0609020204030204" pitchFamily="49" charset="0"/>
              </a:rPr>
              <a:t>3 </a:t>
            </a:r>
            <a:br>
              <a:rPr lang="it-IT" sz="1600" b="0" dirty="0">
                <a:solidFill>
                  <a:srgbClr val="657B83"/>
                </a:solidFill>
                <a:effectLst/>
                <a:latin typeface="Consolas" panose="020B0609020204030204" pitchFamily="49" charset="0"/>
              </a:rPr>
            </a:br>
            <a:r>
              <a:rPr lang="it-IT" sz="1600" b="0" dirty="0">
                <a:solidFill>
                  <a:srgbClr val="657B83"/>
                </a:solidFill>
                <a:effectLst/>
                <a:latin typeface="Consolas" panose="020B0609020204030204" pitchFamily="49" charset="0"/>
              </a:rPr>
              <a:t>4 (</a:t>
            </a:r>
            <a:r>
              <a:rPr lang="it-IT" sz="1600" b="0" dirty="0">
                <a:solidFill>
                  <a:srgbClr val="859900"/>
                </a:solidFill>
                <a:effectLst/>
                <a:latin typeface="Consolas" panose="020B0609020204030204" pitchFamily="49" charset="0"/>
              </a:rPr>
              <a:t>define</a:t>
            </a:r>
            <a:r>
              <a:rPr lang="it-IT" sz="1600" b="0" dirty="0">
                <a:solidFill>
                  <a:srgbClr val="657B83"/>
                </a:solidFill>
                <a:effectLst/>
                <a:latin typeface="Consolas" panose="020B0609020204030204" pitchFamily="49" charset="0"/>
              </a:rPr>
              <a:t> </a:t>
            </a:r>
            <a:r>
              <a:rPr lang="it-IT" sz="1600" b="0" dirty="0">
                <a:solidFill>
                  <a:srgbClr val="268BD2"/>
                </a:solidFill>
                <a:effectLst/>
                <a:latin typeface="Consolas" panose="020B0609020204030204" pitchFamily="49" charset="0"/>
              </a:rPr>
              <a:t>sum_squares</a:t>
            </a:r>
            <a:r>
              <a:rPr lang="it-IT" sz="1600" b="0" dirty="0">
                <a:solidFill>
                  <a:srgbClr val="657B83"/>
                </a:solidFill>
                <a:effectLst/>
                <a:latin typeface="Consolas" panose="020B0609020204030204" pitchFamily="49" charset="0"/>
              </a:rPr>
              <a:t> (x y) </a:t>
            </a:r>
          </a:p>
          <a:p>
            <a:r>
              <a:rPr lang="it-IT" sz="1600" dirty="0">
                <a:solidFill>
                  <a:srgbClr val="657B83"/>
                </a:solidFill>
                <a:latin typeface="Consolas" panose="020B0609020204030204" pitchFamily="49" charset="0"/>
              </a:rPr>
              <a:t>5 </a:t>
            </a:r>
            <a:r>
              <a:rPr lang="it-IT" sz="1600" b="0" dirty="0">
                <a:solidFill>
                  <a:srgbClr val="657B83"/>
                </a:solidFill>
                <a:effectLst/>
                <a:latin typeface="Consolas" panose="020B0609020204030204" pitchFamily="49" charset="0"/>
              </a:rPr>
              <a:t>    (</a:t>
            </a:r>
            <a:r>
              <a:rPr lang="it-IT" sz="1600" b="0" dirty="0">
                <a:solidFill>
                  <a:srgbClr val="859900"/>
                </a:solidFill>
                <a:effectLst/>
                <a:latin typeface="Consolas" panose="020B0609020204030204" pitchFamily="49" charset="0"/>
              </a:rPr>
              <a:t>+</a:t>
            </a:r>
            <a:r>
              <a:rPr lang="it-IT" sz="1600" b="0" dirty="0">
                <a:solidFill>
                  <a:srgbClr val="657B83"/>
                </a:solidFill>
                <a:effectLst/>
                <a:latin typeface="Consolas" panose="020B0609020204030204" pitchFamily="49" charset="0"/>
              </a:rPr>
              <a:t> (square x) </a:t>
            </a:r>
          </a:p>
          <a:p>
            <a:r>
              <a:rPr lang="it-IT" sz="1600" dirty="0">
                <a:solidFill>
                  <a:srgbClr val="657B83"/>
                </a:solidFill>
                <a:latin typeface="Consolas" panose="020B0609020204030204" pitchFamily="49" charset="0"/>
              </a:rPr>
              <a:t>6	 </a:t>
            </a:r>
            <a:r>
              <a:rPr lang="it-IT" sz="1600" b="0" dirty="0">
                <a:solidFill>
                  <a:srgbClr val="657B83"/>
                </a:solidFill>
                <a:effectLst/>
                <a:latin typeface="Consolas" panose="020B0609020204030204" pitchFamily="49" charset="0"/>
              </a:rPr>
              <a:t>(square y)))</a:t>
            </a:r>
          </a:p>
          <a:p>
            <a:r>
              <a:rPr lang="it-IT" sz="1600" dirty="0">
                <a:solidFill>
                  <a:srgbClr val="657B83"/>
                </a:solidFill>
                <a:latin typeface="Consolas" panose="020B0609020204030204" pitchFamily="49" charset="0"/>
              </a:rPr>
              <a:t>7</a:t>
            </a:r>
            <a:br>
              <a:rPr lang="it-IT" sz="1600" b="0" dirty="0">
                <a:solidFill>
                  <a:srgbClr val="657B83"/>
                </a:solidFill>
                <a:effectLst/>
                <a:latin typeface="Consolas" panose="020B0609020204030204" pitchFamily="49" charset="0"/>
              </a:rPr>
            </a:br>
            <a:r>
              <a:rPr lang="it-IT" sz="1600" b="0" dirty="0">
                <a:solidFill>
                  <a:srgbClr val="657B83"/>
                </a:solidFill>
                <a:effectLst/>
                <a:latin typeface="Consolas" panose="020B0609020204030204" pitchFamily="49" charset="0"/>
              </a:rPr>
              <a:t>8 (sum_squares </a:t>
            </a:r>
            <a:r>
              <a:rPr lang="it-IT" sz="1600" b="0" dirty="0">
                <a:solidFill>
                  <a:srgbClr val="D33682"/>
                </a:solidFill>
                <a:effectLst/>
                <a:latin typeface="Consolas" panose="020B0609020204030204" pitchFamily="49" charset="0"/>
              </a:rPr>
              <a:t>10</a:t>
            </a:r>
            <a:r>
              <a:rPr lang="it-IT" sz="1600" b="0" dirty="0">
                <a:solidFill>
                  <a:srgbClr val="657B83"/>
                </a:solidFill>
                <a:effectLst/>
                <a:latin typeface="Consolas" panose="020B0609020204030204" pitchFamily="49" charset="0"/>
              </a:rPr>
              <a:t> </a:t>
            </a:r>
            <a:r>
              <a:rPr lang="it-IT" sz="1600" b="0" dirty="0">
                <a:solidFill>
                  <a:srgbClr val="D33682"/>
                </a:solidFill>
                <a:effectLst/>
                <a:latin typeface="Consolas" panose="020B0609020204030204" pitchFamily="49" charset="0"/>
              </a:rPr>
              <a:t>2</a:t>
            </a:r>
            <a:r>
              <a:rPr lang="it-IT" sz="1600" b="0" dirty="0">
                <a:solidFill>
                  <a:srgbClr val="657B83"/>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A1FBC89-91A8-FD18-1E32-8FCBCF0D8C32}"/>
              </a:ext>
            </a:extLst>
          </p:cNvPr>
          <p:cNvSpPr/>
          <p:nvPr/>
        </p:nvSpPr>
        <p:spPr>
          <a:xfrm>
            <a:off x="5739320" y="1099225"/>
            <a:ext cx="6158718" cy="5688827"/>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0" dirty="0">
                <a:solidFill>
                  <a:srgbClr val="657B83"/>
                </a:solidFill>
                <a:effectLst/>
                <a:latin typeface="Consolas" panose="020B0609020204030204" pitchFamily="49" charset="0"/>
              </a:rPr>
              <a:t>.loadfun r0 1 square</a:t>
            </a:r>
          </a:p>
          <a:p>
            <a:r>
              <a:rPr lang="pt-BR" sz="1600" b="0" dirty="0">
                <a:solidFill>
                  <a:srgbClr val="657B83"/>
                </a:solidFill>
                <a:effectLst/>
                <a:latin typeface="Consolas" panose="020B0609020204030204" pitchFamily="49" charset="0"/>
              </a:rPr>
              <a:t>    r0 := r1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r1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2</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a:t>
            </a:r>
            <a:r>
              <a:rPr lang="pt-BR" sz="1600" b="0" dirty="0">
                <a:solidFill>
                  <a:srgbClr val="268BD2"/>
                </a:solidFill>
                <a:effectLst/>
                <a:latin typeface="Consolas" panose="020B0609020204030204" pitchFamily="49" charset="0"/>
              </a:rPr>
              <a:t>return</a:t>
            </a:r>
            <a:r>
              <a:rPr lang="pt-BR" sz="1600" b="0" dirty="0">
                <a:solidFill>
                  <a:srgbClr val="657B83"/>
                </a:solidFill>
                <a:effectLst/>
                <a:latin typeface="Consolas" panose="020B0609020204030204" pitchFamily="49" charset="0"/>
              </a:rPr>
              <a:t> r0</a:t>
            </a:r>
          </a:p>
          <a:p>
            <a:r>
              <a:rPr lang="pt-BR" sz="1600" b="0" dirty="0">
                <a:solidFill>
                  <a:srgbClr val="657B83"/>
                </a:solidFill>
                <a:effectLst/>
                <a:latin typeface="Consolas" panose="020B0609020204030204" pitchFamily="49" charset="0"/>
              </a:rPr>
              <a:t>el</a:t>
            </a:r>
          </a:p>
          <a:p>
            <a:r>
              <a:rPr lang="pt-BR" sz="1600" b="0" dirty="0">
                <a:solidFill>
                  <a:srgbClr val="657B83"/>
                </a:solidFill>
                <a:effectLst/>
                <a:latin typeface="Consolas" panose="020B0609020204030204" pitchFamily="49" charset="0"/>
              </a:rPr>
              <a:t>%square := r0</a:t>
            </a:r>
          </a:p>
          <a:p>
            <a:r>
              <a:rPr lang="pt-BR" sz="1600" b="0" dirty="0">
                <a:solidFill>
                  <a:srgbClr val="657B83"/>
                </a:solidFill>
                <a:effectLst/>
                <a:latin typeface="Consolas" panose="020B0609020204030204" pitchFamily="49" charset="0"/>
              </a:rPr>
              <a:t>.loadfun r0 2 sum_squares</a:t>
            </a:r>
          </a:p>
          <a:p>
            <a:r>
              <a:rPr lang="pt-BR" sz="1600" b="0" dirty="0">
                <a:solidFill>
                  <a:srgbClr val="657B83"/>
                </a:solidFill>
                <a:effectLst/>
                <a:latin typeface="Consolas" panose="020B0609020204030204" pitchFamily="49" charset="0"/>
              </a:rPr>
              <a:t>    r3 := %square</a:t>
            </a:r>
          </a:p>
          <a:p>
            <a:r>
              <a:rPr lang="pt-BR" sz="1600" b="0" dirty="0">
                <a:solidFill>
                  <a:srgbClr val="657B83"/>
                </a:solidFill>
                <a:effectLst/>
                <a:latin typeface="Consolas" panose="020B0609020204030204" pitchFamily="49" charset="0"/>
              </a:rPr>
              <a:t>    r4 := r1</a:t>
            </a:r>
          </a:p>
          <a:p>
            <a:r>
              <a:rPr lang="pt-BR" sz="1600" b="0" dirty="0">
                <a:solidFill>
                  <a:srgbClr val="657B83"/>
                </a:solidFill>
                <a:effectLst/>
                <a:latin typeface="Consolas" panose="020B0609020204030204" pitchFamily="49" charset="0"/>
              </a:rPr>
              <a:t>    r3 := call r3 (r4, ..., r4)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5</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r4 := %square</a:t>
            </a:r>
          </a:p>
          <a:p>
            <a:r>
              <a:rPr lang="pt-BR" sz="1600" b="0" dirty="0">
                <a:solidFill>
                  <a:srgbClr val="657B83"/>
                </a:solidFill>
                <a:effectLst/>
                <a:latin typeface="Consolas" panose="020B0609020204030204" pitchFamily="49" charset="0"/>
              </a:rPr>
              <a:t>    r5 := r2</a:t>
            </a:r>
          </a:p>
          <a:p>
            <a:r>
              <a:rPr lang="pt-BR" sz="1600" b="0" dirty="0">
                <a:solidFill>
                  <a:srgbClr val="657B83"/>
                </a:solidFill>
                <a:effectLst/>
                <a:latin typeface="Consolas" panose="020B0609020204030204" pitchFamily="49" charset="0"/>
              </a:rPr>
              <a:t>    r4 := call r4 (r5, ..., r5)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6</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r0 := r3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r4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5</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a:t>
            </a:r>
            <a:r>
              <a:rPr lang="pt-BR" sz="1600" b="0" dirty="0">
                <a:solidFill>
                  <a:srgbClr val="268BD2"/>
                </a:solidFill>
                <a:effectLst/>
                <a:latin typeface="Consolas" panose="020B0609020204030204" pitchFamily="49" charset="0"/>
              </a:rPr>
              <a:t>return</a:t>
            </a:r>
            <a:r>
              <a:rPr lang="pt-BR" sz="1600" b="0" dirty="0">
                <a:solidFill>
                  <a:srgbClr val="657B83"/>
                </a:solidFill>
                <a:effectLst/>
                <a:latin typeface="Consolas" panose="020B0609020204030204" pitchFamily="49" charset="0"/>
              </a:rPr>
              <a:t> r0</a:t>
            </a:r>
          </a:p>
          <a:p>
            <a:r>
              <a:rPr lang="pt-BR" sz="1600" b="0" dirty="0">
                <a:solidFill>
                  <a:srgbClr val="657B83"/>
                </a:solidFill>
                <a:effectLst/>
                <a:latin typeface="Consolas" panose="020B0609020204030204" pitchFamily="49" charset="0"/>
              </a:rPr>
              <a:t>el</a:t>
            </a:r>
          </a:p>
          <a:p>
            <a:r>
              <a:rPr lang="pt-BR" sz="1600" b="0" dirty="0">
                <a:solidFill>
                  <a:srgbClr val="657B83"/>
                </a:solidFill>
                <a:effectLst/>
                <a:latin typeface="Consolas" panose="020B0609020204030204" pitchFamily="49" charset="0"/>
              </a:rPr>
              <a:t>%sum_squares := r0</a:t>
            </a:r>
          </a:p>
          <a:p>
            <a:r>
              <a:rPr lang="pt-BR" sz="1600" b="0" dirty="0">
                <a:solidFill>
                  <a:srgbClr val="657B83"/>
                </a:solidFill>
                <a:effectLst/>
                <a:latin typeface="Consolas" panose="020B0609020204030204" pitchFamily="49" charset="0"/>
              </a:rPr>
              <a:t>r0 := %sum_squares</a:t>
            </a:r>
          </a:p>
          <a:p>
            <a:r>
              <a:rPr lang="pt-BR" sz="1600" b="0" dirty="0">
                <a:solidFill>
                  <a:srgbClr val="657B83"/>
                </a:solidFill>
                <a:effectLst/>
                <a:latin typeface="Consolas" panose="020B0609020204030204" pitchFamily="49" charset="0"/>
              </a:rPr>
              <a:t>r1 := 10</a:t>
            </a:r>
          </a:p>
          <a:p>
            <a:r>
              <a:rPr lang="pt-BR" sz="1600" b="0" dirty="0">
                <a:solidFill>
                  <a:srgbClr val="657B83"/>
                </a:solidFill>
                <a:effectLst/>
                <a:latin typeface="Consolas" panose="020B0609020204030204" pitchFamily="49" charset="0"/>
              </a:rPr>
              <a:t>r2 := 2</a:t>
            </a:r>
          </a:p>
          <a:p>
            <a:r>
              <a:rPr lang="pt-BR" sz="1600" b="0" dirty="0">
                <a:solidFill>
                  <a:srgbClr val="657B83"/>
                </a:solidFill>
                <a:effectLst/>
                <a:latin typeface="Consolas" panose="020B0609020204030204" pitchFamily="49" charset="0"/>
              </a:rPr>
              <a:t>r0 := call r0 (r1, ..., r2)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8</a:t>
            </a:r>
            <a:r>
              <a:rPr lang="pt-BR" sz="1600" b="0" dirty="0">
                <a:solidFill>
                  <a:srgbClr val="657B83"/>
                </a:solidFill>
                <a:effectLst/>
                <a:latin typeface="Consolas" panose="020B0609020204030204" pitchFamily="49" charset="0"/>
              </a:rPr>
              <a:t>)</a:t>
            </a:r>
          </a:p>
        </p:txBody>
      </p:sp>
      <p:sp>
        <p:nvSpPr>
          <p:cNvPr id="8" name="Arrow: Right 7">
            <a:extLst>
              <a:ext uri="{FF2B5EF4-FFF2-40B4-BE49-F238E27FC236}">
                <a16:creationId xmlns:a16="http://schemas.microsoft.com/office/drawing/2014/main" id="{247B1E87-0663-00C1-0F9E-0E73A73720A6}"/>
              </a:ext>
            </a:extLst>
          </p:cNvPr>
          <p:cNvSpPr/>
          <p:nvPr/>
        </p:nvSpPr>
        <p:spPr>
          <a:xfrm>
            <a:off x="4649822" y="2473740"/>
            <a:ext cx="918476" cy="541833"/>
          </a:xfrm>
          <a:prstGeom prst="rightArrow">
            <a:avLst/>
          </a:prstGeom>
          <a:solidFill>
            <a:srgbClr val="ECEC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ho-vs</a:t>
            </a:r>
          </a:p>
        </p:txBody>
      </p:sp>
      <p:sp>
        <p:nvSpPr>
          <p:cNvPr id="11" name="Subtitle 3">
            <a:extLst>
              <a:ext uri="{FF2B5EF4-FFF2-40B4-BE49-F238E27FC236}">
                <a16:creationId xmlns:a16="http://schemas.microsoft.com/office/drawing/2014/main" id="{28BA6060-ACBE-12B8-15E8-CDF219D6426D}"/>
              </a:ext>
            </a:extLst>
          </p:cNvPr>
          <p:cNvSpPr>
            <a:spLocks noGrp="1"/>
          </p:cNvSpPr>
          <p:nvPr>
            <p:ph type="subTitle" idx="1"/>
          </p:nvPr>
        </p:nvSpPr>
        <p:spPr>
          <a:xfrm>
            <a:off x="389104" y="821051"/>
            <a:ext cx="3018482" cy="341632"/>
          </a:xfrm>
        </p:spPr>
        <p:txBody>
          <a:bodyPr/>
          <a:lstStyle/>
          <a:p>
            <a:r>
              <a:rPr lang="en-US" sz="1800" dirty="0"/>
              <a:t>Srcloc</a:t>
            </a:r>
          </a:p>
        </p:txBody>
      </p:sp>
    </p:spTree>
    <p:extLst>
      <p:ext uri="{BB962C8B-B14F-4D97-AF65-F5344CB8AC3E}">
        <p14:creationId xmlns:p14="http://schemas.microsoft.com/office/powerpoint/2010/main" val="11210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73421F-15CB-67FD-993E-38F1ADEE55FD}"/>
              </a:ext>
            </a:extLst>
          </p:cNvPr>
          <p:cNvPicPr>
            <a:picLocks noChangeAspect="1"/>
          </p:cNvPicPr>
          <p:nvPr/>
        </p:nvPicPr>
        <p:blipFill>
          <a:blip r:embed="rId3"/>
          <a:stretch>
            <a:fillRect/>
          </a:stretch>
        </p:blipFill>
        <p:spPr>
          <a:xfrm>
            <a:off x="4182894" y="0"/>
            <a:ext cx="8009106" cy="1971607"/>
          </a:xfrm>
          <a:prstGeom prst="rect">
            <a:avLst/>
          </a:prstGeom>
        </p:spPr>
      </p:pic>
      <p:sp>
        <p:nvSpPr>
          <p:cNvPr id="6" name="Title 7">
            <a:extLst>
              <a:ext uri="{FF2B5EF4-FFF2-40B4-BE49-F238E27FC236}">
                <a16:creationId xmlns:a16="http://schemas.microsoft.com/office/drawing/2014/main" id="{D31FE0CB-5F6E-9B44-2BE1-2A7F268308C7}"/>
              </a:ext>
            </a:extLst>
          </p:cNvPr>
          <p:cNvSpPr>
            <a:spLocks noGrp="1"/>
          </p:cNvSpPr>
          <p:nvPr>
            <p:ph type="ctrTitle"/>
          </p:nvPr>
        </p:nvSpPr>
        <p:spPr>
          <a:xfrm>
            <a:off x="362056" y="343663"/>
            <a:ext cx="4040471" cy="535531"/>
          </a:xfrm>
        </p:spPr>
        <p:txBody>
          <a:bodyPr/>
          <a:lstStyle/>
          <a:p>
            <a:r>
              <a:rPr lang="en-US" sz="3200" dirty="0"/>
              <a:t>Stack Tracing</a:t>
            </a:r>
          </a:p>
        </p:txBody>
      </p:sp>
      <p:sp>
        <p:nvSpPr>
          <p:cNvPr id="7" name="Rectangle 6">
            <a:extLst>
              <a:ext uri="{FF2B5EF4-FFF2-40B4-BE49-F238E27FC236}">
                <a16:creationId xmlns:a16="http://schemas.microsoft.com/office/drawing/2014/main" id="{23A59B57-9B26-50F3-A228-1BA178257475}"/>
              </a:ext>
            </a:extLst>
          </p:cNvPr>
          <p:cNvSpPr/>
          <p:nvPr/>
        </p:nvSpPr>
        <p:spPr>
          <a:xfrm>
            <a:off x="136188" y="976075"/>
            <a:ext cx="6158718" cy="5688827"/>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0" dirty="0">
                <a:solidFill>
                  <a:srgbClr val="657B83"/>
                </a:solidFill>
                <a:effectLst/>
                <a:latin typeface="Consolas" panose="020B0609020204030204" pitchFamily="49" charset="0"/>
              </a:rPr>
              <a:t>.loadfun r0 1 square</a:t>
            </a:r>
          </a:p>
          <a:p>
            <a:r>
              <a:rPr lang="pt-BR" sz="1600" b="0" dirty="0">
                <a:solidFill>
                  <a:srgbClr val="657B83"/>
                </a:solidFill>
                <a:effectLst/>
                <a:latin typeface="Consolas" panose="020B0609020204030204" pitchFamily="49" charset="0"/>
              </a:rPr>
              <a:t>    r0 := r1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r1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2</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a:t>
            </a:r>
            <a:r>
              <a:rPr lang="pt-BR" sz="1600" b="0" dirty="0">
                <a:solidFill>
                  <a:srgbClr val="268BD2"/>
                </a:solidFill>
                <a:effectLst/>
                <a:latin typeface="Consolas" panose="020B0609020204030204" pitchFamily="49" charset="0"/>
              </a:rPr>
              <a:t>return</a:t>
            </a:r>
            <a:r>
              <a:rPr lang="pt-BR" sz="1600" b="0" dirty="0">
                <a:solidFill>
                  <a:srgbClr val="657B83"/>
                </a:solidFill>
                <a:effectLst/>
                <a:latin typeface="Consolas" panose="020B0609020204030204" pitchFamily="49" charset="0"/>
              </a:rPr>
              <a:t> r0</a:t>
            </a:r>
          </a:p>
          <a:p>
            <a:r>
              <a:rPr lang="pt-BR" sz="1600" b="0" dirty="0">
                <a:solidFill>
                  <a:srgbClr val="657B83"/>
                </a:solidFill>
                <a:effectLst/>
                <a:latin typeface="Consolas" panose="020B0609020204030204" pitchFamily="49" charset="0"/>
              </a:rPr>
              <a:t>el</a:t>
            </a:r>
          </a:p>
          <a:p>
            <a:r>
              <a:rPr lang="pt-BR" sz="1600" b="0" dirty="0">
                <a:solidFill>
                  <a:srgbClr val="657B83"/>
                </a:solidFill>
                <a:effectLst/>
                <a:latin typeface="Consolas" panose="020B0609020204030204" pitchFamily="49" charset="0"/>
              </a:rPr>
              <a:t>%square := r0</a:t>
            </a:r>
          </a:p>
          <a:p>
            <a:r>
              <a:rPr lang="pt-BR" sz="1600" b="0" dirty="0">
                <a:solidFill>
                  <a:srgbClr val="657B83"/>
                </a:solidFill>
                <a:effectLst/>
                <a:latin typeface="Consolas" panose="020B0609020204030204" pitchFamily="49" charset="0"/>
              </a:rPr>
              <a:t>.loadfun r0 2 sum_squares</a:t>
            </a:r>
          </a:p>
          <a:p>
            <a:r>
              <a:rPr lang="pt-BR" sz="1600" b="0" dirty="0">
                <a:solidFill>
                  <a:srgbClr val="657B83"/>
                </a:solidFill>
                <a:effectLst/>
                <a:latin typeface="Consolas" panose="020B0609020204030204" pitchFamily="49" charset="0"/>
              </a:rPr>
              <a:t>    r3 := %square</a:t>
            </a:r>
          </a:p>
          <a:p>
            <a:r>
              <a:rPr lang="pt-BR" sz="1600" b="0" dirty="0">
                <a:solidFill>
                  <a:srgbClr val="657B83"/>
                </a:solidFill>
                <a:effectLst/>
                <a:latin typeface="Consolas" panose="020B0609020204030204" pitchFamily="49" charset="0"/>
              </a:rPr>
              <a:t>    r4 := r1</a:t>
            </a:r>
          </a:p>
          <a:p>
            <a:r>
              <a:rPr lang="pt-BR" sz="1600" b="0" dirty="0">
                <a:solidFill>
                  <a:srgbClr val="657B83"/>
                </a:solidFill>
                <a:effectLst/>
                <a:latin typeface="Consolas" panose="020B0609020204030204" pitchFamily="49" charset="0"/>
              </a:rPr>
              <a:t>    r3 := call r3 (r4, ..., r4)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5</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r4 := %square</a:t>
            </a:r>
          </a:p>
          <a:p>
            <a:r>
              <a:rPr lang="pt-BR" sz="1600" b="0" dirty="0">
                <a:solidFill>
                  <a:srgbClr val="657B83"/>
                </a:solidFill>
                <a:effectLst/>
                <a:latin typeface="Consolas" panose="020B0609020204030204" pitchFamily="49" charset="0"/>
              </a:rPr>
              <a:t>    r5 := r2</a:t>
            </a:r>
          </a:p>
          <a:p>
            <a:r>
              <a:rPr lang="pt-BR" sz="1600" b="0" dirty="0">
                <a:solidFill>
                  <a:srgbClr val="657B83"/>
                </a:solidFill>
                <a:effectLst/>
                <a:latin typeface="Consolas" panose="020B0609020204030204" pitchFamily="49" charset="0"/>
              </a:rPr>
              <a:t>    r4 := call r4 (r5, ..., r5)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6</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r0 := r3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r4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5</a:t>
            </a:r>
            <a:r>
              <a:rPr lang="pt-BR" sz="1600" b="0" dirty="0">
                <a:solidFill>
                  <a:srgbClr val="657B83"/>
                </a:solidFill>
                <a:effectLst/>
                <a:latin typeface="Consolas" panose="020B0609020204030204" pitchFamily="49" charset="0"/>
              </a:rPr>
              <a:t>)</a:t>
            </a:r>
          </a:p>
          <a:p>
            <a:r>
              <a:rPr lang="pt-BR" sz="1600" b="0" dirty="0">
                <a:solidFill>
                  <a:srgbClr val="657B83"/>
                </a:solidFill>
                <a:effectLst/>
                <a:latin typeface="Consolas" panose="020B0609020204030204" pitchFamily="49" charset="0"/>
              </a:rPr>
              <a:t>    </a:t>
            </a:r>
            <a:r>
              <a:rPr lang="pt-BR" sz="1600" b="0" dirty="0">
                <a:solidFill>
                  <a:srgbClr val="268BD2"/>
                </a:solidFill>
                <a:effectLst/>
                <a:latin typeface="Consolas" panose="020B0609020204030204" pitchFamily="49" charset="0"/>
              </a:rPr>
              <a:t>return</a:t>
            </a:r>
            <a:r>
              <a:rPr lang="pt-BR" sz="1600" b="0" dirty="0">
                <a:solidFill>
                  <a:srgbClr val="657B83"/>
                </a:solidFill>
                <a:effectLst/>
                <a:latin typeface="Consolas" panose="020B0609020204030204" pitchFamily="49" charset="0"/>
              </a:rPr>
              <a:t> r0</a:t>
            </a:r>
          </a:p>
          <a:p>
            <a:r>
              <a:rPr lang="pt-BR" sz="1600" b="0" dirty="0">
                <a:solidFill>
                  <a:srgbClr val="657B83"/>
                </a:solidFill>
                <a:effectLst/>
                <a:latin typeface="Consolas" panose="020B0609020204030204" pitchFamily="49" charset="0"/>
              </a:rPr>
              <a:t>el</a:t>
            </a:r>
          </a:p>
          <a:p>
            <a:r>
              <a:rPr lang="pt-BR" sz="1600" b="0" dirty="0">
                <a:solidFill>
                  <a:srgbClr val="657B83"/>
                </a:solidFill>
                <a:effectLst/>
                <a:latin typeface="Consolas" panose="020B0609020204030204" pitchFamily="49" charset="0"/>
              </a:rPr>
              <a:t>%sum_squares := r0</a:t>
            </a:r>
          </a:p>
          <a:p>
            <a:r>
              <a:rPr lang="pt-BR" sz="1600" b="0" dirty="0">
                <a:solidFill>
                  <a:srgbClr val="657B83"/>
                </a:solidFill>
                <a:effectLst/>
                <a:latin typeface="Consolas" panose="020B0609020204030204" pitchFamily="49" charset="0"/>
              </a:rPr>
              <a:t>r0 := %sum_squares</a:t>
            </a:r>
          </a:p>
          <a:p>
            <a:r>
              <a:rPr lang="pt-BR" sz="1600" b="0" dirty="0">
                <a:solidFill>
                  <a:srgbClr val="657B83"/>
                </a:solidFill>
                <a:effectLst/>
                <a:latin typeface="Consolas" panose="020B0609020204030204" pitchFamily="49" charset="0"/>
              </a:rPr>
              <a:t>r1 := 10</a:t>
            </a:r>
          </a:p>
          <a:p>
            <a:r>
              <a:rPr lang="pt-BR" sz="1600" b="0" dirty="0">
                <a:solidFill>
                  <a:srgbClr val="657B83"/>
                </a:solidFill>
                <a:effectLst/>
                <a:latin typeface="Consolas" panose="020B0609020204030204" pitchFamily="49" charset="0"/>
              </a:rPr>
              <a:t>r2 := 2</a:t>
            </a:r>
          </a:p>
          <a:p>
            <a:r>
              <a:rPr lang="pt-BR" sz="1600" b="0" dirty="0">
                <a:solidFill>
                  <a:srgbClr val="657B83"/>
                </a:solidFill>
                <a:effectLst/>
                <a:latin typeface="Consolas" panose="020B0609020204030204" pitchFamily="49" charset="0"/>
              </a:rPr>
              <a:t>r0 := call r0 (r1, ..., r2) (</a:t>
            </a:r>
            <a:r>
              <a:rPr lang="pt-BR" sz="1600" b="0" dirty="0">
                <a:solidFill>
                  <a:schemeClr val="accent5">
                    <a:lumMod val="75000"/>
                  </a:schemeClr>
                </a:solidFill>
                <a:effectLst/>
                <a:latin typeface="Consolas" panose="020B0609020204030204" pitchFamily="49" charset="0"/>
              </a:rPr>
              <a:t>sum_squares.scm </a:t>
            </a:r>
            <a:r>
              <a:rPr lang="pt-BR" sz="1600" b="0" dirty="0">
                <a:solidFill>
                  <a:srgbClr val="859900"/>
                </a:solidFill>
                <a:effectLst/>
                <a:latin typeface="Consolas" panose="020B0609020204030204" pitchFamily="49" charset="0"/>
              </a:rPr>
              <a:t>-</a:t>
            </a:r>
            <a:r>
              <a:rPr lang="pt-BR" sz="1600" b="0" dirty="0">
                <a:solidFill>
                  <a:srgbClr val="657B83"/>
                </a:solidFill>
                <a:effectLst/>
                <a:latin typeface="Consolas" panose="020B0609020204030204" pitchFamily="49" charset="0"/>
              </a:rPr>
              <a:t> </a:t>
            </a:r>
            <a:r>
              <a:rPr lang="pt-BR" sz="1600" b="0" dirty="0">
                <a:solidFill>
                  <a:srgbClr val="D33682"/>
                </a:solidFill>
                <a:effectLst/>
                <a:latin typeface="Consolas" panose="020B0609020204030204" pitchFamily="49" charset="0"/>
              </a:rPr>
              <a:t>8</a:t>
            </a:r>
            <a:r>
              <a:rPr lang="pt-BR" sz="1600" b="0" dirty="0">
                <a:solidFill>
                  <a:srgbClr val="657B83"/>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850B7891-52D9-DFFE-B24C-1B2E16746214}"/>
              </a:ext>
            </a:extLst>
          </p:cNvPr>
          <p:cNvSpPr/>
          <p:nvPr/>
        </p:nvSpPr>
        <p:spPr>
          <a:xfrm>
            <a:off x="7069876" y="976074"/>
            <a:ext cx="4807596" cy="5688827"/>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C00000"/>
                </a:solidFill>
                <a:effectLst/>
                <a:latin typeface="Consolas" panose="020B0609020204030204" pitchFamily="49" charset="0"/>
              </a:rPr>
              <a:t>.load </a:t>
            </a:r>
            <a:r>
              <a:rPr lang="en-US" sz="1600" b="0" dirty="0">
                <a:solidFill>
                  <a:srgbClr val="657B83"/>
                </a:solidFill>
                <a:effectLst/>
                <a:latin typeface="Consolas" panose="020B0609020204030204" pitchFamily="49" charset="0"/>
              </a:rPr>
              <a:t>module 8</a:t>
            </a:r>
          </a:p>
          <a:p>
            <a:r>
              <a:rPr lang="en-US" sz="1600" b="0" dirty="0">
                <a:solidFill>
                  <a:srgbClr val="C00000"/>
                </a:solidFill>
                <a:effectLst/>
                <a:latin typeface="Consolas" panose="020B0609020204030204" pitchFamily="49" charset="0"/>
              </a:rPr>
              <a:t>.load </a:t>
            </a:r>
            <a:r>
              <a:rPr lang="en-US" sz="1600" b="0" dirty="0">
                <a:solidFill>
                  <a:srgbClr val="657B83"/>
                </a:solidFill>
                <a:effectLst/>
                <a:latin typeface="Consolas" panose="020B0609020204030204" pitchFamily="49" charset="0"/>
              </a:rPr>
              <a:t>0 function square 1 2</a:t>
            </a:r>
          </a:p>
          <a:p>
            <a:r>
              <a:rPr lang="en-US" sz="1600" b="0" dirty="0">
                <a:solidFill>
                  <a:srgbClr val="FF0000"/>
                </a:solidFill>
                <a:effectLst/>
                <a:latin typeface="Consolas" panose="020B0609020204030204" pitchFamily="49" charset="0"/>
              </a:rPr>
              <a:t>.at </a:t>
            </a:r>
            <a:r>
              <a:rPr lang="en-US" sz="1600" b="0" dirty="0">
                <a:solidFill>
                  <a:srgbClr val="0070C0"/>
                </a:solidFill>
                <a:effectLst/>
                <a:latin typeface="Consolas" panose="020B0609020204030204" pitchFamily="49" charset="0"/>
              </a:rPr>
              <a:t>sum_squares.scm </a:t>
            </a:r>
            <a:r>
              <a:rPr lang="en-US" sz="1600" b="0" dirty="0">
                <a:solidFill>
                  <a:srgbClr val="D85192"/>
                </a:solidFill>
                <a:effectLst/>
                <a:latin typeface="Consolas" panose="020B0609020204030204" pitchFamily="49" charset="0"/>
              </a:rPr>
              <a:t>2</a:t>
            </a:r>
            <a:r>
              <a:rPr lang="en-US" sz="1600" b="0" dirty="0">
                <a:solidFill>
                  <a:srgbClr val="657B83"/>
                </a:solidFill>
                <a:effectLst/>
                <a:latin typeface="Consolas" panose="020B0609020204030204" pitchFamily="49" charset="0"/>
              </a:rPr>
              <a:t>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0 1 1</a:t>
            </a:r>
          </a:p>
          <a:p>
            <a:r>
              <a:rPr lang="en-US" sz="1600" b="0" dirty="0">
                <a:solidFill>
                  <a:srgbClr val="657B83"/>
                </a:solidFill>
                <a:effectLst/>
                <a:latin typeface="Consolas" panose="020B0609020204030204" pitchFamily="49" charset="0"/>
              </a:rPr>
              <a:t>return 0</a:t>
            </a:r>
          </a:p>
          <a:p>
            <a:r>
              <a:rPr lang="en-US" sz="1600" b="0" dirty="0">
                <a:solidFill>
                  <a:srgbClr val="657B83"/>
                </a:solidFill>
                <a:effectLst/>
                <a:latin typeface="Consolas" panose="020B0609020204030204" pitchFamily="49" charset="0"/>
              </a:rPr>
              <a:t>setglobal 0 string 6 ...</a:t>
            </a:r>
          </a:p>
          <a:p>
            <a:r>
              <a:rPr lang="en-US" sz="1600" b="0" dirty="0">
                <a:solidFill>
                  <a:srgbClr val="C00000"/>
                </a:solidFill>
                <a:effectLst/>
                <a:latin typeface="Consolas" panose="020B0609020204030204" pitchFamily="49" charset="0"/>
              </a:rPr>
              <a:t>.load </a:t>
            </a:r>
            <a:r>
              <a:rPr lang="en-US" sz="1600" b="0" dirty="0">
                <a:solidFill>
                  <a:srgbClr val="657B83"/>
                </a:solidFill>
                <a:effectLst/>
                <a:latin typeface="Consolas" panose="020B0609020204030204" pitchFamily="49" charset="0"/>
              </a:rPr>
              <a:t>0 function sum_squares 2 8</a:t>
            </a:r>
          </a:p>
          <a:p>
            <a:r>
              <a:rPr lang="en-US" sz="1600" b="0" dirty="0">
                <a:solidFill>
                  <a:srgbClr val="657B83"/>
                </a:solidFill>
                <a:effectLst/>
                <a:latin typeface="Consolas" panose="020B0609020204030204" pitchFamily="49" charset="0"/>
              </a:rPr>
              <a:t>getglobal 3 string 6 ...</a:t>
            </a:r>
          </a:p>
          <a:p>
            <a:r>
              <a:rPr lang="en-US" sz="1600" b="0" dirty="0">
                <a:solidFill>
                  <a:srgbClr val="657B83"/>
                </a:solidFill>
                <a:effectLst/>
                <a:latin typeface="Consolas" panose="020B0609020204030204" pitchFamily="49" charset="0"/>
              </a:rPr>
              <a:t>copy 4 1</a:t>
            </a:r>
          </a:p>
          <a:p>
            <a:r>
              <a:rPr lang="en-US" sz="1600" b="0" dirty="0">
                <a:solidFill>
                  <a:srgbClr val="FF0000"/>
                </a:solidFill>
                <a:effectLst/>
                <a:latin typeface="Consolas" panose="020B0609020204030204" pitchFamily="49" charset="0"/>
              </a:rPr>
              <a:t>.at </a:t>
            </a:r>
            <a:r>
              <a:rPr lang="en-US" sz="1600" b="0" dirty="0">
                <a:solidFill>
                  <a:srgbClr val="0070C0"/>
                </a:solidFill>
                <a:effectLst/>
                <a:latin typeface="Consolas" panose="020B0609020204030204" pitchFamily="49" charset="0"/>
              </a:rPr>
              <a:t>sum_squares.scm </a:t>
            </a:r>
            <a:r>
              <a:rPr lang="en-US" sz="1600" b="0" dirty="0">
                <a:solidFill>
                  <a:srgbClr val="D85192"/>
                </a:solidFill>
                <a:effectLst/>
                <a:latin typeface="Consolas" panose="020B0609020204030204" pitchFamily="49" charset="0"/>
              </a:rPr>
              <a:t>5</a:t>
            </a:r>
            <a:r>
              <a:rPr lang="en-US" sz="1600" b="0" dirty="0">
                <a:solidFill>
                  <a:srgbClr val="657B83"/>
                </a:solidFill>
                <a:effectLst/>
                <a:latin typeface="Consolas" panose="020B0609020204030204" pitchFamily="49" charset="0"/>
              </a:rPr>
              <a:t> call 3 3 4</a:t>
            </a:r>
          </a:p>
          <a:p>
            <a:r>
              <a:rPr lang="en-US" sz="1600" b="0" dirty="0">
                <a:solidFill>
                  <a:srgbClr val="657B83"/>
                </a:solidFill>
                <a:effectLst/>
                <a:latin typeface="Consolas" panose="020B0609020204030204" pitchFamily="49" charset="0"/>
              </a:rPr>
              <a:t>getglobal 4 string 6 ...</a:t>
            </a:r>
          </a:p>
          <a:p>
            <a:r>
              <a:rPr lang="en-US" sz="1600" b="0" dirty="0">
                <a:solidFill>
                  <a:srgbClr val="657B83"/>
                </a:solidFill>
                <a:effectLst/>
                <a:latin typeface="Consolas" panose="020B0609020204030204" pitchFamily="49" charset="0"/>
              </a:rPr>
              <a:t>copy 5 2</a:t>
            </a:r>
          </a:p>
          <a:p>
            <a:r>
              <a:rPr lang="en-US" sz="1600" b="0" dirty="0">
                <a:solidFill>
                  <a:srgbClr val="FF0000"/>
                </a:solidFill>
                <a:effectLst/>
                <a:latin typeface="Consolas" panose="020B0609020204030204" pitchFamily="49" charset="0"/>
              </a:rPr>
              <a:t>.at </a:t>
            </a:r>
            <a:r>
              <a:rPr lang="en-US" sz="1600" b="0" dirty="0">
                <a:solidFill>
                  <a:srgbClr val="0070C0"/>
                </a:solidFill>
                <a:effectLst/>
                <a:latin typeface="Consolas" panose="020B0609020204030204" pitchFamily="49" charset="0"/>
              </a:rPr>
              <a:t>sum_squares.scm </a:t>
            </a:r>
            <a:r>
              <a:rPr lang="en-US" sz="1600" b="0" dirty="0">
                <a:solidFill>
                  <a:srgbClr val="D85192"/>
                </a:solidFill>
                <a:effectLst/>
                <a:latin typeface="Consolas" panose="020B0609020204030204" pitchFamily="49" charset="0"/>
              </a:rPr>
              <a:t>6</a:t>
            </a:r>
            <a:r>
              <a:rPr lang="en-US" sz="1600" b="0" dirty="0">
                <a:solidFill>
                  <a:srgbClr val="657B83"/>
                </a:solidFill>
                <a:effectLst/>
                <a:latin typeface="Consolas" panose="020B0609020204030204" pitchFamily="49" charset="0"/>
              </a:rPr>
              <a:t> call 4 4 5</a:t>
            </a:r>
          </a:p>
          <a:p>
            <a:r>
              <a:rPr lang="en-US" sz="1600" b="0" dirty="0">
                <a:solidFill>
                  <a:srgbClr val="FF0000"/>
                </a:solidFill>
                <a:effectLst/>
                <a:latin typeface="Consolas" panose="020B0609020204030204" pitchFamily="49" charset="0"/>
              </a:rPr>
              <a:t>.at </a:t>
            </a:r>
            <a:r>
              <a:rPr lang="en-US" sz="1600" b="0" dirty="0">
                <a:solidFill>
                  <a:srgbClr val="0070C0"/>
                </a:solidFill>
                <a:effectLst/>
                <a:latin typeface="Consolas" panose="020B0609020204030204" pitchFamily="49" charset="0"/>
              </a:rPr>
              <a:t>sum_squares.scm </a:t>
            </a:r>
            <a:r>
              <a:rPr lang="en-US" sz="1600" b="0" dirty="0">
                <a:solidFill>
                  <a:srgbClr val="D85192"/>
                </a:solidFill>
                <a:effectLst/>
                <a:latin typeface="Consolas" panose="020B0609020204030204" pitchFamily="49" charset="0"/>
              </a:rPr>
              <a:t>5</a:t>
            </a:r>
            <a:r>
              <a:rPr lang="en-US" sz="1600" b="0" dirty="0">
                <a:solidFill>
                  <a:srgbClr val="657B83"/>
                </a:solidFill>
                <a:effectLst/>
                <a:latin typeface="Consolas" panose="020B0609020204030204" pitchFamily="49" charset="0"/>
              </a:rPr>
              <a:t> </a:t>
            </a:r>
            <a:r>
              <a:rPr lang="en-US" sz="1600" b="0" dirty="0">
                <a:solidFill>
                  <a:srgbClr val="859900"/>
                </a:solidFill>
                <a:effectLst/>
                <a:latin typeface="Consolas" panose="020B0609020204030204" pitchFamily="49" charset="0"/>
              </a:rPr>
              <a:t>+</a:t>
            </a:r>
            <a:r>
              <a:rPr lang="en-US" sz="1600" b="0" dirty="0">
                <a:solidFill>
                  <a:srgbClr val="657B83"/>
                </a:solidFill>
                <a:effectLst/>
                <a:latin typeface="Consolas" panose="020B0609020204030204" pitchFamily="49" charset="0"/>
              </a:rPr>
              <a:t> 0 3 4</a:t>
            </a:r>
          </a:p>
          <a:p>
            <a:r>
              <a:rPr lang="en-US" sz="1600" b="0" dirty="0">
                <a:solidFill>
                  <a:srgbClr val="657B83"/>
                </a:solidFill>
                <a:effectLst/>
                <a:latin typeface="Consolas" panose="020B0609020204030204" pitchFamily="49" charset="0"/>
              </a:rPr>
              <a:t>return 0</a:t>
            </a:r>
          </a:p>
          <a:p>
            <a:r>
              <a:rPr lang="en-US" sz="1600" b="0" dirty="0">
                <a:solidFill>
                  <a:srgbClr val="657B83"/>
                </a:solidFill>
                <a:effectLst/>
                <a:latin typeface="Consolas" panose="020B0609020204030204" pitchFamily="49" charset="0"/>
              </a:rPr>
              <a:t>setglobal 0 string ...</a:t>
            </a:r>
          </a:p>
          <a:p>
            <a:r>
              <a:rPr lang="en-US" sz="1600" b="0" dirty="0">
                <a:solidFill>
                  <a:srgbClr val="657B83"/>
                </a:solidFill>
                <a:effectLst/>
                <a:latin typeface="Consolas" panose="020B0609020204030204" pitchFamily="49" charset="0"/>
              </a:rPr>
              <a:t>getglobal 0 string ...</a:t>
            </a:r>
          </a:p>
          <a:p>
            <a:r>
              <a:rPr lang="en-US" sz="1600" b="0" dirty="0">
                <a:solidFill>
                  <a:srgbClr val="657B83"/>
                </a:solidFill>
                <a:effectLst/>
                <a:latin typeface="Consolas" panose="020B0609020204030204" pitchFamily="49" charset="0"/>
              </a:rPr>
              <a:t>loadliteral 1 10</a:t>
            </a:r>
          </a:p>
          <a:p>
            <a:r>
              <a:rPr lang="en-US" sz="1600" b="0" dirty="0">
                <a:solidFill>
                  <a:srgbClr val="657B83"/>
                </a:solidFill>
                <a:effectLst/>
                <a:latin typeface="Consolas" panose="020B0609020204030204" pitchFamily="49" charset="0"/>
              </a:rPr>
              <a:t>loadliteral 2 2</a:t>
            </a:r>
          </a:p>
          <a:p>
            <a:r>
              <a:rPr lang="en-US" sz="1600" b="0" dirty="0">
                <a:solidFill>
                  <a:srgbClr val="FF0000"/>
                </a:solidFill>
                <a:effectLst/>
                <a:latin typeface="Consolas" panose="020B0609020204030204" pitchFamily="49" charset="0"/>
              </a:rPr>
              <a:t>.at </a:t>
            </a:r>
            <a:r>
              <a:rPr lang="en-US" sz="1600" b="0" dirty="0">
                <a:solidFill>
                  <a:srgbClr val="0070C0"/>
                </a:solidFill>
                <a:effectLst/>
                <a:latin typeface="Consolas" panose="020B0609020204030204" pitchFamily="49" charset="0"/>
              </a:rPr>
              <a:t>sum_squares.scm </a:t>
            </a:r>
            <a:r>
              <a:rPr lang="en-US" sz="1600" b="0" dirty="0">
                <a:solidFill>
                  <a:srgbClr val="D85192"/>
                </a:solidFill>
                <a:effectLst/>
                <a:latin typeface="Consolas" panose="020B0609020204030204" pitchFamily="49" charset="0"/>
              </a:rPr>
              <a:t>8</a:t>
            </a:r>
            <a:r>
              <a:rPr lang="en-US" sz="1600" b="0" dirty="0">
                <a:solidFill>
                  <a:srgbClr val="657B83"/>
                </a:solidFill>
                <a:effectLst/>
                <a:latin typeface="Consolas" panose="020B0609020204030204" pitchFamily="49" charset="0"/>
              </a:rPr>
              <a:t> call 0 0 2</a:t>
            </a:r>
          </a:p>
          <a:p>
            <a:br>
              <a:rPr lang="en-US" sz="1600" b="0" dirty="0">
                <a:solidFill>
                  <a:srgbClr val="657B83"/>
                </a:solidFill>
                <a:effectLst/>
                <a:latin typeface="Consolas" panose="020B0609020204030204" pitchFamily="49" charset="0"/>
              </a:rPr>
            </a:br>
            <a:endParaRPr lang="en-US" sz="1600" b="0" dirty="0">
              <a:solidFill>
                <a:srgbClr val="657B83"/>
              </a:solidFill>
              <a:effectLst/>
              <a:latin typeface="Consolas" panose="020B0609020204030204" pitchFamily="49" charset="0"/>
            </a:endParaRPr>
          </a:p>
        </p:txBody>
      </p:sp>
      <p:sp>
        <p:nvSpPr>
          <p:cNvPr id="11" name="Arrow: Right 10">
            <a:extLst>
              <a:ext uri="{FF2B5EF4-FFF2-40B4-BE49-F238E27FC236}">
                <a16:creationId xmlns:a16="http://schemas.microsoft.com/office/drawing/2014/main" id="{5DAB9D51-CFD8-D59B-5C21-288E621985DF}"/>
              </a:ext>
            </a:extLst>
          </p:cNvPr>
          <p:cNvSpPr/>
          <p:nvPr/>
        </p:nvSpPr>
        <p:spPr>
          <a:xfrm>
            <a:off x="6378782" y="3392471"/>
            <a:ext cx="607218" cy="428016"/>
          </a:xfrm>
          <a:prstGeom prst="rightArrow">
            <a:avLst/>
          </a:prstGeom>
          <a:solidFill>
            <a:srgbClr val="ECEC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rPr>
              <a:t>vs-vo</a:t>
            </a:r>
          </a:p>
        </p:txBody>
      </p:sp>
    </p:spTree>
    <p:extLst>
      <p:ext uri="{BB962C8B-B14F-4D97-AF65-F5344CB8AC3E}">
        <p14:creationId xmlns:p14="http://schemas.microsoft.com/office/powerpoint/2010/main" val="43560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535531"/>
          </a:xfrm>
        </p:spPr>
        <p:txBody>
          <a:bodyPr/>
          <a:lstStyle/>
          <a:p>
            <a:r>
              <a:rPr lang="en-US" sz="32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5" y="937156"/>
            <a:ext cx="4040471" cy="757130"/>
          </a:xfrm>
        </p:spPr>
        <p:txBody>
          <a:bodyPr/>
          <a:lstStyle/>
          <a:p>
            <a:r>
              <a:rPr lang="en-US" sz="2400" dirty="0">
                <a:solidFill>
                  <a:schemeClr val="tx1">
                    <a:lumMod val="75000"/>
                    <a:lumOff val="25000"/>
                  </a:schemeClr>
                </a:solidFill>
              </a:rPr>
              <a:t> Background (svm - srcloc):</a:t>
            </a:r>
          </a:p>
        </p:txBody>
      </p:sp>
      <p:sp>
        <p:nvSpPr>
          <p:cNvPr id="5" name="Text Placeholder 9">
            <a:extLst>
              <a:ext uri="{FF2B5EF4-FFF2-40B4-BE49-F238E27FC236}">
                <a16:creationId xmlns:a16="http://schemas.microsoft.com/office/drawing/2014/main" id="{6BC1F131-BD47-94C4-AB9F-204CAA3B541C}"/>
              </a:ext>
            </a:extLst>
          </p:cNvPr>
          <p:cNvSpPr txBox="1">
            <a:spLocks/>
          </p:cNvSpPr>
          <p:nvPr/>
        </p:nvSpPr>
        <p:spPr>
          <a:xfrm>
            <a:off x="611961" y="1515653"/>
            <a:ext cx="5059265"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Activation Record representation</a:t>
            </a:r>
          </a:p>
          <a:p>
            <a:pPr marL="800100" lvl="1" indent="-34290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CBC33989-7B5F-56B0-F34D-C5BFD05B06BD}"/>
              </a:ext>
            </a:extLst>
          </p:cNvPr>
          <p:cNvSpPr/>
          <p:nvPr/>
        </p:nvSpPr>
        <p:spPr>
          <a:xfrm>
            <a:off x="1113375" y="1995784"/>
            <a:ext cx="3453322" cy="196813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all relative to caller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0" name="Text Placeholder 9">
            <a:extLst>
              <a:ext uri="{FF2B5EF4-FFF2-40B4-BE49-F238E27FC236}">
                <a16:creationId xmlns:a16="http://schemas.microsoft.com/office/drawing/2014/main" id="{D6468728-A4E0-DC56-1E2B-67B303F75324}"/>
              </a:ext>
            </a:extLst>
          </p:cNvPr>
          <p:cNvSpPr txBox="1">
            <a:spLocks/>
          </p:cNvSpPr>
          <p:nvPr/>
        </p:nvSpPr>
        <p:spPr>
          <a:xfrm>
            <a:off x="611961" y="4102669"/>
            <a:ext cx="4456151"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Stack representation</a:t>
            </a:r>
          </a:p>
          <a:p>
            <a:pPr marL="800100" lvl="1" indent="-342900">
              <a:buFont typeface="Arial" panose="020B0604020202020204" pitchFamily="34" charset="0"/>
              <a:buChar char="•"/>
            </a:pPr>
            <a:endParaRPr lang="en-US" dirty="0"/>
          </a:p>
        </p:txBody>
      </p:sp>
      <p:sp>
        <p:nvSpPr>
          <p:cNvPr id="11" name="Rectangle 10">
            <a:extLst>
              <a:ext uri="{FF2B5EF4-FFF2-40B4-BE49-F238E27FC236}">
                <a16:creationId xmlns:a16="http://schemas.microsoft.com/office/drawing/2014/main" id="{DE52F6B5-360B-07DC-B023-D58C8C6D9C1F}"/>
              </a:ext>
            </a:extLst>
          </p:cNvPr>
          <p:cNvSpPr/>
          <p:nvPr/>
        </p:nvSpPr>
        <p:spPr>
          <a:xfrm>
            <a:off x="1113375" y="4562486"/>
            <a:ext cx="4698461" cy="1559722"/>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curr_prog</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num_activations</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STACK_SIZE</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2" name="Text Placeholder 9">
            <a:extLst>
              <a:ext uri="{FF2B5EF4-FFF2-40B4-BE49-F238E27FC236}">
                <a16:creationId xmlns:a16="http://schemas.microsoft.com/office/drawing/2014/main" id="{80305F97-A03D-A633-4EC3-C0D715EE6CD5}"/>
              </a:ext>
            </a:extLst>
          </p:cNvPr>
          <p:cNvSpPr txBox="1">
            <a:spLocks/>
          </p:cNvSpPr>
          <p:nvPr/>
        </p:nvSpPr>
        <p:spPr>
          <a:xfrm>
            <a:off x="6382225" y="1545634"/>
            <a:ext cx="4456151"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Function representation</a:t>
            </a:r>
          </a:p>
          <a:p>
            <a:pPr marL="800100" lvl="1" indent="-342900">
              <a:buFont typeface="Arial" panose="020B0604020202020204" pitchFamily="34" charset="0"/>
              <a:buChar char="•"/>
            </a:pPr>
            <a:endParaRPr lang="en-US" dirty="0"/>
          </a:p>
        </p:txBody>
      </p:sp>
      <p:sp>
        <p:nvSpPr>
          <p:cNvPr id="14" name="Rectangle 13">
            <a:extLst>
              <a:ext uri="{FF2B5EF4-FFF2-40B4-BE49-F238E27FC236}">
                <a16:creationId xmlns:a16="http://schemas.microsoft.com/office/drawing/2014/main" id="{E80AD775-FB24-E499-1E61-46D17C29AEFB}"/>
              </a:ext>
            </a:extLst>
          </p:cNvPr>
          <p:cNvSpPr/>
          <p:nvPr/>
        </p:nvSpPr>
        <p:spPr>
          <a:xfrm>
            <a:off x="6961759" y="1995784"/>
            <a:ext cx="4587615" cy="169100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dirty="0">
                <a:solidFill>
                  <a:srgbClr val="657B83"/>
                </a:solidFill>
                <a:latin typeface="Consolas" panose="020B0609020204030204" pitchFamily="49" charset="0"/>
              </a:rPr>
              <a:t>...</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size</a:t>
            </a:r>
            <a:r>
              <a:rPr lang="en-US" sz="1600" dirty="0">
                <a:solidFill>
                  <a:srgbClr val="657B83"/>
                </a:solidFill>
                <a:latin typeface="Consolas" panose="020B0609020204030204" pitchFamily="49" charset="0"/>
              </a:rPr>
              <a:t>; </a:t>
            </a:r>
            <a:r>
              <a:rPr lang="en-US" sz="1600" i="1" dirty="0">
                <a:solidFill>
                  <a:srgbClr val="93A1A1"/>
                </a:solidFill>
                <a:latin typeface="Consolas" panose="020B0609020204030204" pitchFamily="49" charset="0"/>
              </a:rPr>
              <a:t>// number of instructions</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  </a:t>
            </a:r>
            <a:r>
              <a:rPr lang="en-US" sz="1600" dirty="0">
                <a:solidFill>
                  <a:srgbClr val="CB4B16"/>
                </a:solidFill>
                <a:latin typeface="Consolas" panose="020B0609020204030204" pitchFamily="49" charset="0"/>
              </a:rPr>
              <a:t>Instruction</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instructions</a:t>
            </a:r>
            <a:r>
              <a:rPr lang="en-US" sz="1600" b="1" dirty="0">
                <a:solidFill>
                  <a:srgbClr val="586E75"/>
                </a:solidFill>
                <a:latin typeface="Consolas" panose="020B0609020204030204" pitchFamily="49" charset="0"/>
              </a:rPr>
              <a:t>[]</a:t>
            </a:r>
            <a:r>
              <a:rPr lang="en-US" sz="1600" dirty="0">
                <a:solidFill>
                  <a:srgbClr val="657B83"/>
                </a:solidFill>
                <a:latin typeface="Consolas" panose="020B0609020204030204" pitchFamily="49" charset="0"/>
              </a:rPr>
              <a:t>;</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a:t>
            </a:r>
          </a:p>
        </p:txBody>
      </p:sp>
      <p:sp>
        <p:nvSpPr>
          <p:cNvPr id="2" name="Text Placeholder 9">
            <a:extLst>
              <a:ext uri="{FF2B5EF4-FFF2-40B4-BE49-F238E27FC236}">
                <a16:creationId xmlns:a16="http://schemas.microsoft.com/office/drawing/2014/main" id="{8E1F9970-7C13-7B26-2E00-CEAE13D71A47}"/>
              </a:ext>
            </a:extLst>
          </p:cNvPr>
          <p:cNvSpPr txBox="1">
            <a:spLocks/>
          </p:cNvSpPr>
          <p:nvPr/>
        </p:nvSpPr>
        <p:spPr>
          <a:xfrm>
            <a:off x="6382225" y="4102668"/>
            <a:ext cx="4456151"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Error generation</a:t>
            </a:r>
          </a:p>
          <a:p>
            <a:pPr marL="800100" lvl="1" indent="-34290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9EA235E3-5691-3E11-C3D5-5FABDB37CE9D}"/>
              </a:ext>
            </a:extLst>
          </p:cNvPr>
          <p:cNvSpPr/>
          <p:nvPr/>
        </p:nvSpPr>
        <p:spPr>
          <a:xfrm>
            <a:off x="6992424" y="4562486"/>
            <a:ext cx="4587615" cy="1293565"/>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typeerror</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state,</a:t>
            </a:r>
            <a:r>
              <a:rPr lang="en-US" sz="1600" b="1" dirty="0">
                <a:solidFill>
                  <a:srgbClr val="586E75"/>
                </a:solidFill>
                <a:latin typeface="Consolas" panose="020B0609020204030204" pitchFamily="49" charset="0"/>
              </a:rPr>
              <a:t> </a:t>
            </a:r>
          </a:p>
          <a:p>
            <a:r>
              <a:rPr lang="en-US" sz="1600" b="1" dirty="0">
                <a:solidFill>
                  <a:srgbClr val="586E75"/>
                </a:solidFill>
                <a:latin typeface="Consolas" panose="020B0609020204030204" pitchFamily="49" charset="0"/>
              </a:rPr>
              <a:t>const</a:t>
            </a: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char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expected, </a:t>
            </a:r>
            <a:r>
              <a:rPr lang="en-US" sz="1600" dirty="0">
                <a:solidFill>
                  <a:srgbClr val="CB4B16"/>
                </a:solidFill>
                <a:latin typeface="Consolas" panose="020B0609020204030204" pitchFamily="49" charset="0"/>
              </a:rPr>
              <a:t>Value</a:t>
            </a:r>
            <a:r>
              <a:rPr lang="en-US" sz="1600" dirty="0">
                <a:solidFill>
                  <a:srgbClr val="657B83"/>
                </a:solidFill>
                <a:latin typeface="Consolas" panose="020B0609020204030204" pitchFamily="49" charset="0"/>
              </a:rPr>
              <a:t> got, ...);</a:t>
            </a:r>
          </a:p>
          <a:p>
            <a:endParaRPr lang="en-US" sz="1600" dirty="0">
              <a:solidFill>
                <a:srgbClr val="657B83"/>
              </a:solidFill>
              <a:latin typeface="Consolas" panose="020B0609020204030204" pitchFamily="49" charset="0"/>
            </a:endParaRPr>
          </a:p>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runerror</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state,</a:t>
            </a:r>
            <a:r>
              <a:rPr lang="en-US" sz="1600" b="1" dirty="0">
                <a:solidFill>
                  <a:srgbClr val="586E75"/>
                </a:solidFill>
                <a:latin typeface="Consolas" panose="020B0609020204030204" pitchFamily="49" charset="0"/>
              </a:rPr>
              <a:t> </a:t>
            </a:r>
          </a:p>
          <a:p>
            <a:r>
              <a:rPr lang="en-US" sz="1600" b="1" dirty="0">
                <a:solidFill>
                  <a:srgbClr val="586E75"/>
                </a:solidFill>
                <a:latin typeface="Consolas" panose="020B0609020204030204" pitchFamily="49" charset="0"/>
              </a:rPr>
              <a:t>const</a:t>
            </a: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char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format, ...);</a:t>
            </a:r>
          </a:p>
        </p:txBody>
      </p:sp>
    </p:spTree>
    <p:extLst>
      <p:ext uri="{BB962C8B-B14F-4D97-AF65-F5344CB8AC3E}">
        <p14:creationId xmlns:p14="http://schemas.microsoft.com/office/powerpoint/2010/main" val="64631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 grpId="0"/>
      <p:bldP spid="4" grpId="0" animBg="1"/>
      <p:bldP spid="10" grpId="0"/>
      <p:bldP spid="11" grpId="0" animBg="1"/>
      <p:bldP spid="12" grpId="0"/>
      <p:bldP spid="14" grpId="0" animBg="1"/>
      <p:bldP spid="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B42FABF-783D-4CD9-D244-760C25D4AA59}"/>
              </a:ext>
              <a:ext uri="{C183D7F6-B498-43B3-948B-1728B52AA6E4}">
                <adec:decorative xmlns:adec="http://schemas.microsoft.com/office/drawing/2017/decorative" val="1"/>
              </a:ext>
            </a:extLst>
          </p:cNvPr>
          <p:cNvPicPr>
            <a:picLocks noChangeAspect="1"/>
          </p:cNvPicPr>
          <p:nvPr/>
        </p:nvPicPr>
        <p:blipFill>
          <a:blip r:embed="rId3" cstate="screen">
            <a:alphaModFix amt="70000"/>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10" name="Title 9" hidden="1">
            <a:extLst>
              <a:ext uri="{FF2B5EF4-FFF2-40B4-BE49-F238E27FC236}">
                <a16:creationId xmlns:a16="http://schemas.microsoft.com/office/drawing/2014/main" id="{7A7F570F-00B8-6587-0EB1-852DB04BBB4D}"/>
              </a:ext>
            </a:extLst>
          </p:cNvPr>
          <p:cNvSpPr>
            <a:spLocks noGrp="1"/>
          </p:cNvSpPr>
          <p:nvPr>
            <p:ph type="title"/>
          </p:nvPr>
        </p:nvSpPr>
        <p:spPr/>
        <p:txBody>
          <a:bodyPr/>
          <a:lstStyle/>
          <a:p>
            <a:r>
              <a:rPr lang="en-US" dirty="0"/>
              <a:t>FULL</a:t>
            </a:r>
            <a:r>
              <a:rPr lang="en-US" baseline="0" dirty="0"/>
              <a:t> SCREEN IMAGE SLIDE</a:t>
            </a:r>
            <a:endParaRPr lang="en-US" dirty="0"/>
          </a:p>
        </p:txBody>
      </p:sp>
      <p:sp>
        <p:nvSpPr>
          <p:cNvPr id="12" name="Text Placeholder 11">
            <a:extLst>
              <a:ext uri="{FF2B5EF4-FFF2-40B4-BE49-F238E27FC236}">
                <a16:creationId xmlns:a16="http://schemas.microsoft.com/office/drawing/2014/main" id="{B6EBEB5D-934A-CC9D-E04F-324186DE34B5}"/>
              </a:ext>
            </a:extLst>
          </p:cNvPr>
          <p:cNvSpPr>
            <a:spLocks noGrp="1"/>
          </p:cNvSpPr>
          <p:nvPr>
            <p:ph type="body" sz="half" idx="2"/>
          </p:nvPr>
        </p:nvSpPr>
        <p:spPr>
          <a:xfrm>
            <a:off x="-1" y="1"/>
            <a:ext cx="2052537" cy="620618"/>
          </a:xfrm>
          <a:prstGeom prst="rect">
            <a:avLst/>
          </a:prstGeom>
        </p:spPr>
        <p:txBody>
          <a:bodyPr/>
          <a:lstStyle/>
          <a:p>
            <a:r>
              <a:rPr lang="en-US" dirty="0"/>
              <a:t>Overview</a:t>
            </a:r>
          </a:p>
        </p:txBody>
      </p:sp>
      <p:sp>
        <p:nvSpPr>
          <p:cNvPr id="2" name="Rectangle 1">
            <a:extLst>
              <a:ext uri="{FF2B5EF4-FFF2-40B4-BE49-F238E27FC236}">
                <a16:creationId xmlns:a16="http://schemas.microsoft.com/office/drawing/2014/main" id="{85403CEC-8814-70D9-69B4-A73E7387399D}"/>
              </a:ext>
            </a:extLst>
          </p:cNvPr>
          <p:cNvSpPr/>
          <p:nvPr/>
        </p:nvSpPr>
        <p:spPr>
          <a:xfrm>
            <a:off x="487196" y="1363850"/>
            <a:ext cx="1702340" cy="95523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20000"/>
                    <a:lumOff val="80000"/>
                  </a:schemeClr>
                </a:solidFill>
              </a:rPr>
              <a:t>V</a:t>
            </a:r>
          </a:p>
        </p:txBody>
      </p:sp>
      <p:sp>
        <p:nvSpPr>
          <p:cNvPr id="3" name="Rectangle 2">
            <a:extLst>
              <a:ext uri="{FF2B5EF4-FFF2-40B4-BE49-F238E27FC236}">
                <a16:creationId xmlns:a16="http://schemas.microsoft.com/office/drawing/2014/main" id="{41A0CE7A-8277-DA6A-F418-C44FC077F3A7}"/>
              </a:ext>
            </a:extLst>
          </p:cNvPr>
          <p:cNvSpPr/>
          <p:nvPr/>
        </p:nvSpPr>
        <p:spPr>
          <a:xfrm>
            <a:off x="2378414" y="1363849"/>
            <a:ext cx="1702340" cy="95523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20000"/>
                  <a:lumOff val="80000"/>
                </a:schemeClr>
              </a:solidFill>
            </a:endParaRPr>
          </a:p>
        </p:txBody>
      </p:sp>
      <p:sp>
        <p:nvSpPr>
          <p:cNvPr id="4" name="Rectangle 3">
            <a:extLst>
              <a:ext uri="{FF2B5EF4-FFF2-40B4-BE49-F238E27FC236}">
                <a16:creationId xmlns:a16="http://schemas.microsoft.com/office/drawing/2014/main" id="{F36BC9C1-B2DC-DBA4-4CEB-40FCBB4545DF}"/>
              </a:ext>
            </a:extLst>
          </p:cNvPr>
          <p:cNvSpPr/>
          <p:nvPr/>
        </p:nvSpPr>
        <p:spPr>
          <a:xfrm>
            <a:off x="4307073" y="1370452"/>
            <a:ext cx="1702340" cy="95523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20000"/>
                  <a:lumOff val="80000"/>
                </a:schemeClr>
              </a:solidFill>
            </a:endParaRPr>
          </a:p>
        </p:txBody>
      </p:sp>
      <p:sp>
        <p:nvSpPr>
          <p:cNvPr id="5" name="Rectangle 4">
            <a:extLst>
              <a:ext uri="{FF2B5EF4-FFF2-40B4-BE49-F238E27FC236}">
                <a16:creationId xmlns:a16="http://schemas.microsoft.com/office/drawing/2014/main" id="{F85E76FC-8257-A681-2F71-3006D8DDD796}"/>
              </a:ext>
            </a:extLst>
          </p:cNvPr>
          <p:cNvSpPr/>
          <p:nvPr/>
        </p:nvSpPr>
        <p:spPr>
          <a:xfrm>
            <a:off x="6220030" y="1363847"/>
            <a:ext cx="1702340" cy="95523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20000"/>
                  <a:lumOff val="80000"/>
                </a:schemeClr>
              </a:solidFill>
            </a:endParaRPr>
          </a:p>
        </p:txBody>
      </p:sp>
      <p:sp>
        <p:nvSpPr>
          <p:cNvPr id="6" name="Rectangle 5">
            <a:extLst>
              <a:ext uri="{FF2B5EF4-FFF2-40B4-BE49-F238E27FC236}">
                <a16:creationId xmlns:a16="http://schemas.microsoft.com/office/drawing/2014/main" id="{62ED13E2-4223-2CE8-820A-633AA5313801}"/>
              </a:ext>
            </a:extLst>
          </p:cNvPr>
          <p:cNvSpPr/>
          <p:nvPr/>
        </p:nvSpPr>
        <p:spPr>
          <a:xfrm>
            <a:off x="8322013" y="1363850"/>
            <a:ext cx="1702340" cy="95523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3113A8A2-147D-8F5E-C955-34C95EAD689B}"/>
              </a:ext>
            </a:extLst>
          </p:cNvPr>
          <p:cNvSpPr/>
          <p:nvPr/>
        </p:nvSpPr>
        <p:spPr>
          <a:xfrm>
            <a:off x="10213231" y="1363850"/>
            <a:ext cx="1702340" cy="955235"/>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20000"/>
                  <a:lumOff val="80000"/>
                </a:schemeClr>
              </a:solidFill>
            </a:endParaRPr>
          </a:p>
        </p:txBody>
      </p:sp>
      <p:sp>
        <p:nvSpPr>
          <p:cNvPr id="8" name="Rectangle 7">
            <a:extLst>
              <a:ext uri="{FF2B5EF4-FFF2-40B4-BE49-F238E27FC236}">
                <a16:creationId xmlns:a16="http://schemas.microsoft.com/office/drawing/2014/main" id="{3CF588DC-353E-1003-DED5-A044483A3EE7}"/>
              </a:ext>
            </a:extLst>
          </p:cNvPr>
          <p:cNvSpPr/>
          <p:nvPr/>
        </p:nvSpPr>
        <p:spPr>
          <a:xfrm>
            <a:off x="462065" y="2657604"/>
            <a:ext cx="1702340" cy="620618"/>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S-Expressions</a:t>
            </a:r>
          </a:p>
        </p:txBody>
      </p:sp>
      <p:sp>
        <p:nvSpPr>
          <p:cNvPr id="9" name="Rectangle 8">
            <a:extLst>
              <a:ext uri="{FF2B5EF4-FFF2-40B4-BE49-F238E27FC236}">
                <a16:creationId xmlns:a16="http://schemas.microsoft.com/office/drawing/2014/main" id="{0F4F09DB-8A88-BEB8-FC70-31142CD264FD}"/>
              </a:ext>
            </a:extLst>
          </p:cNvPr>
          <p:cNvSpPr/>
          <p:nvPr/>
        </p:nvSpPr>
        <p:spPr>
          <a:xfrm>
            <a:off x="435313" y="3690681"/>
            <a:ext cx="7487057" cy="4182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.scm files</a:t>
            </a:r>
          </a:p>
        </p:txBody>
      </p:sp>
      <p:sp>
        <p:nvSpPr>
          <p:cNvPr id="11" name="Rectangle 10">
            <a:extLst>
              <a:ext uri="{FF2B5EF4-FFF2-40B4-BE49-F238E27FC236}">
                <a16:creationId xmlns:a16="http://schemas.microsoft.com/office/drawing/2014/main" id="{1ACAE4E0-6FB0-EC7F-DFED-7E3C7FAA813A}"/>
              </a:ext>
            </a:extLst>
          </p:cNvPr>
          <p:cNvSpPr/>
          <p:nvPr/>
        </p:nvSpPr>
        <p:spPr>
          <a:xfrm>
            <a:off x="8393963" y="3690681"/>
            <a:ext cx="1630390" cy="4182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.VS</a:t>
            </a:r>
          </a:p>
        </p:txBody>
      </p:sp>
      <p:sp>
        <p:nvSpPr>
          <p:cNvPr id="16" name="Rectangle 15">
            <a:extLst>
              <a:ext uri="{FF2B5EF4-FFF2-40B4-BE49-F238E27FC236}">
                <a16:creationId xmlns:a16="http://schemas.microsoft.com/office/drawing/2014/main" id="{27F9FBCA-893F-BC91-ECCF-477BBBA40F8D}"/>
              </a:ext>
            </a:extLst>
          </p:cNvPr>
          <p:cNvSpPr/>
          <p:nvPr/>
        </p:nvSpPr>
        <p:spPr>
          <a:xfrm>
            <a:off x="10213232" y="3690681"/>
            <a:ext cx="1702340" cy="4182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a:t>
            </a:r>
          </a:p>
        </p:txBody>
      </p:sp>
      <p:sp>
        <p:nvSpPr>
          <p:cNvPr id="17" name="Rectangle: Rounded Corners 16">
            <a:extLst>
              <a:ext uri="{FF2B5EF4-FFF2-40B4-BE49-F238E27FC236}">
                <a16:creationId xmlns:a16="http://schemas.microsoft.com/office/drawing/2014/main" id="{315F94D9-50C7-CCA8-677B-83BC8245EED9}"/>
              </a:ext>
            </a:extLst>
          </p:cNvPr>
          <p:cNvSpPr/>
          <p:nvPr/>
        </p:nvSpPr>
        <p:spPr>
          <a:xfrm>
            <a:off x="8549801" y="4694556"/>
            <a:ext cx="3326860" cy="11284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VMState</a:t>
            </a:r>
          </a:p>
        </p:txBody>
      </p:sp>
      <p:sp>
        <p:nvSpPr>
          <p:cNvPr id="21" name="TextBox 20">
            <a:extLst>
              <a:ext uri="{FF2B5EF4-FFF2-40B4-BE49-F238E27FC236}">
                <a16:creationId xmlns:a16="http://schemas.microsoft.com/office/drawing/2014/main" id="{7274EA3D-DC01-AA8A-511A-0A02AB5BD7C7}"/>
              </a:ext>
            </a:extLst>
          </p:cNvPr>
          <p:cNvSpPr txBox="1"/>
          <p:nvPr/>
        </p:nvSpPr>
        <p:spPr>
          <a:xfrm>
            <a:off x="591945" y="1420557"/>
            <a:ext cx="1471685" cy="369332"/>
          </a:xfrm>
          <a:prstGeom prst="rect">
            <a:avLst/>
          </a:prstGeom>
          <a:noFill/>
        </p:spPr>
        <p:txBody>
          <a:bodyPr wrap="none" rtlCol="0">
            <a:spAutoFit/>
          </a:bodyPr>
          <a:lstStyle/>
          <a:p>
            <a:r>
              <a:rPr lang="en-US" dirty="0"/>
              <a:t>VScheme.def </a:t>
            </a:r>
          </a:p>
        </p:txBody>
      </p:sp>
      <p:sp>
        <p:nvSpPr>
          <p:cNvPr id="23" name="TextBox 22">
            <a:extLst>
              <a:ext uri="{FF2B5EF4-FFF2-40B4-BE49-F238E27FC236}">
                <a16:creationId xmlns:a16="http://schemas.microsoft.com/office/drawing/2014/main" id="{3C8617E4-3D86-B229-E192-5F53FD66A8F3}"/>
              </a:ext>
            </a:extLst>
          </p:cNvPr>
          <p:cNvSpPr txBox="1"/>
          <p:nvPr/>
        </p:nvSpPr>
        <p:spPr>
          <a:xfrm>
            <a:off x="2493741" y="1367522"/>
            <a:ext cx="1487908" cy="646331"/>
          </a:xfrm>
          <a:prstGeom prst="rect">
            <a:avLst/>
          </a:prstGeom>
          <a:noFill/>
        </p:spPr>
        <p:txBody>
          <a:bodyPr wrap="none" rtlCol="0">
            <a:spAutoFit/>
          </a:bodyPr>
          <a:lstStyle/>
          <a:p>
            <a:r>
              <a:rPr lang="en-US" dirty="0"/>
              <a:t>Unambiguous</a:t>
            </a:r>
          </a:p>
          <a:p>
            <a:r>
              <a:rPr lang="en-US" dirty="0"/>
              <a:t>VScheme</a:t>
            </a:r>
          </a:p>
        </p:txBody>
      </p:sp>
      <p:sp>
        <p:nvSpPr>
          <p:cNvPr id="24" name="TextBox 23">
            <a:extLst>
              <a:ext uri="{FF2B5EF4-FFF2-40B4-BE49-F238E27FC236}">
                <a16:creationId xmlns:a16="http://schemas.microsoft.com/office/drawing/2014/main" id="{D0A3F0D4-2527-D3D4-1BB7-283207DCB5AF}"/>
              </a:ext>
            </a:extLst>
          </p:cNvPr>
          <p:cNvSpPr txBox="1"/>
          <p:nvPr/>
        </p:nvSpPr>
        <p:spPr>
          <a:xfrm>
            <a:off x="4533392" y="1349587"/>
            <a:ext cx="1174820" cy="646331"/>
          </a:xfrm>
          <a:prstGeom prst="rect">
            <a:avLst/>
          </a:prstGeom>
          <a:noFill/>
        </p:spPr>
        <p:txBody>
          <a:bodyPr wrap="square" rtlCol="0">
            <a:spAutoFit/>
          </a:bodyPr>
          <a:lstStyle/>
          <a:p>
            <a:r>
              <a:rPr lang="en-US" dirty="0"/>
              <a:t>FirstOrder </a:t>
            </a:r>
            <a:br>
              <a:rPr lang="en-US" dirty="0"/>
            </a:br>
            <a:r>
              <a:rPr lang="en-US" dirty="0"/>
              <a:t>Scheme</a:t>
            </a:r>
          </a:p>
        </p:txBody>
      </p:sp>
      <p:sp>
        <p:nvSpPr>
          <p:cNvPr id="25" name="TextBox 24">
            <a:extLst>
              <a:ext uri="{FF2B5EF4-FFF2-40B4-BE49-F238E27FC236}">
                <a16:creationId xmlns:a16="http://schemas.microsoft.com/office/drawing/2014/main" id="{530D61E9-A67F-28A7-E21A-D6BE08EFAF45}"/>
              </a:ext>
            </a:extLst>
          </p:cNvPr>
          <p:cNvSpPr txBox="1"/>
          <p:nvPr/>
        </p:nvSpPr>
        <p:spPr>
          <a:xfrm>
            <a:off x="6319135" y="1393352"/>
            <a:ext cx="1492781" cy="369332"/>
          </a:xfrm>
          <a:prstGeom prst="rect">
            <a:avLst/>
          </a:prstGeom>
          <a:noFill/>
        </p:spPr>
        <p:txBody>
          <a:bodyPr wrap="none" rtlCol="0">
            <a:spAutoFit/>
          </a:bodyPr>
          <a:lstStyle/>
          <a:p>
            <a:r>
              <a:rPr lang="en-US" dirty="0"/>
              <a:t>KNormalForm</a:t>
            </a:r>
          </a:p>
        </p:txBody>
      </p:sp>
      <p:sp>
        <p:nvSpPr>
          <p:cNvPr id="26" name="TextBox 25">
            <a:extLst>
              <a:ext uri="{FF2B5EF4-FFF2-40B4-BE49-F238E27FC236}">
                <a16:creationId xmlns:a16="http://schemas.microsoft.com/office/drawing/2014/main" id="{0A09A8B1-8AD1-CE4E-199A-8D6099F45E0B}"/>
              </a:ext>
            </a:extLst>
          </p:cNvPr>
          <p:cNvSpPr txBox="1"/>
          <p:nvPr/>
        </p:nvSpPr>
        <p:spPr>
          <a:xfrm>
            <a:off x="8393963" y="1367522"/>
            <a:ext cx="1558440" cy="369332"/>
          </a:xfrm>
          <a:prstGeom prst="rect">
            <a:avLst/>
          </a:prstGeom>
          <a:noFill/>
        </p:spPr>
        <p:txBody>
          <a:bodyPr wrap="none" rtlCol="0">
            <a:spAutoFit/>
          </a:bodyPr>
          <a:lstStyle/>
          <a:p>
            <a:r>
              <a:rPr lang="en-US" dirty="0"/>
              <a:t>AssemblyCode</a:t>
            </a:r>
          </a:p>
        </p:txBody>
      </p:sp>
      <p:sp>
        <p:nvSpPr>
          <p:cNvPr id="27" name="TextBox 26">
            <a:extLst>
              <a:ext uri="{FF2B5EF4-FFF2-40B4-BE49-F238E27FC236}">
                <a16:creationId xmlns:a16="http://schemas.microsoft.com/office/drawing/2014/main" id="{EB66FC4A-A020-797F-8368-5614D292FA1F}"/>
              </a:ext>
            </a:extLst>
          </p:cNvPr>
          <p:cNvSpPr txBox="1"/>
          <p:nvPr/>
        </p:nvSpPr>
        <p:spPr>
          <a:xfrm>
            <a:off x="10422790" y="1349587"/>
            <a:ext cx="1492781" cy="369332"/>
          </a:xfrm>
          <a:prstGeom prst="rect">
            <a:avLst/>
          </a:prstGeom>
          <a:noFill/>
        </p:spPr>
        <p:txBody>
          <a:bodyPr wrap="square" rtlCol="0">
            <a:spAutoFit/>
          </a:bodyPr>
          <a:lstStyle/>
          <a:p>
            <a:r>
              <a:rPr lang="en-US" dirty="0"/>
              <a:t>ObjectCode</a:t>
            </a:r>
          </a:p>
        </p:txBody>
      </p:sp>
      <p:sp>
        <p:nvSpPr>
          <p:cNvPr id="28" name="TextBox 27">
            <a:extLst>
              <a:ext uri="{FF2B5EF4-FFF2-40B4-BE49-F238E27FC236}">
                <a16:creationId xmlns:a16="http://schemas.microsoft.com/office/drawing/2014/main" id="{22E885C3-A305-4EE1-3395-B5BE8D6207F1}"/>
              </a:ext>
            </a:extLst>
          </p:cNvPr>
          <p:cNvSpPr txBox="1"/>
          <p:nvPr/>
        </p:nvSpPr>
        <p:spPr>
          <a:xfrm>
            <a:off x="1025371" y="1869821"/>
            <a:ext cx="495649" cy="400110"/>
          </a:xfrm>
          <a:prstGeom prst="rect">
            <a:avLst/>
          </a:prstGeom>
          <a:noFill/>
        </p:spPr>
        <p:txBody>
          <a:bodyPr wrap="none" rtlCol="0">
            <a:spAutoFit/>
          </a:bodyPr>
          <a:lstStyle/>
          <a:p>
            <a:r>
              <a:rPr lang="en-US" sz="2000" dirty="0">
                <a:solidFill>
                  <a:schemeClr val="accent5">
                    <a:lumMod val="75000"/>
                  </a:schemeClr>
                </a:solidFill>
                <a:latin typeface="Arial Rounded MT Bold" panose="020F0704030504030204" pitchFamily="34" charset="0"/>
              </a:rPr>
              <a:t>ho</a:t>
            </a:r>
          </a:p>
        </p:txBody>
      </p:sp>
      <p:sp>
        <p:nvSpPr>
          <p:cNvPr id="30" name="TextBox 29">
            <a:extLst>
              <a:ext uri="{FF2B5EF4-FFF2-40B4-BE49-F238E27FC236}">
                <a16:creationId xmlns:a16="http://schemas.microsoft.com/office/drawing/2014/main" id="{8FC97F2B-9CC8-A502-28D4-F67688DB1BCC}"/>
              </a:ext>
            </a:extLst>
          </p:cNvPr>
          <p:cNvSpPr txBox="1"/>
          <p:nvPr/>
        </p:nvSpPr>
        <p:spPr>
          <a:xfrm>
            <a:off x="4915616" y="1918972"/>
            <a:ext cx="421719" cy="400110"/>
          </a:xfrm>
          <a:prstGeom prst="rect">
            <a:avLst/>
          </a:prstGeom>
          <a:noFill/>
        </p:spPr>
        <p:txBody>
          <a:bodyPr wrap="none" rtlCol="0">
            <a:spAutoFit/>
          </a:bodyPr>
          <a:lstStyle/>
          <a:p>
            <a:r>
              <a:rPr lang="en-US" sz="2000" dirty="0">
                <a:solidFill>
                  <a:schemeClr val="accent5">
                    <a:lumMod val="75000"/>
                  </a:schemeClr>
                </a:solidFill>
                <a:latin typeface="Arial Rounded MT Bold" panose="020F0704030504030204" pitchFamily="34" charset="0"/>
              </a:rPr>
              <a:t>fo</a:t>
            </a:r>
          </a:p>
        </p:txBody>
      </p:sp>
      <p:sp>
        <p:nvSpPr>
          <p:cNvPr id="31" name="TextBox 30">
            <a:extLst>
              <a:ext uri="{FF2B5EF4-FFF2-40B4-BE49-F238E27FC236}">
                <a16:creationId xmlns:a16="http://schemas.microsoft.com/office/drawing/2014/main" id="{4B51302B-1197-60C1-5167-E1BFB6A6AC6A}"/>
              </a:ext>
            </a:extLst>
          </p:cNvPr>
          <p:cNvSpPr txBox="1"/>
          <p:nvPr/>
        </p:nvSpPr>
        <p:spPr>
          <a:xfrm>
            <a:off x="6767288" y="1917840"/>
            <a:ext cx="487634" cy="400110"/>
          </a:xfrm>
          <a:prstGeom prst="rect">
            <a:avLst/>
          </a:prstGeom>
          <a:noFill/>
        </p:spPr>
        <p:txBody>
          <a:bodyPr wrap="none" rtlCol="0">
            <a:spAutoFit/>
          </a:bodyPr>
          <a:lstStyle/>
          <a:p>
            <a:r>
              <a:rPr lang="en-US" sz="2000" dirty="0">
                <a:solidFill>
                  <a:schemeClr val="accent5">
                    <a:lumMod val="75000"/>
                  </a:schemeClr>
                </a:solidFill>
                <a:latin typeface="Arial Rounded MT Bold" panose="020F0704030504030204" pitchFamily="34" charset="0"/>
              </a:rPr>
              <a:t>kn</a:t>
            </a:r>
          </a:p>
        </p:txBody>
      </p:sp>
      <p:sp>
        <p:nvSpPr>
          <p:cNvPr id="32" name="TextBox 31">
            <a:extLst>
              <a:ext uri="{FF2B5EF4-FFF2-40B4-BE49-F238E27FC236}">
                <a16:creationId xmlns:a16="http://schemas.microsoft.com/office/drawing/2014/main" id="{E213ED34-93B4-6548-DC49-C52FE542648C}"/>
              </a:ext>
            </a:extLst>
          </p:cNvPr>
          <p:cNvSpPr txBox="1"/>
          <p:nvPr/>
        </p:nvSpPr>
        <p:spPr>
          <a:xfrm>
            <a:off x="8924755" y="1918975"/>
            <a:ext cx="463588" cy="400110"/>
          </a:xfrm>
          <a:prstGeom prst="rect">
            <a:avLst/>
          </a:prstGeom>
          <a:noFill/>
        </p:spPr>
        <p:txBody>
          <a:bodyPr wrap="none" rtlCol="0">
            <a:spAutoFit/>
          </a:bodyPr>
          <a:lstStyle/>
          <a:p>
            <a:r>
              <a:rPr lang="en-US" sz="2000" dirty="0">
                <a:solidFill>
                  <a:schemeClr val="accent5">
                    <a:lumMod val="75000"/>
                  </a:schemeClr>
                </a:solidFill>
                <a:latin typeface="Arial Rounded MT Bold" panose="020F0704030504030204" pitchFamily="34" charset="0"/>
              </a:rPr>
              <a:t>vs</a:t>
            </a:r>
          </a:p>
        </p:txBody>
      </p:sp>
      <p:sp>
        <p:nvSpPr>
          <p:cNvPr id="33" name="TextBox 32">
            <a:extLst>
              <a:ext uri="{FF2B5EF4-FFF2-40B4-BE49-F238E27FC236}">
                <a16:creationId xmlns:a16="http://schemas.microsoft.com/office/drawing/2014/main" id="{CF9A8796-1206-F080-4C14-CCE4746B61F2}"/>
              </a:ext>
            </a:extLst>
          </p:cNvPr>
          <p:cNvSpPr txBox="1"/>
          <p:nvPr/>
        </p:nvSpPr>
        <p:spPr>
          <a:xfrm>
            <a:off x="10816576" y="1925258"/>
            <a:ext cx="476221" cy="400110"/>
          </a:xfrm>
          <a:prstGeom prst="rect">
            <a:avLst/>
          </a:prstGeom>
          <a:noFill/>
        </p:spPr>
        <p:txBody>
          <a:bodyPr wrap="none" rtlCol="0">
            <a:spAutoFit/>
          </a:bodyPr>
          <a:lstStyle/>
          <a:p>
            <a:r>
              <a:rPr lang="en-US" sz="2000" dirty="0">
                <a:solidFill>
                  <a:schemeClr val="accent5">
                    <a:lumMod val="75000"/>
                  </a:schemeClr>
                </a:solidFill>
                <a:latin typeface="Arial Rounded MT Bold" panose="020F0704030504030204" pitchFamily="34" charset="0"/>
              </a:rPr>
              <a:t>vo</a:t>
            </a:r>
          </a:p>
        </p:txBody>
      </p:sp>
      <p:sp>
        <p:nvSpPr>
          <p:cNvPr id="34" name="TextBox 33">
            <a:extLst>
              <a:ext uri="{FF2B5EF4-FFF2-40B4-BE49-F238E27FC236}">
                <a16:creationId xmlns:a16="http://schemas.microsoft.com/office/drawing/2014/main" id="{1F10FEE7-95E6-2A40-068A-014DBAA117E2}"/>
              </a:ext>
            </a:extLst>
          </p:cNvPr>
          <p:cNvSpPr txBox="1"/>
          <p:nvPr/>
        </p:nvSpPr>
        <p:spPr>
          <a:xfrm>
            <a:off x="3097769" y="1910223"/>
            <a:ext cx="317716" cy="400110"/>
          </a:xfrm>
          <a:prstGeom prst="rect">
            <a:avLst/>
          </a:prstGeom>
          <a:noFill/>
        </p:spPr>
        <p:txBody>
          <a:bodyPr wrap="none" rtlCol="0">
            <a:spAutoFit/>
          </a:bodyPr>
          <a:lstStyle/>
          <a:p>
            <a:r>
              <a:rPr lang="en-US" sz="2000" dirty="0">
                <a:solidFill>
                  <a:schemeClr val="accent5">
                    <a:lumMod val="75000"/>
                  </a:schemeClr>
                </a:solidFill>
                <a:latin typeface="Arial Rounded MT Bold" panose="020F0704030504030204" pitchFamily="34" charset="0"/>
              </a:rPr>
              <a:t>x</a:t>
            </a:r>
          </a:p>
        </p:txBody>
      </p:sp>
      <p:sp>
        <p:nvSpPr>
          <p:cNvPr id="74" name="Arrow: Right 73">
            <a:extLst>
              <a:ext uri="{FF2B5EF4-FFF2-40B4-BE49-F238E27FC236}">
                <a16:creationId xmlns:a16="http://schemas.microsoft.com/office/drawing/2014/main" id="{BC0E1C74-B96C-D377-3804-093021BE6073}"/>
              </a:ext>
            </a:extLst>
          </p:cNvPr>
          <p:cNvSpPr/>
          <p:nvPr/>
        </p:nvSpPr>
        <p:spPr>
          <a:xfrm>
            <a:off x="2218491" y="1835774"/>
            <a:ext cx="132729" cy="11834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C43B59B4-7366-DD98-EE27-C8CF9A71B5A2}"/>
              </a:ext>
            </a:extLst>
          </p:cNvPr>
          <p:cNvSpPr/>
          <p:nvPr/>
        </p:nvSpPr>
        <p:spPr>
          <a:xfrm>
            <a:off x="4111899" y="1835774"/>
            <a:ext cx="157733" cy="11834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42653529-2111-F35F-31D6-6C9377607731}"/>
              </a:ext>
            </a:extLst>
          </p:cNvPr>
          <p:cNvSpPr/>
          <p:nvPr/>
        </p:nvSpPr>
        <p:spPr>
          <a:xfrm>
            <a:off x="6031152" y="1835774"/>
            <a:ext cx="151437" cy="11834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5054CF73-5146-7450-4B24-8BC56C53BB18}"/>
              </a:ext>
            </a:extLst>
          </p:cNvPr>
          <p:cNvSpPr/>
          <p:nvPr/>
        </p:nvSpPr>
        <p:spPr>
          <a:xfrm>
            <a:off x="10039420" y="1860882"/>
            <a:ext cx="154382" cy="8369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row: Right 79">
            <a:extLst>
              <a:ext uri="{FF2B5EF4-FFF2-40B4-BE49-F238E27FC236}">
                <a16:creationId xmlns:a16="http://schemas.microsoft.com/office/drawing/2014/main" id="{714019E1-86DE-0FEF-1BC8-47A9F7A824C8}"/>
              </a:ext>
            </a:extLst>
          </p:cNvPr>
          <p:cNvSpPr/>
          <p:nvPr/>
        </p:nvSpPr>
        <p:spPr>
          <a:xfrm>
            <a:off x="8030993" y="1841654"/>
            <a:ext cx="151437" cy="11834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04B4FD6-6530-7DB6-608C-F9336D03D977}"/>
              </a:ext>
            </a:extLst>
          </p:cNvPr>
          <p:cNvSpPr txBox="1"/>
          <p:nvPr/>
        </p:nvSpPr>
        <p:spPr>
          <a:xfrm>
            <a:off x="1520222" y="988343"/>
            <a:ext cx="1529265" cy="338554"/>
          </a:xfrm>
          <a:prstGeom prst="rect">
            <a:avLst/>
          </a:prstGeom>
          <a:noFill/>
        </p:spPr>
        <p:txBody>
          <a:bodyPr wrap="none" rtlCol="0">
            <a:spAutoFit/>
          </a:bodyPr>
          <a:lstStyle/>
          <a:p>
            <a:r>
              <a:rPr lang="en-US" sz="1600" dirty="0">
                <a:solidFill>
                  <a:srgbClr val="C00000"/>
                </a:solidFill>
                <a:latin typeface="Arial Rounded MT Bold" panose="020F0704030504030204" pitchFamily="34" charset="0"/>
              </a:rPr>
              <a:t>disambiguate</a:t>
            </a:r>
          </a:p>
        </p:txBody>
      </p:sp>
      <p:sp>
        <p:nvSpPr>
          <p:cNvPr id="83" name="TextBox 82">
            <a:extLst>
              <a:ext uri="{FF2B5EF4-FFF2-40B4-BE49-F238E27FC236}">
                <a16:creationId xmlns:a16="http://schemas.microsoft.com/office/drawing/2014/main" id="{630D47DD-32F4-6383-CCE5-73A6705E54CC}"/>
              </a:ext>
            </a:extLst>
          </p:cNvPr>
          <p:cNvSpPr txBox="1"/>
          <p:nvPr/>
        </p:nvSpPr>
        <p:spPr>
          <a:xfrm>
            <a:off x="3422277" y="984988"/>
            <a:ext cx="1732847" cy="338554"/>
          </a:xfrm>
          <a:prstGeom prst="rect">
            <a:avLst/>
          </a:prstGeom>
          <a:noFill/>
        </p:spPr>
        <p:txBody>
          <a:bodyPr wrap="none" rtlCol="0">
            <a:spAutoFit/>
          </a:bodyPr>
          <a:lstStyle/>
          <a:p>
            <a:r>
              <a:rPr lang="en-US" sz="1600" dirty="0">
                <a:solidFill>
                  <a:srgbClr val="C00000"/>
                </a:solidFill>
                <a:latin typeface="Arial Rounded MT Bold" panose="020F0704030504030204" pitchFamily="34" charset="0"/>
              </a:rPr>
              <a:t>closure convert</a:t>
            </a:r>
          </a:p>
        </p:txBody>
      </p:sp>
      <p:sp>
        <p:nvSpPr>
          <p:cNvPr id="84" name="TextBox 83">
            <a:extLst>
              <a:ext uri="{FF2B5EF4-FFF2-40B4-BE49-F238E27FC236}">
                <a16:creationId xmlns:a16="http://schemas.microsoft.com/office/drawing/2014/main" id="{EF6ED13B-E558-48D5-1C23-047C26EF03D4}"/>
              </a:ext>
            </a:extLst>
          </p:cNvPr>
          <p:cNvSpPr txBox="1"/>
          <p:nvPr/>
        </p:nvSpPr>
        <p:spPr>
          <a:xfrm>
            <a:off x="5542574" y="984988"/>
            <a:ext cx="1280030" cy="338554"/>
          </a:xfrm>
          <a:prstGeom prst="rect">
            <a:avLst/>
          </a:prstGeom>
          <a:noFill/>
        </p:spPr>
        <p:txBody>
          <a:bodyPr wrap="none" rtlCol="0">
            <a:spAutoFit/>
          </a:bodyPr>
          <a:lstStyle/>
          <a:p>
            <a:r>
              <a:rPr lang="en-US" sz="1600" dirty="0">
                <a:solidFill>
                  <a:srgbClr val="C00000"/>
                </a:solidFill>
                <a:latin typeface="Arial Rounded MT Bold" panose="020F0704030504030204" pitchFamily="34" charset="0"/>
              </a:rPr>
              <a:t>knormalize</a:t>
            </a:r>
          </a:p>
        </p:txBody>
      </p:sp>
      <p:sp>
        <p:nvSpPr>
          <p:cNvPr id="85" name="TextBox 84">
            <a:extLst>
              <a:ext uri="{FF2B5EF4-FFF2-40B4-BE49-F238E27FC236}">
                <a16:creationId xmlns:a16="http://schemas.microsoft.com/office/drawing/2014/main" id="{A634F4F1-9DF4-CF92-038A-D6676D44F89A}"/>
              </a:ext>
            </a:extLst>
          </p:cNvPr>
          <p:cNvSpPr txBox="1"/>
          <p:nvPr/>
        </p:nvSpPr>
        <p:spPr>
          <a:xfrm>
            <a:off x="7417797" y="985017"/>
            <a:ext cx="1797928" cy="338554"/>
          </a:xfrm>
          <a:prstGeom prst="rect">
            <a:avLst/>
          </a:prstGeom>
          <a:noFill/>
        </p:spPr>
        <p:txBody>
          <a:bodyPr wrap="none" rtlCol="0">
            <a:spAutoFit/>
          </a:bodyPr>
          <a:lstStyle/>
          <a:p>
            <a:r>
              <a:rPr lang="en-US" sz="1600" dirty="0">
                <a:solidFill>
                  <a:srgbClr val="C00000"/>
                </a:solidFill>
                <a:latin typeface="Arial Rounded MT Bold" panose="020F0704030504030204" pitchFamily="34" charset="0"/>
              </a:rPr>
              <a:t>code generation</a:t>
            </a:r>
          </a:p>
        </p:txBody>
      </p:sp>
      <p:sp>
        <p:nvSpPr>
          <p:cNvPr id="86" name="TextBox 85">
            <a:extLst>
              <a:ext uri="{FF2B5EF4-FFF2-40B4-BE49-F238E27FC236}">
                <a16:creationId xmlns:a16="http://schemas.microsoft.com/office/drawing/2014/main" id="{E138F178-02DE-3F1F-A7DF-2383A6C8A7C4}"/>
              </a:ext>
            </a:extLst>
          </p:cNvPr>
          <p:cNvSpPr txBox="1"/>
          <p:nvPr/>
        </p:nvSpPr>
        <p:spPr>
          <a:xfrm>
            <a:off x="9448599" y="997763"/>
            <a:ext cx="1803892" cy="338554"/>
          </a:xfrm>
          <a:prstGeom prst="rect">
            <a:avLst/>
          </a:prstGeom>
          <a:noFill/>
        </p:spPr>
        <p:txBody>
          <a:bodyPr wrap="none" rtlCol="0">
            <a:spAutoFit/>
          </a:bodyPr>
          <a:lstStyle/>
          <a:p>
            <a:r>
              <a:rPr lang="en-US" sz="1600" dirty="0">
                <a:solidFill>
                  <a:srgbClr val="C00000"/>
                </a:solidFill>
                <a:latin typeface="Arial Rounded MT Bold" panose="020F0704030504030204" pitchFamily="34" charset="0"/>
              </a:rPr>
              <a:t>label elimination</a:t>
            </a:r>
          </a:p>
        </p:txBody>
      </p:sp>
      <p:cxnSp>
        <p:nvCxnSpPr>
          <p:cNvPr id="88" name="Straight Arrow Connector 87">
            <a:extLst>
              <a:ext uri="{FF2B5EF4-FFF2-40B4-BE49-F238E27FC236}">
                <a16:creationId xmlns:a16="http://schemas.microsoft.com/office/drawing/2014/main" id="{AA1C295F-D6CD-9706-C82B-E65BAC0D0FEC}"/>
              </a:ext>
            </a:extLst>
          </p:cNvPr>
          <p:cNvCxnSpPr/>
          <p:nvPr/>
        </p:nvCxnSpPr>
        <p:spPr>
          <a:xfrm flipV="1">
            <a:off x="1025371" y="3278222"/>
            <a:ext cx="0" cy="41245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9" name="Straight Arrow Connector 88">
            <a:extLst>
              <a:ext uri="{FF2B5EF4-FFF2-40B4-BE49-F238E27FC236}">
                <a16:creationId xmlns:a16="http://schemas.microsoft.com/office/drawing/2014/main" id="{C09B1180-BE20-2E94-62AE-42A191D1E2A9}"/>
              </a:ext>
            </a:extLst>
          </p:cNvPr>
          <p:cNvCxnSpPr>
            <a:cxnSpLocks/>
          </p:cNvCxnSpPr>
          <p:nvPr/>
        </p:nvCxnSpPr>
        <p:spPr>
          <a:xfrm flipV="1">
            <a:off x="1025371" y="2310333"/>
            <a:ext cx="724" cy="3472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1" name="Straight Arrow Connector 90">
            <a:extLst>
              <a:ext uri="{FF2B5EF4-FFF2-40B4-BE49-F238E27FC236}">
                <a16:creationId xmlns:a16="http://schemas.microsoft.com/office/drawing/2014/main" id="{DFB33D97-6710-0505-1C66-520598221FBF}"/>
              </a:ext>
            </a:extLst>
          </p:cNvPr>
          <p:cNvCxnSpPr>
            <a:cxnSpLocks/>
          </p:cNvCxnSpPr>
          <p:nvPr/>
        </p:nvCxnSpPr>
        <p:spPr>
          <a:xfrm flipV="1">
            <a:off x="8765346" y="2325687"/>
            <a:ext cx="0" cy="13649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3" name="Straight Arrow Connector 92">
            <a:extLst>
              <a:ext uri="{FF2B5EF4-FFF2-40B4-BE49-F238E27FC236}">
                <a16:creationId xmlns:a16="http://schemas.microsoft.com/office/drawing/2014/main" id="{53F67204-8C0C-50D4-55FA-5D58D02D4F34}"/>
              </a:ext>
            </a:extLst>
          </p:cNvPr>
          <p:cNvCxnSpPr/>
          <p:nvPr/>
        </p:nvCxnSpPr>
        <p:spPr>
          <a:xfrm flipV="1">
            <a:off x="321737" y="5052530"/>
            <a:ext cx="0" cy="41245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4" name="TextBox 93">
            <a:extLst>
              <a:ext uri="{FF2B5EF4-FFF2-40B4-BE49-F238E27FC236}">
                <a16:creationId xmlns:a16="http://schemas.microsoft.com/office/drawing/2014/main" id="{DCC4D866-7459-FE04-6A21-3CF60D2B9190}"/>
              </a:ext>
            </a:extLst>
          </p:cNvPr>
          <p:cNvSpPr txBox="1"/>
          <p:nvPr/>
        </p:nvSpPr>
        <p:spPr>
          <a:xfrm>
            <a:off x="435313" y="5047019"/>
            <a:ext cx="698461" cy="369332"/>
          </a:xfrm>
          <a:prstGeom prst="rect">
            <a:avLst/>
          </a:prstGeom>
          <a:noFill/>
        </p:spPr>
        <p:txBody>
          <a:bodyPr wrap="none" rtlCol="0">
            <a:spAutoFit/>
          </a:bodyPr>
          <a:lstStyle/>
          <a:p>
            <a:r>
              <a:rPr lang="en-US" dirty="0">
                <a:solidFill>
                  <a:srgbClr val="339933"/>
                </a:solidFill>
              </a:rPr>
              <a:t>parse</a:t>
            </a:r>
          </a:p>
        </p:txBody>
      </p:sp>
      <p:cxnSp>
        <p:nvCxnSpPr>
          <p:cNvPr id="96" name="Straight Arrow Connector 95">
            <a:extLst>
              <a:ext uri="{FF2B5EF4-FFF2-40B4-BE49-F238E27FC236}">
                <a16:creationId xmlns:a16="http://schemas.microsoft.com/office/drawing/2014/main" id="{4FCB7CEE-E72B-2290-1F66-9CA3CA988061}"/>
              </a:ext>
            </a:extLst>
          </p:cNvPr>
          <p:cNvCxnSpPr/>
          <p:nvPr/>
        </p:nvCxnSpPr>
        <p:spPr>
          <a:xfrm>
            <a:off x="9610928" y="2325368"/>
            <a:ext cx="0" cy="13653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Straight Arrow Connector 96">
            <a:extLst>
              <a:ext uri="{FF2B5EF4-FFF2-40B4-BE49-F238E27FC236}">
                <a16:creationId xmlns:a16="http://schemas.microsoft.com/office/drawing/2014/main" id="{1C388158-5575-C345-04A8-61C412AA26A6}"/>
              </a:ext>
            </a:extLst>
          </p:cNvPr>
          <p:cNvCxnSpPr/>
          <p:nvPr/>
        </p:nvCxnSpPr>
        <p:spPr>
          <a:xfrm>
            <a:off x="11562945" y="2325687"/>
            <a:ext cx="0" cy="13653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a:extLst>
              <a:ext uri="{FF2B5EF4-FFF2-40B4-BE49-F238E27FC236}">
                <a16:creationId xmlns:a16="http://schemas.microsoft.com/office/drawing/2014/main" id="{8ED7C084-D9E9-FC48-307A-690E91B57827}"/>
              </a:ext>
            </a:extLst>
          </p:cNvPr>
          <p:cNvCxnSpPr>
            <a:cxnSpLocks/>
          </p:cNvCxnSpPr>
          <p:nvPr/>
        </p:nvCxnSpPr>
        <p:spPr>
          <a:xfrm>
            <a:off x="318495" y="5579743"/>
            <a:ext cx="0" cy="4124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2" name="TextBox 101">
            <a:extLst>
              <a:ext uri="{FF2B5EF4-FFF2-40B4-BE49-F238E27FC236}">
                <a16:creationId xmlns:a16="http://schemas.microsoft.com/office/drawing/2014/main" id="{D555835A-A2E1-0FD3-C6AD-018F45E81DEF}"/>
              </a:ext>
            </a:extLst>
          </p:cNvPr>
          <p:cNvSpPr txBox="1"/>
          <p:nvPr/>
        </p:nvSpPr>
        <p:spPr>
          <a:xfrm>
            <a:off x="385670" y="5578949"/>
            <a:ext cx="942117" cy="369332"/>
          </a:xfrm>
          <a:prstGeom prst="rect">
            <a:avLst/>
          </a:prstGeom>
          <a:noFill/>
        </p:spPr>
        <p:txBody>
          <a:bodyPr wrap="none" rtlCol="0">
            <a:spAutoFit/>
          </a:bodyPr>
          <a:lstStyle/>
          <a:p>
            <a:r>
              <a:rPr lang="en-US" dirty="0">
                <a:solidFill>
                  <a:schemeClr val="accent1"/>
                </a:solidFill>
              </a:rPr>
              <a:t>unparse</a:t>
            </a:r>
          </a:p>
        </p:txBody>
      </p:sp>
      <p:cxnSp>
        <p:nvCxnSpPr>
          <p:cNvPr id="104" name="Straight Arrow Connector 103">
            <a:extLst>
              <a:ext uri="{FF2B5EF4-FFF2-40B4-BE49-F238E27FC236}">
                <a16:creationId xmlns:a16="http://schemas.microsoft.com/office/drawing/2014/main" id="{0195B7D7-1763-DEDA-CAA6-D7059BA3D21C}"/>
              </a:ext>
            </a:extLst>
          </p:cNvPr>
          <p:cNvCxnSpPr/>
          <p:nvPr/>
        </p:nvCxnSpPr>
        <p:spPr>
          <a:xfrm>
            <a:off x="11064401" y="4108970"/>
            <a:ext cx="9715" cy="5855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5" name="TextBox 104">
            <a:extLst>
              <a:ext uri="{FF2B5EF4-FFF2-40B4-BE49-F238E27FC236}">
                <a16:creationId xmlns:a16="http://schemas.microsoft.com/office/drawing/2014/main" id="{F0F60580-FF87-B84B-3551-F2FFE6BDF502}"/>
              </a:ext>
            </a:extLst>
          </p:cNvPr>
          <p:cNvSpPr txBox="1"/>
          <p:nvPr/>
        </p:nvSpPr>
        <p:spPr>
          <a:xfrm>
            <a:off x="11125110" y="4217097"/>
            <a:ext cx="906017" cy="369332"/>
          </a:xfrm>
          <a:prstGeom prst="rect">
            <a:avLst/>
          </a:prstGeom>
          <a:noFill/>
        </p:spPr>
        <p:txBody>
          <a:bodyPr wrap="none" rtlCol="0">
            <a:spAutoFit/>
          </a:bodyPr>
          <a:lstStyle/>
          <a:p>
            <a:r>
              <a:rPr lang="en-US" dirty="0" err="1">
                <a:solidFill>
                  <a:srgbClr val="EE9012"/>
                </a:solidFill>
              </a:rPr>
              <a:t>loadfun</a:t>
            </a:r>
            <a:endParaRPr lang="en-US" dirty="0">
              <a:solidFill>
                <a:srgbClr val="EE9012"/>
              </a:solidFill>
            </a:endParaRPr>
          </a:p>
        </p:txBody>
      </p:sp>
      <p:sp>
        <p:nvSpPr>
          <p:cNvPr id="106" name="TextBox 105">
            <a:extLst>
              <a:ext uri="{FF2B5EF4-FFF2-40B4-BE49-F238E27FC236}">
                <a16:creationId xmlns:a16="http://schemas.microsoft.com/office/drawing/2014/main" id="{9182F1EB-146D-C192-9E9B-09C7310882EA}"/>
              </a:ext>
            </a:extLst>
          </p:cNvPr>
          <p:cNvSpPr txBox="1"/>
          <p:nvPr/>
        </p:nvSpPr>
        <p:spPr>
          <a:xfrm>
            <a:off x="7137589" y="555003"/>
            <a:ext cx="1044841" cy="400110"/>
          </a:xfrm>
          <a:prstGeom prst="rect">
            <a:avLst/>
          </a:prstGeom>
          <a:noFill/>
        </p:spPr>
        <p:txBody>
          <a:bodyPr wrap="square" rtlCol="0">
            <a:spAutoFit/>
          </a:bodyPr>
          <a:lstStyle/>
          <a:p>
            <a:r>
              <a:rPr lang="en-US" sz="2000" dirty="0">
                <a:solidFill>
                  <a:schemeClr val="accent1"/>
                </a:solidFill>
                <a:latin typeface="Arial Black" panose="020B0A04020102020204" pitchFamily="34" charset="0"/>
              </a:rPr>
              <a:t>UFT</a:t>
            </a:r>
          </a:p>
        </p:txBody>
      </p:sp>
      <p:sp>
        <p:nvSpPr>
          <p:cNvPr id="107" name="TextBox 106">
            <a:extLst>
              <a:ext uri="{FF2B5EF4-FFF2-40B4-BE49-F238E27FC236}">
                <a16:creationId xmlns:a16="http://schemas.microsoft.com/office/drawing/2014/main" id="{7FD5F3D7-EBBA-A438-5415-FEC073F544E9}"/>
              </a:ext>
            </a:extLst>
          </p:cNvPr>
          <p:cNvSpPr txBox="1"/>
          <p:nvPr/>
        </p:nvSpPr>
        <p:spPr>
          <a:xfrm>
            <a:off x="7114080" y="4995511"/>
            <a:ext cx="1044841" cy="400110"/>
          </a:xfrm>
          <a:prstGeom prst="rect">
            <a:avLst/>
          </a:prstGeom>
          <a:noFill/>
        </p:spPr>
        <p:txBody>
          <a:bodyPr wrap="square" rtlCol="0">
            <a:spAutoFit/>
          </a:bodyPr>
          <a:lstStyle/>
          <a:p>
            <a:r>
              <a:rPr lang="en-US" sz="2000" dirty="0">
                <a:solidFill>
                  <a:srgbClr val="EE9012"/>
                </a:solidFill>
                <a:latin typeface="Arial Black" panose="020B0A04020102020204" pitchFamily="34" charset="0"/>
              </a:rPr>
              <a:t>SVM</a:t>
            </a:r>
          </a:p>
        </p:txBody>
      </p:sp>
      <p:sp>
        <p:nvSpPr>
          <p:cNvPr id="108" name="TextBox 107">
            <a:extLst>
              <a:ext uri="{FF2B5EF4-FFF2-40B4-BE49-F238E27FC236}">
                <a16:creationId xmlns:a16="http://schemas.microsoft.com/office/drawing/2014/main" id="{D8931223-EADC-E5B4-3F67-6CA3F00A99A2}"/>
              </a:ext>
            </a:extLst>
          </p:cNvPr>
          <p:cNvSpPr txBox="1"/>
          <p:nvPr/>
        </p:nvSpPr>
        <p:spPr>
          <a:xfrm>
            <a:off x="7119652" y="3289436"/>
            <a:ext cx="1044841" cy="400110"/>
          </a:xfrm>
          <a:prstGeom prst="rect">
            <a:avLst/>
          </a:prstGeom>
          <a:noFill/>
        </p:spPr>
        <p:txBody>
          <a:bodyPr wrap="square" rtlCol="0">
            <a:spAutoFit/>
          </a:bodyPr>
          <a:lstStyle/>
          <a:p>
            <a:r>
              <a:rPr lang="en-US" sz="2000" dirty="0">
                <a:solidFill>
                  <a:schemeClr val="tx1">
                    <a:lumMod val="50000"/>
                    <a:lumOff val="50000"/>
                  </a:schemeClr>
                </a:solidFill>
                <a:latin typeface="Arial Black" panose="020B0A04020102020204" pitchFamily="34" charset="0"/>
              </a:rPr>
              <a:t>Files</a:t>
            </a:r>
          </a:p>
        </p:txBody>
      </p:sp>
    </p:spTree>
    <p:extLst>
      <p:ext uri="{BB962C8B-B14F-4D97-AF65-F5344CB8AC3E}">
        <p14:creationId xmlns:p14="http://schemas.microsoft.com/office/powerpoint/2010/main" val="33001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500"/>
                                        <p:tgtEl>
                                          <p:spTgt spid="8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fade">
                                      <p:cBhvr>
                                        <p:cTn id="69" dur="500"/>
                                        <p:tgtEl>
                                          <p:spTgt spid="8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7"/>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9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08"/>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8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9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99"/>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7"/>
                                        </p:tgtEl>
                                        <p:attrNameLst>
                                          <p:attrName>style.visibility</p:attrName>
                                        </p:attrNameLst>
                                      </p:cBhvr>
                                      <p:to>
                                        <p:strVal val="visible"/>
                                      </p:to>
                                    </p:set>
                                    <p:animEffect transition="in" filter="fade">
                                      <p:cBhvr>
                                        <p:cTn id="112" dur="500"/>
                                        <p:tgtEl>
                                          <p:spTgt spid="107"/>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1" grpId="0" animBg="1"/>
      <p:bldP spid="16" grpId="0" animBg="1"/>
      <p:bldP spid="17" grpId="0" animBg="1"/>
      <p:bldP spid="21" grpId="0"/>
      <p:bldP spid="23" grpId="0"/>
      <p:bldP spid="24" grpId="0"/>
      <p:bldP spid="25" grpId="0"/>
      <p:bldP spid="26" grpId="0"/>
      <p:bldP spid="27" grpId="0"/>
      <p:bldP spid="28" grpId="0"/>
      <p:bldP spid="30" grpId="0"/>
      <p:bldP spid="31" grpId="0"/>
      <p:bldP spid="32" grpId="0"/>
      <p:bldP spid="33" grpId="0"/>
      <p:bldP spid="34" grpId="0"/>
      <p:bldP spid="74" grpId="0" animBg="1"/>
      <p:bldP spid="75" grpId="0" animBg="1"/>
      <p:bldP spid="76" grpId="0" animBg="1"/>
      <p:bldP spid="79" grpId="0" animBg="1"/>
      <p:bldP spid="80" grpId="0" animBg="1"/>
      <p:bldP spid="81" grpId="0"/>
      <p:bldP spid="83" grpId="0"/>
      <p:bldP spid="84" grpId="0"/>
      <p:bldP spid="85" grpId="0"/>
      <p:bldP spid="86" grpId="0"/>
      <p:bldP spid="94" grpId="0"/>
      <p:bldP spid="102" grpId="0"/>
      <p:bldP spid="105" grpId="0"/>
      <p:bldP spid="106" grpId="0"/>
      <p:bldP spid="107" grpId="0"/>
      <p:bldP spid="1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7A793A3B-5260-AC7F-C95F-2C444BD80F26}"/>
              </a:ext>
            </a:extLst>
          </p:cNvPr>
          <p:cNvSpPr>
            <a:spLocks noGrp="1"/>
          </p:cNvSpPr>
          <p:nvPr>
            <p:ph type="ctrTitle"/>
          </p:nvPr>
        </p:nvSpPr>
        <p:spPr>
          <a:xfrm>
            <a:off x="362056" y="343663"/>
            <a:ext cx="4040471" cy="535531"/>
          </a:xfrm>
        </p:spPr>
        <p:txBody>
          <a:bodyPr/>
          <a:lstStyle/>
          <a:p>
            <a:r>
              <a:rPr lang="en-US" sz="3200" dirty="0"/>
              <a:t>Stack Tracing</a:t>
            </a:r>
          </a:p>
        </p:txBody>
      </p:sp>
      <p:sp>
        <p:nvSpPr>
          <p:cNvPr id="8" name="Subtitle 3">
            <a:extLst>
              <a:ext uri="{FF2B5EF4-FFF2-40B4-BE49-F238E27FC236}">
                <a16:creationId xmlns:a16="http://schemas.microsoft.com/office/drawing/2014/main" id="{24CB9963-6924-336F-4DE9-8E0A231E2CFD}"/>
              </a:ext>
            </a:extLst>
          </p:cNvPr>
          <p:cNvSpPr>
            <a:spLocks noGrp="1"/>
          </p:cNvSpPr>
          <p:nvPr>
            <p:ph type="subTitle" idx="1"/>
          </p:nvPr>
        </p:nvSpPr>
        <p:spPr>
          <a:xfrm>
            <a:off x="389104" y="879194"/>
            <a:ext cx="3018482" cy="341632"/>
          </a:xfrm>
        </p:spPr>
        <p:txBody>
          <a:bodyPr/>
          <a:lstStyle/>
          <a:p>
            <a:r>
              <a:rPr lang="en-US" sz="1800" dirty="0"/>
              <a:t>Srcloc</a:t>
            </a:r>
          </a:p>
        </p:txBody>
      </p:sp>
      <p:sp>
        <p:nvSpPr>
          <p:cNvPr id="9" name="Rectangle 8">
            <a:extLst>
              <a:ext uri="{FF2B5EF4-FFF2-40B4-BE49-F238E27FC236}">
                <a16:creationId xmlns:a16="http://schemas.microsoft.com/office/drawing/2014/main" id="{F5378BEB-7E2A-DAC1-EB72-5AA1F3E2CA01}"/>
              </a:ext>
            </a:extLst>
          </p:cNvPr>
          <p:cNvSpPr/>
          <p:nvPr/>
        </p:nvSpPr>
        <p:spPr>
          <a:xfrm>
            <a:off x="6069346" y="1669912"/>
            <a:ext cx="3787302" cy="341633"/>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rgbClr val="FF0000"/>
                </a:solidFill>
                <a:latin typeface="Consolas" panose="020B0609020204030204" pitchFamily="49" charset="0"/>
              </a:rPr>
              <a:t>.at </a:t>
            </a:r>
            <a:r>
              <a:rPr lang="en-US" sz="1600" dirty="0">
                <a:solidFill>
                  <a:srgbClr val="0070C0"/>
                </a:solidFill>
                <a:latin typeface="Consolas" panose="020B0609020204030204" pitchFamily="49" charset="0"/>
              </a:rPr>
              <a:t>sum_squares.scm </a:t>
            </a:r>
            <a:r>
              <a:rPr lang="en-US" sz="1600" dirty="0">
                <a:solidFill>
                  <a:srgbClr val="D85192"/>
                </a:solidFill>
                <a:latin typeface="Consolas" panose="020B0609020204030204" pitchFamily="49" charset="0"/>
              </a:rPr>
              <a:t>5 </a:t>
            </a:r>
            <a:r>
              <a:rPr lang="en-US" sz="1600" dirty="0">
                <a:solidFill>
                  <a:srgbClr val="657B83"/>
                </a:solidFill>
                <a:latin typeface="Consolas" panose="020B0609020204030204" pitchFamily="49" charset="0"/>
              </a:rPr>
              <a:t>call 3 3 4</a:t>
            </a:r>
          </a:p>
        </p:txBody>
      </p:sp>
      <p:sp>
        <p:nvSpPr>
          <p:cNvPr id="10" name="Rectangle 9">
            <a:extLst>
              <a:ext uri="{FF2B5EF4-FFF2-40B4-BE49-F238E27FC236}">
                <a16:creationId xmlns:a16="http://schemas.microsoft.com/office/drawing/2014/main" id="{40D48F51-393E-A9E5-AEFD-0469771C1201}"/>
              </a:ext>
            </a:extLst>
          </p:cNvPr>
          <p:cNvSpPr/>
          <p:nvPr/>
        </p:nvSpPr>
        <p:spPr>
          <a:xfrm>
            <a:off x="822746" y="2297447"/>
            <a:ext cx="4089721" cy="1469863"/>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size</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Instruction</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instructions</a:t>
            </a:r>
            <a:r>
              <a:rPr lang="en-US" sz="1600" b="1" dirty="0">
                <a:solidFill>
                  <a:srgbClr val="586E75"/>
                </a:solidFill>
                <a:latin typeface="Consolas" panose="020B0609020204030204" pitchFamily="49" charset="0"/>
              </a:rPr>
              <a:t>[]</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1" name="Text Placeholder 9">
            <a:extLst>
              <a:ext uri="{FF2B5EF4-FFF2-40B4-BE49-F238E27FC236}">
                <a16:creationId xmlns:a16="http://schemas.microsoft.com/office/drawing/2014/main" id="{B60EBC29-5C9E-ABAA-1964-E373D73F06EA}"/>
              </a:ext>
            </a:extLst>
          </p:cNvPr>
          <p:cNvSpPr txBox="1">
            <a:spLocks/>
          </p:cNvSpPr>
          <p:nvPr/>
        </p:nvSpPr>
        <p:spPr>
          <a:xfrm>
            <a:off x="389104" y="1281511"/>
            <a:ext cx="5846326" cy="6273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Store code location inside the function</a:t>
            </a:r>
          </a:p>
          <a:p>
            <a:pPr marL="800100" lvl="1" indent="-342900">
              <a:buFont typeface="Arial" panose="020B0604020202020204" pitchFamily="34" charset="0"/>
              <a:buChar char="•"/>
            </a:pPr>
            <a:endParaRPr lang="en-US" dirty="0"/>
          </a:p>
        </p:txBody>
      </p:sp>
      <p:cxnSp>
        <p:nvCxnSpPr>
          <p:cNvPr id="13" name="Straight Connector 12">
            <a:extLst>
              <a:ext uri="{FF2B5EF4-FFF2-40B4-BE49-F238E27FC236}">
                <a16:creationId xmlns:a16="http://schemas.microsoft.com/office/drawing/2014/main" id="{AB41F087-7230-DFC7-F900-1147C58A8235}"/>
              </a:ext>
            </a:extLst>
          </p:cNvPr>
          <p:cNvCxnSpPr/>
          <p:nvPr/>
        </p:nvCxnSpPr>
        <p:spPr>
          <a:xfrm>
            <a:off x="8560341" y="1669913"/>
            <a:ext cx="0" cy="3416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Table 24">
            <a:extLst>
              <a:ext uri="{FF2B5EF4-FFF2-40B4-BE49-F238E27FC236}">
                <a16:creationId xmlns:a16="http://schemas.microsoft.com/office/drawing/2014/main" id="{6D8C715F-8877-8670-172F-FFCCB248230E}"/>
              </a:ext>
            </a:extLst>
          </p:cNvPr>
          <p:cNvGraphicFramePr>
            <a:graphicFrameLocks noGrp="1"/>
          </p:cNvGraphicFramePr>
          <p:nvPr>
            <p:extLst>
              <p:ext uri="{D42A27DB-BD31-4B8C-83A1-F6EECF244321}">
                <p14:modId xmlns:p14="http://schemas.microsoft.com/office/powerpoint/2010/main" val="1292039892"/>
              </p:ext>
            </p:extLst>
          </p:nvPr>
        </p:nvGraphicFramePr>
        <p:xfrm>
          <a:off x="3706238" y="4437786"/>
          <a:ext cx="8212673" cy="365760"/>
        </p:xfrm>
        <a:graphic>
          <a:graphicData uri="http://schemas.openxmlformats.org/drawingml/2006/table">
            <a:tbl>
              <a:tblPr firstRow="1" bandRow="1">
                <a:tableStyleId>{5C22544A-7EE6-4342-B048-85BDC9FD1C3A}</a:tableStyleId>
              </a:tblPr>
              <a:tblGrid>
                <a:gridCol w="960315">
                  <a:extLst>
                    <a:ext uri="{9D8B030D-6E8A-4147-A177-3AD203B41FA5}">
                      <a16:colId xmlns:a16="http://schemas.microsoft.com/office/drawing/2014/main" val="3939628999"/>
                    </a:ext>
                  </a:extLst>
                </a:gridCol>
                <a:gridCol w="1082914">
                  <a:extLst>
                    <a:ext uri="{9D8B030D-6E8A-4147-A177-3AD203B41FA5}">
                      <a16:colId xmlns:a16="http://schemas.microsoft.com/office/drawing/2014/main" val="1178318309"/>
                    </a:ext>
                  </a:extLst>
                </a:gridCol>
                <a:gridCol w="931359">
                  <a:extLst>
                    <a:ext uri="{9D8B030D-6E8A-4147-A177-3AD203B41FA5}">
                      <a16:colId xmlns:a16="http://schemas.microsoft.com/office/drawing/2014/main" val="3094811376"/>
                    </a:ext>
                  </a:extLst>
                </a:gridCol>
                <a:gridCol w="1256941">
                  <a:extLst>
                    <a:ext uri="{9D8B030D-6E8A-4147-A177-3AD203B41FA5}">
                      <a16:colId xmlns:a16="http://schemas.microsoft.com/office/drawing/2014/main" val="913749670"/>
                    </a:ext>
                  </a:extLst>
                </a:gridCol>
                <a:gridCol w="710119">
                  <a:extLst>
                    <a:ext uri="{9D8B030D-6E8A-4147-A177-3AD203B41FA5}">
                      <a16:colId xmlns:a16="http://schemas.microsoft.com/office/drawing/2014/main" val="2652739433"/>
                    </a:ext>
                  </a:extLst>
                </a:gridCol>
                <a:gridCol w="787941">
                  <a:extLst>
                    <a:ext uri="{9D8B030D-6E8A-4147-A177-3AD203B41FA5}">
                      <a16:colId xmlns:a16="http://schemas.microsoft.com/office/drawing/2014/main" val="4171260348"/>
                    </a:ext>
                  </a:extLst>
                </a:gridCol>
                <a:gridCol w="1178432">
                  <a:extLst>
                    <a:ext uri="{9D8B030D-6E8A-4147-A177-3AD203B41FA5}">
                      <a16:colId xmlns:a16="http://schemas.microsoft.com/office/drawing/2014/main" val="1405749302"/>
                    </a:ext>
                  </a:extLst>
                </a:gridCol>
                <a:gridCol w="1304652">
                  <a:extLst>
                    <a:ext uri="{9D8B030D-6E8A-4147-A177-3AD203B41FA5}">
                      <a16:colId xmlns:a16="http://schemas.microsoft.com/office/drawing/2014/main" val="3325790083"/>
                    </a:ext>
                  </a:extLst>
                </a:gridCol>
              </a:tblGrid>
              <a:tr h="31229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r>
                        <a:rPr lang="en-US" dirty="0">
                          <a:solidFill>
                            <a:schemeClr val="tx1">
                              <a:lumMod val="65000"/>
                              <a:lumOff val="35000"/>
                            </a:schemeClr>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r>
                        <a:rPr lang="en-US" dirty="0">
                          <a:solidFill>
                            <a:schemeClr val="tx1">
                              <a:lumMod val="65000"/>
                              <a:lumOff val="35000"/>
                            </a:schemeClr>
                          </a:solidFill>
                        </a:rPr>
                        <a:t>Halt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tc>
                  <a:txBody>
                    <a:bodyPr/>
                    <a:lstStyle/>
                    <a:p>
                      <a:r>
                        <a:rPr lang="en-US" dirty="0">
                          <a:solidFill>
                            <a:schemeClr val="tx1">
                              <a:lumMod val="65000"/>
                              <a:lumOff val="35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7F3"/>
                    </a:solidFill>
                  </a:tcPr>
                </a:tc>
                <a:extLst>
                  <a:ext uri="{0D108BD9-81ED-4DB2-BD59-A6C34878D82A}">
                    <a16:rowId xmlns:a16="http://schemas.microsoft.com/office/drawing/2014/main" val="3303218210"/>
                  </a:ext>
                </a:extLst>
              </a:tr>
            </a:tbl>
          </a:graphicData>
        </a:graphic>
      </p:graphicFrame>
      <p:sp>
        <p:nvSpPr>
          <p:cNvPr id="26" name="TextBox 25">
            <a:extLst>
              <a:ext uri="{FF2B5EF4-FFF2-40B4-BE49-F238E27FC236}">
                <a16:creationId xmlns:a16="http://schemas.microsoft.com/office/drawing/2014/main" id="{9DFE65B0-1441-7AB2-24C9-C687B53BD238}"/>
              </a:ext>
            </a:extLst>
          </p:cNvPr>
          <p:cNvSpPr txBox="1"/>
          <p:nvPr/>
        </p:nvSpPr>
        <p:spPr>
          <a:xfrm>
            <a:off x="389104" y="4432762"/>
            <a:ext cx="3579780" cy="338554"/>
          </a:xfrm>
          <a:prstGeom prst="rect">
            <a:avLst/>
          </a:prstGeom>
          <a:noFill/>
        </p:spPr>
        <p:txBody>
          <a:bodyPr wrap="square">
            <a:spAutoFit/>
          </a:bodyPr>
          <a:lstStyle/>
          <a:p>
            <a:r>
              <a:rPr lang="en-US" sz="1600" b="0" dirty="0">
                <a:solidFill>
                  <a:srgbClr val="CB4B16"/>
                </a:solidFill>
                <a:effectLst/>
                <a:latin typeface="Consolas" panose="020B0609020204030204" pitchFamily="49" charset="0"/>
              </a:rPr>
              <a:t>Instruction</a:t>
            </a:r>
            <a:r>
              <a:rPr lang="en-US" sz="1600" b="0" dirty="0">
                <a:solidFill>
                  <a:srgbClr val="657B83"/>
                </a:solidFill>
                <a:effectLst/>
                <a:latin typeface="Consolas" panose="020B0609020204030204" pitchFamily="49" charset="0"/>
              </a:rPr>
              <a:t> instructions[]:</a:t>
            </a:r>
            <a:endParaRPr lang="en-US" sz="1600" dirty="0"/>
          </a:p>
        </p:txBody>
      </p:sp>
      <p:sp>
        <p:nvSpPr>
          <p:cNvPr id="34" name="Rectangle 33">
            <a:extLst>
              <a:ext uri="{FF2B5EF4-FFF2-40B4-BE49-F238E27FC236}">
                <a16:creationId xmlns:a16="http://schemas.microsoft.com/office/drawing/2014/main" id="{38DC98B4-A485-003A-A09A-CC68EC80476F}"/>
              </a:ext>
            </a:extLst>
          </p:cNvPr>
          <p:cNvSpPr/>
          <p:nvPr/>
        </p:nvSpPr>
        <p:spPr>
          <a:xfrm>
            <a:off x="822746" y="1706580"/>
            <a:ext cx="4089721" cy="333631"/>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859900"/>
                </a:solidFill>
                <a:effectLst/>
                <a:latin typeface="Consolas" panose="020B0609020204030204" pitchFamily="49" charset="0"/>
              </a:rPr>
              <a:t>typedef</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uint32_t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Instruction</a:t>
            </a:r>
            <a:r>
              <a:rPr lang="en-US" sz="1600" b="0" dirty="0">
                <a:solidFill>
                  <a:srgbClr val="657B83"/>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73FFF4FC-6D26-BACE-C1DA-43FF85D12819}"/>
              </a:ext>
            </a:extLst>
          </p:cNvPr>
          <p:cNvSpPr/>
          <p:nvPr/>
        </p:nvSpPr>
        <p:spPr>
          <a:xfrm>
            <a:off x="6053034" y="2721706"/>
            <a:ext cx="1867710" cy="333631"/>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657B83"/>
                </a:solidFill>
                <a:effectLst/>
                <a:latin typeface="Consolas" panose="020B0609020204030204" pitchFamily="49" charset="0"/>
              </a:rPr>
              <a:t>Index  |  Line#</a:t>
            </a:r>
          </a:p>
        </p:txBody>
      </p:sp>
      <p:cxnSp>
        <p:nvCxnSpPr>
          <p:cNvPr id="37" name="Straight Arrow Connector 36">
            <a:extLst>
              <a:ext uri="{FF2B5EF4-FFF2-40B4-BE49-F238E27FC236}">
                <a16:creationId xmlns:a16="http://schemas.microsoft.com/office/drawing/2014/main" id="{47AA9302-E1BD-017E-3851-53C54108F2EC}"/>
              </a:ext>
            </a:extLst>
          </p:cNvPr>
          <p:cNvCxnSpPr>
            <a:cxnSpLocks/>
            <a:endCxn id="35" idx="0"/>
          </p:cNvCxnSpPr>
          <p:nvPr/>
        </p:nvCxnSpPr>
        <p:spPr>
          <a:xfrm>
            <a:off x="6986889" y="2040211"/>
            <a:ext cx="0" cy="6814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9C55E7CB-4562-D2C9-B481-CADFE1407C47}"/>
              </a:ext>
            </a:extLst>
          </p:cNvPr>
          <p:cNvCxnSpPr>
            <a:cxnSpLocks/>
          </p:cNvCxnSpPr>
          <p:nvPr/>
        </p:nvCxnSpPr>
        <p:spPr>
          <a:xfrm rot="10800000" flipV="1">
            <a:off x="5129718" y="2040210"/>
            <a:ext cx="4121286" cy="2392549"/>
          </a:xfrm>
          <a:prstGeom prst="curvedConnector3">
            <a:avLst>
              <a:gd name="adj1" fmla="val 11998"/>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70A2E3E8-3EAA-1DFB-7B09-9360BA5DAD39}"/>
              </a:ext>
            </a:extLst>
          </p:cNvPr>
          <p:cNvCxnSpPr>
            <a:cxnSpLocks/>
            <a:stCxn id="35" idx="2"/>
          </p:cNvCxnSpPr>
          <p:nvPr/>
        </p:nvCxnSpPr>
        <p:spPr>
          <a:xfrm rot="16200000" flipH="1">
            <a:off x="7805075" y="2237151"/>
            <a:ext cx="1363090" cy="2999462"/>
          </a:xfrm>
          <a:prstGeom prst="curvedConnector2">
            <a:avLst/>
          </a:prstGeom>
          <a:ln w="19050">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7" name="Right Brace 46">
            <a:extLst>
              <a:ext uri="{FF2B5EF4-FFF2-40B4-BE49-F238E27FC236}">
                <a16:creationId xmlns:a16="http://schemas.microsoft.com/office/drawing/2014/main" id="{D149428F-7FA2-41D9-378C-FBA6F31A965C}"/>
              </a:ext>
            </a:extLst>
          </p:cNvPr>
          <p:cNvSpPr/>
          <p:nvPr/>
        </p:nvSpPr>
        <p:spPr>
          <a:xfrm rot="5400000">
            <a:off x="7483013" y="2450542"/>
            <a:ext cx="277210" cy="5204299"/>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B1EAB4-3B22-2EA4-E150-56C80C7DE69B}"/>
              </a:ext>
            </a:extLst>
          </p:cNvPr>
          <p:cNvSpPr txBox="1"/>
          <p:nvPr/>
        </p:nvSpPr>
        <p:spPr>
          <a:xfrm>
            <a:off x="6986889" y="5259705"/>
            <a:ext cx="1223253" cy="369332"/>
          </a:xfrm>
          <a:prstGeom prst="rect">
            <a:avLst/>
          </a:prstGeom>
          <a:noFill/>
        </p:spPr>
        <p:txBody>
          <a:bodyPr wrap="square">
            <a:spAutoFit/>
          </a:bodyPr>
          <a:lstStyle/>
          <a:p>
            <a:r>
              <a:rPr lang="en-US" dirty="0">
                <a:solidFill>
                  <a:srgbClr val="657B83"/>
                </a:solidFill>
                <a:latin typeface="Consolas" panose="020B0609020204030204" pitchFamily="49" charset="0"/>
              </a:rPr>
              <a:t>s</a:t>
            </a:r>
            <a:r>
              <a:rPr lang="en-US" sz="1800" dirty="0">
                <a:solidFill>
                  <a:srgbClr val="657B83"/>
                </a:solidFill>
                <a:latin typeface="Consolas" panose="020B0609020204030204" pitchFamily="49" charset="0"/>
              </a:rPr>
              <a:t>ize + 1</a:t>
            </a:r>
            <a:endParaRPr lang="en-US" dirty="0"/>
          </a:p>
        </p:txBody>
      </p:sp>
      <p:sp>
        <p:nvSpPr>
          <p:cNvPr id="50" name="TextBox 49">
            <a:extLst>
              <a:ext uri="{FF2B5EF4-FFF2-40B4-BE49-F238E27FC236}">
                <a16:creationId xmlns:a16="http://schemas.microsoft.com/office/drawing/2014/main" id="{719480D3-4A90-63F3-5B72-7E6C5527AF35}"/>
              </a:ext>
            </a:extLst>
          </p:cNvPr>
          <p:cNvSpPr txBox="1"/>
          <p:nvPr/>
        </p:nvSpPr>
        <p:spPr>
          <a:xfrm>
            <a:off x="4696075" y="4434214"/>
            <a:ext cx="944489" cy="369332"/>
          </a:xfrm>
          <a:prstGeom prst="rect">
            <a:avLst/>
          </a:prstGeom>
          <a:noFill/>
        </p:spPr>
        <p:txBody>
          <a:bodyPr wrap="none" rtlCol="0">
            <a:spAutoFit/>
          </a:bodyPr>
          <a:lstStyle/>
          <a:p>
            <a:r>
              <a:rPr lang="en-US" dirty="0">
                <a:solidFill>
                  <a:srgbClr val="657B83"/>
                </a:solidFill>
                <a:latin typeface="Consolas" panose="020B0609020204030204" pitchFamily="49" charset="0"/>
              </a:rPr>
              <a:t>c</a:t>
            </a:r>
            <a:r>
              <a:rPr lang="en-US" sz="1800" dirty="0">
                <a:solidFill>
                  <a:srgbClr val="657B83"/>
                </a:solidFill>
                <a:latin typeface="Consolas" panose="020B0609020204030204" pitchFamily="49" charset="0"/>
              </a:rPr>
              <a:t>all 3</a:t>
            </a:r>
            <a:endParaRPr lang="en-US" dirty="0"/>
          </a:p>
        </p:txBody>
      </p:sp>
      <p:sp>
        <p:nvSpPr>
          <p:cNvPr id="59" name="TextBox 58">
            <a:extLst>
              <a:ext uri="{FF2B5EF4-FFF2-40B4-BE49-F238E27FC236}">
                <a16:creationId xmlns:a16="http://schemas.microsoft.com/office/drawing/2014/main" id="{4604CB01-6D61-77DC-0A86-C759A4DE8DF7}"/>
              </a:ext>
            </a:extLst>
          </p:cNvPr>
          <p:cNvSpPr txBox="1"/>
          <p:nvPr/>
        </p:nvSpPr>
        <p:spPr>
          <a:xfrm>
            <a:off x="9514106" y="4418427"/>
            <a:ext cx="944489" cy="369332"/>
          </a:xfrm>
          <a:prstGeom prst="rect">
            <a:avLst/>
          </a:prstGeom>
          <a:noFill/>
        </p:spPr>
        <p:txBody>
          <a:bodyPr wrap="square" rtlCol="0">
            <a:spAutoFit/>
          </a:bodyPr>
          <a:lstStyle/>
          <a:p>
            <a:r>
              <a:rPr lang="en-US" sz="1800" dirty="0">
                <a:solidFill>
                  <a:srgbClr val="657B83"/>
                </a:solidFill>
                <a:latin typeface="Consolas" panose="020B0609020204030204" pitchFamily="49" charset="0"/>
              </a:rPr>
              <a:t>srcloc</a:t>
            </a:r>
            <a:endParaRPr lang="en-US" dirty="0"/>
          </a:p>
        </p:txBody>
      </p:sp>
    </p:spTree>
    <p:extLst>
      <p:ext uri="{BB962C8B-B14F-4D97-AF65-F5344CB8AC3E}">
        <p14:creationId xmlns:p14="http://schemas.microsoft.com/office/powerpoint/2010/main" val="24916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35" grpId="0" animBg="1"/>
      <p:bldP spid="47" grpId="0" animBg="1"/>
      <p:bldP spid="49" grpId="0"/>
      <p:bldP spid="50"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48C8F22C-B4FB-8CF9-2EFC-FD7A9119C59D}"/>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3">
            <a:extLst>
              <a:ext uri="{FF2B5EF4-FFF2-40B4-BE49-F238E27FC236}">
                <a16:creationId xmlns:a16="http://schemas.microsoft.com/office/drawing/2014/main" id="{E05B5E15-80E3-5D1F-D837-B1950E4578E3}"/>
              </a:ext>
            </a:extLst>
          </p:cNvPr>
          <p:cNvSpPr>
            <a:spLocks noGrp="1"/>
          </p:cNvSpPr>
          <p:nvPr>
            <p:ph type="subTitle" idx="1"/>
          </p:nvPr>
        </p:nvSpPr>
        <p:spPr>
          <a:xfrm>
            <a:off x="389104" y="879194"/>
            <a:ext cx="3018482" cy="341632"/>
          </a:xfrm>
        </p:spPr>
        <p:txBody>
          <a:bodyPr/>
          <a:lstStyle/>
          <a:p>
            <a:r>
              <a:rPr lang="en-US" sz="1800" dirty="0"/>
              <a:t>Srcloc</a:t>
            </a:r>
          </a:p>
        </p:txBody>
      </p:sp>
      <p:sp>
        <p:nvSpPr>
          <p:cNvPr id="7" name="Rectangle 6">
            <a:extLst>
              <a:ext uri="{FF2B5EF4-FFF2-40B4-BE49-F238E27FC236}">
                <a16:creationId xmlns:a16="http://schemas.microsoft.com/office/drawing/2014/main" id="{81337B28-064F-213B-8C47-124A9479D157}"/>
              </a:ext>
            </a:extLst>
          </p:cNvPr>
          <p:cNvSpPr/>
          <p:nvPr/>
        </p:nvSpPr>
        <p:spPr>
          <a:xfrm>
            <a:off x="696287" y="1756357"/>
            <a:ext cx="8836820" cy="2591907"/>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effectLst/>
                <a:latin typeface="Consolas" panose="020B0609020204030204" pitchFamily="49" charset="0"/>
              </a:rPr>
              <a:t>struct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VMFunction</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GCMETA</a:t>
            </a:r>
            <a:r>
              <a:rPr lang="en-US" sz="1600" b="0" dirty="0">
                <a:solidFill>
                  <a:srgbClr val="657B83"/>
                </a:solidFill>
                <a:effectLst/>
                <a:latin typeface="Consolas" panose="020B0609020204030204" pitchFamily="49" charset="0"/>
              </a:rPr>
              <a:t>(</a:t>
            </a:r>
            <a:r>
              <a:rPr lang="en-US" sz="1600" b="0" dirty="0">
                <a:solidFill>
                  <a:srgbClr val="268BD2"/>
                </a:solidFill>
                <a:effectLst/>
                <a:latin typeface="Consolas" panose="020B0609020204030204" pitchFamily="49" charset="0"/>
              </a:rPr>
              <a:t>VMFunction</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Name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funname</a:t>
            </a:r>
            <a:r>
              <a:rPr lang="en-US" sz="1600" b="0" dirty="0">
                <a:solidFill>
                  <a:srgbClr val="657B83"/>
                </a:solidFill>
                <a:effectLst/>
                <a:latin typeface="Consolas" panose="020B0609020204030204" pitchFamily="49" charset="0"/>
              </a:rPr>
              <a:t>;  </a:t>
            </a:r>
          </a:p>
          <a:p>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  </a:t>
            </a:r>
            <a:r>
              <a:rPr lang="en-US" sz="1600" b="1" dirty="0">
                <a:solidFill>
                  <a:srgbClr val="586E75"/>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arity</a:t>
            </a:r>
            <a:r>
              <a:rPr lang="en-US" sz="1600" b="0" dirty="0">
                <a:solidFill>
                  <a:srgbClr val="657B83"/>
                </a:solidFill>
                <a:effectLst/>
                <a:latin typeface="Consolas" panose="020B0609020204030204" pitchFamily="49" charset="0"/>
              </a:rPr>
              <a:t>;</a:t>
            </a:r>
            <a:r>
              <a:rPr lang="en-US" sz="1600" b="0" i="1" dirty="0">
                <a:solidFill>
                  <a:srgbClr val="93A1A1"/>
                </a:solidFill>
                <a:effectLst/>
                <a:latin typeface="Consolas" panose="020B0609020204030204" pitchFamily="49" charset="0"/>
              </a:rPr>
              <a:t> // number of args expected</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1" dirty="0">
                <a:solidFill>
                  <a:srgbClr val="586E75"/>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num_insturctions</a:t>
            </a:r>
            <a:r>
              <a:rPr lang="en-US" sz="1600" b="0" dirty="0">
                <a:solidFill>
                  <a:srgbClr val="657B83"/>
                </a:solidFill>
                <a:effectLst/>
                <a:latin typeface="Consolas" panose="020B0609020204030204" pitchFamily="49" charset="0"/>
              </a:rPr>
              <a:t>;</a:t>
            </a:r>
            <a:r>
              <a:rPr lang="en-US" sz="1600" b="0" i="1" dirty="0">
                <a:solidFill>
                  <a:srgbClr val="93A1A1"/>
                </a:solidFill>
                <a:effectLst/>
                <a:latin typeface="Consolas" panose="020B0609020204030204" pitchFamily="49" charset="0"/>
              </a:rPr>
              <a:t> // number of instructions in the function</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1" dirty="0">
                <a:solidFill>
                  <a:srgbClr val="586E75"/>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nregs</a:t>
            </a:r>
            <a:r>
              <a:rPr lang="en-US" sz="1600" b="0" dirty="0">
                <a:solidFill>
                  <a:srgbClr val="657B83"/>
                </a:solidFill>
                <a:effectLst/>
                <a:latin typeface="Consolas" panose="020B0609020204030204" pitchFamily="49" charset="0"/>
              </a:rPr>
              <a:t>;</a:t>
            </a:r>
            <a:r>
              <a:rPr lang="en-US" sz="1600" b="0" i="1" dirty="0">
                <a:solidFill>
                  <a:srgbClr val="93A1A1"/>
                </a:solidFill>
                <a:effectLst/>
                <a:latin typeface="Consolas" panose="020B0609020204030204" pitchFamily="49" charset="0"/>
              </a:rPr>
              <a:t> // one more than the number of highest register read or written</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Instruction</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instructions</a:t>
            </a:r>
            <a:r>
              <a:rPr lang="en-US" sz="1600" b="1" dirty="0">
                <a:solidFill>
                  <a:srgbClr val="586E75"/>
                </a:solidFill>
                <a:effectLst/>
                <a:latin typeface="Consolas" panose="020B0609020204030204" pitchFamily="49" charset="0"/>
              </a:rPr>
              <a:t>[]</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a:t>
            </a:r>
          </a:p>
        </p:txBody>
      </p:sp>
      <p:sp>
        <p:nvSpPr>
          <p:cNvPr id="8" name="Text Placeholder 9">
            <a:extLst>
              <a:ext uri="{FF2B5EF4-FFF2-40B4-BE49-F238E27FC236}">
                <a16:creationId xmlns:a16="http://schemas.microsoft.com/office/drawing/2014/main" id="{EFA141DA-0D56-4001-2963-C52E815F9C48}"/>
              </a:ext>
            </a:extLst>
          </p:cNvPr>
          <p:cNvSpPr txBox="1">
            <a:spLocks/>
          </p:cNvSpPr>
          <p:nvPr/>
        </p:nvSpPr>
        <p:spPr>
          <a:xfrm>
            <a:off x="389104" y="1281511"/>
            <a:ext cx="5846326"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Change in function representation</a:t>
            </a:r>
          </a:p>
        </p:txBody>
      </p:sp>
      <p:cxnSp>
        <p:nvCxnSpPr>
          <p:cNvPr id="10" name="Straight Connector 9">
            <a:extLst>
              <a:ext uri="{FF2B5EF4-FFF2-40B4-BE49-F238E27FC236}">
                <a16:creationId xmlns:a16="http://schemas.microsoft.com/office/drawing/2014/main" id="{1EA6569A-BE62-359B-FB2F-39A1CDD836F8}"/>
              </a:ext>
            </a:extLst>
          </p:cNvPr>
          <p:cNvCxnSpPr/>
          <p:nvPr/>
        </p:nvCxnSpPr>
        <p:spPr>
          <a:xfrm>
            <a:off x="933856" y="3429000"/>
            <a:ext cx="23861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63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1C49E215-0C9D-2CF5-42B8-F0874F3F9F19}"/>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8">
            <a:extLst>
              <a:ext uri="{FF2B5EF4-FFF2-40B4-BE49-F238E27FC236}">
                <a16:creationId xmlns:a16="http://schemas.microsoft.com/office/drawing/2014/main" id="{C5F90D18-C62C-C195-04C8-4D29A4020087}"/>
              </a:ext>
            </a:extLst>
          </p:cNvPr>
          <p:cNvSpPr>
            <a:spLocks noGrp="1"/>
          </p:cNvSpPr>
          <p:nvPr>
            <p:ph type="subTitle" idx="1"/>
          </p:nvPr>
        </p:nvSpPr>
        <p:spPr>
          <a:xfrm>
            <a:off x="362055" y="937156"/>
            <a:ext cx="4040471" cy="757130"/>
          </a:xfrm>
        </p:spPr>
        <p:txBody>
          <a:bodyPr/>
          <a:lstStyle/>
          <a:p>
            <a:r>
              <a:rPr lang="en-US" sz="2400" dirty="0">
                <a:solidFill>
                  <a:schemeClr val="tx1">
                    <a:lumMod val="75000"/>
                    <a:lumOff val="25000"/>
                  </a:schemeClr>
                </a:solidFill>
              </a:rPr>
              <a:t> Background (svm - srcloc):</a:t>
            </a:r>
          </a:p>
        </p:txBody>
      </p:sp>
      <p:sp>
        <p:nvSpPr>
          <p:cNvPr id="7" name="Text Placeholder 9">
            <a:extLst>
              <a:ext uri="{FF2B5EF4-FFF2-40B4-BE49-F238E27FC236}">
                <a16:creationId xmlns:a16="http://schemas.microsoft.com/office/drawing/2014/main" id="{97656859-624F-1B93-D406-3DE720BD4C39}"/>
              </a:ext>
            </a:extLst>
          </p:cNvPr>
          <p:cNvSpPr txBox="1">
            <a:spLocks/>
          </p:cNvSpPr>
          <p:nvPr/>
        </p:nvSpPr>
        <p:spPr>
          <a:xfrm>
            <a:off x="611961" y="1515653"/>
            <a:ext cx="5059265"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Activation Record representation</a:t>
            </a:r>
          </a:p>
          <a:p>
            <a:pPr marL="800100" lvl="1" indent="-34290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AB630605-8212-6B9E-6879-095C3FB0B2E9}"/>
              </a:ext>
            </a:extLst>
          </p:cNvPr>
          <p:cNvSpPr/>
          <p:nvPr/>
        </p:nvSpPr>
        <p:spPr>
          <a:xfrm>
            <a:off x="1113375" y="1995784"/>
            <a:ext cx="3453322" cy="196813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all relative to caller</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9" name="Text Placeholder 9">
            <a:extLst>
              <a:ext uri="{FF2B5EF4-FFF2-40B4-BE49-F238E27FC236}">
                <a16:creationId xmlns:a16="http://schemas.microsoft.com/office/drawing/2014/main" id="{CB13238E-104F-EFA3-77D9-A0404D18641C}"/>
              </a:ext>
            </a:extLst>
          </p:cNvPr>
          <p:cNvSpPr txBox="1">
            <a:spLocks/>
          </p:cNvSpPr>
          <p:nvPr/>
        </p:nvSpPr>
        <p:spPr>
          <a:xfrm>
            <a:off x="611961" y="4102669"/>
            <a:ext cx="4456151" cy="6827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Stack representation</a:t>
            </a:r>
          </a:p>
          <a:p>
            <a:pPr marL="800100" lvl="1" indent="-342900">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A63D4475-413E-F593-1A7C-9C950E3D4C65}"/>
              </a:ext>
            </a:extLst>
          </p:cNvPr>
          <p:cNvSpPr/>
          <p:nvPr/>
        </p:nvSpPr>
        <p:spPr>
          <a:xfrm>
            <a:off x="1113375" y="4562486"/>
            <a:ext cx="4698461" cy="1559722"/>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curr_prog</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num_activations</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STACK_SIZE</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Tree>
    <p:extLst>
      <p:ext uri="{BB962C8B-B14F-4D97-AF65-F5344CB8AC3E}">
        <p14:creationId xmlns:p14="http://schemas.microsoft.com/office/powerpoint/2010/main" val="155495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animBg="1"/>
      <p:bldP spid="9"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C325B118-ED79-9624-7642-AF51B209C1F7}"/>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3">
            <a:extLst>
              <a:ext uri="{FF2B5EF4-FFF2-40B4-BE49-F238E27FC236}">
                <a16:creationId xmlns:a16="http://schemas.microsoft.com/office/drawing/2014/main" id="{CAFAFCA9-1F16-381C-DC8F-591A016F16AA}"/>
              </a:ext>
            </a:extLst>
          </p:cNvPr>
          <p:cNvSpPr>
            <a:spLocks noGrp="1"/>
          </p:cNvSpPr>
          <p:nvPr>
            <p:ph type="subTitle" idx="1"/>
          </p:nvPr>
        </p:nvSpPr>
        <p:spPr>
          <a:xfrm>
            <a:off x="389104" y="879194"/>
            <a:ext cx="3018482" cy="341632"/>
          </a:xfrm>
        </p:spPr>
        <p:txBody>
          <a:bodyPr/>
          <a:lstStyle/>
          <a:p>
            <a:r>
              <a:rPr lang="en-US" sz="1800" dirty="0"/>
              <a:t>Srcloc</a:t>
            </a:r>
          </a:p>
        </p:txBody>
      </p:sp>
      <p:sp>
        <p:nvSpPr>
          <p:cNvPr id="8" name="Text Placeholder 9">
            <a:extLst>
              <a:ext uri="{FF2B5EF4-FFF2-40B4-BE49-F238E27FC236}">
                <a16:creationId xmlns:a16="http://schemas.microsoft.com/office/drawing/2014/main" id="{DAA2DB01-3AE9-FF91-951D-6A5284F85C2A}"/>
              </a:ext>
            </a:extLst>
          </p:cNvPr>
          <p:cNvSpPr txBox="1">
            <a:spLocks/>
          </p:cNvSpPr>
          <p:nvPr/>
        </p:nvSpPr>
        <p:spPr>
          <a:xfrm>
            <a:off x="389104" y="1281511"/>
            <a:ext cx="5846326"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Changes in Activation record</a:t>
            </a:r>
          </a:p>
        </p:txBody>
      </p:sp>
      <p:sp>
        <p:nvSpPr>
          <p:cNvPr id="9" name="Rectangle 8">
            <a:extLst>
              <a:ext uri="{FF2B5EF4-FFF2-40B4-BE49-F238E27FC236}">
                <a16:creationId xmlns:a16="http://schemas.microsoft.com/office/drawing/2014/main" id="{94B6BAFB-AC2B-8514-D972-4ACA0D2233A9}"/>
              </a:ext>
            </a:extLst>
          </p:cNvPr>
          <p:cNvSpPr/>
          <p:nvPr/>
        </p:nvSpPr>
        <p:spPr>
          <a:xfrm>
            <a:off x="949205" y="1756357"/>
            <a:ext cx="3453322" cy="196813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all relative to caller</a:t>
            </a:r>
            <a:endParaRPr lang="en-US" sz="1600" dirty="0">
              <a:solidFill>
                <a:srgbClr val="657B83"/>
              </a:solidFill>
              <a:latin typeface="Consolas" panose="020B0609020204030204" pitchFamily="49" charset="0"/>
            </a:endParaRPr>
          </a:p>
          <a:p>
            <a:pPr lvl="1"/>
            <a:r>
              <a:rPr lang="en-US" sz="1600" dirty="0">
                <a:solidFill>
                  <a:srgbClr val="657B83"/>
                </a:solidFill>
                <a:latin typeface="Consolas" panose="020B0609020204030204" pitchFamily="49" charset="0"/>
              </a:rPr>
              <a:t>...</a:t>
            </a:r>
          </a:p>
          <a:p>
            <a:pPr lvl="1"/>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0" name="Arrow: Right 9">
            <a:extLst>
              <a:ext uri="{FF2B5EF4-FFF2-40B4-BE49-F238E27FC236}">
                <a16:creationId xmlns:a16="http://schemas.microsoft.com/office/drawing/2014/main" id="{AE1F610E-CCE1-3896-700F-5A1478659852}"/>
              </a:ext>
            </a:extLst>
          </p:cNvPr>
          <p:cNvSpPr/>
          <p:nvPr/>
        </p:nvSpPr>
        <p:spPr>
          <a:xfrm>
            <a:off x="5410201" y="2613963"/>
            <a:ext cx="651752" cy="437743"/>
          </a:xfrm>
          <a:prstGeom prst="rightArrow">
            <a:avLst/>
          </a:prstGeom>
          <a:solidFill>
            <a:srgbClr val="ECECEA"/>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1" name="Rectangle 10">
            <a:extLst>
              <a:ext uri="{FF2B5EF4-FFF2-40B4-BE49-F238E27FC236}">
                <a16:creationId xmlns:a16="http://schemas.microsoft.com/office/drawing/2014/main" id="{43FD66A4-41EC-4A48-C274-9AEDF0D2354C}"/>
              </a:ext>
            </a:extLst>
          </p:cNvPr>
          <p:cNvSpPr/>
          <p:nvPr/>
        </p:nvSpPr>
        <p:spPr>
          <a:xfrm>
            <a:off x="7115023" y="1756356"/>
            <a:ext cx="3453322" cy="2611363"/>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/*callee*/</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/*tailcall identifier*/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uint8_t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tailcall_info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2" name="Rectangle 11">
            <a:extLst>
              <a:ext uri="{FF2B5EF4-FFF2-40B4-BE49-F238E27FC236}">
                <a16:creationId xmlns:a16="http://schemas.microsoft.com/office/drawing/2014/main" id="{F6B641D3-5A11-EB25-FE78-47569558C4DD}"/>
              </a:ext>
            </a:extLst>
          </p:cNvPr>
          <p:cNvSpPr/>
          <p:nvPr/>
        </p:nvSpPr>
        <p:spPr>
          <a:xfrm>
            <a:off x="949205" y="4519234"/>
            <a:ext cx="4698461" cy="1559722"/>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num_activations</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STACK_SIZE</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6" name="Text Placeholder 9">
            <a:extLst>
              <a:ext uri="{FF2B5EF4-FFF2-40B4-BE49-F238E27FC236}">
                <a16:creationId xmlns:a16="http://schemas.microsoft.com/office/drawing/2014/main" id="{087A5CD7-4884-2811-6E7A-F10622B99090}"/>
              </a:ext>
            </a:extLst>
          </p:cNvPr>
          <p:cNvSpPr txBox="1">
            <a:spLocks/>
          </p:cNvSpPr>
          <p:nvPr/>
        </p:nvSpPr>
        <p:spPr>
          <a:xfrm>
            <a:off x="390253" y="4014826"/>
            <a:ext cx="5846326"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Changes on the Stack</a:t>
            </a:r>
          </a:p>
        </p:txBody>
      </p:sp>
      <p:sp>
        <p:nvSpPr>
          <p:cNvPr id="17" name="TextBox 16">
            <a:extLst>
              <a:ext uri="{FF2B5EF4-FFF2-40B4-BE49-F238E27FC236}">
                <a16:creationId xmlns:a16="http://schemas.microsoft.com/office/drawing/2014/main" id="{CD8D940F-1600-6538-99D1-2901C6A71230}"/>
              </a:ext>
            </a:extLst>
          </p:cNvPr>
          <p:cNvSpPr txBox="1"/>
          <p:nvPr/>
        </p:nvSpPr>
        <p:spPr>
          <a:xfrm>
            <a:off x="1405646" y="4784747"/>
            <a:ext cx="3453322" cy="615553"/>
          </a:xfrm>
          <a:prstGeom prst="rect">
            <a:avLst/>
          </a:prstGeom>
          <a:noFill/>
        </p:spPr>
        <p:txBody>
          <a:bodyPr wrap="square" rtlCol="0">
            <a:spAutoFit/>
          </a:bodyP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curr_prog</a:t>
            </a:r>
            <a:r>
              <a:rPr lang="en-US" sz="1600" dirty="0">
                <a:solidFill>
                  <a:srgbClr val="657B83"/>
                </a:solidFill>
                <a:latin typeface="Consolas" panose="020B0609020204030204" pitchFamily="49" charset="0"/>
              </a:rPr>
              <a:t>;</a:t>
            </a:r>
          </a:p>
          <a:p>
            <a:endParaRPr lang="en-US" dirty="0"/>
          </a:p>
        </p:txBody>
      </p:sp>
    </p:spTree>
    <p:extLst>
      <p:ext uri="{BB962C8B-B14F-4D97-AF65-F5344CB8AC3E}">
        <p14:creationId xmlns:p14="http://schemas.microsoft.com/office/powerpoint/2010/main" val="213824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717FB975-41FB-F97A-8738-CCD6ADC38615}"/>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3">
            <a:extLst>
              <a:ext uri="{FF2B5EF4-FFF2-40B4-BE49-F238E27FC236}">
                <a16:creationId xmlns:a16="http://schemas.microsoft.com/office/drawing/2014/main" id="{1BA90660-A41B-8EBC-960C-6E386EC74C53}"/>
              </a:ext>
            </a:extLst>
          </p:cNvPr>
          <p:cNvSpPr>
            <a:spLocks noGrp="1"/>
          </p:cNvSpPr>
          <p:nvPr>
            <p:ph type="subTitle" idx="1"/>
          </p:nvPr>
        </p:nvSpPr>
        <p:spPr>
          <a:xfrm>
            <a:off x="389104" y="879194"/>
            <a:ext cx="3018482" cy="341632"/>
          </a:xfrm>
        </p:spPr>
        <p:txBody>
          <a:bodyPr/>
          <a:lstStyle/>
          <a:p>
            <a:r>
              <a:rPr lang="en-US" sz="1800" dirty="0"/>
              <a:t>Srcloc</a:t>
            </a:r>
          </a:p>
        </p:txBody>
      </p:sp>
      <p:sp>
        <p:nvSpPr>
          <p:cNvPr id="7" name="Text Placeholder 9">
            <a:extLst>
              <a:ext uri="{FF2B5EF4-FFF2-40B4-BE49-F238E27FC236}">
                <a16:creationId xmlns:a16="http://schemas.microsoft.com/office/drawing/2014/main" id="{EDA2EF21-D656-B2D6-03A3-EC1636804DEB}"/>
              </a:ext>
            </a:extLst>
          </p:cNvPr>
          <p:cNvSpPr txBox="1">
            <a:spLocks/>
          </p:cNvSpPr>
          <p:nvPr/>
        </p:nvSpPr>
        <p:spPr>
          <a:xfrm>
            <a:off x="389104" y="1281511"/>
            <a:ext cx="3780501" cy="1586588"/>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Getting the call sites</a:t>
            </a:r>
          </a:p>
          <a:p>
            <a:pPr marL="800100" lvl="1" indent="-342900">
              <a:buFont typeface="Arial" panose="020B0604020202020204" pitchFamily="34" charset="0"/>
              <a:buChar char="•"/>
            </a:pPr>
            <a:r>
              <a:rPr lang="en-US" sz="1800" dirty="0">
                <a:solidFill>
                  <a:schemeClr val="tx1">
                    <a:lumMod val="65000"/>
                    <a:lumOff val="35000"/>
                  </a:schemeClr>
                </a:solidFill>
                <a:latin typeface="Arial" panose="020B0604020202020204" pitchFamily="34" charset="0"/>
                <a:cs typeface="Arial" panose="020B0604020202020204" pitchFamily="34" charset="0"/>
              </a:rPr>
              <a:t>Allows us to index into the Instructions array to retrieve the location</a:t>
            </a:r>
          </a:p>
          <a:p>
            <a:pPr marL="342900" indent="-342900">
              <a:buFont typeface="Arial" panose="020B0604020202020204" pitchFamily="34" charset="0"/>
              <a:buChar char="•"/>
            </a:pPr>
            <a:endParaRPr lang="en-US" sz="2000" dirty="0"/>
          </a:p>
        </p:txBody>
      </p:sp>
      <p:graphicFrame>
        <p:nvGraphicFramePr>
          <p:cNvPr id="9" name="Table 9">
            <a:extLst>
              <a:ext uri="{FF2B5EF4-FFF2-40B4-BE49-F238E27FC236}">
                <a16:creationId xmlns:a16="http://schemas.microsoft.com/office/drawing/2014/main" id="{EAF3AF04-DA5C-37DE-37C6-D151E7597C21}"/>
              </a:ext>
            </a:extLst>
          </p:cNvPr>
          <p:cNvGraphicFramePr>
            <a:graphicFrameLocks noGrp="1"/>
          </p:cNvGraphicFramePr>
          <p:nvPr>
            <p:extLst>
              <p:ext uri="{D42A27DB-BD31-4B8C-83A1-F6EECF244321}">
                <p14:modId xmlns:p14="http://schemas.microsoft.com/office/powerpoint/2010/main" val="3906285335"/>
              </p:ext>
            </p:extLst>
          </p:nvPr>
        </p:nvGraphicFramePr>
        <p:xfrm>
          <a:off x="6712083" y="496111"/>
          <a:ext cx="1171643" cy="5671228"/>
        </p:xfrm>
        <a:graphic>
          <a:graphicData uri="http://schemas.openxmlformats.org/drawingml/2006/table">
            <a:tbl>
              <a:tblPr firstRow="1" bandRow="1">
                <a:tableStyleId>{5C22544A-7EE6-4342-B048-85BDC9FD1C3A}</a:tableStyleId>
              </a:tblPr>
              <a:tblGrid>
                <a:gridCol w="1171643">
                  <a:extLst>
                    <a:ext uri="{9D8B030D-6E8A-4147-A177-3AD203B41FA5}">
                      <a16:colId xmlns:a16="http://schemas.microsoft.com/office/drawing/2014/main" val="4226035486"/>
                    </a:ext>
                  </a:extLst>
                </a:gridCol>
              </a:tblGrid>
              <a:tr h="56695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15759689"/>
                  </a:ext>
                </a:extLst>
              </a:tr>
              <a:tr h="5671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09605500"/>
                  </a:ext>
                </a:extLst>
              </a:tr>
              <a:tr h="5671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33055333"/>
                  </a:ext>
                </a:extLst>
              </a:tr>
              <a:tr h="5671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02466584"/>
                  </a:ext>
                </a:extLst>
              </a:tr>
              <a:tr h="5671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66015958"/>
                  </a:ext>
                </a:extLst>
              </a:tr>
              <a:tr h="5671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40262127"/>
                  </a:ext>
                </a:extLst>
              </a:tr>
              <a:tr h="5671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4653474"/>
                  </a:ext>
                </a:extLst>
              </a:tr>
              <a:tr h="5671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4533462"/>
                  </a:ext>
                </a:extLst>
              </a:tr>
              <a:tr h="5671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5080198"/>
                  </a:ext>
                </a:extLst>
              </a:tr>
              <a:tr h="5671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01570220"/>
                  </a:ext>
                </a:extLst>
              </a:tr>
            </a:tbl>
          </a:graphicData>
        </a:graphic>
      </p:graphicFrame>
      <p:sp>
        <p:nvSpPr>
          <p:cNvPr id="11" name="TextBox 10">
            <a:extLst>
              <a:ext uri="{FF2B5EF4-FFF2-40B4-BE49-F238E27FC236}">
                <a16:creationId xmlns:a16="http://schemas.microsoft.com/office/drawing/2014/main" id="{C193ECAA-B4EE-05D5-74BA-F2B888C3F7FB}"/>
              </a:ext>
            </a:extLst>
          </p:cNvPr>
          <p:cNvSpPr txBox="1"/>
          <p:nvPr/>
        </p:nvSpPr>
        <p:spPr>
          <a:xfrm>
            <a:off x="4668420" y="1711528"/>
            <a:ext cx="811498"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Fun1</a:t>
            </a:r>
            <a:endParaRPr lang="en-US" sz="2000" dirty="0">
              <a:solidFill>
                <a:schemeClr val="accent1"/>
              </a:solidFill>
            </a:endParaRPr>
          </a:p>
        </p:txBody>
      </p:sp>
      <p:sp>
        <p:nvSpPr>
          <p:cNvPr id="12" name="TextBox 11">
            <a:extLst>
              <a:ext uri="{FF2B5EF4-FFF2-40B4-BE49-F238E27FC236}">
                <a16:creationId xmlns:a16="http://schemas.microsoft.com/office/drawing/2014/main" id="{6003EC4C-29B4-22DB-EC6D-B68F3A14EBC2}"/>
              </a:ext>
            </a:extLst>
          </p:cNvPr>
          <p:cNvSpPr txBox="1"/>
          <p:nvPr/>
        </p:nvSpPr>
        <p:spPr>
          <a:xfrm>
            <a:off x="6892155" y="611428"/>
            <a:ext cx="811498"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Fun1</a:t>
            </a:r>
            <a:endParaRPr lang="en-US" sz="2000" dirty="0">
              <a:solidFill>
                <a:schemeClr val="accent1"/>
              </a:solidFill>
            </a:endParaRPr>
          </a:p>
        </p:txBody>
      </p:sp>
      <p:sp>
        <p:nvSpPr>
          <p:cNvPr id="13" name="TextBox 12">
            <a:extLst>
              <a:ext uri="{FF2B5EF4-FFF2-40B4-BE49-F238E27FC236}">
                <a16:creationId xmlns:a16="http://schemas.microsoft.com/office/drawing/2014/main" id="{068E2E63-E7EB-869F-4C65-E4BA5076F151}"/>
              </a:ext>
            </a:extLst>
          </p:cNvPr>
          <p:cNvSpPr txBox="1"/>
          <p:nvPr/>
        </p:nvSpPr>
        <p:spPr>
          <a:xfrm>
            <a:off x="6892155" y="1126855"/>
            <a:ext cx="811498"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Fun1</a:t>
            </a:r>
            <a:endParaRPr lang="en-US" sz="2000" dirty="0">
              <a:solidFill>
                <a:schemeClr val="accent1"/>
              </a:solidFill>
            </a:endParaRPr>
          </a:p>
        </p:txBody>
      </p:sp>
      <p:sp>
        <p:nvSpPr>
          <p:cNvPr id="14" name="TextBox 13">
            <a:extLst>
              <a:ext uri="{FF2B5EF4-FFF2-40B4-BE49-F238E27FC236}">
                <a16:creationId xmlns:a16="http://schemas.microsoft.com/office/drawing/2014/main" id="{1C22C0BD-AB9B-410B-CFC7-04FBBFC86C41}"/>
              </a:ext>
            </a:extLst>
          </p:cNvPr>
          <p:cNvSpPr txBox="1"/>
          <p:nvPr/>
        </p:nvSpPr>
        <p:spPr>
          <a:xfrm>
            <a:off x="4654086" y="2034329"/>
            <a:ext cx="811498"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Fun2</a:t>
            </a:r>
            <a:endParaRPr lang="en-US" sz="2000" dirty="0">
              <a:solidFill>
                <a:schemeClr val="accent1"/>
              </a:solidFill>
            </a:endParaRPr>
          </a:p>
        </p:txBody>
      </p:sp>
      <p:sp>
        <p:nvSpPr>
          <p:cNvPr id="15" name="TextBox 14">
            <a:extLst>
              <a:ext uri="{FF2B5EF4-FFF2-40B4-BE49-F238E27FC236}">
                <a16:creationId xmlns:a16="http://schemas.microsoft.com/office/drawing/2014/main" id="{C5EA4E2C-02F0-043C-1B2E-DD1D0C8189B9}"/>
              </a:ext>
            </a:extLst>
          </p:cNvPr>
          <p:cNvSpPr txBox="1"/>
          <p:nvPr/>
        </p:nvSpPr>
        <p:spPr>
          <a:xfrm>
            <a:off x="6892155" y="611428"/>
            <a:ext cx="811498" cy="400110"/>
          </a:xfrm>
          <a:prstGeom prst="rect">
            <a:avLst/>
          </a:prstGeom>
          <a:noFill/>
        </p:spPr>
        <p:txBody>
          <a:bodyPr wrap="square" rtlCol="0">
            <a:spAutoFit/>
          </a:bodyPr>
          <a:lstStyle/>
          <a:p>
            <a:r>
              <a:rPr lang="en-US" sz="2000" b="1" dirty="0">
                <a:solidFill>
                  <a:schemeClr val="accent1"/>
                </a:solidFill>
                <a:latin typeface="Consolas" panose="020B0609020204030204" pitchFamily="49" charset="0"/>
              </a:rPr>
              <a:t>Fun2</a:t>
            </a:r>
            <a:endParaRPr lang="en-US" sz="2000" dirty="0">
              <a:solidFill>
                <a:schemeClr val="accent1"/>
              </a:solidFill>
            </a:endParaRPr>
          </a:p>
        </p:txBody>
      </p:sp>
      <p:sp>
        <p:nvSpPr>
          <p:cNvPr id="18" name="Rectangle 17">
            <a:extLst>
              <a:ext uri="{FF2B5EF4-FFF2-40B4-BE49-F238E27FC236}">
                <a16:creationId xmlns:a16="http://schemas.microsoft.com/office/drawing/2014/main" id="{BEE80693-EED3-D488-A705-F3ABFDAAFA8B}"/>
              </a:ext>
            </a:extLst>
          </p:cNvPr>
          <p:cNvSpPr/>
          <p:nvPr/>
        </p:nvSpPr>
        <p:spPr>
          <a:xfrm>
            <a:off x="9287466" y="496112"/>
            <a:ext cx="2542478" cy="2227634"/>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/*callee*/</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fun2</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a:t>
            </a:r>
          </a:p>
        </p:txBody>
      </p:sp>
      <p:sp>
        <p:nvSpPr>
          <p:cNvPr id="20" name="Rectangle 19">
            <a:extLst>
              <a:ext uri="{FF2B5EF4-FFF2-40B4-BE49-F238E27FC236}">
                <a16:creationId xmlns:a16="http://schemas.microsoft.com/office/drawing/2014/main" id="{63E93B33-8ABD-78E7-D111-12743A5146E0}"/>
              </a:ext>
            </a:extLst>
          </p:cNvPr>
          <p:cNvSpPr/>
          <p:nvPr/>
        </p:nvSpPr>
        <p:spPr>
          <a:xfrm>
            <a:off x="9287466" y="3020438"/>
            <a:ext cx="2542478" cy="2135222"/>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a:t>
            </a:r>
          </a:p>
          <a:p>
            <a:r>
              <a:rPr lang="en-US" sz="1600" i="1" dirty="0">
                <a:solidFill>
                  <a:srgbClr val="93A1A1"/>
                </a:solidFill>
                <a:latin typeface="Consolas" panose="020B0609020204030204" pitchFamily="49" charset="0"/>
              </a:rPr>
              <a:t>  /*callee*/</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fun1</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a:t>
            </a:r>
          </a:p>
        </p:txBody>
      </p:sp>
      <p:cxnSp>
        <p:nvCxnSpPr>
          <p:cNvPr id="22" name="Connector: Curved 21">
            <a:extLst>
              <a:ext uri="{FF2B5EF4-FFF2-40B4-BE49-F238E27FC236}">
                <a16:creationId xmlns:a16="http://schemas.microsoft.com/office/drawing/2014/main" id="{4763FA9C-9981-00B7-8702-51DC337F15C0}"/>
              </a:ext>
            </a:extLst>
          </p:cNvPr>
          <p:cNvCxnSpPr>
            <a:endCxn id="18" idx="1"/>
          </p:cNvCxnSpPr>
          <p:nvPr/>
        </p:nvCxnSpPr>
        <p:spPr>
          <a:xfrm>
            <a:off x="7883726" y="739302"/>
            <a:ext cx="1403740" cy="870627"/>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498E26B5-DF78-5B49-E477-877D288758A1}"/>
              </a:ext>
            </a:extLst>
          </p:cNvPr>
          <p:cNvCxnSpPr>
            <a:cxnSpLocks/>
            <a:endCxn id="20" idx="1"/>
          </p:cNvCxnSpPr>
          <p:nvPr/>
        </p:nvCxnSpPr>
        <p:spPr>
          <a:xfrm rot="16200000" flipH="1">
            <a:off x="7205029" y="2005611"/>
            <a:ext cx="2761137" cy="140373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EB35231-562E-BC73-AD35-D4EAA1C862A7}"/>
              </a:ext>
            </a:extLst>
          </p:cNvPr>
          <p:cNvSpPr/>
          <p:nvPr/>
        </p:nvSpPr>
        <p:spPr>
          <a:xfrm>
            <a:off x="362056" y="3008901"/>
            <a:ext cx="3681160" cy="2591907"/>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effectLst/>
                <a:latin typeface="Consolas" panose="020B0609020204030204" pitchFamily="49" charset="0"/>
              </a:rPr>
              <a:t>struct</a:t>
            </a:r>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VMFunction</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Name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funname</a:t>
            </a:r>
            <a:r>
              <a:rPr lang="en-US" sz="1600" b="0" dirty="0">
                <a:solidFill>
                  <a:srgbClr val="657B83"/>
                </a:solidFill>
                <a:effectLst/>
                <a:latin typeface="Consolas" panose="020B0609020204030204" pitchFamily="49" charset="0"/>
              </a:rPr>
              <a:t>;  </a:t>
            </a:r>
          </a:p>
          <a:p>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  </a:t>
            </a:r>
            <a:r>
              <a:rPr lang="en-US" sz="1600" b="1" dirty="0">
                <a:solidFill>
                  <a:srgbClr val="586E75"/>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arity</a:t>
            </a:r>
            <a:r>
              <a:rPr lang="en-US" sz="1600" b="0" dirty="0">
                <a:solidFill>
                  <a:srgbClr val="657B83"/>
                </a:solidFill>
                <a:effectLst/>
                <a:latin typeface="Consolas" panose="020B0609020204030204" pitchFamily="49" charset="0"/>
              </a:rPr>
              <a:t>;</a:t>
            </a:r>
            <a:r>
              <a:rPr lang="en-US" sz="1600" b="0" i="1" dirty="0">
                <a:solidFill>
                  <a:srgbClr val="93A1A1"/>
                </a:solidFill>
                <a:effectLst/>
                <a:latin typeface="Consolas" panose="020B0609020204030204" pitchFamily="49" charset="0"/>
              </a:rPr>
              <a:t> </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  </a:t>
            </a:r>
            <a:r>
              <a:rPr lang="en-US" sz="1600" b="1" dirty="0">
                <a:solidFill>
                  <a:srgbClr val="586E75"/>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num_insturctions</a:t>
            </a:r>
            <a:r>
              <a:rPr lang="en-US" sz="1600" b="0" dirty="0">
                <a:solidFill>
                  <a:srgbClr val="657B83"/>
                </a:solidFill>
                <a:effectLst/>
                <a:latin typeface="Consolas" panose="020B0609020204030204" pitchFamily="49" charset="0"/>
              </a:rPr>
              <a:t>;</a:t>
            </a:r>
            <a:r>
              <a:rPr lang="en-US" sz="1600" b="0" i="1" dirty="0">
                <a:solidFill>
                  <a:srgbClr val="93A1A1"/>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  </a:t>
            </a:r>
            <a:r>
              <a:rPr lang="en-US" sz="1600" b="1" dirty="0">
                <a:solidFill>
                  <a:srgbClr val="586E75"/>
                </a:solidFill>
                <a:effectLst/>
                <a:latin typeface="Consolas" panose="020B0609020204030204" pitchFamily="49" charset="0"/>
              </a:rPr>
              <a:t>int</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nregs</a:t>
            </a:r>
            <a:r>
              <a:rPr lang="en-US" sz="1600" b="0" dirty="0">
                <a:solidFill>
                  <a:srgbClr val="657B83"/>
                </a:solidFill>
                <a:effectLst/>
                <a:latin typeface="Consolas" panose="020B0609020204030204" pitchFamily="49" charset="0"/>
              </a:rPr>
              <a:t>;</a:t>
            </a:r>
            <a:r>
              <a:rPr lang="en-US" sz="1600" b="0" i="1" dirty="0">
                <a:solidFill>
                  <a:srgbClr val="93A1A1"/>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  </a:t>
            </a:r>
            <a:r>
              <a:rPr lang="en-US" sz="1600" b="0" dirty="0">
                <a:solidFill>
                  <a:srgbClr val="CB4B16"/>
                </a:solidFill>
                <a:effectLst/>
                <a:latin typeface="Consolas" panose="020B0609020204030204" pitchFamily="49" charset="0"/>
              </a:rPr>
              <a:t>Instruction</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instructions</a:t>
            </a:r>
            <a:r>
              <a:rPr lang="en-US" sz="1600" b="1" dirty="0">
                <a:solidFill>
                  <a:srgbClr val="586E75"/>
                </a:solidFill>
                <a:effectLst/>
                <a:latin typeface="Consolas" panose="020B0609020204030204" pitchFamily="49" charset="0"/>
              </a:rPr>
              <a:t>[]</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a:t>
            </a:r>
          </a:p>
        </p:txBody>
      </p:sp>
      <p:sp>
        <p:nvSpPr>
          <p:cNvPr id="27" name="TextBox 26">
            <a:extLst>
              <a:ext uri="{FF2B5EF4-FFF2-40B4-BE49-F238E27FC236}">
                <a16:creationId xmlns:a16="http://schemas.microsoft.com/office/drawing/2014/main" id="{B4978C8D-BD72-CC99-7491-6E96C0B0DAA1}"/>
              </a:ext>
            </a:extLst>
          </p:cNvPr>
          <p:cNvSpPr txBox="1"/>
          <p:nvPr/>
        </p:nvSpPr>
        <p:spPr>
          <a:xfrm>
            <a:off x="2933112" y="2507425"/>
            <a:ext cx="3648048" cy="400110"/>
          </a:xfrm>
          <a:prstGeom prst="rect">
            <a:avLst/>
          </a:prstGeom>
          <a:noFill/>
        </p:spPr>
        <p:txBody>
          <a:bodyPr wrap="square" rtlCol="0">
            <a:spAutoFit/>
          </a:bodyPr>
          <a:lstStyle/>
          <a:p>
            <a:r>
              <a:rPr lang="en-US" sz="2000" dirty="0">
                <a:solidFill>
                  <a:schemeClr val="accent2"/>
                </a:solidFill>
                <a:latin typeface="Arial Black" panose="020B0A04020102020204" pitchFamily="34" charset="0"/>
              </a:rPr>
              <a:t>We need the current PC!</a:t>
            </a:r>
          </a:p>
        </p:txBody>
      </p:sp>
      <p:sp>
        <p:nvSpPr>
          <p:cNvPr id="29" name="Callout: Line 28">
            <a:extLst>
              <a:ext uri="{FF2B5EF4-FFF2-40B4-BE49-F238E27FC236}">
                <a16:creationId xmlns:a16="http://schemas.microsoft.com/office/drawing/2014/main" id="{8825220D-F6C3-5446-95D3-175348739DCA}"/>
              </a:ext>
            </a:extLst>
          </p:cNvPr>
          <p:cNvSpPr/>
          <p:nvPr/>
        </p:nvSpPr>
        <p:spPr>
          <a:xfrm rot="10800000">
            <a:off x="7974970" y="2074805"/>
            <a:ext cx="1140921" cy="432620"/>
          </a:xfrm>
          <a:prstGeom prst="borderCallout1">
            <a:avLst>
              <a:gd name="adj1" fmla="val 18750"/>
              <a:gd name="adj2" fmla="val -8333"/>
              <a:gd name="adj3" fmla="val 201257"/>
              <a:gd name="adj4" fmla="val -107452"/>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7ED5833F-EC02-EB96-80AC-4F28806D6AC1}"/>
              </a:ext>
            </a:extLst>
          </p:cNvPr>
          <p:cNvSpPr txBox="1"/>
          <p:nvPr/>
        </p:nvSpPr>
        <p:spPr>
          <a:xfrm>
            <a:off x="7925061" y="2111273"/>
            <a:ext cx="1400783" cy="646331"/>
          </a:xfrm>
          <a:prstGeom prst="rect">
            <a:avLst/>
          </a:prstGeom>
          <a:noFill/>
        </p:spPr>
        <p:txBody>
          <a:bodyPr wrap="square" rtlCol="0">
            <a:spAutoFit/>
          </a:bodyPr>
          <a:lstStyle/>
          <a:p>
            <a:r>
              <a:rPr lang="en-US" sz="1800" dirty="0">
                <a:solidFill>
                  <a:srgbClr val="657B83"/>
                </a:solidFill>
                <a:latin typeface="Consolas" panose="020B0609020204030204" pitchFamily="49" charset="0"/>
              </a:rPr>
              <a:t>= pc + 1 </a:t>
            </a:r>
          </a:p>
          <a:p>
            <a:endParaRPr lang="en-US" dirty="0"/>
          </a:p>
        </p:txBody>
      </p:sp>
      <p:sp>
        <p:nvSpPr>
          <p:cNvPr id="31" name="TextBox 30">
            <a:extLst>
              <a:ext uri="{FF2B5EF4-FFF2-40B4-BE49-F238E27FC236}">
                <a16:creationId xmlns:a16="http://schemas.microsoft.com/office/drawing/2014/main" id="{32B30CF9-ED84-64E0-0200-274FF722A959}"/>
              </a:ext>
            </a:extLst>
          </p:cNvPr>
          <p:cNvSpPr txBox="1"/>
          <p:nvPr/>
        </p:nvSpPr>
        <p:spPr>
          <a:xfrm>
            <a:off x="5531551" y="1126855"/>
            <a:ext cx="1128899" cy="400110"/>
          </a:xfrm>
          <a:prstGeom prst="rect">
            <a:avLst/>
          </a:prstGeom>
          <a:noFill/>
        </p:spPr>
        <p:txBody>
          <a:bodyPr wrap="none" rtlCol="0">
            <a:spAutoFit/>
          </a:bodyPr>
          <a:lstStyle/>
          <a:p>
            <a:r>
              <a:rPr lang="en-US" sz="2000" b="1" dirty="0">
                <a:solidFill>
                  <a:schemeClr val="accent2"/>
                </a:solidFill>
              </a:rPr>
              <a:t>Call site?</a:t>
            </a:r>
          </a:p>
        </p:txBody>
      </p:sp>
    </p:spTree>
    <p:extLst>
      <p:ext uri="{BB962C8B-B14F-4D97-AF65-F5344CB8AC3E}">
        <p14:creationId xmlns:p14="http://schemas.microsoft.com/office/powerpoint/2010/main" val="17378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31"/>
                                        </p:tgtEl>
                                      </p:cBhvr>
                                    </p:animEffect>
                                    <p:set>
                                      <p:cBhvr>
                                        <p:cTn id="71" dur="1" fill="hold">
                                          <p:stCondLst>
                                            <p:cond delay="499"/>
                                          </p:stCondLst>
                                        </p:cTn>
                                        <p:tgtEl>
                                          <p:spTgt spid="3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P spid="14" grpId="0"/>
      <p:bldP spid="14" grpId="1"/>
      <p:bldP spid="15" grpId="0"/>
      <p:bldP spid="18" grpId="0" animBg="1"/>
      <p:bldP spid="20" grpId="0" animBg="1"/>
      <p:bldP spid="27" grpId="0"/>
      <p:bldP spid="29" grpId="0" animBg="1"/>
      <p:bldP spid="30" grpId="0"/>
      <p:bldP spid="31" grpId="0"/>
      <p:bldP spid="3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476340B2-7082-28A0-3AE5-76A66E409A13}"/>
              </a:ext>
            </a:extLst>
          </p:cNvPr>
          <p:cNvSpPr>
            <a:spLocks noGrp="1"/>
          </p:cNvSpPr>
          <p:nvPr>
            <p:ph type="ctrTitle"/>
          </p:nvPr>
        </p:nvSpPr>
        <p:spPr>
          <a:xfrm>
            <a:off x="362056" y="343663"/>
            <a:ext cx="4040471" cy="535531"/>
          </a:xfrm>
        </p:spPr>
        <p:txBody>
          <a:bodyPr/>
          <a:lstStyle/>
          <a:p>
            <a:r>
              <a:rPr lang="en-US" sz="3200" dirty="0"/>
              <a:t>Stack Tracing</a:t>
            </a:r>
          </a:p>
        </p:txBody>
      </p:sp>
      <p:sp>
        <p:nvSpPr>
          <p:cNvPr id="6" name="Subtitle 3">
            <a:extLst>
              <a:ext uri="{FF2B5EF4-FFF2-40B4-BE49-F238E27FC236}">
                <a16:creationId xmlns:a16="http://schemas.microsoft.com/office/drawing/2014/main" id="{A5FEF6B6-752C-081B-CDA4-B3781859F513}"/>
              </a:ext>
            </a:extLst>
          </p:cNvPr>
          <p:cNvSpPr>
            <a:spLocks noGrp="1"/>
          </p:cNvSpPr>
          <p:nvPr>
            <p:ph type="subTitle" idx="1"/>
          </p:nvPr>
        </p:nvSpPr>
        <p:spPr>
          <a:xfrm>
            <a:off x="389104" y="879194"/>
            <a:ext cx="3018482" cy="341632"/>
          </a:xfrm>
        </p:spPr>
        <p:txBody>
          <a:bodyPr/>
          <a:lstStyle/>
          <a:p>
            <a:r>
              <a:rPr lang="en-US" sz="1800" dirty="0"/>
              <a:t>Srcloc</a:t>
            </a:r>
          </a:p>
        </p:txBody>
      </p:sp>
      <p:sp>
        <p:nvSpPr>
          <p:cNvPr id="7" name="Text Placeholder 9">
            <a:extLst>
              <a:ext uri="{FF2B5EF4-FFF2-40B4-BE49-F238E27FC236}">
                <a16:creationId xmlns:a16="http://schemas.microsoft.com/office/drawing/2014/main" id="{A72E6CA7-F110-15F4-3EBA-3E053410EE2F}"/>
              </a:ext>
            </a:extLst>
          </p:cNvPr>
          <p:cNvSpPr txBox="1">
            <a:spLocks/>
          </p:cNvSpPr>
          <p:nvPr/>
        </p:nvSpPr>
        <p:spPr>
          <a:xfrm>
            <a:off x="389104" y="1281511"/>
            <a:ext cx="3780501" cy="1586588"/>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Getting the call sites</a:t>
            </a:r>
          </a:p>
          <a:p>
            <a:pPr marL="800100" lvl="1" indent="-342900">
              <a:buFont typeface="Arial" panose="020B0604020202020204" pitchFamily="34" charset="0"/>
              <a:buChar char="•"/>
            </a:pPr>
            <a:r>
              <a:rPr lang="en-US" sz="1800" dirty="0">
                <a:solidFill>
                  <a:schemeClr val="tx1">
                    <a:lumMod val="65000"/>
                    <a:lumOff val="35000"/>
                  </a:schemeClr>
                </a:solidFill>
                <a:latin typeface="Arial" panose="020B0604020202020204" pitchFamily="34" charset="0"/>
                <a:cs typeface="Arial" panose="020B0604020202020204" pitchFamily="34" charset="0"/>
              </a:rPr>
              <a:t>Allows us to index into the Instructions array to retrieve the location</a:t>
            </a:r>
          </a:p>
          <a:p>
            <a:pPr marL="342900" indent="-342900">
              <a:buFont typeface="Arial" panose="020B0604020202020204" pitchFamily="34" charset="0"/>
              <a:buChar char="•"/>
            </a:pPr>
            <a:endParaRPr lang="en-US" sz="2000" dirty="0"/>
          </a:p>
        </p:txBody>
      </p:sp>
      <p:sp>
        <p:nvSpPr>
          <p:cNvPr id="8" name="Text Placeholder 9">
            <a:extLst>
              <a:ext uri="{FF2B5EF4-FFF2-40B4-BE49-F238E27FC236}">
                <a16:creationId xmlns:a16="http://schemas.microsoft.com/office/drawing/2014/main" id="{3FB0D966-050E-A28C-1FD3-389C73F35429}"/>
              </a:ext>
            </a:extLst>
          </p:cNvPr>
          <p:cNvSpPr txBox="1">
            <a:spLocks/>
          </p:cNvSpPr>
          <p:nvPr/>
        </p:nvSpPr>
        <p:spPr>
          <a:xfrm>
            <a:off x="362056" y="2731912"/>
            <a:ext cx="4456151" cy="627351"/>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Error generation</a:t>
            </a:r>
          </a:p>
          <a:p>
            <a:pPr marL="800100" lvl="1" indent="-342900">
              <a:buFont typeface="Arial" panose="020B0604020202020204" pitchFamily="34" charset="0"/>
              <a:buChar char="•"/>
            </a:pPr>
            <a:endParaRPr lang="en-US" dirty="0"/>
          </a:p>
        </p:txBody>
      </p:sp>
      <p:sp>
        <p:nvSpPr>
          <p:cNvPr id="9" name="Rectangle 8">
            <a:extLst>
              <a:ext uri="{FF2B5EF4-FFF2-40B4-BE49-F238E27FC236}">
                <a16:creationId xmlns:a16="http://schemas.microsoft.com/office/drawing/2014/main" id="{54C73FB5-3F34-D8CF-C450-97EBDC3410F1}"/>
              </a:ext>
            </a:extLst>
          </p:cNvPr>
          <p:cNvSpPr/>
          <p:nvPr/>
        </p:nvSpPr>
        <p:spPr>
          <a:xfrm>
            <a:off x="795905" y="3268921"/>
            <a:ext cx="4587615" cy="1293565"/>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typeerror</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state,</a:t>
            </a:r>
            <a:r>
              <a:rPr lang="en-US" sz="1600" b="1" dirty="0">
                <a:solidFill>
                  <a:srgbClr val="586E75"/>
                </a:solidFill>
                <a:latin typeface="Consolas" panose="020B0609020204030204" pitchFamily="49" charset="0"/>
              </a:rPr>
              <a:t> </a:t>
            </a:r>
          </a:p>
          <a:p>
            <a:r>
              <a:rPr lang="en-US" sz="1600" b="1" dirty="0">
                <a:solidFill>
                  <a:srgbClr val="586E75"/>
                </a:solidFill>
                <a:latin typeface="Consolas" panose="020B0609020204030204" pitchFamily="49" charset="0"/>
              </a:rPr>
              <a:t>const</a:t>
            </a: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char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expected, </a:t>
            </a:r>
            <a:r>
              <a:rPr lang="en-US" sz="1600" dirty="0">
                <a:solidFill>
                  <a:srgbClr val="CB4B16"/>
                </a:solidFill>
                <a:latin typeface="Consolas" panose="020B0609020204030204" pitchFamily="49" charset="0"/>
              </a:rPr>
              <a:t>Value</a:t>
            </a:r>
            <a:r>
              <a:rPr lang="en-US" sz="1600" dirty="0">
                <a:solidFill>
                  <a:srgbClr val="657B83"/>
                </a:solidFill>
                <a:latin typeface="Consolas" panose="020B0609020204030204" pitchFamily="49" charset="0"/>
              </a:rPr>
              <a:t> got, ...);</a:t>
            </a:r>
          </a:p>
          <a:p>
            <a:endParaRPr lang="en-US" sz="1600" dirty="0">
              <a:solidFill>
                <a:srgbClr val="657B83"/>
              </a:solidFill>
              <a:latin typeface="Consolas" panose="020B0609020204030204" pitchFamily="49" charset="0"/>
            </a:endParaRPr>
          </a:p>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runerror</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state,</a:t>
            </a:r>
            <a:r>
              <a:rPr lang="en-US" sz="1600" b="1" dirty="0">
                <a:solidFill>
                  <a:srgbClr val="586E75"/>
                </a:solidFill>
                <a:latin typeface="Consolas" panose="020B0609020204030204" pitchFamily="49" charset="0"/>
              </a:rPr>
              <a:t> </a:t>
            </a:r>
          </a:p>
          <a:p>
            <a:r>
              <a:rPr lang="en-US" sz="1600" b="1" dirty="0">
                <a:solidFill>
                  <a:srgbClr val="586E75"/>
                </a:solidFill>
                <a:latin typeface="Consolas" panose="020B0609020204030204" pitchFamily="49" charset="0"/>
              </a:rPr>
              <a:t>const</a:t>
            </a: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char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format, ...);</a:t>
            </a:r>
          </a:p>
        </p:txBody>
      </p:sp>
      <p:sp>
        <p:nvSpPr>
          <p:cNvPr id="10" name="Arrow: Right 9">
            <a:extLst>
              <a:ext uri="{FF2B5EF4-FFF2-40B4-BE49-F238E27FC236}">
                <a16:creationId xmlns:a16="http://schemas.microsoft.com/office/drawing/2014/main" id="{192F967F-2811-518A-CCDA-8A69A2A2C642}"/>
              </a:ext>
            </a:extLst>
          </p:cNvPr>
          <p:cNvSpPr/>
          <p:nvPr/>
        </p:nvSpPr>
        <p:spPr>
          <a:xfrm>
            <a:off x="5653392" y="3696831"/>
            <a:ext cx="651752" cy="437743"/>
          </a:xfrm>
          <a:prstGeom prst="rightArrow">
            <a:avLst/>
          </a:prstGeom>
          <a:solidFill>
            <a:srgbClr val="ECECEA"/>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1" name="Rectangle 10">
            <a:extLst>
              <a:ext uri="{FF2B5EF4-FFF2-40B4-BE49-F238E27FC236}">
                <a16:creationId xmlns:a16="http://schemas.microsoft.com/office/drawing/2014/main" id="{022C63D4-D4D8-1D9B-CA81-D71A7C1882D9}"/>
              </a:ext>
            </a:extLst>
          </p:cNvPr>
          <p:cNvSpPr/>
          <p:nvPr/>
        </p:nvSpPr>
        <p:spPr>
          <a:xfrm>
            <a:off x="6575016" y="3266106"/>
            <a:ext cx="4587615" cy="1293565"/>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typeerror</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state,</a:t>
            </a:r>
            <a:r>
              <a:rPr lang="en-US" sz="1600" b="1" dirty="0">
                <a:solidFill>
                  <a:srgbClr val="586E75"/>
                </a:solidFill>
                <a:latin typeface="Consolas" panose="020B0609020204030204" pitchFamily="49" charset="0"/>
              </a:rPr>
              <a:t> int </a:t>
            </a:r>
            <a:r>
              <a:rPr lang="en-US" sz="1600" dirty="0">
                <a:solidFill>
                  <a:srgbClr val="586E75"/>
                </a:solidFill>
                <a:latin typeface="Consolas" panose="020B0609020204030204" pitchFamily="49" charset="0"/>
              </a:rPr>
              <a:t>pc, </a:t>
            </a:r>
            <a:endParaRPr lang="en-US" sz="1600" b="1" dirty="0">
              <a:solidFill>
                <a:srgbClr val="586E75"/>
              </a:solidFill>
              <a:latin typeface="Consolas" panose="020B0609020204030204" pitchFamily="49" charset="0"/>
            </a:endParaRPr>
          </a:p>
          <a:p>
            <a:r>
              <a:rPr lang="en-US" sz="1600" b="1" dirty="0">
                <a:solidFill>
                  <a:srgbClr val="586E75"/>
                </a:solidFill>
                <a:latin typeface="Consolas" panose="020B0609020204030204" pitchFamily="49" charset="0"/>
              </a:rPr>
              <a:t>const</a:t>
            </a: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char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expected, </a:t>
            </a:r>
            <a:r>
              <a:rPr lang="en-US" sz="1600" dirty="0">
                <a:solidFill>
                  <a:srgbClr val="CB4B16"/>
                </a:solidFill>
                <a:latin typeface="Consolas" panose="020B0609020204030204" pitchFamily="49" charset="0"/>
              </a:rPr>
              <a:t>Value</a:t>
            </a:r>
            <a:r>
              <a:rPr lang="en-US" sz="1600" dirty="0">
                <a:solidFill>
                  <a:srgbClr val="657B83"/>
                </a:solidFill>
                <a:latin typeface="Consolas" panose="020B0609020204030204" pitchFamily="49" charset="0"/>
              </a:rPr>
              <a:t> got, ...);</a:t>
            </a:r>
          </a:p>
          <a:p>
            <a:endParaRPr lang="en-US" sz="1600" dirty="0">
              <a:solidFill>
                <a:srgbClr val="657B83"/>
              </a:solidFill>
              <a:latin typeface="Consolas" panose="020B0609020204030204" pitchFamily="49" charset="0"/>
            </a:endParaRPr>
          </a:p>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runerror</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state,</a:t>
            </a:r>
            <a:r>
              <a:rPr lang="en-US" sz="1600" b="1" dirty="0">
                <a:solidFill>
                  <a:srgbClr val="586E75"/>
                </a:solidFill>
                <a:latin typeface="Consolas" panose="020B0609020204030204" pitchFamily="49" charset="0"/>
              </a:rPr>
              <a:t> int </a:t>
            </a:r>
            <a:r>
              <a:rPr lang="en-US" sz="1600" dirty="0">
                <a:solidFill>
                  <a:srgbClr val="586E75"/>
                </a:solidFill>
                <a:latin typeface="Consolas" panose="020B0609020204030204" pitchFamily="49" charset="0"/>
              </a:rPr>
              <a:t>pc, </a:t>
            </a:r>
            <a:endParaRPr lang="en-US" sz="1600" b="1" dirty="0">
              <a:solidFill>
                <a:srgbClr val="586E75"/>
              </a:solidFill>
              <a:latin typeface="Consolas" panose="020B0609020204030204" pitchFamily="49" charset="0"/>
            </a:endParaRPr>
          </a:p>
          <a:p>
            <a:r>
              <a:rPr lang="en-US" sz="1600" b="1" dirty="0">
                <a:solidFill>
                  <a:srgbClr val="586E75"/>
                </a:solidFill>
                <a:latin typeface="Consolas" panose="020B0609020204030204" pitchFamily="49" charset="0"/>
              </a:rPr>
              <a:t>const</a:t>
            </a: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char</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format, ...);</a:t>
            </a:r>
          </a:p>
        </p:txBody>
      </p:sp>
      <p:cxnSp>
        <p:nvCxnSpPr>
          <p:cNvPr id="13" name="Straight Connector 12">
            <a:extLst>
              <a:ext uri="{FF2B5EF4-FFF2-40B4-BE49-F238E27FC236}">
                <a16:creationId xmlns:a16="http://schemas.microsoft.com/office/drawing/2014/main" id="{9819F15F-B513-0C8A-5675-5D31B45D1AE2}"/>
              </a:ext>
            </a:extLst>
          </p:cNvPr>
          <p:cNvCxnSpPr>
            <a:cxnSpLocks/>
          </p:cNvCxnSpPr>
          <p:nvPr/>
        </p:nvCxnSpPr>
        <p:spPr>
          <a:xfrm>
            <a:off x="10009762" y="3570051"/>
            <a:ext cx="7198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07E248-3B21-5F9B-2A5A-3BC2C0441000}"/>
              </a:ext>
            </a:extLst>
          </p:cNvPr>
          <p:cNvCxnSpPr>
            <a:cxnSpLocks/>
          </p:cNvCxnSpPr>
          <p:nvPr/>
        </p:nvCxnSpPr>
        <p:spPr>
          <a:xfrm>
            <a:off x="9886545" y="4286655"/>
            <a:ext cx="7198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FF2E10D-1B21-D602-2934-EB51724A50B5}"/>
              </a:ext>
            </a:extLst>
          </p:cNvPr>
          <p:cNvSpPr/>
          <p:nvPr/>
        </p:nvSpPr>
        <p:spPr>
          <a:xfrm>
            <a:off x="4396358" y="679895"/>
            <a:ext cx="7172041" cy="1508828"/>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rgbClr val="859900"/>
                </a:solidFill>
                <a:latin typeface="Consolas" panose="020B0609020204030204" pitchFamily="49" charset="0"/>
              </a:rPr>
              <a:t>if</a:t>
            </a:r>
            <a:r>
              <a:rPr lang="en-US" sz="1600" dirty="0">
                <a:solidFill>
                  <a:srgbClr val="657B83"/>
                </a:solidFill>
                <a:latin typeface="Consolas" panose="020B0609020204030204" pitchFamily="49" charset="0"/>
              </a:rPr>
              <a:t> (</a:t>
            </a:r>
            <a:r>
              <a:rPr lang="en-US" sz="1600" dirty="0" err="1">
                <a:solidFill>
                  <a:srgbClr val="268BD2"/>
                </a:solidFill>
                <a:latin typeface="Consolas" panose="020B0609020204030204" pitchFamily="49" charset="0"/>
              </a:rPr>
              <a:t>num_args</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arity</a:t>
            </a:r>
            <a:r>
              <a:rPr lang="en-US" sz="1600" dirty="0">
                <a:solidFill>
                  <a:srgbClr val="657B83"/>
                </a:solidFill>
                <a:latin typeface="Consolas" panose="020B0609020204030204" pitchFamily="49" charset="0"/>
              </a:rPr>
              <a:t>) {</a:t>
            </a:r>
          </a:p>
          <a:p>
            <a:r>
              <a:rPr lang="en-US" sz="1600" dirty="0">
                <a:solidFill>
                  <a:srgbClr val="268BD2"/>
                </a:solidFill>
                <a:latin typeface="Consolas" panose="020B0609020204030204" pitchFamily="49" charset="0"/>
              </a:rPr>
              <a:t> runerror</a:t>
            </a:r>
            <a:r>
              <a:rPr lang="en-US" sz="1600" dirty="0">
                <a:solidFill>
                  <a:srgbClr val="657B83"/>
                </a:solidFill>
                <a:latin typeface="Consolas" panose="020B0609020204030204" pitchFamily="49" charset="0"/>
              </a:rPr>
              <a:t>(vm, </a:t>
            </a:r>
            <a:r>
              <a:rPr lang="en-US" sz="1600" dirty="0">
                <a:solidFill>
                  <a:srgbClr val="268BD2"/>
                </a:solidFill>
                <a:latin typeface="Consolas" panose="020B0609020204030204" pitchFamily="49" charset="0"/>
              </a:rPr>
              <a:t>pc</a:t>
            </a:r>
            <a:r>
              <a:rPr lang="en-US" sz="1600" dirty="0">
                <a:solidFill>
                  <a:srgbClr val="657B83"/>
                </a:solidFill>
                <a:latin typeface="Consolas" panose="020B0609020204030204" pitchFamily="49" charset="0"/>
              </a:rPr>
              <a:t>, </a:t>
            </a:r>
            <a:r>
              <a:rPr lang="en-US" sz="1600" dirty="0">
                <a:solidFill>
                  <a:srgbClr val="2AA198"/>
                </a:solidFill>
                <a:latin typeface="Consolas" panose="020B0609020204030204" pitchFamily="49" charset="0"/>
              </a:rPr>
              <a:t>"fun </a:t>
            </a:r>
            <a:r>
              <a:rPr lang="en-US" sz="1600" dirty="0">
                <a:solidFill>
                  <a:srgbClr val="CB4B16"/>
                </a:solidFill>
                <a:latin typeface="Consolas" panose="020B0609020204030204" pitchFamily="49" charset="0"/>
              </a:rPr>
              <a:t>%s</a:t>
            </a:r>
            <a:r>
              <a:rPr lang="en-US" sz="1600" dirty="0">
                <a:solidFill>
                  <a:srgbClr val="2AA198"/>
                </a:solidFill>
                <a:latin typeface="Consolas" panose="020B0609020204030204" pitchFamily="49" charset="0"/>
              </a:rPr>
              <a:t> expected </a:t>
            </a:r>
            <a:r>
              <a:rPr lang="en-US" sz="1600" dirty="0">
                <a:solidFill>
                  <a:srgbClr val="CB4B16"/>
                </a:solidFill>
                <a:latin typeface="Consolas" panose="020B0609020204030204" pitchFamily="49" charset="0"/>
              </a:rPr>
              <a:t>%d</a:t>
            </a:r>
            <a:r>
              <a:rPr lang="en-US" sz="1600" dirty="0">
                <a:solidFill>
                  <a:srgbClr val="2AA198"/>
                </a:solidFill>
                <a:latin typeface="Consolas" panose="020B0609020204030204" pitchFamily="49" charset="0"/>
              </a:rPr>
              <a:t> args, but got </a:t>
            </a:r>
            <a:r>
              <a:rPr lang="en-US" sz="1600" dirty="0">
                <a:solidFill>
                  <a:srgbClr val="CB4B16"/>
                </a:solidFill>
                <a:latin typeface="Consolas" panose="020B0609020204030204" pitchFamily="49" charset="0"/>
              </a:rPr>
              <a:t>%d</a:t>
            </a:r>
            <a:r>
              <a:rPr lang="en-US" sz="1600" dirty="0">
                <a:solidFill>
                  <a:srgbClr val="2AA198"/>
                </a:solidFill>
                <a:latin typeface="Consolas" panose="020B0609020204030204" pitchFamily="49" charset="0"/>
              </a:rPr>
              <a:t> args"</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nametostr</a:t>
            </a:r>
            <a:r>
              <a:rPr lang="en-US" sz="1600" dirty="0">
                <a:solidFill>
                  <a:srgbClr val="657B83"/>
                </a:solidFill>
                <a:latin typeface="Consolas" panose="020B0609020204030204" pitchFamily="49" charset="0"/>
              </a:rPr>
              <a:t>(</a:t>
            </a:r>
            <a:r>
              <a:rPr lang="en-US" sz="1600" dirty="0" err="1">
                <a:solidFill>
                  <a:srgbClr val="268BD2"/>
                </a:solidFill>
                <a:latin typeface="Consolas" panose="020B0609020204030204" pitchFamily="49" charset="0"/>
              </a:rPr>
              <a:t>newfun</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funname</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arity</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num_args</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a:t>
            </a:r>
          </a:p>
        </p:txBody>
      </p:sp>
      <p:cxnSp>
        <p:nvCxnSpPr>
          <p:cNvPr id="17" name="Straight Connector 16">
            <a:extLst>
              <a:ext uri="{FF2B5EF4-FFF2-40B4-BE49-F238E27FC236}">
                <a16:creationId xmlns:a16="http://schemas.microsoft.com/office/drawing/2014/main" id="{6A0DA3D1-DFE6-FD1F-9FD8-16D4A8EA1D70}"/>
              </a:ext>
            </a:extLst>
          </p:cNvPr>
          <p:cNvCxnSpPr>
            <a:cxnSpLocks/>
          </p:cNvCxnSpPr>
          <p:nvPr/>
        </p:nvCxnSpPr>
        <p:spPr>
          <a:xfrm>
            <a:off x="6001966" y="1446179"/>
            <a:ext cx="4280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C54265-7DF2-C75A-B9ED-150EEB8E914F}"/>
              </a:ext>
            </a:extLst>
          </p:cNvPr>
          <p:cNvSpPr>
            <a:spLocks noGrp="1"/>
          </p:cNvSpPr>
          <p:nvPr>
            <p:ph type="ctrTitle"/>
          </p:nvPr>
        </p:nvSpPr>
        <p:spPr>
          <a:xfrm>
            <a:off x="206413" y="75897"/>
            <a:ext cx="4040471" cy="480131"/>
          </a:xfrm>
        </p:spPr>
        <p:txBody>
          <a:bodyPr/>
          <a:lstStyle/>
          <a:p>
            <a:r>
              <a:rPr lang="en-US" sz="2800" dirty="0"/>
              <a:t>Stack Tracing</a:t>
            </a:r>
          </a:p>
        </p:txBody>
      </p:sp>
      <p:sp>
        <p:nvSpPr>
          <p:cNvPr id="9" name="Subtitle 3">
            <a:extLst>
              <a:ext uri="{FF2B5EF4-FFF2-40B4-BE49-F238E27FC236}">
                <a16:creationId xmlns:a16="http://schemas.microsoft.com/office/drawing/2014/main" id="{8B38170E-D00D-335A-2A8C-7C2D3E165C2D}"/>
              </a:ext>
            </a:extLst>
          </p:cNvPr>
          <p:cNvSpPr>
            <a:spLocks noGrp="1"/>
          </p:cNvSpPr>
          <p:nvPr>
            <p:ph type="subTitle" idx="1"/>
          </p:nvPr>
        </p:nvSpPr>
        <p:spPr>
          <a:xfrm>
            <a:off x="333763" y="537562"/>
            <a:ext cx="3018482" cy="341632"/>
          </a:xfrm>
        </p:spPr>
        <p:txBody>
          <a:bodyPr/>
          <a:lstStyle/>
          <a:p>
            <a:r>
              <a:rPr lang="en-US" sz="1800" dirty="0"/>
              <a:t>Demos</a:t>
            </a:r>
          </a:p>
        </p:txBody>
      </p:sp>
      <p:sp>
        <p:nvSpPr>
          <p:cNvPr id="10" name="Rectangle 9">
            <a:extLst>
              <a:ext uri="{FF2B5EF4-FFF2-40B4-BE49-F238E27FC236}">
                <a16:creationId xmlns:a16="http://schemas.microsoft.com/office/drawing/2014/main" id="{9A0CCC73-337E-264B-712F-46DEC9AF9A3F}"/>
              </a:ext>
            </a:extLst>
          </p:cNvPr>
          <p:cNvSpPr/>
          <p:nvPr/>
        </p:nvSpPr>
        <p:spPr>
          <a:xfrm>
            <a:off x="206413" y="868821"/>
            <a:ext cx="6291664" cy="551622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657B83"/>
                </a:solidFill>
                <a:effectLst/>
                <a:latin typeface="Consolas" panose="020B0609020204030204" pitchFamily="49" charset="0"/>
              </a:rPr>
              <a:t>File: unzip_ho.error</a:t>
            </a:r>
          </a:p>
          <a:p>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1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list1</a:t>
            </a:r>
            <a:r>
              <a:rPr lang="en-US" sz="1600" b="0" dirty="0">
                <a:solidFill>
                  <a:srgbClr val="657B83"/>
                </a:solidFill>
                <a:effectLst/>
                <a:latin typeface="Consolas" panose="020B0609020204030204" pitchFamily="49" charset="0"/>
              </a:rPr>
              <a:t> (x)     (</a:t>
            </a:r>
            <a:r>
              <a:rPr lang="en-US" sz="1600" b="0" dirty="0">
                <a:solidFill>
                  <a:srgbClr val="268BD2"/>
                </a:solidFill>
                <a:effectLst/>
                <a:latin typeface="Consolas" panose="020B0609020204030204" pitchFamily="49" charset="0"/>
              </a:rPr>
              <a:t>cons</a:t>
            </a:r>
            <a:r>
              <a:rPr lang="en-US" sz="1600" b="0" dirty="0">
                <a:solidFill>
                  <a:srgbClr val="657B83"/>
                </a:solidFill>
                <a:effectLst/>
                <a:latin typeface="Consolas" panose="020B0609020204030204" pitchFamily="49" charset="0"/>
              </a:rPr>
              <a:t> x </a:t>
            </a:r>
            <a:r>
              <a:rPr lang="en-US" sz="1600" b="0" dirty="0">
                <a:solidFill>
                  <a:srgbClr val="CB4B16"/>
                </a:solidFill>
                <a:effectLst/>
                <a:latin typeface="Consolas" panose="020B0609020204030204" pitchFamily="49" charset="0"/>
              </a:rPr>
              <a:t>'()</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2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list2</a:t>
            </a:r>
            <a:r>
              <a:rPr lang="en-US" sz="1600" b="0" dirty="0">
                <a:solidFill>
                  <a:srgbClr val="657B83"/>
                </a:solidFill>
                <a:effectLst/>
                <a:latin typeface="Consolas" panose="020B0609020204030204" pitchFamily="49" charset="0"/>
              </a:rPr>
              <a:t> (x y)   (</a:t>
            </a:r>
            <a:r>
              <a:rPr lang="en-US" sz="1600" b="0" dirty="0">
                <a:solidFill>
                  <a:srgbClr val="268BD2"/>
                </a:solidFill>
                <a:effectLst/>
                <a:latin typeface="Consolas" panose="020B0609020204030204" pitchFamily="49" charset="0"/>
              </a:rPr>
              <a:t>cons</a:t>
            </a:r>
            <a:r>
              <a:rPr lang="en-US" sz="1600" b="0" dirty="0">
                <a:solidFill>
                  <a:srgbClr val="657B83"/>
                </a:solidFill>
                <a:effectLst/>
                <a:latin typeface="Consolas" panose="020B0609020204030204" pitchFamily="49" charset="0"/>
              </a:rPr>
              <a:t> x (list1 y)))</a:t>
            </a:r>
          </a:p>
          <a:p>
            <a:r>
              <a:rPr lang="en-US" sz="1600" b="0" dirty="0">
                <a:solidFill>
                  <a:srgbClr val="657B83"/>
                </a:solidFill>
                <a:effectLst/>
                <a:latin typeface="Consolas" panose="020B0609020204030204" pitchFamily="49" charset="0"/>
              </a:rPr>
              <a:t>3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err="1">
                <a:solidFill>
                  <a:srgbClr val="268BD2"/>
                </a:solidFill>
                <a:effectLst/>
                <a:latin typeface="Consolas" panose="020B0609020204030204" pitchFamily="49" charset="0"/>
              </a:rPr>
              <a:t>cadr</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xs</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4        (</a:t>
            </a:r>
            <a:r>
              <a:rPr lang="en-US" sz="1600" b="0" dirty="0">
                <a:solidFill>
                  <a:srgbClr val="268BD2"/>
                </a:solidFill>
                <a:effectLst/>
                <a:latin typeface="Consolas" panose="020B0609020204030204" pitchFamily="49" charset="0"/>
              </a:rPr>
              <a:t>car</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5            (</a:t>
            </a:r>
            <a:r>
              <a:rPr lang="en-US" sz="1600" b="0" dirty="0" err="1">
                <a:solidFill>
                  <a:srgbClr val="268BD2"/>
                </a:solidFill>
                <a:effectLst/>
                <a:latin typeface="Consolas" panose="020B0609020204030204" pitchFamily="49" charset="0"/>
              </a:rPr>
              <a:t>cdr</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xs</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6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map</a:t>
            </a:r>
            <a:r>
              <a:rPr lang="en-US" sz="1600" b="0" dirty="0">
                <a:solidFill>
                  <a:srgbClr val="657B83"/>
                </a:solidFill>
                <a:effectLst/>
                <a:latin typeface="Consolas" panose="020B0609020204030204" pitchFamily="49" charset="0"/>
              </a:rPr>
              <a:t> (f </a:t>
            </a:r>
            <a:r>
              <a:rPr lang="en-US" sz="1600" b="0" dirty="0" err="1">
                <a:solidFill>
                  <a:srgbClr val="657B83"/>
                </a:solidFill>
                <a:effectLst/>
                <a:latin typeface="Consolas" panose="020B0609020204030204" pitchFamily="49" charset="0"/>
              </a:rPr>
              <a:t>xs</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7   (</a:t>
            </a:r>
            <a:r>
              <a:rPr lang="en-US" sz="1600" b="0" dirty="0">
                <a:solidFill>
                  <a:srgbClr val="859900"/>
                </a:solidFill>
                <a:effectLst/>
                <a:latin typeface="Consolas" panose="020B0609020204030204" pitchFamily="49" charset="0"/>
              </a:rPr>
              <a:t>if</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null?</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xs</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8     </a:t>
            </a:r>
            <a:r>
              <a:rPr lang="en-US" sz="1600" b="0" dirty="0">
                <a:solidFill>
                  <a:srgbClr val="CB4B16"/>
                </a:solidFill>
                <a:effectLst/>
                <a:latin typeface="Consolas" panose="020B0609020204030204" pitchFamily="49" charset="0"/>
              </a:rPr>
              <a:t>‘()</a:t>
            </a:r>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9     (</a:t>
            </a:r>
            <a:r>
              <a:rPr lang="en-US" sz="1600" b="0" dirty="0">
                <a:solidFill>
                  <a:srgbClr val="268BD2"/>
                </a:solidFill>
                <a:effectLst/>
                <a:latin typeface="Consolas" panose="020B0609020204030204" pitchFamily="49" charset="0"/>
              </a:rPr>
              <a:t>cons</a:t>
            </a:r>
            <a:r>
              <a:rPr lang="en-US" sz="1600" b="0" dirty="0">
                <a:solidFill>
                  <a:srgbClr val="657B83"/>
                </a:solidFill>
                <a:effectLst/>
                <a:latin typeface="Consolas" panose="020B0609020204030204" pitchFamily="49" charset="0"/>
              </a:rPr>
              <a:t> (f (</a:t>
            </a:r>
            <a:r>
              <a:rPr lang="en-US" sz="1600" b="0" dirty="0">
                <a:solidFill>
                  <a:srgbClr val="268BD2"/>
                </a:solidFill>
                <a:effectLst/>
                <a:latin typeface="Consolas" panose="020B0609020204030204" pitchFamily="49" charset="0"/>
              </a:rPr>
              <a:t>car</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xs</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10           (</a:t>
            </a:r>
            <a:r>
              <a:rPr lang="en-US" sz="1600" b="0" dirty="0">
                <a:solidFill>
                  <a:srgbClr val="268BD2"/>
                </a:solidFill>
                <a:effectLst/>
                <a:latin typeface="Consolas" panose="020B0609020204030204" pitchFamily="49" charset="0"/>
              </a:rPr>
              <a:t>map</a:t>
            </a:r>
            <a:r>
              <a:rPr lang="en-US" sz="1600" b="0" dirty="0">
                <a:solidFill>
                  <a:srgbClr val="657B83"/>
                </a:solidFill>
                <a:effectLst/>
                <a:latin typeface="Consolas" panose="020B0609020204030204" pitchFamily="49" charset="0"/>
              </a:rPr>
              <a:t> f (</a:t>
            </a:r>
            <a:r>
              <a:rPr lang="en-US" sz="1600" b="0" dirty="0" err="1">
                <a:solidFill>
                  <a:srgbClr val="268BD2"/>
                </a:solidFill>
                <a:effectLst/>
                <a:latin typeface="Consolas" panose="020B0609020204030204" pitchFamily="49" charset="0"/>
              </a:rPr>
              <a:t>cdr</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xs</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11 </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12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unzip</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ps</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13     (</a:t>
            </a:r>
            <a:r>
              <a:rPr lang="en-US" sz="1600" b="0" dirty="0">
                <a:solidFill>
                  <a:srgbClr val="859900"/>
                </a:solidFill>
                <a:effectLst/>
                <a:latin typeface="Consolas" panose="020B0609020204030204" pitchFamily="49" charset="0"/>
              </a:rPr>
              <a:t>if</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null?</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ps</a:t>
            </a:r>
            <a:r>
              <a:rPr lang="en-US" sz="1600" b="0" dirty="0">
                <a:solidFill>
                  <a:srgbClr val="657B83"/>
                </a:solidFill>
                <a:effectLst/>
                <a:latin typeface="Consolas" panose="020B0609020204030204" pitchFamily="49" charset="0"/>
              </a:rPr>
              <a:t>)</a:t>
            </a:r>
          </a:p>
          <a:p>
            <a:r>
              <a:rPr lang="en-US" sz="1600" b="0" dirty="0">
                <a:solidFill>
                  <a:srgbClr val="657B83"/>
                </a:solidFill>
                <a:effectLst/>
                <a:latin typeface="Consolas" panose="020B0609020204030204" pitchFamily="49" charset="0"/>
              </a:rPr>
              <a:t>14         </a:t>
            </a:r>
            <a:r>
              <a:rPr lang="en-US" sz="1600" b="0" dirty="0">
                <a:solidFill>
                  <a:srgbClr val="2AA198"/>
                </a:solidFill>
                <a:effectLst/>
                <a:latin typeface="Consolas" panose="020B0609020204030204" pitchFamily="49" charset="0"/>
              </a:rPr>
              <a:t>'</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15         (list2 (</a:t>
            </a:r>
            <a:r>
              <a:rPr lang="en-US" sz="1600" b="0" dirty="0">
                <a:solidFill>
                  <a:srgbClr val="268BD2"/>
                </a:solidFill>
                <a:effectLst/>
                <a:latin typeface="Consolas" panose="020B0609020204030204" pitchFamily="49" charset="0"/>
              </a:rPr>
              <a:t>map</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car</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ps</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16                (</a:t>
            </a:r>
            <a:r>
              <a:rPr lang="en-US" sz="1600" b="0" dirty="0">
                <a:solidFill>
                  <a:srgbClr val="268BD2"/>
                </a:solidFill>
                <a:effectLst/>
                <a:latin typeface="Consolas" panose="020B0609020204030204" pitchFamily="49" charset="0"/>
              </a:rPr>
              <a:t>map</a:t>
            </a:r>
            <a:r>
              <a:rPr lang="en-US" sz="1600" b="0" dirty="0">
                <a:solidFill>
                  <a:srgbClr val="657B83"/>
                </a:solidFill>
                <a:effectLst/>
                <a:latin typeface="Consolas" panose="020B0609020204030204" pitchFamily="49" charset="0"/>
              </a:rPr>
              <a:t> </a:t>
            </a:r>
            <a:r>
              <a:rPr lang="en-US" sz="1600" b="0" dirty="0" err="1">
                <a:solidFill>
                  <a:srgbClr val="268BD2"/>
                </a:solidFill>
                <a:effectLst/>
                <a:latin typeface="Consolas" panose="020B0609020204030204" pitchFamily="49" charset="0"/>
              </a:rPr>
              <a:t>cadr</a:t>
            </a:r>
            <a:r>
              <a:rPr lang="en-US" sz="1600" b="0" dirty="0">
                <a:solidFill>
                  <a:srgbClr val="657B83"/>
                </a:solidFill>
                <a:effectLst/>
                <a:latin typeface="Consolas" panose="020B0609020204030204" pitchFamily="49" charset="0"/>
              </a:rPr>
              <a:t> </a:t>
            </a:r>
            <a:r>
              <a:rPr lang="en-US" sz="1600" b="0" dirty="0" err="1">
                <a:solidFill>
                  <a:srgbClr val="657B83"/>
                </a:solidFill>
                <a:effectLst/>
                <a:latin typeface="Consolas" panose="020B0609020204030204" pitchFamily="49" charset="0"/>
              </a:rPr>
              <a:t>ps</a:t>
            </a:r>
            <a:r>
              <a:rPr lang="en-US" sz="1600" b="0" dirty="0">
                <a:solidFill>
                  <a:srgbClr val="657B83"/>
                </a:solidFill>
                <a:effectLst/>
                <a:latin typeface="Consolas" panose="020B0609020204030204" pitchFamily="49" charset="0"/>
              </a:rPr>
              <a:t>)))) </a:t>
            </a:r>
          </a:p>
          <a:p>
            <a:r>
              <a:rPr lang="en-US" sz="1600" b="0" dirty="0">
                <a:solidFill>
                  <a:srgbClr val="657B83"/>
                </a:solidFill>
                <a:effectLst/>
                <a:latin typeface="Consolas" panose="020B0609020204030204" pitchFamily="49" charset="0"/>
              </a:rPr>
              <a:t>17 </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18 </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19 (check-expect (unzip </a:t>
            </a:r>
            <a:r>
              <a:rPr lang="en-US" sz="1600" b="0" dirty="0">
                <a:solidFill>
                  <a:srgbClr val="2AA198"/>
                </a:solidFill>
                <a:effectLst/>
                <a:latin typeface="Consolas" panose="020B0609020204030204" pitchFamily="49" charset="0"/>
              </a:rPr>
              <a:t>'</a:t>
            </a:r>
            <a:r>
              <a:rPr lang="en-US" sz="1600" b="0" dirty="0">
                <a:solidFill>
                  <a:srgbClr val="657B83"/>
                </a:solidFill>
                <a:effectLst/>
                <a:latin typeface="Consolas" panose="020B0609020204030204" pitchFamily="49" charset="0"/>
              </a:rPr>
              <a:t>((I </a:t>
            </a:r>
            <a:r>
              <a:rPr lang="en-US" sz="1600" b="0" dirty="0" err="1">
                <a:solidFill>
                  <a:srgbClr val="657B83"/>
                </a:solidFill>
                <a:effectLst/>
                <a:latin typeface="Consolas" panose="020B0609020204030204" pitchFamily="49" charset="0"/>
              </a:rPr>
              <a:t>Magnin</a:t>
            </a:r>
            <a:r>
              <a:rPr lang="en-US" sz="1600" b="0" dirty="0">
                <a:solidFill>
                  <a:srgbClr val="657B83"/>
                </a:solidFill>
                <a:effectLst/>
                <a:latin typeface="Consolas" panose="020B0609020204030204" pitchFamily="49" charset="0"/>
              </a:rPr>
              <a:t>) (U ) (E Coli))) </a:t>
            </a:r>
          </a:p>
          <a:p>
            <a:r>
              <a:rPr lang="en-US" sz="1600" b="0" dirty="0">
                <a:solidFill>
                  <a:srgbClr val="657B83"/>
                </a:solidFill>
                <a:effectLst/>
                <a:latin typeface="Consolas" panose="020B0609020204030204" pitchFamily="49" charset="0"/>
              </a:rPr>
              <a:t>20               </a:t>
            </a:r>
            <a:r>
              <a:rPr lang="en-US" sz="1600" b="0" dirty="0">
                <a:solidFill>
                  <a:srgbClr val="2AA198"/>
                </a:solidFill>
                <a:effectLst/>
                <a:latin typeface="Consolas" panose="020B0609020204030204" pitchFamily="49" charset="0"/>
              </a:rPr>
              <a:t>'</a:t>
            </a:r>
            <a:r>
              <a:rPr lang="en-US" sz="1600" b="0" dirty="0">
                <a:solidFill>
                  <a:srgbClr val="657B83"/>
                </a:solidFill>
                <a:effectLst/>
                <a:latin typeface="Consolas" panose="020B0609020204030204" pitchFamily="49" charset="0"/>
              </a:rPr>
              <a:t>((I U E) (</a:t>
            </a:r>
            <a:r>
              <a:rPr lang="en-US" sz="1600" b="0" dirty="0" err="1">
                <a:solidFill>
                  <a:srgbClr val="657B83"/>
                </a:solidFill>
                <a:effectLst/>
                <a:latin typeface="Consolas" panose="020B0609020204030204" pitchFamily="49" charset="0"/>
              </a:rPr>
              <a:t>Magnin</a:t>
            </a:r>
            <a:r>
              <a:rPr lang="en-US" sz="1600" b="0" dirty="0">
                <a:solidFill>
                  <a:srgbClr val="657B83"/>
                </a:solidFill>
                <a:effectLst/>
                <a:latin typeface="Consolas" panose="020B0609020204030204" pitchFamily="49" charset="0"/>
              </a:rPr>
              <a:t> Thant Coli)))</a:t>
            </a:r>
          </a:p>
        </p:txBody>
      </p:sp>
    </p:spTree>
    <p:extLst>
      <p:ext uri="{BB962C8B-B14F-4D97-AF65-F5344CB8AC3E}">
        <p14:creationId xmlns:p14="http://schemas.microsoft.com/office/powerpoint/2010/main" val="1123737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CA7BD5C1-1A9F-2325-BA1E-270FAAE07FBE}"/>
              </a:ext>
            </a:extLst>
          </p:cNvPr>
          <p:cNvSpPr>
            <a:spLocks noGrp="1"/>
          </p:cNvSpPr>
          <p:nvPr>
            <p:ph type="ctrTitle"/>
          </p:nvPr>
        </p:nvSpPr>
        <p:spPr>
          <a:xfrm>
            <a:off x="206413" y="75897"/>
            <a:ext cx="4040471" cy="480131"/>
          </a:xfrm>
        </p:spPr>
        <p:txBody>
          <a:bodyPr/>
          <a:lstStyle/>
          <a:p>
            <a:r>
              <a:rPr lang="en-US" sz="2800" dirty="0"/>
              <a:t>Stack Tracing</a:t>
            </a:r>
          </a:p>
        </p:txBody>
      </p:sp>
      <p:sp>
        <p:nvSpPr>
          <p:cNvPr id="6" name="Subtitle 3">
            <a:extLst>
              <a:ext uri="{FF2B5EF4-FFF2-40B4-BE49-F238E27FC236}">
                <a16:creationId xmlns:a16="http://schemas.microsoft.com/office/drawing/2014/main" id="{4BE5CCD0-C8D5-8D2E-4C78-C6FBBFD8C5F4}"/>
              </a:ext>
            </a:extLst>
          </p:cNvPr>
          <p:cNvSpPr>
            <a:spLocks noGrp="1"/>
          </p:cNvSpPr>
          <p:nvPr>
            <p:ph type="subTitle" idx="1"/>
          </p:nvPr>
        </p:nvSpPr>
        <p:spPr>
          <a:xfrm>
            <a:off x="333763" y="537562"/>
            <a:ext cx="3018482" cy="341632"/>
          </a:xfrm>
        </p:spPr>
        <p:txBody>
          <a:bodyPr/>
          <a:lstStyle/>
          <a:p>
            <a:r>
              <a:rPr lang="en-US" sz="1800" dirty="0"/>
              <a:t>Demos</a:t>
            </a:r>
          </a:p>
        </p:txBody>
      </p:sp>
      <p:sp>
        <p:nvSpPr>
          <p:cNvPr id="7" name="Rectangle 6">
            <a:extLst>
              <a:ext uri="{FF2B5EF4-FFF2-40B4-BE49-F238E27FC236}">
                <a16:creationId xmlns:a16="http://schemas.microsoft.com/office/drawing/2014/main" id="{3B4EE6A1-55D4-966B-C629-7CF9335A4A23}"/>
              </a:ext>
            </a:extLst>
          </p:cNvPr>
          <p:cNvSpPr/>
          <p:nvPr/>
        </p:nvSpPr>
        <p:spPr>
          <a:xfrm>
            <a:off x="333763" y="963032"/>
            <a:ext cx="3018482" cy="4753766"/>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a:solidFill>
                  <a:srgbClr val="657B83"/>
                </a:solidFill>
                <a:effectLst/>
                <a:latin typeface="Consolas" panose="020B0609020204030204" pitchFamily="49" charset="0"/>
              </a:rPr>
              <a:t>File: tailcall_ho.error</a:t>
            </a:r>
          </a:p>
          <a:p>
            <a:endParaRPr lang="en-US" sz="1600" b="0" dirty="0">
              <a:solidFill>
                <a:srgbClr val="657B83"/>
              </a:solidFill>
              <a:effectLst/>
              <a:latin typeface="Consolas" panose="020B0609020204030204" pitchFamily="49" charset="0"/>
            </a:endParaRPr>
          </a:p>
          <a:p>
            <a:r>
              <a:rPr lang="en-US" sz="1600" b="0" dirty="0">
                <a:solidFill>
                  <a:srgbClr val="657B83"/>
                </a:solidFill>
                <a:effectLst/>
                <a:latin typeface="Consolas" panose="020B0609020204030204" pitchFamily="49" charset="0"/>
              </a:rPr>
              <a:t>1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child3</a:t>
            </a:r>
            <a:r>
              <a:rPr lang="en-US" sz="1600" b="0" dirty="0">
                <a:solidFill>
                  <a:srgbClr val="657B83"/>
                </a:solidFill>
                <a:effectLst/>
                <a:latin typeface="Consolas" panose="020B0609020204030204" pitchFamily="49" charset="0"/>
              </a:rPr>
              <a:t> (x)</a:t>
            </a:r>
          </a:p>
          <a:p>
            <a:r>
              <a:rPr lang="en-US" sz="1600" b="0" dirty="0">
                <a:solidFill>
                  <a:srgbClr val="657B83"/>
                </a:solidFill>
                <a:effectLst/>
                <a:latin typeface="Consolas" panose="020B0609020204030204" pitchFamily="49" charset="0"/>
              </a:rPr>
              <a:t>2    (</a:t>
            </a:r>
            <a:r>
              <a:rPr lang="en-US" sz="1600" b="0" dirty="0">
                <a:solidFill>
                  <a:srgbClr val="268BD2"/>
                </a:solidFill>
                <a:effectLst/>
                <a:latin typeface="Consolas" panose="020B0609020204030204" pitchFamily="49" charset="0"/>
              </a:rPr>
              <a:t>car</a:t>
            </a:r>
            <a:r>
              <a:rPr lang="en-US" sz="1600" b="0" dirty="0">
                <a:solidFill>
                  <a:srgbClr val="657B83"/>
                </a:solidFill>
                <a:effectLst/>
                <a:latin typeface="Consolas" panose="020B0609020204030204" pitchFamily="49" charset="0"/>
              </a:rPr>
              <a:t> x))</a:t>
            </a:r>
          </a:p>
          <a:p>
            <a:r>
              <a:rPr lang="en-US" sz="1600" b="0" dirty="0">
                <a:solidFill>
                  <a:srgbClr val="657B83"/>
                </a:solidFill>
                <a:effectLst/>
                <a:latin typeface="Consolas" panose="020B0609020204030204" pitchFamily="49" charset="0"/>
              </a:rPr>
              <a:t>3</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4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child2</a:t>
            </a:r>
            <a:r>
              <a:rPr lang="en-US" sz="1600" b="0" dirty="0">
                <a:solidFill>
                  <a:srgbClr val="657B83"/>
                </a:solidFill>
                <a:effectLst/>
                <a:latin typeface="Consolas" panose="020B0609020204030204" pitchFamily="49" charset="0"/>
              </a:rPr>
              <a:t> (x)</a:t>
            </a:r>
          </a:p>
          <a:p>
            <a:r>
              <a:rPr lang="en-US" sz="1600" b="0" dirty="0">
                <a:solidFill>
                  <a:srgbClr val="657B83"/>
                </a:solidFill>
                <a:effectLst/>
                <a:latin typeface="Consolas" panose="020B0609020204030204" pitchFamily="49" charset="0"/>
              </a:rPr>
              <a:t>5    (child3 x))</a:t>
            </a:r>
          </a:p>
          <a:p>
            <a:r>
              <a:rPr lang="en-US" sz="1600" b="0" dirty="0">
                <a:solidFill>
                  <a:srgbClr val="657B83"/>
                </a:solidFill>
                <a:effectLst/>
                <a:latin typeface="Consolas" panose="020B0609020204030204" pitchFamily="49" charset="0"/>
              </a:rPr>
              <a:t>6</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7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child1</a:t>
            </a:r>
            <a:r>
              <a:rPr lang="en-US" sz="1600" b="0" dirty="0">
                <a:solidFill>
                  <a:srgbClr val="657B83"/>
                </a:solidFill>
                <a:effectLst/>
                <a:latin typeface="Consolas" panose="020B0609020204030204" pitchFamily="49" charset="0"/>
              </a:rPr>
              <a:t> (x)</a:t>
            </a:r>
          </a:p>
          <a:p>
            <a:r>
              <a:rPr lang="en-US" sz="1600" b="0" dirty="0">
                <a:solidFill>
                  <a:srgbClr val="657B83"/>
                </a:solidFill>
                <a:effectLst/>
                <a:latin typeface="Consolas" panose="020B0609020204030204" pitchFamily="49" charset="0"/>
              </a:rPr>
              <a:t>8    (child2 x))</a:t>
            </a:r>
          </a:p>
          <a:p>
            <a:r>
              <a:rPr lang="en-US" sz="1600" b="0" dirty="0">
                <a:solidFill>
                  <a:srgbClr val="657B83"/>
                </a:solidFill>
                <a:effectLst/>
                <a:latin typeface="Consolas" panose="020B0609020204030204" pitchFamily="49" charset="0"/>
              </a:rPr>
              <a:t>9</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10 (</a:t>
            </a:r>
            <a:r>
              <a:rPr lang="en-US" sz="1600" b="0" dirty="0">
                <a:solidFill>
                  <a:srgbClr val="859900"/>
                </a:solidFill>
                <a:effectLst/>
                <a:latin typeface="Consolas" panose="020B0609020204030204" pitchFamily="49" charset="0"/>
              </a:rPr>
              <a:t>define</a:t>
            </a:r>
            <a:r>
              <a:rPr lang="en-US" sz="1600" b="0" dirty="0">
                <a:solidFill>
                  <a:srgbClr val="657B83"/>
                </a:solidFill>
                <a:effectLst/>
                <a:latin typeface="Consolas" panose="020B0609020204030204" pitchFamily="49" charset="0"/>
              </a:rPr>
              <a:t> </a:t>
            </a:r>
            <a:r>
              <a:rPr lang="en-US" sz="1600" b="0" dirty="0">
                <a:solidFill>
                  <a:srgbClr val="268BD2"/>
                </a:solidFill>
                <a:effectLst/>
                <a:latin typeface="Consolas" panose="020B0609020204030204" pitchFamily="49" charset="0"/>
              </a:rPr>
              <a:t>mother</a:t>
            </a:r>
            <a:r>
              <a:rPr lang="en-US" sz="1600" b="0" dirty="0">
                <a:solidFill>
                  <a:srgbClr val="657B83"/>
                </a:solidFill>
                <a:effectLst/>
                <a:latin typeface="Consolas" panose="020B0609020204030204" pitchFamily="49" charset="0"/>
              </a:rPr>
              <a:t> (x)</a:t>
            </a:r>
          </a:p>
          <a:p>
            <a:r>
              <a:rPr lang="en-US" sz="1600" b="0" dirty="0">
                <a:solidFill>
                  <a:srgbClr val="657B83"/>
                </a:solidFill>
                <a:effectLst/>
                <a:latin typeface="Consolas" panose="020B0609020204030204" pitchFamily="49" charset="0"/>
              </a:rPr>
              <a:t>11     (child1 x))</a:t>
            </a:r>
          </a:p>
          <a:p>
            <a:r>
              <a:rPr lang="en-US" sz="1600" b="0" dirty="0">
                <a:solidFill>
                  <a:srgbClr val="657B83"/>
                </a:solidFill>
                <a:effectLst/>
                <a:latin typeface="Consolas" panose="020B0609020204030204" pitchFamily="49" charset="0"/>
              </a:rPr>
              <a:t>12</a:t>
            </a:r>
            <a:br>
              <a:rPr lang="en-US" sz="1600" b="0" dirty="0">
                <a:solidFill>
                  <a:srgbClr val="657B83"/>
                </a:solidFill>
                <a:effectLst/>
                <a:latin typeface="Consolas" panose="020B0609020204030204" pitchFamily="49" charset="0"/>
              </a:rPr>
            </a:br>
            <a:r>
              <a:rPr lang="en-US" sz="1600" b="0" dirty="0">
                <a:solidFill>
                  <a:srgbClr val="657B83"/>
                </a:solidFill>
                <a:effectLst/>
                <a:latin typeface="Consolas" panose="020B0609020204030204" pitchFamily="49" charset="0"/>
              </a:rPr>
              <a:t>13 (mother </a:t>
            </a:r>
            <a:r>
              <a:rPr lang="en-US" sz="1600" b="0" dirty="0">
                <a:solidFill>
                  <a:srgbClr val="D33682"/>
                </a:solidFill>
                <a:effectLst/>
                <a:latin typeface="Consolas" panose="020B0609020204030204" pitchFamily="49" charset="0"/>
              </a:rPr>
              <a:t>5</a:t>
            </a:r>
            <a:r>
              <a:rPr lang="en-US" sz="1600" b="0" dirty="0">
                <a:solidFill>
                  <a:srgbClr val="657B83"/>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29429CC7-18C2-00AD-51A8-11A102BE46E6}"/>
              </a:ext>
            </a:extLst>
          </p:cNvPr>
          <p:cNvSpPr/>
          <p:nvPr/>
        </p:nvSpPr>
        <p:spPr>
          <a:xfrm>
            <a:off x="3661701" y="963032"/>
            <a:ext cx="3453322" cy="2611363"/>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dest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Value</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window_start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/*callee*/</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/*tailcall identifier*/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uint8_t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tailcall_info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Tree>
    <p:extLst>
      <p:ext uri="{BB962C8B-B14F-4D97-AF65-F5344CB8AC3E}">
        <p14:creationId xmlns:p14="http://schemas.microsoft.com/office/powerpoint/2010/main" val="29255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A094EC-52F2-7EA1-6D18-39331A3B4FC2}"/>
              </a:ext>
            </a:extLst>
          </p:cNvPr>
          <p:cNvSpPr>
            <a:spLocks noGrp="1"/>
          </p:cNvSpPr>
          <p:nvPr>
            <p:ph type="body" sz="quarter" idx="12"/>
          </p:nvPr>
        </p:nvSpPr>
        <p:spPr>
          <a:xfrm>
            <a:off x="629389" y="1754279"/>
            <a:ext cx="6744177" cy="1649426"/>
          </a:xfrm>
        </p:spPr>
        <p:txBody>
          <a:bodyPr/>
          <a:lstStyle/>
          <a:p>
            <a:r>
              <a:rPr lang="en-US" dirty="0"/>
              <a:t>What can I lean on when writing code</a:t>
            </a:r>
          </a:p>
          <a:p>
            <a:pPr lvl="1"/>
            <a:r>
              <a:rPr lang="en-US" dirty="0" err="1"/>
              <a:t>uft</a:t>
            </a:r>
            <a:r>
              <a:rPr lang="en-US" dirty="0"/>
              <a:t> (</a:t>
            </a:r>
            <a:r>
              <a:rPr lang="en-US" dirty="0" err="1"/>
              <a:t>sml</a:t>
            </a:r>
            <a:r>
              <a:rPr lang="en-US" dirty="0"/>
              <a:t>) =&gt; Types</a:t>
            </a:r>
          </a:p>
          <a:p>
            <a:pPr lvl="1"/>
            <a:r>
              <a:rPr lang="en-US" dirty="0"/>
              <a:t>svm (c)  =&gt; Invariants</a:t>
            </a:r>
          </a:p>
        </p:txBody>
      </p:sp>
      <p:sp>
        <p:nvSpPr>
          <p:cNvPr id="4" name="Subtitle 3">
            <a:extLst>
              <a:ext uri="{FF2B5EF4-FFF2-40B4-BE49-F238E27FC236}">
                <a16:creationId xmlns:a16="http://schemas.microsoft.com/office/drawing/2014/main" id="{CCEB2504-B4C9-835A-98B7-F4CE1BA83AA4}"/>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13" name="Title 7">
            <a:extLst>
              <a:ext uri="{FF2B5EF4-FFF2-40B4-BE49-F238E27FC236}">
                <a16:creationId xmlns:a16="http://schemas.microsoft.com/office/drawing/2014/main" id="{238A797C-93F4-5946-77A9-712F1AB7DCA2}"/>
              </a:ext>
            </a:extLst>
          </p:cNvPr>
          <p:cNvSpPr>
            <a:spLocks noGrp="1"/>
          </p:cNvSpPr>
          <p:nvPr>
            <p:ph type="ctrTitle"/>
          </p:nvPr>
        </p:nvSpPr>
        <p:spPr>
          <a:xfrm>
            <a:off x="216120" y="327403"/>
            <a:ext cx="4040471" cy="535531"/>
          </a:xfrm>
        </p:spPr>
        <p:txBody>
          <a:bodyPr/>
          <a:lstStyle/>
          <a:p>
            <a:r>
              <a:rPr lang="en-US" sz="3200" dirty="0"/>
              <a:t>Stack Tracing</a:t>
            </a:r>
          </a:p>
        </p:txBody>
      </p:sp>
    </p:spTree>
    <p:extLst>
      <p:ext uri="{BB962C8B-B14F-4D97-AF65-F5344CB8AC3E}">
        <p14:creationId xmlns:p14="http://schemas.microsoft.com/office/powerpoint/2010/main" val="398368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E5F8F7B1-465C-CE6B-592F-39BEFA24C712}"/>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6" name="Title 7">
            <a:extLst>
              <a:ext uri="{FF2B5EF4-FFF2-40B4-BE49-F238E27FC236}">
                <a16:creationId xmlns:a16="http://schemas.microsoft.com/office/drawing/2014/main" id="{9EF0DC55-B88B-E489-23B3-BBBA97BC566F}"/>
              </a:ext>
            </a:extLst>
          </p:cNvPr>
          <p:cNvSpPr>
            <a:spLocks noGrp="1"/>
          </p:cNvSpPr>
          <p:nvPr>
            <p:ph type="ctrTitle"/>
          </p:nvPr>
        </p:nvSpPr>
        <p:spPr>
          <a:xfrm>
            <a:off x="216120" y="327403"/>
            <a:ext cx="4040471" cy="535531"/>
          </a:xfrm>
        </p:spPr>
        <p:txBody>
          <a:bodyPr/>
          <a:lstStyle/>
          <a:p>
            <a:r>
              <a:rPr lang="en-US" sz="3200" dirty="0"/>
              <a:t>Stack Tracing</a:t>
            </a:r>
          </a:p>
        </p:txBody>
      </p:sp>
      <p:sp>
        <p:nvSpPr>
          <p:cNvPr id="7" name="Text Placeholder 1">
            <a:extLst>
              <a:ext uri="{FF2B5EF4-FFF2-40B4-BE49-F238E27FC236}">
                <a16:creationId xmlns:a16="http://schemas.microsoft.com/office/drawing/2014/main" id="{107A4803-78C4-3B51-C1F1-83A534E57B77}"/>
              </a:ext>
            </a:extLst>
          </p:cNvPr>
          <p:cNvSpPr>
            <a:spLocks noGrp="1"/>
          </p:cNvSpPr>
          <p:nvPr>
            <p:ph type="body" sz="quarter" idx="12"/>
          </p:nvPr>
        </p:nvSpPr>
        <p:spPr>
          <a:xfrm>
            <a:off x="475137" y="1576404"/>
            <a:ext cx="6744177" cy="2188035"/>
          </a:xfrm>
        </p:spPr>
        <p:txBody>
          <a:bodyPr/>
          <a:lstStyle/>
          <a:p>
            <a:r>
              <a:rPr lang="en-US" dirty="0"/>
              <a:t>Types</a:t>
            </a:r>
          </a:p>
          <a:p>
            <a:pPr lvl="1"/>
            <a:r>
              <a:rPr lang="en-US" dirty="0"/>
              <a:t>Types I have</a:t>
            </a:r>
          </a:p>
          <a:p>
            <a:pPr lvl="1"/>
            <a:r>
              <a:rPr lang="en-US" dirty="0"/>
              <a:t>Types I want </a:t>
            </a:r>
          </a:p>
          <a:p>
            <a:pPr lvl="1"/>
            <a:r>
              <a:rPr lang="en-US" dirty="0"/>
              <a:t>Rest should fall in naturally </a:t>
            </a:r>
          </a:p>
        </p:txBody>
      </p:sp>
    </p:spTree>
    <p:extLst>
      <p:ext uri="{BB962C8B-B14F-4D97-AF65-F5344CB8AC3E}">
        <p14:creationId xmlns:p14="http://schemas.microsoft.com/office/powerpoint/2010/main" val="74729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p:txBody>
          <a:bodyPr/>
          <a:lstStyle/>
          <a:p>
            <a:r>
              <a:rPr lang="en-US" dirty="0"/>
              <a:t>Highlights</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611964" y="1249429"/>
            <a:ext cx="7682719" cy="4359142"/>
          </a:xfrm>
        </p:spPr>
        <p:txBody>
          <a:bodyPr/>
          <a:lstStyle/>
          <a:p>
            <a:pPr marL="457200" indent="-457200">
              <a:buFont typeface="Arial" panose="020B0604020202020204" pitchFamily="34" charset="0"/>
              <a:buChar char="•"/>
            </a:pPr>
            <a:r>
              <a:rPr lang="en-US" dirty="0">
                <a:solidFill>
                  <a:schemeClr val="tx1">
                    <a:lumMod val="75000"/>
                    <a:lumOff val="25000"/>
                  </a:schemeClr>
                </a:solidFill>
              </a:rPr>
              <a:t>Error Monad and Parsing Combinators </a:t>
            </a:r>
          </a:p>
          <a:p>
            <a:pPr marL="457200" indent="-457200">
              <a:buFont typeface="Arial" panose="020B0604020202020204" pitchFamily="34" charset="0"/>
              <a:buChar char="•"/>
            </a:pPr>
            <a:endParaRPr lang="en-US"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a:p>
            <a:pPr marL="457200" indent="-457200">
              <a:buFont typeface="Arial" panose="020B0604020202020204" pitchFamily="34" charset="0"/>
              <a:buChar char="•"/>
            </a:pPr>
            <a:r>
              <a:rPr lang="en-US" dirty="0">
                <a:solidFill>
                  <a:schemeClr val="tx1">
                    <a:lumMod val="75000"/>
                    <a:lumOff val="25000"/>
                  </a:schemeClr>
                </a:solidFill>
              </a:rPr>
              <a:t>Garbage Collection</a:t>
            </a:r>
          </a:p>
          <a:p>
            <a:pPr marL="457200" indent="-457200">
              <a:buFont typeface="Arial" panose="020B0604020202020204" pitchFamily="34" charset="0"/>
              <a:buChar char="•"/>
            </a:pPr>
            <a:endParaRPr lang="en-US"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a:p>
            <a:pPr marL="457200" indent="-457200">
              <a:buFont typeface="Arial" panose="020B0604020202020204" pitchFamily="34" charset="0"/>
              <a:buChar char="•"/>
            </a:pPr>
            <a:r>
              <a:rPr lang="en-US" dirty="0">
                <a:solidFill>
                  <a:schemeClr val="tx1">
                    <a:lumMod val="75000"/>
                    <a:lumOff val="25000"/>
                  </a:schemeClr>
                </a:solidFill>
              </a:rPr>
              <a:t>Stack Tracing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2" name="Star: 5 Points 1">
            <a:extLst>
              <a:ext uri="{FF2B5EF4-FFF2-40B4-BE49-F238E27FC236}">
                <a16:creationId xmlns:a16="http://schemas.microsoft.com/office/drawing/2014/main" id="{B573D5D3-590B-84EE-32F6-FF3801CEE04B}"/>
              </a:ext>
            </a:extLst>
          </p:cNvPr>
          <p:cNvSpPr/>
          <p:nvPr/>
        </p:nvSpPr>
        <p:spPr>
          <a:xfrm>
            <a:off x="3356042" y="4153711"/>
            <a:ext cx="418289" cy="408562"/>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79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C60B1482-BE00-00AB-5C3A-952A64229C4F}"/>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8" name="Title 7">
            <a:extLst>
              <a:ext uri="{FF2B5EF4-FFF2-40B4-BE49-F238E27FC236}">
                <a16:creationId xmlns:a16="http://schemas.microsoft.com/office/drawing/2014/main" id="{BD96B9DB-88BB-8AFB-362A-ADC6CC1667EF}"/>
              </a:ext>
            </a:extLst>
          </p:cNvPr>
          <p:cNvSpPr>
            <a:spLocks noGrp="1"/>
          </p:cNvSpPr>
          <p:nvPr>
            <p:ph type="ctrTitle"/>
          </p:nvPr>
        </p:nvSpPr>
        <p:spPr>
          <a:xfrm>
            <a:off x="216120" y="327403"/>
            <a:ext cx="4040471" cy="535531"/>
          </a:xfrm>
        </p:spPr>
        <p:txBody>
          <a:bodyPr/>
          <a:lstStyle/>
          <a:p>
            <a:r>
              <a:rPr lang="en-US" sz="3200" dirty="0"/>
              <a:t>Stack Tracing</a:t>
            </a:r>
          </a:p>
        </p:txBody>
      </p:sp>
      <p:sp>
        <p:nvSpPr>
          <p:cNvPr id="9" name="Text Placeholder 1">
            <a:extLst>
              <a:ext uri="{FF2B5EF4-FFF2-40B4-BE49-F238E27FC236}">
                <a16:creationId xmlns:a16="http://schemas.microsoft.com/office/drawing/2014/main" id="{BD9E313B-9D35-0551-7F9B-A08AA7C51CDA}"/>
              </a:ext>
            </a:extLst>
          </p:cNvPr>
          <p:cNvSpPr>
            <a:spLocks noGrp="1"/>
          </p:cNvSpPr>
          <p:nvPr>
            <p:ph type="body" sz="quarter" idx="12"/>
          </p:nvPr>
        </p:nvSpPr>
        <p:spPr>
          <a:xfrm>
            <a:off x="475137" y="1576404"/>
            <a:ext cx="6744177" cy="572208"/>
          </a:xfrm>
        </p:spPr>
        <p:txBody>
          <a:bodyPr/>
          <a:lstStyle/>
          <a:p>
            <a:r>
              <a:rPr lang="en-US" dirty="0"/>
              <a:t>Types</a:t>
            </a:r>
          </a:p>
        </p:txBody>
      </p:sp>
      <p:sp>
        <p:nvSpPr>
          <p:cNvPr id="10" name="Arrow: Curved Left 9">
            <a:extLst>
              <a:ext uri="{FF2B5EF4-FFF2-40B4-BE49-F238E27FC236}">
                <a16:creationId xmlns:a16="http://schemas.microsoft.com/office/drawing/2014/main" id="{4919ECB8-9F80-86DF-19A4-67E456736303}"/>
              </a:ext>
            </a:extLst>
          </p:cNvPr>
          <p:cNvSpPr/>
          <p:nvPr/>
        </p:nvSpPr>
        <p:spPr>
          <a:xfrm>
            <a:off x="8531677" y="2405129"/>
            <a:ext cx="584769" cy="926111"/>
          </a:xfrm>
          <a:prstGeom prst="curvedLeftArrow">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BF36000-5DB8-E1AC-4FCC-38F059FF07B5}"/>
              </a:ext>
            </a:extLst>
          </p:cNvPr>
          <p:cNvSpPr/>
          <p:nvPr/>
        </p:nvSpPr>
        <p:spPr>
          <a:xfrm>
            <a:off x="791463" y="2287836"/>
            <a:ext cx="6427851"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err="1">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parse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Sx</a:t>
            </a:r>
            <a:r>
              <a:rPr lang="en-US" b="0" dirty="0" err="1">
                <a:solidFill>
                  <a:srgbClr val="657B83"/>
                </a:solidFill>
                <a:effectLst/>
                <a:latin typeface="Consolas" panose="020B0609020204030204" pitchFamily="49" charset="0"/>
              </a:rPr>
              <a:t>.sx</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CF9DAADC-1CB9-0691-E850-46873C50DDCD}"/>
              </a:ext>
            </a:extLst>
          </p:cNvPr>
          <p:cNvSpPr/>
          <p:nvPr/>
        </p:nvSpPr>
        <p:spPr>
          <a:xfrm>
            <a:off x="791463" y="3029227"/>
            <a:ext cx="7497895" cy="424732"/>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859900"/>
                </a:solidFill>
                <a:latin typeface="Consolas" panose="020B0609020204030204" pitchFamily="49" charset="0"/>
              </a:rPr>
              <a:t>val</a:t>
            </a:r>
            <a:r>
              <a:rPr lang="en-US">
                <a:solidFill>
                  <a:srgbClr val="657B83"/>
                </a:solidFill>
                <a:latin typeface="Consolas" panose="020B0609020204030204" pitchFamily="49" charset="0"/>
              </a:rPr>
              <a:t> parse </a:t>
            </a:r>
            <a:r>
              <a:rPr lang="en-US">
                <a:solidFill>
                  <a:srgbClr val="859900"/>
                </a:solidFill>
                <a:latin typeface="Consolas" panose="020B0609020204030204" pitchFamily="49" charset="0"/>
              </a:rPr>
              <a: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string</a:t>
            </a:r>
            <a:r>
              <a:rPr lang="en-US">
                <a:solidFill>
                  <a:srgbClr val="657B83"/>
                </a:solidFill>
                <a:latin typeface="Consolas" panose="020B0609020204030204" pitchFamily="49" charset="0"/>
              </a:rPr>
              <a:t> located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859900"/>
                </a:solidFill>
                <a:latin typeface="Consolas" panose="020B0609020204030204" pitchFamily="49" charset="0"/>
              </a:rPr>
              <a:t>-&gt;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Sx</a:t>
            </a:r>
            <a:r>
              <a:rPr lang="en-US">
                <a:solidFill>
                  <a:srgbClr val="657B83"/>
                </a:solidFill>
                <a:latin typeface="Consolas" panose="020B0609020204030204" pitchFamily="49" charset="0"/>
              </a:rPr>
              <a:t>.sx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Error</a:t>
            </a:r>
            <a:r>
              <a:rPr lang="en-US">
                <a:solidFill>
                  <a:srgbClr val="657B83"/>
                </a:solidFill>
                <a:latin typeface="Consolas" panose="020B0609020204030204" pitchFamily="49" charset="0"/>
              </a:rPr>
              <a:t>.error</a:t>
            </a:r>
          </a:p>
        </p:txBody>
      </p:sp>
      <p:pic>
        <p:nvPicPr>
          <p:cNvPr id="13" name="Picture 12">
            <a:extLst>
              <a:ext uri="{FF2B5EF4-FFF2-40B4-BE49-F238E27FC236}">
                <a16:creationId xmlns:a16="http://schemas.microsoft.com/office/drawing/2014/main" id="{104294CD-4ECC-649C-2AB5-4EFAFD553456}"/>
              </a:ext>
            </a:extLst>
          </p:cNvPr>
          <p:cNvPicPr>
            <a:picLocks noChangeAspect="1"/>
          </p:cNvPicPr>
          <p:nvPr/>
        </p:nvPicPr>
        <p:blipFill>
          <a:blip r:embed="rId2"/>
          <a:stretch>
            <a:fillRect/>
          </a:stretch>
        </p:blipFill>
        <p:spPr>
          <a:xfrm>
            <a:off x="9775426" y="455020"/>
            <a:ext cx="1330324" cy="2045182"/>
          </a:xfrm>
          <a:prstGeom prst="rect">
            <a:avLst/>
          </a:prstGeom>
        </p:spPr>
      </p:pic>
      <p:sp>
        <p:nvSpPr>
          <p:cNvPr id="14" name="TextBox 13">
            <a:extLst>
              <a:ext uri="{FF2B5EF4-FFF2-40B4-BE49-F238E27FC236}">
                <a16:creationId xmlns:a16="http://schemas.microsoft.com/office/drawing/2014/main" id="{0D031B36-E7AE-4097-A65C-39AF4E6561BA}"/>
              </a:ext>
            </a:extLst>
          </p:cNvPr>
          <p:cNvSpPr txBox="1"/>
          <p:nvPr/>
        </p:nvSpPr>
        <p:spPr>
          <a:xfrm>
            <a:off x="10208080" y="1815223"/>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5" name="TextBox 14">
            <a:extLst>
              <a:ext uri="{FF2B5EF4-FFF2-40B4-BE49-F238E27FC236}">
                <a16:creationId xmlns:a16="http://schemas.microsoft.com/office/drawing/2014/main" id="{AB83EBF9-4389-54CF-A83B-E598B3BEF430}"/>
              </a:ext>
            </a:extLst>
          </p:cNvPr>
          <p:cNvSpPr txBox="1"/>
          <p:nvPr/>
        </p:nvSpPr>
        <p:spPr>
          <a:xfrm>
            <a:off x="10182687" y="1104614"/>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6" name="Arrow: Curved Left 15">
            <a:extLst>
              <a:ext uri="{FF2B5EF4-FFF2-40B4-BE49-F238E27FC236}">
                <a16:creationId xmlns:a16="http://schemas.microsoft.com/office/drawing/2014/main" id="{3BBB598A-3569-D579-3CF0-1A80EECF9D25}"/>
              </a:ext>
            </a:extLst>
          </p:cNvPr>
          <p:cNvSpPr/>
          <p:nvPr/>
        </p:nvSpPr>
        <p:spPr>
          <a:xfrm rot="10800000">
            <a:off x="9206479" y="646934"/>
            <a:ext cx="521396" cy="1661352"/>
          </a:xfrm>
          <a:prstGeom prst="curvedLeftArrow">
            <a:avLst>
              <a:gd name="adj1" fmla="val 25000"/>
              <a:gd name="adj2" fmla="val 50000"/>
              <a:gd name="adj3" fmla="val 25000"/>
            </a:avLst>
          </a:prstGeom>
          <a:gradFill flip="none" rotWithShape="1">
            <a:gsLst>
              <a:gs pos="0">
                <a:srgbClr val="82956E">
                  <a:tint val="66000"/>
                  <a:satMod val="160000"/>
                </a:srgbClr>
              </a:gs>
              <a:gs pos="50000">
                <a:srgbClr val="82956E">
                  <a:tint val="44500"/>
                  <a:satMod val="160000"/>
                </a:srgbClr>
              </a:gs>
              <a:gs pos="100000">
                <a:srgbClr val="82956E">
                  <a:tint val="23500"/>
                  <a:satMod val="160000"/>
                </a:srgbClr>
              </a:gs>
            </a:gsLst>
            <a:path path="circle">
              <a:fillToRect t="100000" r="100000"/>
            </a:path>
            <a:tileRect l="-100000" b="-100000"/>
          </a:gradFill>
          <a:ln w="6350">
            <a:solidFill>
              <a:srgbClr val="85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9672"/>
              </a:solidFill>
            </a:endParaRPr>
          </a:p>
        </p:txBody>
      </p:sp>
      <p:sp>
        <p:nvSpPr>
          <p:cNvPr id="17" name="TextBox 16">
            <a:extLst>
              <a:ext uri="{FF2B5EF4-FFF2-40B4-BE49-F238E27FC236}">
                <a16:creationId xmlns:a16="http://schemas.microsoft.com/office/drawing/2014/main" id="{DE7681A2-95D8-BB3C-26E0-32D06EF2B0ED}"/>
              </a:ext>
            </a:extLst>
          </p:cNvPr>
          <p:cNvSpPr txBox="1"/>
          <p:nvPr/>
        </p:nvSpPr>
        <p:spPr>
          <a:xfrm>
            <a:off x="8052586" y="1238287"/>
            <a:ext cx="1259960" cy="307777"/>
          </a:xfrm>
          <a:prstGeom prst="rect">
            <a:avLst/>
          </a:prstGeom>
          <a:noFill/>
        </p:spPr>
        <p:txBody>
          <a:bodyPr wrap="square" rtlCol="0">
            <a:spAutoFit/>
          </a:bodyPr>
          <a:lstStyle/>
          <a:p>
            <a:r>
              <a:rPr lang="en-US" sz="1400" dirty="0">
                <a:solidFill>
                  <a:srgbClr val="82956E"/>
                </a:solidFill>
              </a:rPr>
              <a:t>schemeOfFile</a:t>
            </a:r>
          </a:p>
        </p:txBody>
      </p:sp>
    </p:spTree>
    <p:extLst>
      <p:ext uri="{BB962C8B-B14F-4D97-AF65-F5344CB8AC3E}">
        <p14:creationId xmlns:p14="http://schemas.microsoft.com/office/powerpoint/2010/main" val="26258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P spid="15" grpId="0"/>
      <p:bldP spid="16"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C60B1482-BE00-00AB-5C3A-952A64229C4F}"/>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8" name="Title 7">
            <a:extLst>
              <a:ext uri="{FF2B5EF4-FFF2-40B4-BE49-F238E27FC236}">
                <a16:creationId xmlns:a16="http://schemas.microsoft.com/office/drawing/2014/main" id="{BD96B9DB-88BB-8AFB-362A-ADC6CC1667EF}"/>
              </a:ext>
            </a:extLst>
          </p:cNvPr>
          <p:cNvSpPr>
            <a:spLocks noGrp="1"/>
          </p:cNvSpPr>
          <p:nvPr>
            <p:ph type="ctrTitle"/>
          </p:nvPr>
        </p:nvSpPr>
        <p:spPr>
          <a:xfrm>
            <a:off x="216120" y="327403"/>
            <a:ext cx="4040471" cy="535531"/>
          </a:xfrm>
        </p:spPr>
        <p:txBody>
          <a:bodyPr/>
          <a:lstStyle/>
          <a:p>
            <a:r>
              <a:rPr lang="en-US" sz="3200" dirty="0"/>
              <a:t>Stack Tracing</a:t>
            </a:r>
          </a:p>
        </p:txBody>
      </p:sp>
      <p:sp>
        <p:nvSpPr>
          <p:cNvPr id="9" name="Text Placeholder 1">
            <a:extLst>
              <a:ext uri="{FF2B5EF4-FFF2-40B4-BE49-F238E27FC236}">
                <a16:creationId xmlns:a16="http://schemas.microsoft.com/office/drawing/2014/main" id="{BD9E313B-9D35-0551-7F9B-A08AA7C51CDA}"/>
              </a:ext>
            </a:extLst>
          </p:cNvPr>
          <p:cNvSpPr>
            <a:spLocks noGrp="1"/>
          </p:cNvSpPr>
          <p:nvPr>
            <p:ph type="body" sz="quarter" idx="12"/>
          </p:nvPr>
        </p:nvSpPr>
        <p:spPr>
          <a:xfrm>
            <a:off x="475137" y="1576404"/>
            <a:ext cx="6744177" cy="572208"/>
          </a:xfrm>
        </p:spPr>
        <p:txBody>
          <a:bodyPr/>
          <a:lstStyle/>
          <a:p>
            <a:r>
              <a:rPr lang="en-US" dirty="0"/>
              <a:t>Types</a:t>
            </a:r>
          </a:p>
        </p:txBody>
      </p:sp>
      <p:sp>
        <p:nvSpPr>
          <p:cNvPr id="12" name="Rectangle 11">
            <a:extLst>
              <a:ext uri="{FF2B5EF4-FFF2-40B4-BE49-F238E27FC236}">
                <a16:creationId xmlns:a16="http://schemas.microsoft.com/office/drawing/2014/main" id="{CF9DAADC-1CB9-0691-E850-46873C50DDCD}"/>
              </a:ext>
            </a:extLst>
          </p:cNvPr>
          <p:cNvSpPr/>
          <p:nvPr/>
        </p:nvSpPr>
        <p:spPr>
          <a:xfrm>
            <a:off x="727843" y="2323814"/>
            <a:ext cx="8770826" cy="78923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parse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Sx</a:t>
            </a:r>
            <a:r>
              <a:rPr lang="en-US" dirty="0" err="1">
                <a:solidFill>
                  <a:srgbClr val="657B83"/>
                </a:solidFill>
                <a:latin typeface="Consolas" panose="020B0609020204030204" pitchFamily="49" charset="0"/>
              </a:rPr>
              <a:t>.sx</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Error</a:t>
            </a:r>
            <a:r>
              <a:rPr lang="en-US" dirty="0" err="1">
                <a:solidFill>
                  <a:srgbClr val="657B83"/>
                </a:solidFill>
                <a:latin typeface="Consolas" panose="020B0609020204030204" pitchFamily="49" charset="0"/>
              </a:rPr>
              <a:t>.error</a:t>
            </a:r>
            <a:r>
              <a:rPr lang="en-US" dirty="0">
                <a:solidFill>
                  <a:srgbClr val="657B83"/>
                </a:solidFill>
                <a:latin typeface="Consolas" panose="020B0609020204030204" pitchFamily="49" charset="0"/>
              </a:rPr>
              <a:t> = </a:t>
            </a:r>
          </a:p>
          <a:p>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emap</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a:t>
            </a:r>
            <a:r>
              <a:rPr lang="en-US" dirty="0" err="1">
                <a:solidFill>
                  <a:srgbClr val="657B83"/>
                </a:solidFill>
                <a:latin typeface="Consolas" panose="020B0609020204030204" pitchFamily="49" charset="0"/>
              </a:rPr>
              <a:t>.tokenize_line</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err="1">
                <a:solidFill>
                  <a:srgbClr val="657B83"/>
                </a:solidFill>
                <a:latin typeface="Consolas" panose="020B0609020204030204" pitchFamily="49" charset="0"/>
              </a:rPr>
              <a:t>.concat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a:t>
            </a:r>
            <a:endParaRPr lang="en-US" dirty="0">
              <a:solidFill>
                <a:srgbClr val="657B83"/>
              </a:solidFill>
              <a:latin typeface="Consolas" panose="020B0609020204030204" pitchFamily="49" charset="0"/>
            </a:endParaRPr>
          </a:p>
        </p:txBody>
      </p:sp>
      <p:pic>
        <p:nvPicPr>
          <p:cNvPr id="13" name="Picture 12">
            <a:extLst>
              <a:ext uri="{FF2B5EF4-FFF2-40B4-BE49-F238E27FC236}">
                <a16:creationId xmlns:a16="http://schemas.microsoft.com/office/drawing/2014/main" id="{104294CD-4ECC-649C-2AB5-4EFAFD553456}"/>
              </a:ext>
            </a:extLst>
          </p:cNvPr>
          <p:cNvPicPr>
            <a:picLocks noChangeAspect="1"/>
          </p:cNvPicPr>
          <p:nvPr/>
        </p:nvPicPr>
        <p:blipFill>
          <a:blip r:embed="rId3"/>
          <a:stretch>
            <a:fillRect/>
          </a:stretch>
        </p:blipFill>
        <p:spPr>
          <a:xfrm>
            <a:off x="10067616" y="263104"/>
            <a:ext cx="1330324" cy="2045182"/>
          </a:xfrm>
          <a:prstGeom prst="rect">
            <a:avLst/>
          </a:prstGeom>
        </p:spPr>
      </p:pic>
      <p:sp>
        <p:nvSpPr>
          <p:cNvPr id="14" name="TextBox 13">
            <a:extLst>
              <a:ext uri="{FF2B5EF4-FFF2-40B4-BE49-F238E27FC236}">
                <a16:creationId xmlns:a16="http://schemas.microsoft.com/office/drawing/2014/main" id="{0D031B36-E7AE-4097-A65C-39AF4E6561BA}"/>
              </a:ext>
            </a:extLst>
          </p:cNvPr>
          <p:cNvSpPr txBox="1"/>
          <p:nvPr/>
        </p:nvSpPr>
        <p:spPr>
          <a:xfrm>
            <a:off x="10500270" y="1623307"/>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5" name="TextBox 14">
            <a:extLst>
              <a:ext uri="{FF2B5EF4-FFF2-40B4-BE49-F238E27FC236}">
                <a16:creationId xmlns:a16="http://schemas.microsoft.com/office/drawing/2014/main" id="{AB83EBF9-4389-54CF-A83B-E598B3BEF430}"/>
              </a:ext>
            </a:extLst>
          </p:cNvPr>
          <p:cNvSpPr txBox="1"/>
          <p:nvPr/>
        </p:nvSpPr>
        <p:spPr>
          <a:xfrm>
            <a:off x="10474877" y="912698"/>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6" name="Arrow: Curved Left 15">
            <a:extLst>
              <a:ext uri="{FF2B5EF4-FFF2-40B4-BE49-F238E27FC236}">
                <a16:creationId xmlns:a16="http://schemas.microsoft.com/office/drawing/2014/main" id="{3BBB598A-3569-D579-3CF0-1A80EECF9D25}"/>
              </a:ext>
            </a:extLst>
          </p:cNvPr>
          <p:cNvSpPr/>
          <p:nvPr/>
        </p:nvSpPr>
        <p:spPr>
          <a:xfrm rot="10800000">
            <a:off x="9498669" y="455018"/>
            <a:ext cx="521396" cy="1661352"/>
          </a:xfrm>
          <a:prstGeom prst="curvedLeftArrow">
            <a:avLst>
              <a:gd name="adj1" fmla="val 25000"/>
              <a:gd name="adj2" fmla="val 50000"/>
              <a:gd name="adj3" fmla="val 25000"/>
            </a:avLst>
          </a:prstGeom>
          <a:gradFill flip="none" rotWithShape="1">
            <a:gsLst>
              <a:gs pos="0">
                <a:srgbClr val="82956E">
                  <a:tint val="66000"/>
                  <a:satMod val="160000"/>
                </a:srgbClr>
              </a:gs>
              <a:gs pos="50000">
                <a:srgbClr val="82956E">
                  <a:tint val="44500"/>
                  <a:satMod val="160000"/>
                </a:srgbClr>
              </a:gs>
              <a:gs pos="100000">
                <a:srgbClr val="82956E">
                  <a:tint val="23500"/>
                  <a:satMod val="160000"/>
                </a:srgbClr>
              </a:gs>
            </a:gsLst>
            <a:path path="circle">
              <a:fillToRect t="100000" r="100000"/>
            </a:path>
            <a:tileRect l="-100000" b="-100000"/>
          </a:gradFill>
          <a:ln w="6350">
            <a:solidFill>
              <a:srgbClr val="85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9672"/>
              </a:solidFill>
            </a:endParaRPr>
          </a:p>
        </p:txBody>
      </p:sp>
      <p:sp>
        <p:nvSpPr>
          <p:cNvPr id="17" name="TextBox 16">
            <a:extLst>
              <a:ext uri="{FF2B5EF4-FFF2-40B4-BE49-F238E27FC236}">
                <a16:creationId xmlns:a16="http://schemas.microsoft.com/office/drawing/2014/main" id="{DE7681A2-95D8-BB3C-26E0-32D06EF2B0ED}"/>
              </a:ext>
            </a:extLst>
          </p:cNvPr>
          <p:cNvSpPr txBox="1"/>
          <p:nvPr/>
        </p:nvSpPr>
        <p:spPr>
          <a:xfrm>
            <a:off x="8344776" y="1046371"/>
            <a:ext cx="1259960" cy="307777"/>
          </a:xfrm>
          <a:prstGeom prst="rect">
            <a:avLst/>
          </a:prstGeom>
          <a:noFill/>
        </p:spPr>
        <p:txBody>
          <a:bodyPr wrap="square" rtlCol="0">
            <a:spAutoFit/>
          </a:bodyPr>
          <a:lstStyle/>
          <a:p>
            <a:r>
              <a:rPr lang="en-US" sz="1400" dirty="0">
                <a:solidFill>
                  <a:srgbClr val="82956E"/>
                </a:solidFill>
              </a:rPr>
              <a:t>schemeOfFile</a:t>
            </a:r>
          </a:p>
        </p:txBody>
      </p:sp>
      <p:sp>
        <p:nvSpPr>
          <p:cNvPr id="3" name="Callout: Line 2">
            <a:extLst>
              <a:ext uri="{FF2B5EF4-FFF2-40B4-BE49-F238E27FC236}">
                <a16:creationId xmlns:a16="http://schemas.microsoft.com/office/drawing/2014/main" id="{2DFB66D5-DC58-FDFB-6A42-13137E29C0A5}"/>
              </a:ext>
            </a:extLst>
          </p:cNvPr>
          <p:cNvSpPr/>
          <p:nvPr/>
        </p:nvSpPr>
        <p:spPr>
          <a:xfrm>
            <a:off x="3025302" y="4492357"/>
            <a:ext cx="7558392" cy="468749"/>
          </a:xfrm>
          <a:prstGeom prst="borderCallout1">
            <a:avLst>
              <a:gd name="adj1" fmla="val 28427"/>
              <a:gd name="adj2" fmla="val -3178"/>
              <a:gd name="adj3" fmla="val -307667"/>
              <a:gd name="adj4" fmla="val -7370"/>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tokenize_line</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token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4" name="Callout: Line 3">
            <a:extLst>
              <a:ext uri="{FF2B5EF4-FFF2-40B4-BE49-F238E27FC236}">
                <a16:creationId xmlns:a16="http://schemas.microsoft.com/office/drawing/2014/main" id="{D2453921-CB49-D9C9-8642-CE11A1EDE2E8}"/>
              </a:ext>
            </a:extLst>
          </p:cNvPr>
          <p:cNvSpPr/>
          <p:nvPr/>
        </p:nvSpPr>
        <p:spPr>
          <a:xfrm>
            <a:off x="5351880" y="3759217"/>
            <a:ext cx="5463702" cy="468749"/>
          </a:xfrm>
          <a:prstGeom prst="borderCallout1">
            <a:avLst>
              <a:gd name="adj1" fmla="val 49022"/>
              <a:gd name="adj2" fmla="val -5039"/>
              <a:gd name="adj3" fmla="val -167463"/>
              <a:gd name="adj4" fmla="val -9026"/>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concat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268BD2"/>
                </a:solidFill>
                <a:effectLst/>
                <a:latin typeface="Consolas" panose="020B0609020204030204" pitchFamily="49" charset="0"/>
              </a:rPr>
              <a:t>'a</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a:t>
            </a:r>
            <a:r>
              <a:rPr lang="en-US" b="0" dirty="0">
                <a:solidFill>
                  <a:srgbClr val="268BD2"/>
                </a:solidFill>
                <a:effectLst/>
                <a:latin typeface="Consolas" panose="020B0609020204030204" pitchFamily="49" charset="0"/>
              </a:rPr>
              <a:t>'a</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list</a:t>
            </a:r>
            <a:endParaRPr lang="en-US" b="0" dirty="0">
              <a:solidFill>
                <a:srgbClr val="657B83"/>
              </a:solidFill>
              <a:effectLst/>
              <a:latin typeface="Consolas" panose="020B0609020204030204" pitchFamily="49" charset="0"/>
            </a:endParaRPr>
          </a:p>
        </p:txBody>
      </p:sp>
      <p:sp>
        <p:nvSpPr>
          <p:cNvPr id="5" name="Callout: Line 4">
            <a:extLst>
              <a:ext uri="{FF2B5EF4-FFF2-40B4-BE49-F238E27FC236}">
                <a16:creationId xmlns:a16="http://schemas.microsoft.com/office/drawing/2014/main" id="{1C02D6D0-D237-2F81-01A3-1A6225221BF2}"/>
              </a:ext>
            </a:extLst>
          </p:cNvPr>
          <p:cNvSpPr/>
          <p:nvPr/>
        </p:nvSpPr>
        <p:spPr>
          <a:xfrm>
            <a:off x="2200975" y="5342880"/>
            <a:ext cx="8770826" cy="789239"/>
          </a:xfrm>
          <a:prstGeom prst="borderCallout1">
            <a:avLst>
              <a:gd name="adj1" fmla="val 28427"/>
              <a:gd name="adj2" fmla="val -3178"/>
              <a:gd name="adj3" fmla="val -286856"/>
              <a:gd name="adj4" fmla="val -7304"/>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859900"/>
                </a:solidFill>
                <a:effectLst/>
                <a:latin typeface="Consolas" panose="020B0609020204030204" pitchFamily="49" charset="0"/>
              </a:rPr>
              <a:t>fun</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emap</a:t>
            </a:r>
            <a:r>
              <a:rPr lang="en-US" b="0" dirty="0">
                <a:solidFill>
                  <a:srgbClr val="657B83"/>
                </a:solidFill>
                <a:effectLst/>
                <a:latin typeface="Consolas" panose="020B0609020204030204" pitchFamily="49" charset="0"/>
              </a:rPr>
              <a:t> f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map f </a:t>
            </a:r>
            <a:r>
              <a:rPr lang="en-US" b="0" dirty="0">
                <a:solidFill>
                  <a:srgbClr val="859900"/>
                </a:solidFill>
                <a:effectLst/>
                <a:latin typeface="Consolas" panose="020B0609020204030204" pitchFamily="49" charset="0"/>
              </a:rPr>
              <a:t>&gt;&gt;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a:t>
            </a:r>
            <a:r>
              <a:rPr lang="en-US" b="0" dirty="0" err="1">
                <a:solidFill>
                  <a:srgbClr val="CB4B16"/>
                </a:solidFill>
                <a:effectLst/>
                <a:latin typeface="Consolas" panose="020B0609020204030204" pitchFamily="49" charset="0"/>
              </a:rPr>
              <a:t>list</a:t>
            </a:r>
            <a:r>
              <a:rPr lang="en-US" b="0" dirty="0">
                <a:solidFill>
                  <a:srgbClr val="CB4B16"/>
                </a:solidFill>
                <a:effectLst/>
                <a:latin typeface="Consolas" panose="020B0609020204030204" pitchFamily="49" charset="0"/>
              </a:rPr>
              <a:t>  </a:t>
            </a:r>
            <a:r>
              <a:rPr lang="en-US" b="0" dirty="0">
                <a:solidFill>
                  <a:srgbClr val="657B83"/>
                </a:solidFill>
                <a:effectLst/>
                <a:latin typeface="Consolas" panose="020B0609020204030204" pitchFamily="49" charset="0"/>
              </a:rPr>
              <a:t>where </a:t>
            </a:r>
          </a:p>
          <a:p>
            <a:r>
              <a:rPr lang="es-ES" b="0" dirty="0">
                <a:solidFill>
                  <a:srgbClr val="859900"/>
                </a:solidFill>
                <a:effectLst/>
                <a:latin typeface="Consolas" panose="020B0609020204030204" pitchFamily="49" charset="0"/>
              </a:rPr>
              <a:t>val</a:t>
            </a:r>
            <a:r>
              <a:rPr lang="es-ES" b="0" dirty="0">
                <a:solidFill>
                  <a:srgbClr val="657B83"/>
                </a:solidFill>
                <a:effectLst/>
                <a:latin typeface="Consolas" panose="020B0609020204030204" pitchFamily="49" charset="0"/>
              </a:rPr>
              <a:t> </a:t>
            </a:r>
            <a:r>
              <a:rPr lang="es-ES" b="0" dirty="0" err="1">
                <a:solidFill>
                  <a:srgbClr val="CB4B16"/>
                </a:solidFill>
                <a:effectLst/>
                <a:latin typeface="Consolas" panose="020B0609020204030204" pitchFamily="49" charset="0"/>
              </a:rPr>
              <a:t>Error</a:t>
            </a:r>
            <a:r>
              <a:rPr lang="es-ES" b="0" dirty="0" err="1">
                <a:solidFill>
                  <a:srgbClr val="657B83"/>
                </a:solidFill>
                <a:effectLst/>
                <a:latin typeface="Consolas" panose="020B0609020204030204" pitchFamily="49" charset="0"/>
              </a:rPr>
              <a:t>.</a:t>
            </a:r>
            <a:r>
              <a:rPr lang="es-ES" b="0" dirty="0" err="1">
                <a:solidFill>
                  <a:srgbClr val="CB4B16"/>
                </a:solidFill>
                <a:effectLst/>
                <a:latin typeface="Consolas" panose="020B0609020204030204" pitchFamily="49" charset="0"/>
              </a:rPr>
              <a:t>list</a:t>
            </a:r>
            <a:r>
              <a:rPr lang="es-ES" b="0" dirty="0">
                <a:solidFill>
                  <a:srgbClr val="657B83"/>
                </a:solidFill>
                <a:effectLst/>
                <a:latin typeface="Consolas" panose="020B0609020204030204" pitchFamily="49" charset="0"/>
              </a:rPr>
              <a:t> </a:t>
            </a:r>
            <a:r>
              <a:rPr lang="es-ES" b="0" dirty="0">
                <a:solidFill>
                  <a:srgbClr val="859900"/>
                </a:solidFill>
                <a:effectLst/>
                <a:latin typeface="Consolas" panose="020B0609020204030204" pitchFamily="49" charset="0"/>
              </a:rPr>
              <a:t>:</a:t>
            </a:r>
            <a:r>
              <a:rPr lang="es-ES" b="0" dirty="0">
                <a:solidFill>
                  <a:srgbClr val="657B83"/>
                </a:solidFill>
                <a:effectLst/>
                <a:latin typeface="Consolas" panose="020B0609020204030204" pitchFamily="49" charset="0"/>
              </a:rPr>
              <a:t> </a:t>
            </a:r>
            <a:r>
              <a:rPr lang="es-ES" b="0" dirty="0">
                <a:solidFill>
                  <a:srgbClr val="268BD2"/>
                </a:solidFill>
                <a:effectLst/>
                <a:latin typeface="Consolas" panose="020B0609020204030204" pitchFamily="49" charset="0"/>
              </a:rPr>
              <a:t>'a</a:t>
            </a:r>
            <a:r>
              <a:rPr lang="es-ES" b="0" dirty="0">
                <a:solidFill>
                  <a:srgbClr val="657B83"/>
                </a:solidFill>
                <a:effectLst/>
                <a:latin typeface="Consolas" panose="020B0609020204030204" pitchFamily="49" charset="0"/>
              </a:rPr>
              <a:t> error </a:t>
            </a:r>
            <a:r>
              <a:rPr lang="es-ES" b="0" dirty="0" err="1">
                <a:solidFill>
                  <a:srgbClr val="CB4B16"/>
                </a:solidFill>
                <a:effectLst/>
                <a:latin typeface="Consolas" panose="020B0609020204030204" pitchFamily="49" charset="0"/>
              </a:rPr>
              <a:t>list</a:t>
            </a:r>
            <a:r>
              <a:rPr lang="es-ES" b="0" dirty="0">
                <a:solidFill>
                  <a:srgbClr val="657B83"/>
                </a:solidFill>
                <a:effectLst/>
                <a:latin typeface="Consolas" panose="020B0609020204030204" pitchFamily="49" charset="0"/>
              </a:rPr>
              <a:t> </a:t>
            </a:r>
            <a:r>
              <a:rPr lang="es-ES" b="0" dirty="0">
                <a:solidFill>
                  <a:srgbClr val="859900"/>
                </a:solidFill>
                <a:effectLst/>
                <a:latin typeface="Consolas" panose="020B0609020204030204" pitchFamily="49" charset="0"/>
              </a:rPr>
              <a:t>-&gt;</a:t>
            </a:r>
            <a:r>
              <a:rPr lang="es-ES" b="0" dirty="0">
                <a:solidFill>
                  <a:srgbClr val="657B83"/>
                </a:solidFill>
                <a:effectLst/>
                <a:latin typeface="Consolas" panose="020B0609020204030204" pitchFamily="49" charset="0"/>
              </a:rPr>
              <a:t> </a:t>
            </a:r>
            <a:r>
              <a:rPr lang="es-ES" b="0" dirty="0">
                <a:solidFill>
                  <a:srgbClr val="268BD2"/>
                </a:solidFill>
                <a:effectLst/>
                <a:latin typeface="Consolas" panose="020B0609020204030204" pitchFamily="49" charset="0"/>
              </a:rPr>
              <a:t>'a</a:t>
            </a:r>
            <a:r>
              <a:rPr lang="es-ES" b="0" dirty="0">
                <a:solidFill>
                  <a:srgbClr val="657B83"/>
                </a:solidFill>
                <a:effectLst/>
                <a:latin typeface="Consolas" panose="020B0609020204030204" pitchFamily="49" charset="0"/>
              </a:rPr>
              <a:t> </a:t>
            </a:r>
            <a:r>
              <a:rPr lang="es-ES" b="0" dirty="0" err="1">
                <a:solidFill>
                  <a:srgbClr val="CB4B16"/>
                </a:solidFill>
                <a:effectLst/>
                <a:latin typeface="Consolas" panose="020B0609020204030204" pitchFamily="49" charset="0"/>
              </a:rPr>
              <a:t>list</a:t>
            </a:r>
            <a:r>
              <a:rPr lang="es-ES" b="0" dirty="0">
                <a:solidFill>
                  <a:srgbClr val="657B83"/>
                </a:solidFill>
                <a:effectLst/>
                <a:latin typeface="Consolas" panose="020B0609020204030204" pitchFamily="49" charset="0"/>
              </a:rPr>
              <a:t> error</a:t>
            </a:r>
            <a:r>
              <a:rPr lang="en-US" dirty="0">
                <a:solidFill>
                  <a:srgbClr val="CB4B16"/>
                </a:solidFill>
                <a:latin typeface="Consolas" panose="020B0609020204030204" pitchFamily="49" charset="0"/>
              </a:rPr>
              <a:t> </a:t>
            </a:r>
            <a:endParaRPr lang="en-US" b="0" dirty="0">
              <a:solidFill>
                <a:srgbClr val="657B83"/>
              </a:solidFill>
              <a:effectLst/>
              <a:latin typeface="Consolas" panose="020B0609020204030204" pitchFamily="49" charset="0"/>
            </a:endParaRPr>
          </a:p>
        </p:txBody>
      </p:sp>
      <p:sp>
        <p:nvSpPr>
          <p:cNvPr id="6" name="Right Brace 5">
            <a:extLst>
              <a:ext uri="{FF2B5EF4-FFF2-40B4-BE49-F238E27FC236}">
                <a16:creationId xmlns:a16="http://schemas.microsoft.com/office/drawing/2014/main" id="{5D6C74A1-2F9F-32D8-5A38-3008DF20E732}"/>
              </a:ext>
            </a:extLst>
          </p:cNvPr>
          <p:cNvSpPr/>
          <p:nvPr/>
        </p:nvSpPr>
        <p:spPr>
          <a:xfrm rot="16200000">
            <a:off x="2095408" y="2491266"/>
            <a:ext cx="418790" cy="1495119"/>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3905E91E-4F32-4521-D000-CBE4DB160E93}"/>
              </a:ext>
            </a:extLst>
          </p:cNvPr>
          <p:cNvSpPr/>
          <p:nvPr/>
        </p:nvSpPr>
        <p:spPr>
          <a:xfrm>
            <a:off x="940676" y="3477971"/>
            <a:ext cx="2906550" cy="335168"/>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657B83"/>
                </a:solidFill>
                <a:latin typeface="Consolas" panose="020B0609020204030204" pitchFamily="49" charset="0"/>
              </a:rPr>
              <a:t>token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a:t>
            </a:r>
            <a:r>
              <a:rPr lang="en-US">
                <a:solidFill>
                  <a:srgbClr val="CB4B16"/>
                </a:solidFill>
                <a:latin typeface="Consolas" panose="020B0609020204030204" pitchFamily="49" charset="0"/>
              </a:rPr>
              <a:t>list</a:t>
            </a:r>
            <a:r>
              <a:rPr lang="en-US">
                <a:solidFill>
                  <a:srgbClr val="657B83"/>
                </a:solidFill>
                <a:latin typeface="Consolas" panose="020B0609020204030204" pitchFamily="49" charset="0"/>
              </a:rPr>
              <a:t> error</a:t>
            </a:r>
          </a:p>
        </p:txBody>
      </p:sp>
    </p:spTree>
    <p:extLst>
      <p:ext uri="{BB962C8B-B14F-4D97-AF65-F5344CB8AC3E}">
        <p14:creationId xmlns:p14="http://schemas.microsoft.com/office/powerpoint/2010/main" val="168745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4" grpId="0" animBg="1"/>
      <p:bldP spid="5" grpId="0" animBg="1"/>
      <p:bldP spid="6"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C60B1482-BE00-00AB-5C3A-952A64229C4F}"/>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8" name="Title 7">
            <a:extLst>
              <a:ext uri="{FF2B5EF4-FFF2-40B4-BE49-F238E27FC236}">
                <a16:creationId xmlns:a16="http://schemas.microsoft.com/office/drawing/2014/main" id="{BD96B9DB-88BB-8AFB-362A-ADC6CC1667EF}"/>
              </a:ext>
            </a:extLst>
          </p:cNvPr>
          <p:cNvSpPr>
            <a:spLocks noGrp="1"/>
          </p:cNvSpPr>
          <p:nvPr>
            <p:ph type="ctrTitle"/>
          </p:nvPr>
        </p:nvSpPr>
        <p:spPr>
          <a:xfrm>
            <a:off x="216120" y="327403"/>
            <a:ext cx="4040471" cy="535531"/>
          </a:xfrm>
        </p:spPr>
        <p:txBody>
          <a:bodyPr/>
          <a:lstStyle/>
          <a:p>
            <a:r>
              <a:rPr lang="en-US" sz="3200" dirty="0"/>
              <a:t>Stack Tracing</a:t>
            </a:r>
          </a:p>
        </p:txBody>
      </p:sp>
      <p:sp>
        <p:nvSpPr>
          <p:cNvPr id="9" name="Text Placeholder 1">
            <a:extLst>
              <a:ext uri="{FF2B5EF4-FFF2-40B4-BE49-F238E27FC236}">
                <a16:creationId xmlns:a16="http://schemas.microsoft.com/office/drawing/2014/main" id="{BD9E313B-9D35-0551-7F9B-A08AA7C51CDA}"/>
              </a:ext>
            </a:extLst>
          </p:cNvPr>
          <p:cNvSpPr>
            <a:spLocks noGrp="1"/>
          </p:cNvSpPr>
          <p:nvPr>
            <p:ph type="body" sz="quarter" idx="12"/>
          </p:nvPr>
        </p:nvSpPr>
        <p:spPr>
          <a:xfrm>
            <a:off x="475137" y="1576404"/>
            <a:ext cx="6744177" cy="572208"/>
          </a:xfrm>
        </p:spPr>
        <p:txBody>
          <a:bodyPr/>
          <a:lstStyle/>
          <a:p>
            <a:r>
              <a:rPr lang="en-US" dirty="0"/>
              <a:t>Types</a:t>
            </a:r>
          </a:p>
        </p:txBody>
      </p:sp>
      <p:sp>
        <p:nvSpPr>
          <p:cNvPr id="12" name="Rectangle 11">
            <a:extLst>
              <a:ext uri="{FF2B5EF4-FFF2-40B4-BE49-F238E27FC236}">
                <a16:creationId xmlns:a16="http://schemas.microsoft.com/office/drawing/2014/main" id="{CF9DAADC-1CB9-0691-E850-46873C50DDCD}"/>
              </a:ext>
            </a:extLst>
          </p:cNvPr>
          <p:cNvSpPr/>
          <p:nvPr/>
        </p:nvSpPr>
        <p:spPr>
          <a:xfrm>
            <a:off x="727843" y="2323814"/>
            <a:ext cx="8770826" cy="78923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parse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Sx</a:t>
            </a:r>
            <a:r>
              <a:rPr lang="en-US" dirty="0" err="1">
                <a:solidFill>
                  <a:srgbClr val="657B83"/>
                </a:solidFill>
                <a:latin typeface="Consolas" panose="020B0609020204030204" pitchFamily="49" charset="0"/>
              </a:rPr>
              <a:t>.sx</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Error</a:t>
            </a:r>
            <a:r>
              <a:rPr lang="en-US" dirty="0" err="1">
                <a:solidFill>
                  <a:srgbClr val="657B83"/>
                </a:solidFill>
                <a:latin typeface="Consolas" panose="020B0609020204030204" pitchFamily="49" charset="0"/>
              </a:rPr>
              <a:t>.error</a:t>
            </a:r>
            <a:r>
              <a:rPr lang="en-US" dirty="0">
                <a:solidFill>
                  <a:srgbClr val="657B83"/>
                </a:solidFill>
                <a:latin typeface="Consolas" panose="020B0609020204030204" pitchFamily="49" charset="0"/>
              </a:rPr>
              <a:t> = </a:t>
            </a:r>
          </a:p>
          <a:p>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emap</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a:t>
            </a:r>
            <a:r>
              <a:rPr lang="en-US" dirty="0" err="1">
                <a:solidFill>
                  <a:srgbClr val="657B83"/>
                </a:solidFill>
                <a:latin typeface="Consolas" panose="020B0609020204030204" pitchFamily="49" charset="0"/>
              </a:rPr>
              <a:t>.tokenize_line</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err="1">
                <a:solidFill>
                  <a:srgbClr val="657B83"/>
                </a:solidFill>
                <a:latin typeface="Consolas" panose="020B0609020204030204" pitchFamily="49" charset="0"/>
              </a:rPr>
              <a:t>.concat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a:t>
            </a:r>
            <a:endParaRPr lang="en-US" dirty="0">
              <a:solidFill>
                <a:srgbClr val="657B83"/>
              </a:solidFill>
              <a:latin typeface="Consolas" panose="020B0609020204030204" pitchFamily="49" charset="0"/>
            </a:endParaRPr>
          </a:p>
        </p:txBody>
      </p:sp>
      <p:pic>
        <p:nvPicPr>
          <p:cNvPr id="13" name="Picture 12">
            <a:extLst>
              <a:ext uri="{FF2B5EF4-FFF2-40B4-BE49-F238E27FC236}">
                <a16:creationId xmlns:a16="http://schemas.microsoft.com/office/drawing/2014/main" id="{104294CD-4ECC-649C-2AB5-4EFAFD553456}"/>
              </a:ext>
            </a:extLst>
          </p:cNvPr>
          <p:cNvPicPr>
            <a:picLocks noChangeAspect="1"/>
          </p:cNvPicPr>
          <p:nvPr/>
        </p:nvPicPr>
        <p:blipFill>
          <a:blip r:embed="rId2"/>
          <a:stretch>
            <a:fillRect/>
          </a:stretch>
        </p:blipFill>
        <p:spPr>
          <a:xfrm>
            <a:off x="10067616" y="263104"/>
            <a:ext cx="1330324" cy="2045182"/>
          </a:xfrm>
          <a:prstGeom prst="rect">
            <a:avLst/>
          </a:prstGeom>
        </p:spPr>
      </p:pic>
      <p:sp>
        <p:nvSpPr>
          <p:cNvPr id="14" name="TextBox 13">
            <a:extLst>
              <a:ext uri="{FF2B5EF4-FFF2-40B4-BE49-F238E27FC236}">
                <a16:creationId xmlns:a16="http://schemas.microsoft.com/office/drawing/2014/main" id="{0D031B36-E7AE-4097-A65C-39AF4E6561BA}"/>
              </a:ext>
            </a:extLst>
          </p:cNvPr>
          <p:cNvSpPr txBox="1"/>
          <p:nvPr/>
        </p:nvSpPr>
        <p:spPr>
          <a:xfrm>
            <a:off x="10500270" y="1623307"/>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5" name="TextBox 14">
            <a:extLst>
              <a:ext uri="{FF2B5EF4-FFF2-40B4-BE49-F238E27FC236}">
                <a16:creationId xmlns:a16="http://schemas.microsoft.com/office/drawing/2014/main" id="{AB83EBF9-4389-54CF-A83B-E598B3BEF430}"/>
              </a:ext>
            </a:extLst>
          </p:cNvPr>
          <p:cNvSpPr txBox="1"/>
          <p:nvPr/>
        </p:nvSpPr>
        <p:spPr>
          <a:xfrm>
            <a:off x="10474877" y="912698"/>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6" name="Arrow: Curved Left 15">
            <a:extLst>
              <a:ext uri="{FF2B5EF4-FFF2-40B4-BE49-F238E27FC236}">
                <a16:creationId xmlns:a16="http://schemas.microsoft.com/office/drawing/2014/main" id="{3BBB598A-3569-D579-3CF0-1A80EECF9D25}"/>
              </a:ext>
            </a:extLst>
          </p:cNvPr>
          <p:cNvSpPr/>
          <p:nvPr/>
        </p:nvSpPr>
        <p:spPr>
          <a:xfrm rot="10800000">
            <a:off x="9498669" y="455018"/>
            <a:ext cx="521396" cy="1661352"/>
          </a:xfrm>
          <a:prstGeom prst="curvedLeftArrow">
            <a:avLst>
              <a:gd name="adj1" fmla="val 25000"/>
              <a:gd name="adj2" fmla="val 50000"/>
              <a:gd name="adj3" fmla="val 25000"/>
            </a:avLst>
          </a:prstGeom>
          <a:gradFill flip="none" rotWithShape="1">
            <a:gsLst>
              <a:gs pos="0">
                <a:srgbClr val="82956E">
                  <a:tint val="66000"/>
                  <a:satMod val="160000"/>
                </a:srgbClr>
              </a:gs>
              <a:gs pos="50000">
                <a:srgbClr val="82956E">
                  <a:tint val="44500"/>
                  <a:satMod val="160000"/>
                </a:srgbClr>
              </a:gs>
              <a:gs pos="100000">
                <a:srgbClr val="82956E">
                  <a:tint val="23500"/>
                  <a:satMod val="160000"/>
                </a:srgbClr>
              </a:gs>
            </a:gsLst>
            <a:path path="circle">
              <a:fillToRect t="100000" r="100000"/>
            </a:path>
            <a:tileRect l="-100000" b="-100000"/>
          </a:gradFill>
          <a:ln w="6350">
            <a:solidFill>
              <a:srgbClr val="85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9672"/>
              </a:solidFill>
            </a:endParaRPr>
          </a:p>
        </p:txBody>
      </p:sp>
      <p:sp>
        <p:nvSpPr>
          <p:cNvPr id="17" name="TextBox 16">
            <a:extLst>
              <a:ext uri="{FF2B5EF4-FFF2-40B4-BE49-F238E27FC236}">
                <a16:creationId xmlns:a16="http://schemas.microsoft.com/office/drawing/2014/main" id="{DE7681A2-95D8-BB3C-26E0-32D06EF2B0ED}"/>
              </a:ext>
            </a:extLst>
          </p:cNvPr>
          <p:cNvSpPr txBox="1"/>
          <p:nvPr/>
        </p:nvSpPr>
        <p:spPr>
          <a:xfrm>
            <a:off x="8344776" y="1046371"/>
            <a:ext cx="1259960" cy="307777"/>
          </a:xfrm>
          <a:prstGeom prst="rect">
            <a:avLst/>
          </a:prstGeom>
          <a:noFill/>
        </p:spPr>
        <p:txBody>
          <a:bodyPr wrap="square" rtlCol="0">
            <a:spAutoFit/>
          </a:bodyPr>
          <a:lstStyle/>
          <a:p>
            <a:r>
              <a:rPr lang="en-US" sz="1400" dirty="0">
                <a:solidFill>
                  <a:srgbClr val="82956E"/>
                </a:solidFill>
              </a:rPr>
              <a:t>schemeOfFile</a:t>
            </a:r>
          </a:p>
        </p:txBody>
      </p:sp>
      <p:sp>
        <p:nvSpPr>
          <p:cNvPr id="3" name="Callout: Line 2">
            <a:extLst>
              <a:ext uri="{FF2B5EF4-FFF2-40B4-BE49-F238E27FC236}">
                <a16:creationId xmlns:a16="http://schemas.microsoft.com/office/drawing/2014/main" id="{2DFB66D5-DC58-FDFB-6A42-13137E29C0A5}"/>
              </a:ext>
            </a:extLst>
          </p:cNvPr>
          <p:cNvSpPr/>
          <p:nvPr/>
        </p:nvSpPr>
        <p:spPr>
          <a:xfrm>
            <a:off x="3025302" y="4492357"/>
            <a:ext cx="7558392" cy="468749"/>
          </a:xfrm>
          <a:prstGeom prst="borderCallout1">
            <a:avLst>
              <a:gd name="adj1" fmla="val 28427"/>
              <a:gd name="adj2" fmla="val -3178"/>
              <a:gd name="adj3" fmla="val -307667"/>
              <a:gd name="adj4" fmla="val -7370"/>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rgbClr val="859900"/>
                </a:solidFill>
                <a:effectLst/>
                <a:latin typeface="Consolas" panose="020B0609020204030204" pitchFamily="49" charset="0"/>
              </a:rPr>
              <a:t>val</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tokenize_line</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r>
              <a:rPr lang="en-US" b="0" dirty="0">
                <a:solidFill>
                  <a:srgbClr val="CB4B16"/>
                </a:solidFill>
                <a:effectLst/>
                <a:latin typeface="Consolas" panose="020B0609020204030204" pitchFamily="49" charset="0"/>
              </a:rPr>
              <a:t>string</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token </a:t>
            </a:r>
            <a:r>
              <a:rPr lang="en-US" b="0" dirty="0">
                <a:solidFill>
                  <a:srgbClr val="CB4B16"/>
                </a:solidFill>
                <a:effectLst/>
                <a:latin typeface="Consolas" panose="020B0609020204030204" pitchFamily="49" charset="0"/>
              </a:rPr>
              <a:t>list</a:t>
            </a:r>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Error</a:t>
            </a:r>
            <a:r>
              <a:rPr lang="en-US" b="0" dirty="0" err="1">
                <a:solidFill>
                  <a:srgbClr val="657B83"/>
                </a:solidFill>
                <a:effectLst/>
                <a:latin typeface="Consolas" panose="020B0609020204030204" pitchFamily="49" charset="0"/>
              </a:rPr>
              <a:t>.error</a:t>
            </a:r>
            <a:endParaRPr lang="en-US" b="0" dirty="0">
              <a:solidFill>
                <a:srgbClr val="657B83"/>
              </a:solidFill>
              <a:effectLst/>
              <a:latin typeface="Consolas" panose="020B0609020204030204" pitchFamily="49" charset="0"/>
            </a:endParaRPr>
          </a:p>
        </p:txBody>
      </p:sp>
      <p:sp>
        <p:nvSpPr>
          <p:cNvPr id="2" name="Right Brace 1">
            <a:extLst>
              <a:ext uri="{FF2B5EF4-FFF2-40B4-BE49-F238E27FC236}">
                <a16:creationId xmlns:a16="http://schemas.microsoft.com/office/drawing/2014/main" id="{ACDA89C8-576F-E09A-2FA1-DC4BAF4C80BE}"/>
              </a:ext>
            </a:extLst>
          </p:cNvPr>
          <p:cNvSpPr/>
          <p:nvPr/>
        </p:nvSpPr>
        <p:spPr>
          <a:xfrm rot="16200000">
            <a:off x="2095408" y="2491266"/>
            <a:ext cx="418790" cy="1495119"/>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627CF96-1821-936C-5137-C56834443434}"/>
              </a:ext>
            </a:extLst>
          </p:cNvPr>
          <p:cNvSpPr/>
          <p:nvPr/>
        </p:nvSpPr>
        <p:spPr>
          <a:xfrm>
            <a:off x="440171" y="3477971"/>
            <a:ext cx="3991248" cy="418791"/>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token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error</a:t>
            </a:r>
          </a:p>
        </p:txBody>
      </p:sp>
      <p:cxnSp>
        <p:nvCxnSpPr>
          <p:cNvPr id="11" name="Straight Connector 10">
            <a:extLst>
              <a:ext uri="{FF2B5EF4-FFF2-40B4-BE49-F238E27FC236}">
                <a16:creationId xmlns:a16="http://schemas.microsoft.com/office/drawing/2014/main" id="{A5FFE36B-EC31-9D0A-5B9D-DCE1FF9E4690}"/>
              </a:ext>
            </a:extLst>
          </p:cNvPr>
          <p:cNvCxnSpPr/>
          <p:nvPr/>
        </p:nvCxnSpPr>
        <p:spPr>
          <a:xfrm>
            <a:off x="2304803" y="2718433"/>
            <a:ext cx="23644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07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2"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C60B1482-BE00-00AB-5C3A-952A64229C4F}"/>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8" name="Title 7">
            <a:extLst>
              <a:ext uri="{FF2B5EF4-FFF2-40B4-BE49-F238E27FC236}">
                <a16:creationId xmlns:a16="http://schemas.microsoft.com/office/drawing/2014/main" id="{BD96B9DB-88BB-8AFB-362A-ADC6CC1667EF}"/>
              </a:ext>
            </a:extLst>
          </p:cNvPr>
          <p:cNvSpPr>
            <a:spLocks noGrp="1"/>
          </p:cNvSpPr>
          <p:nvPr>
            <p:ph type="ctrTitle"/>
          </p:nvPr>
        </p:nvSpPr>
        <p:spPr>
          <a:xfrm>
            <a:off x="216120" y="327403"/>
            <a:ext cx="4040471" cy="535531"/>
          </a:xfrm>
        </p:spPr>
        <p:txBody>
          <a:bodyPr/>
          <a:lstStyle/>
          <a:p>
            <a:r>
              <a:rPr lang="en-US" sz="3200" dirty="0"/>
              <a:t>Stack Tracing</a:t>
            </a:r>
          </a:p>
        </p:txBody>
      </p:sp>
      <p:sp>
        <p:nvSpPr>
          <p:cNvPr id="9" name="Text Placeholder 1">
            <a:extLst>
              <a:ext uri="{FF2B5EF4-FFF2-40B4-BE49-F238E27FC236}">
                <a16:creationId xmlns:a16="http://schemas.microsoft.com/office/drawing/2014/main" id="{BD9E313B-9D35-0551-7F9B-A08AA7C51CDA}"/>
              </a:ext>
            </a:extLst>
          </p:cNvPr>
          <p:cNvSpPr>
            <a:spLocks noGrp="1"/>
          </p:cNvSpPr>
          <p:nvPr>
            <p:ph type="body" sz="quarter" idx="12"/>
          </p:nvPr>
        </p:nvSpPr>
        <p:spPr>
          <a:xfrm>
            <a:off x="475137" y="1576404"/>
            <a:ext cx="6744177" cy="572208"/>
          </a:xfrm>
        </p:spPr>
        <p:txBody>
          <a:bodyPr/>
          <a:lstStyle/>
          <a:p>
            <a:r>
              <a:rPr lang="en-US" dirty="0"/>
              <a:t>Types</a:t>
            </a:r>
          </a:p>
        </p:txBody>
      </p:sp>
      <p:sp>
        <p:nvSpPr>
          <p:cNvPr id="12" name="Rectangle 11">
            <a:extLst>
              <a:ext uri="{FF2B5EF4-FFF2-40B4-BE49-F238E27FC236}">
                <a16:creationId xmlns:a16="http://schemas.microsoft.com/office/drawing/2014/main" id="{CF9DAADC-1CB9-0691-E850-46873C50DDCD}"/>
              </a:ext>
            </a:extLst>
          </p:cNvPr>
          <p:cNvSpPr/>
          <p:nvPr/>
        </p:nvSpPr>
        <p:spPr>
          <a:xfrm>
            <a:off x="727843" y="2323814"/>
            <a:ext cx="8770826" cy="78923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parse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Sx</a:t>
            </a:r>
            <a:r>
              <a:rPr lang="en-US" dirty="0" err="1">
                <a:solidFill>
                  <a:srgbClr val="657B83"/>
                </a:solidFill>
                <a:latin typeface="Consolas" panose="020B0609020204030204" pitchFamily="49" charset="0"/>
              </a:rPr>
              <a:t>.sx</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Error</a:t>
            </a:r>
            <a:r>
              <a:rPr lang="en-US" dirty="0" err="1">
                <a:solidFill>
                  <a:srgbClr val="657B83"/>
                </a:solidFill>
                <a:latin typeface="Consolas" panose="020B0609020204030204" pitchFamily="49" charset="0"/>
              </a:rPr>
              <a:t>.error</a:t>
            </a:r>
            <a:r>
              <a:rPr lang="en-US" dirty="0">
                <a:solidFill>
                  <a:srgbClr val="657B83"/>
                </a:solidFill>
                <a:latin typeface="Consolas" panose="020B0609020204030204" pitchFamily="49" charset="0"/>
              </a:rPr>
              <a:t> = </a:t>
            </a:r>
          </a:p>
          <a:p>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emap</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a:t>
            </a:r>
            <a:r>
              <a:rPr lang="en-US" dirty="0" err="1">
                <a:solidFill>
                  <a:srgbClr val="657B83"/>
                </a:solidFill>
                <a:latin typeface="Consolas" panose="020B0609020204030204" pitchFamily="49" charset="0"/>
              </a:rPr>
              <a:t>.tokenize_line</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err="1">
                <a:solidFill>
                  <a:srgbClr val="657B83"/>
                </a:solidFill>
                <a:latin typeface="Consolas" panose="020B0609020204030204" pitchFamily="49" charset="0"/>
              </a:rPr>
              <a:t>.concat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a:t>
            </a:r>
            <a:endParaRPr lang="en-US" dirty="0">
              <a:solidFill>
                <a:srgbClr val="657B83"/>
              </a:solidFill>
              <a:latin typeface="Consolas" panose="020B0609020204030204" pitchFamily="49" charset="0"/>
            </a:endParaRPr>
          </a:p>
        </p:txBody>
      </p:sp>
      <p:pic>
        <p:nvPicPr>
          <p:cNvPr id="13" name="Picture 12">
            <a:extLst>
              <a:ext uri="{FF2B5EF4-FFF2-40B4-BE49-F238E27FC236}">
                <a16:creationId xmlns:a16="http://schemas.microsoft.com/office/drawing/2014/main" id="{104294CD-4ECC-649C-2AB5-4EFAFD553456}"/>
              </a:ext>
            </a:extLst>
          </p:cNvPr>
          <p:cNvPicPr>
            <a:picLocks noChangeAspect="1"/>
          </p:cNvPicPr>
          <p:nvPr/>
        </p:nvPicPr>
        <p:blipFill>
          <a:blip r:embed="rId2"/>
          <a:stretch>
            <a:fillRect/>
          </a:stretch>
        </p:blipFill>
        <p:spPr>
          <a:xfrm>
            <a:off x="10067616" y="263104"/>
            <a:ext cx="1330324" cy="2045182"/>
          </a:xfrm>
          <a:prstGeom prst="rect">
            <a:avLst/>
          </a:prstGeom>
        </p:spPr>
      </p:pic>
      <p:sp>
        <p:nvSpPr>
          <p:cNvPr id="14" name="TextBox 13">
            <a:extLst>
              <a:ext uri="{FF2B5EF4-FFF2-40B4-BE49-F238E27FC236}">
                <a16:creationId xmlns:a16="http://schemas.microsoft.com/office/drawing/2014/main" id="{0D031B36-E7AE-4097-A65C-39AF4E6561BA}"/>
              </a:ext>
            </a:extLst>
          </p:cNvPr>
          <p:cNvSpPr txBox="1"/>
          <p:nvPr/>
        </p:nvSpPr>
        <p:spPr>
          <a:xfrm>
            <a:off x="10500270" y="1623307"/>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5" name="TextBox 14">
            <a:extLst>
              <a:ext uri="{FF2B5EF4-FFF2-40B4-BE49-F238E27FC236}">
                <a16:creationId xmlns:a16="http://schemas.microsoft.com/office/drawing/2014/main" id="{AB83EBF9-4389-54CF-A83B-E598B3BEF430}"/>
              </a:ext>
            </a:extLst>
          </p:cNvPr>
          <p:cNvSpPr txBox="1"/>
          <p:nvPr/>
        </p:nvSpPr>
        <p:spPr>
          <a:xfrm>
            <a:off x="10474877" y="912698"/>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6" name="Arrow: Curved Left 15">
            <a:extLst>
              <a:ext uri="{FF2B5EF4-FFF2-40B4-BE49-F238E27FC236}">
                <a16:creationId xmlns:a16="http://schemas.microsoft.com/office/drawing/2014/main" id="{3BBB598A-3569-D579-3CF0-1A80EECF9D25}"/>
              </a:ext>
            </a:extLst>
          </p:cNvPr>
          <p:cNvSpPr/>
          <p:nvPr/>
        </p:nvSpPr>
        <p:spPr>
          <a:xfrm rot="10800000">
            <a:off x="9498669" y="455018"/>
            <a:ext cx="521396" cy="1661352"/>
          </a:xfrm>
          <a:prstGeom prst="curvedLeftArrow">
            <a:avLst>
              <a:gd name="adj1" fmla="val 25000"/>
              <a:gd name="adj2" fmla="val 50000"/>
              <a:gd name="adj3" fmla="val 25000"/>
            </a:avLst>
          </a:prstGeom>
          <a:gradFill flip="none" rotWithShape="1">
            <a:gsLst>
              <a:gs pos="0">
                <a:srgbClr val="82956E">
                  <a:tint val="66000"/>
                  <a:satMod val="160000"/>
                </a:srgbClr>
              </a:gs>
              <a:gs pos="50000">
                <a:srgbClr val="82956E">
                  <a:tint val="44500"/>
                  <a:satMod val="160000"/>
                </a:srgbClr>
              </a:gs>
              <a:gs pos="100000">
                <a:srgbClr val="82956E">
                  <a:tint val="23500"/>
                  <a:satMod val="160000"/>
                </a:srgbClr>
              </a:gs>
            </a:gsLst>
            <a:path path="circle">
              <a:fillToRect t="100000" r="100000"/>
            </a:path>
            <a:tileRect l="-100000" b="-100000"/>
          </a:gradFill>
          <a:ln w="6350">
            <a:solidFill>
              <a:srgbClr val="85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9672"/>
              </a:solidFill>
            </a:endParaRPr>
          </a:p>
        </p:txBody>
      </p:sp>
      <p:sp>
        <p:nvSpPr>
          <p:cNvPr id="17" name="TextBox 16">
            <a:extLst>
              <a:ext uri="{FF2B5EF4-FFF2-40B4-BE49-F238E27FC236}">
                <a16:creationId xmlns:a16="http://schemas.microsoft.com/office/drawing/2014/main" id="{DE7681A2-95D8-BB3C-26E0-32D06EF2B0ED}"/>
              </a:ext>
            </a:extLst>
          </p:cNvPr>
          <p:cNvSpPr txBox="1"/>
          <p:nvPr/>
        </p:nvSpPr>
        <p:spPr>
          <a:xfrm>
            <a:off x="8344776" y="1046371"/>
            <a:ext cx="1259960" cy="307777"/>
          </a:xfrm>
          <a:prstGeom prst="rect">
            <a:avLst/>
          </a:prstGeom>
          <a:noFill/>
        </p:spPr>
        <p:txBody>
          <a:bodyPr wrap="square" rtlCol="0">
            <a:spAutoFit/>
          </a:bodyPr>
          <a:lstStyle/>
          <a:p>
            <a:r>
              <a:rPr lang="en-US" sz="1400" dirty="0">
                <a:solidFill>
                  <a:srgbClr val="82956E"/>
                </a:solidFill>
              </a:rPr>
              <a:t>schemeOfFile</a:t>
            </a:r>
          </a:p>
        </p:txBody>
      </p:sp>
      <p:sp>
        <p:nvSpPr>
          <p:cNvPr id="3" name="Callout: Line 2">
            <a:extLst>
              <a:ext uri="{FF2B5EF4-FFF2-40B4-BE49-F238E27FC236}">
                <a16:creationId xmlns:a16="http://schemas.microsoft.com/office/drawing/2014/main" id="{2DFB66D5-DC58-FDFB-6A42-13137E29C0A5}"/>
              </a:ext>
            </a:extLst>
          </p:cNvPr>
          <p:cNvSpPr/>
          <p:nvPr/>
        </p:nvSpPr>
        <p:spPr>
          <a:xfrm>
            <a:off x="3025302" y="4492357"/>
            <a:ext cx="7548664" cy="468749"/>
          </a:xfrm>
          <a:prstGeom prst="borderCallout1">
            <a:avLst>
              <a:gd name="adj1" fmla="val 28427"/>
              <a:gd name="adj2" fmla="val -3178"/>
              <a:gd name="adj3" fmla="val -307667"/>
              <a:gd name="adj4" fmla="val -7370"/>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_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located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a:t>
            </a:r>
            <a:r>
              <a:rPr lang="en-US" dirty="0">
                <a:solidFill>
                  <a:srgbClr val="657B83"/>
                </a:solidFill>
                <a:latin typeface="Consolas" panose="020B0609020204030204" pitchFamily="49" charset="0"/>
              </a:rPr>
              <a:t>.token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Error</a:t>
            </a:r>
            <a:r>
              <a:rPr lang="en-US" dirty="0" err="1">
                <a:solidFill>
                  <a:srgbClr val="657B83"/>
                </a:solidFill>
                <a:latin typeface="Consolas" panose="020B0609020204030204" pitchFamily="49" charset="0"/>
              </a:rPr>
              <a:t>.error</a:t>
            </a:r>
            <a:endParaRPr lang="en-US" dirty="0">
              <a:solidFill>
                <a:srgbClr val="657B83"/>
              </a:solidFill>
              <a:latin typeface="Consolas" panose="020B0609020204030204" pitchFamily="49" charset="0"/>
            </a:endParaRPr>
          </a:p>
        </p:txBody>
      </p:sp>
      <p:sp>
        <p:nvSpPr>
          <p:cNvPr id="2" name="Right Brace 1">
            <a:extLst>
              <a:ext uri="{FF2B5EF4-FFF2-40B4-BE49-F238E27FC236}">
                <a16:creationId xmlns:a16="http://schemas.microsoft.com/office/drawing/2014/main" id="{ACDA89C8-576F-E09A-2FA1-DC4BAF4C80BE}"/>
              </a:ext>
            </a:extLst>
          </p:cNvPr>
          <p:cNvSpPr/>
          <p:nvPr/>
        </p:nvSpPr>
        <p:spPr>
          <a:xfrm rot="16200000">
            <a:off x="2095408" y="2491266"/>
            <a:ext cx="418790" cy="1495119"/>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627CF96-1821-936C-5137-C56834443434}"/>
              </a:ext>
            </a:extLst>
          </p:cNvPr>
          <p:cNvSpPr/>
          <p:nvPr/>
        </p:nvSpPr>
        <p:spPr>
          <a:xfrm>
            <a:off x="440171" y="3477971"/>
            <a:ext cx="3991248" cy="418791"/>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token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error</a:t>
            </a:r>
          </a:p>
        </p:txBody>
      </p:sp>
      <p:cxnSp>
        <p:nvCxnSpPr>
          <p:cNvPr id="11" name="Straight Connector 10">
            <a:extLst>
              <a:ext uri="{FF2B5EF4-FFF2-40B4-BE49-F238E27FC236}">
                <a16:creationId xmlns:a16="http://schemas.microsoft.com/office/drawing/2014/main" id="{A5FFE36B-EC31-9D0A-5B9D-DCE1FF9E4690}"/>
              </a:ext>
            </a:extLst>
          </p:cNvPr>
          <p:cNvCxnSpPr/>
          <p:nvPr/>
        </p:nvCxnSpPr>
        <p:spPr>
          <a:xfrm>
            <a:off x="2304803" y="2718433"/>
            <a:ext cx="23644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21D526-777F-F6D0-987B-8B96F70B2CFE}"/>
              </a:ext>
            </a:extLst>
          </p:cNvPr>
          <p:cNvCxnSpPr>
            <a:cxnSpLocks/>
          </p:cNvCxnSpPr>
          <p:nvPr/>
        </p:nvCxnSpPr>
        <p:spPr>
          <a:xfrm>
            <a:off x="622570" y="3825318"/>
            <a:ext cx="34435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55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C60B1482-BE00-00AB-5C3A-952A64229C4F}"/>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8" name="Title 7">
            <a:extLst>
              <a:ext uri="{FF2B5EF4-FFF2-40B4-BE49-F238E27FC236}">
                <a16:creationId xmlns:a16="http://schemas.microsoft.com/office/drawing/2014/main" id="{BD96B9DB-88BB-8AFB-362A-ADC6CC1667EF}"/>
              </a:ext>
            </a:extLst>
          </p:cNvPr>
          <p:cNvSpPr>
            <a:spLocks noGrp="1"/>
          </p:cNvSpPr>
          <p:nvPr>
            <p:ph type="ctrTitle"/>
          </p:nvPr>
        </p:nvSpPr>
        <p:spPr>
          <a:xfrm>
            <a:off x="216120" y="327403"/>
            <a:ext cx="4040471" cy="535531"/>
          </a:xfrm>
        </p:spPr>
        <p:txBody>
          <a:bodyPr/>
          <a:lstStyle/>
          <a:p>
            <a:r>
              <a:rPr lang="en-US" sz="3200" dirty="0"/>
              <a:t>Stack Tracing</a:t>
            </a:r>
          </a:p>
        </p:txBody>
      </p:sp>
      <p:sp>
        <p:nvSpPr>
          <p:cNvPr id="9" name="Text Placeholder 1">
            <a:extLst>
              <a:ext uri="{FF2B5EF4-FFF2-40B4-BE49-F238E27FC236}">
                <a16:creationId xmlns:a16="http://schemas.microsoft.com/office/drawing/2014/main" id="{BD9E313B-9D35-0551-7F9B-A08AA7C51CDA}"/>
              </a:ext>
            </a:extLst>
          </p:cNvPr>
          <p:cNvSpPr>
            <a:spLocks noGrp="1"/>
          </p:cNvSpPr>
          <p:nvPr>
            <p:ph type="body" sz="quarter" idx="12"/>
          </p:nvPr>
        </p:nvSpPr>
        <p:spPr>
          <a:xfrm>
            <a:off x="475137" y="1576404"/>
            <a:ext cx="6744177" cy="572208"/>
          </a:xfrm>
        </p:spPr>
        <p:txBody>
          <a:bodyPr/>
          <a:lstStyle/>
          <a:p>
            <a:r>
              <a:rPr lang="en-US" dirty="0"/>
              <a:t>Types</a:t>
            </a:r>
          </a:p>
        </p:txBody>
      </p:sp>
      <p:sp>
        <p:nvSpPr>
          <p:cNvPr id="12" name="Rectangle 11">
            <a:extLst>
              <a:ext uri="{FF2B5EF4-FFF2-40B4-BE49-F238E27FC236}">
                <a16:creationId xmlns:a16="http://schemas.microsoft.com/office/drawing/2014/main" id="{CF9DAADC-1CB9-0691-E850-46873C50DDCD}"/>
              </a:ext>
            </a:extLst>
          </p:cNvPr>
          <p:cNvSpPr/>
          <p:nvPr/>
        </p:nvSpPr>
        <p:spPr>
          <a:xfrm>
            <a:off x="727843" y="2323814"/>
            <a:ext cx="8770826" cy="78923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parse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Sx</a:t>
            </a:r>
            <a:r>
              <a:rPr lang="en-US" dirty="0" err="1">
                <a:solidFill>
                  <a:srgbClr val="657B83"/>
                </a:solidFill>
                <a:latin typeface="Consolas" panose="020B0609020204030204" pitchFamily="49" charset="0"/>
              </a:rPr>
              <a:t>.sx</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Error</a:t>
            </a:r>
            <a:r>
              <a:rPr lang="en-US" dirty="0" err="1">
                <a:solidFill>
                  <a:srgbClr val="657B83"/>
                </a:solidFill>
                <a:latin typeface="Consolas" panose="020B0609020204030204" pitchFamily="49" charset="0"/>
              </a:rPr>
              <a:t>.error</a:t>
            </a:r>
            <a:r>
              <a:rPr lang="en-US" dirty="0">
                <a:solidFill>
                  <a:srgbClr val="657B83"/>
                </a:solidFill>
                <a:latin typeface="Consolas" panose="020B0609020204030204" pitchFamily="49" charset="0"/>
              </a:rPr>
              <a:t> = </a:t>
            </a:r>
          </a:p>
          <a:p>
            <a:r>
              <a:rPr lang="en-US" dirty="0">
                <a:solidFill>
                  <a:srgbClr val="657B83"/>
                </a:solidFill>
                <a:latin typeface="Consolas" panose="020B0609020204030204" pitchFamily="49" charset="0"/>
              </a:rPr>
              <a:t>    </a:t>
            </a:r>
            <a:r>
              <a:rPr lang="en-US" dirty="0" err="1">
                <a:solidFill>
                  <a:srgbClr val="657B83"/>
                </a:solidFill>
                <a:latin typeface="Consolas" panose="020B0609020204030204" pitchFamily="49" charset="0"/>
              </a:rPr>
              <a:t>emap</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a:t>
            </a:r>
            <a:r>
              <a:rPr lang="en-US" dirty="0" err="1">
                <a:solidFill>
                  <a:srgbClr val="657B83"/>
                </a:solidFill>
                <a:latin typeface="Consolas" panose="020B0609020204030204" pitchFamily="49" charset="0"/>
              </a:rPr>
              <a:t>.tokenize_line</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err="1">
                <a:solidFill>
                  <a:srgbClr val="657B83"/>
                </a:solidFill>
                <a:latin typeface="Consolas" panose="020B0609020204030204" pitchFamily="49" charset="0"/>
              </a:rPr>
              <a:t>.concat</a:t>
            </a:r>
            <a:r>
              <a:rPr lang="en-US" dirty="0">
                <a:solidFill>
                  <a:srgbClr val="657B83"/>
                </a:solidFill>
                <a:latin typeface="Consolas" panose="020B0609020204030204" pitchFamily="49" charset="0"/>
              </a:rPr>
              <a:t> </a:t>
            </a:r>
            <a:r>
              <a:rPr lang="en-US" dirty="0">
                <a:solidFill>
                  <a:srgbClr val="859900"/>
                </a:solidFill>
                <a:latin typeface="Consolas" panose="020B0609020204030204" pitchFamily="49" charset="0"/>
              </a:rPr>
              <a:t>&gt;=&gt;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a:t>
            </a:r>
            <a:endParaRPr lang="en-US" dirty="0">
              <a:solidFill>
                <a:srgbClr val="657B83"/>
              </a:solidFill>
              <a:latin typeface="Consolas" panose="020B0609020204030204" pitchFamily="49" charset="0"/>
            </a:endParaRPr>
          </a:p>
        </p:txBody>
      </p:sp>
      <p:pic>
        <p:nvPicPr>
          <p:cNvPr id="13" name="Picture 12">
            <a:extLst>
              <a:ext uri="{FF2B5EF4-FFF2-40B4-BE49-F238E27FC236}">
                <a16:creationId xmlns:a16="http://schemas.microsoft.com/office/drawing/2014/main" id="{104294CD-4ECC-649C-2AB5-4EFAFD553456}"/>
              </a:ext>
            </a:extLst>
          </p:cNvPr>
          <p:cNvPicPr>
            <a:picLocks noChangeAspect="1"/>
          </p:cNvPicPr>
          <p:nvPr/>
        </p:nvPicPr>
        <p:blipFill>
          <a:blip r:embed="rId2"/>
          <a:stretch>
            <a:fillRect/>
          </a:stretch>
        </p:blipFill>
        <p:spPr>
          <a:xfrm>
            <a:off x="10067616" y="263104"/>
            <a:ext cx="1330324" cy="2045182"/>
          </a:xfrm>
          <a:prstGeom prst="rect">
            <a:avLst/>
          </a:prstGeom>
        </p:spPr>
      </p:pic>
      <p:sp>
        <p:nvSpPr>
          <p:cNvPr id="14" name="TextBox 13">
            <a:extLst>
              <a:ext uri="{FF2B5EF4-FFF2-40B4-BE49-F238E27FC236}">
                <a16:creationId xmlns:a16="http://schemas.microsoft.com/office/drawing/2014/main" id="{0D031B36-E7AE-4097-A65C-39AF4E6561BA}"/>
              </a:ext>
            </a:extLst>
          </p:cNvPr>
          <p:cNvSpPr txBox="1"/>
          <p:nvPr/>
        </p:nvSpPr>
        <p:spPr>
          <a:xfrm>
            <a:off x="10500270" y="1623307"/>
            <a:ext cx="1259960" cy="307777"/>
          </a:xfrm>
          <a:prstGeom prst="rect">
            <a:avLst/>
          </a:prstGeom>
          <a:noFill/>
        </p:spPr>
        <p:txBody>
          <a:bodyPr wrap="square" rtlCol="0">
            <a:spAutoFit/>
          </a:bodyPr>
          <a:lstStyle/>
          <a:p>
            <a:r>
              <a:rPr lang="en-US" sz="1400" dirty="0">
                <a:solidFill>
                  <a:srgbClr val="82956E"/>
                </a:solidFill>
              </a:rPr>
              <a:t>Lines + parse</a:t>
            </a:r>
          </a:p>
        </p:txBody>
      </p:sp>
      <p:sp>
        <p:nvSpPr>
          <p:cNvPr id="15" name="TextBox 14">
            <a:extLst>
              <a:ext uri="{FF2B5EF4-FFF2-40B4-BE49-F238E27FC236}">
                <a16:creationId xmlns:a16="http://schemas.microsoft.com/office/drawing/2014/main" id="{AB83EBF9-4389-54CF-A83B-E598B3BEF430}"/>
              </a:ext>
            </a:extLst>
          </p:cNvPr>
          <p:cNvSpPr txBox="1"/>
          <p:nvPr/>
        </p:nvSpPr>
        <p:spPr>
          <a:xfrm>
            <a:off x="10474877" y="912698"/>
            <a:ext cx="515802" cy="307777"/>
          </a:xfrm>
          <a:prstGeom prst="rect">
            <a:avLst/>
          </a:prstGeom>
          <a:noFill/>
        </p:spPr>
        <p:txBody>
          <a:bodyPr wrap="square" rtlCol="0">
            <a:spAutoFit/>
          </a:bodyPr>
          <a:lstStyle/>
          <a:p>
            <a:r>
              <a:rPr lang="en-US" sz="1400" dirty="0" err="1">
                <a:solidFill>
                  <a:srgbClr val="82956E"/>
                </a:solidFill>
              </a:rPr>
              <a:t>defs</a:t>
            </a:r>
            <a:endParaRPr lang="en-US" sz="1400" dirty="0">
              <a:solidFill>
                <a:srgbClr val="82956E"/>
              </a:solidFill>
            </a:endParaRPr>
          </a:p>
        </p:txBody>
      </p:sp>
      <p:sp>
        <p:nvSpPr>
          <p:cNvPr id="16" name="Arrow: Curved Left 15">
            <a:extLst>
              <a:ext uri="{FF2B5EF4-FFF2-40B4-BE49-F238E27FC236}">
                <a16:creationId xmlns:a16="http://schemas.microsoft.com/office/drawing/2014/main" id="{3BBB598A-3569-D579-3CF0-1A80EECF9D25}"/>
              </a:ext>
            </a:extLst>
          </p:cNvPr>
          <p:cNvSpPr/>
          <p:nvPr/>
        </p:nvSpPr>
        <p:spPr>
          <a:xfrm rot="10800000">
            <a:off x="9498669" y="455018"/>
            <a:ext cx="521396" cy="1661352"/>
          </a:xfrm>
          <a:prstGeom prst="curvedLeftArrow">
            <a:avLst>
              <a:gd name="adj1" fmla="val 25000"/>
              <a:gd name="adj2" fmla="val 50000"/>
              <a:gd name="adj3" fmla="val 25000"/>
            </a:avLst>
          </a:prstGeom>
          <a:gradFill flip="none" rotWithShape="1">
            <a:gsLst>
              <a:gs pos="0">
                <a:srgbClr val="82956E">
                  <a:tint val="66000"/>
                  <a:satMod val="160000"/>
                </a:srgbClr>
              </a:gs>
              <a:gs pos="50000">
                <a:srgbClr val="82956E">
                  <a:tint val="44500"/>
                  <a:satMod val="160000"/>
                </a:srgbClr>
              </a:gs>
              <a:gs pos="100000">
                <a:srgbClr val="82956E">
                  <a:tint val="23500"/>
                  <a:satMod val="160000"/>
                </a:srgbClr>
              </a:gs>
            </a:gsLst>
            <a:path path="circle">
              <a:fillToRect t="100000" r="100000"/>
            </a:path>
            <a:tileRect l="-100000" b="-100000"/>
          </a:gradFill>
          <a:ln w="6350">
            <a:solidFill>
              <a:srgbClr val="85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9672"/>
              </a:solidFill>
            </a:endParaRPr>
          </a:p>
        </p:txBody>
      </p:sp>
      <p:sp>
        <p:nvSpPr>
          <p:cNvPr id="17" name="TextBox 16">
            <a:extLst>
              <a:ext uri="{FF2B5EF4-FFF2-40B4-BE49-F238E27FC236}">
                <a16:creationId xmlns:a16="http://schemas.microsoft.com/office/drawing/2014/main" id="{DE7681A2-95D8-BB3C-26E0-32D06EF2B0ED}"/>
              </a:ext>
            </a:extLst>
          </p:cNvPr>
          <p:cNvSpPr txBox="1"/>
          <p:nvPr/>
        </p:nvSpPr>
        <p:spPr>
          <a:xfrm>
            <a:off x="8344776" y="1046371"/>
            <a:ext cx="1259960" cy="307777"/>
          </a:xfrm>
          <a:prstGeom prst="rect">
            <a:avLst/>
          </a:prstGeom>
          <a:noFill/>
        </p:spPr>
        <p:txBody>
          <a:bodyPr wrap="square" rtlCol="0">
            <a:spAutoFit/>
          </a:bodyPr>
          <a:lstStyle/>
          <a:p>
            <a:r>
              <a:rPr lang="en-US" sz="1400" dirty="0">
                <a:solidFill>
                  <a:srgbClr val="82956E"/>
                </a:solidFill>
              </a:rPr>
              <a:t>schemeOfFile</a:t>
            </a:r>
          </a:p>
        </p:txBody>
      </p:sp>
      <p:sp>
        <p:nvSpPr>
          <p:cNvPr id="3" name="Callout: Line 2">
            <a:extLst>
              <a:ext uri="{FF2B5EF4-FFF2-40B4-BE49-F238E27FC236}">
                <a16:creationId xmlns:a16="http://schemas.microsoft.com/office/drawing/2014/main" id="{2DFB66D5-DC58-FDFB-6A42-13137E29C0A5}"/>
              </a:ext>
            </a:extLst>
          </p:cNvPr>
          <p:cNvSpPr/>
          <p:nvPr/>
        </p:nvSpPr>
        <p:spPr>
          <a:xfrm>
            <a:off x="3442015" y="4150680"/>
            <a:ext cx="7548664" cy="468749"/>
          </a:xfrm>
          <a:prstGeom prst="borderCallout1">
            <a:avLst>
              <a:gd name="adj1" fmla="val 61631"/>
              <a:gd name="adj2" fmla="val -1632"/>
              <a:gd name="adj3" fmla="val -251636"/>
              <a:gd name="adj4" fmla="val -7757"/>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59900"/>
                </a:solidFill>
                <a:latin typeface="Consolas" panose="020B0609020204030204" pitchFamily="49" charset="0"/>
              </a:rPr>
              <a:t>val</a:t>
            </a:r>
            <a:r>
              <a:rPr lang="en-US" dirty="0">
                <a:solidFill>
                  <a:srgbClr val="657B83"/>
                </a:solidFill>
                <a:latin typeface="Consolas" panose="020B0609020204030204" pitchFamily="49" charset="0"/>
              </a:rPr>
              <a:t> _ </a:t>
            </a:r>
            <a:r>
              <a:rPr lang="en-US" dirty="0">
                <a:solidFill>
                  <a:srgbClr val="859900"/>
                </a:solidFill>
                <a:latin typeface="Consolas" panose="020B0609020204030204" pitchFamily="49" charset="0"/>
              </a:rPr>
              <a: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string</a:t>
            </a:r>
            <a:r>
              <a:rPr lang="en-US" dirty="0">
                <a:solidFill>
                  <a:srgbClr val="657B83"/>
                </a:solidFill>
                <a:latin typeface="Consolas" panose="020B0609020204030204" pitchFamily="49" charset="0"/>
              </a:rPr>
              <a:t> located </a:t>
            </a:r>
            <a:r>
              <a:rPr lang="en-US" dirty="0">
                <a:solidFill>
                  <a:srgbClr val="859900"/>
                </a:solidFill>
                <a:latin typeface="Consolas" panose="020B0609020204030204" pitchFamily="49" charset="0"/>
              </a:rPr>
              <a:t>-&gt;</a:t>
            </a:r>
            <a:r>
              <a:rPr lang="en-US" dirty="0">
                <a:solidFill>
                  <a:srgbClr val="657B83"/>
                </a:solidFill>
                <a:latin typeface="Consolas" panose="020B0609020204030204" pitchFamily="49" charset="0"/>
              </a:rPr>
              <a:t> </a:t>
            </a:r>
            <a:r>
              <a:rPr lang="en-US" dirty="0">
                <a:solidFill>
                  <a:srgbClr val="CB4B16"/>
                </a:solidFill>
                <a:latin typeface="Consolas" panose="020B0609020204030204" pitchFamily="49" charset="0"/>
              </a:rPr>
              <a:t>L</a:t>
            </a:r>
            <a:r>
              <a:rPr lang="en-US" dirty="0">
                <a:solidFill>
                  <a:srgbClr val="657B83"/>
                </a:solidFill>
                <a:latin typeface="Consolas" panose="020B0609020204030204" pitchFamily="49" charset="0"/>
              </a:rPr>
              <a:t>.token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Error</a:t>
            </a:r>
            <a:r>
              <a:rPr lang="en-US" dirty="0" err="1">
                <a:solidFill>
                  <a:srgbClr val="657B83"/>
                </a:solidFill>
                <a:latin typeface="Consolas" panose="020B0609020204030204" pitchFamily="49" charset="0"/>
              </a:rPr>
              <a:t>.error</a:t>
            </a:r>
            <a:endParaRPr lang="en-US" dirty="0">
              <a:solidFill>
                <a:srgbClr val="657B83"/>
              </a:solidFill>
              <a:latin typeface="Consolas" panose="020B0609020204030204" pitchFamily="49" charset="0"/>
            </a:endParaRPr>
          </a:p>
        </p:txBody>
      </p:sp>
      <p:sp>
        <p:nvSpPr>
          <p:cNvPr id="2" name="Right Brace 1">
            <a:extLst>
              <a:ext uri="{FF2B5EF4-FFF2-40B4-BE49-F238E27FC236}">
                <a16:creationId xmlns:a16="http://schemas.microsoft.com/office/drawing/2014/main" id="{ACDA89C8-576F-E09A-2FA1-DC4BAF4C80BE}"/>
              </a:ext>
            </a:extLst>
          </p:cNvPr>
          <p:cNvSpPr/>
          <p:nvPr/>
        </p:nvSpPr>
        <p:spPr>
          <a:xfrm rot="16200000">
            <a:off x="2095408" y="2491266"/>
            <a:ext cx="418790" cy="1495119"/>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627CF96-1821-936C-5137-C56834443434}"/>
              </a:ext>
            </a:extLst>
          </p:cNvPr>
          <p:cNvSpPr/>
          <p:nvPr/>
        </p:nvSpPr>
        <p:spPr>
          <a:xfrm>
            <a:off x="440171" y="3477971"/>
            <a:ext cx="3991248" cy="418791"/>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57B83"/>
                </a:solidFill>
                <a:latin typeface="Consolas" panose="020B0609020204030204" pitchFamily="49" charset="0"/>
              </a:rPr>
              <a:t>token located </a:t>
            </a:r>
            <a:r>
              <a:rPr lang="en-US" dirty="0">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a:t>
            </a:r>
            <a:r>
              <a:rPr lang="en-US" dirty="0" err="1">
                <a:solidFill>
                  <a:srgbClr val="CB4B16"/>
                </a:solidFill>
                <a:latin typeface="Consolas" panose="020B0609020204030204" pitchFamily="49" charset="0"/>
              </a:rPr>
              <a:t>list</a:t>
            </a:r>
            <a:r>
              <a:rPr lang="en-US" dirty="0">
                <a:solidFill>
                  <a:srgbClr val="657B83"/>
                </a:solidFill>
                <a:latin typeface="Consolas" panose="020B0609020204030204" pitchFamily="49" charset="0"/>
              </a:rPr>
              <a:t> error</a:t>
            </a:r>
          </a:p>
        </p:txBody>
      </p:sp>
      <p:cxnSp>
        <p:nvCxnSpPr>
          <p:cNvPr id="11" name="Straight Connector 10">
            <a:extLst>
              <a:ext uri="{FF2B5EF4-FFF2-40B4-BE49-F238E27FC236}">
                <a16:creationId xmlns:a16="http://schemas.microsoft.com/office/drawing/2014/main" id="{A5FFE36B-EC31-9D0A-5B9D-DCE1FF9E4690}"/>
              </a:ext>
            </a:extLst>
          </p:cNvPr>
          <p:cNvCxnSpPr/>
          <p:nvPr/>
        </p:nvCxnSpPr>
        <p:spPr>
          <a:xfrm>
            <a:off x="2304803" y="2718433"/>
            <a:ext cx="23644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21D526-777F-F6D0-987B-8B96F70B2CFE}"/>
              </a:ext>
            </a:extLst>
          </p:cNvPr>
          <p:cNvCxnSpPr>
            <a:cxnSpLocks/>
          </p:cNvCxnSpPr>
          <p:nvPr/>
        </p:nvCxnSpPr>
        <p:spPr>
          <a:xfrm>
            <a:off x="622570" y="3825318"/>
            <a:ext cx="34435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3ECCFA8-F189-6E26-BE2D-DE31DDFFE4FF}"/>
              </a:ext>
            </a:extLst>
          </p:cNvPr>
          <p:cNvSpPr/>
          <p:nvPr/>
        </p:nvSpPr>
        <p:spPr>
          <a:xfrm>
            <a:off x="3442015" y="4934389"/>
            <a:ext cx="8050404" cy="1743600"/>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859900"/>
                </a:solidFill>
                <a:effectLst/>
                <a:latin typeface="Consolas" panose="020B0609020204030204" pitchFamily="49" charset="0"/>
              </a:rPr>
              <a:t>fun</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tokWithLoc</a:t>
            </a:r>
            <a:r>
              <a:rPr lang="en-US" b="0" dirty="0">
                <a:solidFill>
                  <a:srgbClr val="657B83"/>
                </a:solidFill>
                <a:effectLst/>
                <a:latin typeface="Consolas" panose="020B0609020204030204" pitchFamily="49" charset="0"/>
              </a:rPr>
              <a:t> (line, loc)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a:t>
            </a: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let</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fun</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mktlpair</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tks</a:t>
            </a:r>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a:t>
            </a:r>
            <a:r>
              <a:rPr lang="en-US" b="0" dirty="0">
                <a:solidFill>
                  <a:srgbClr val="657B83"/>
                </a:solidFill>
                <a:effectLst/>
                <a:latin typeface="Consolas" panose="020B0609020204030204" pitchFamily="49" charset="0"/>
              </a:rPr>
              <a:t> succeed (map (</a:t>
            </a:r>
            <a:r>
              <a:rPr lang="en-US" b="0" dirty="0" err="1">
                <a:solidFill>
                  <a:srgbClr val="859900"/>
                </a:solidFill>
                <a:effectLst/>
                <a:latin typeface="Consolas" panose="020B0609020204030204" pitchFamily="49" charset="0"/>
              </a:rPr>
              <a:t>fn</a:t>
            </a:r>
            <a:r>
              <a:rPr lang="en-US" b="0" dirty="0">
                <a:solidFill>
                  <a:srgbClr val="657B83"/>
                </a:solidFill>
                <a:effectLst/>
                <a:latin typeface="Consolas" panose="020B0609020204030204" pitchFamily="49" charset="0"/>
              </a:rPr>
              <a:t> t </a:t>
            </a:r>
            <a:r>
              <a:rPr lang="en-US" b="0" dirty="0">
                <a:solidFill>
                  <a:srgbClr val="859900"/>
                </a:solidFill>
                <a:effectLst/>
                <a:latin typeface="Consolas" panose="020B0609020204030204" pitchFamily="49" charset="0"/>
              </a:rPr>
              <a:t>=&gt;</a:t>
            </a:r>
            <a:r>
              <a:rPr lang="en-US" b="0" dirty="0">
                <a:solidFill>
                  <a:srgbClr val="657B83"/>
                </a:solidFill>
                <a:effectLst/>
                <a:latin typeface="Consolas" panose="020B0609020204030204" pitchFamily="49" charset="0"/>
              </a:rPr>
              <a:t> (t, loc)) </a:t>
            </a:r>
            <a:r>
              <a:rPr lang="en-US" b="0" dirty="0" err="1">
                <a:solidFill>
                  <a:srgbClr val="657B83"/>
                </a:solidFill>
                <a:effectLst/>
                <a:latin typeface="Consolas" panose="020B0609020204030204" pitchFamily="49" charset="0"/>
              </a:rPr>
              <a:t>tks</a:t>
            </a:r>
            <a:r>
              <a:rPr lang="en-US" b="0" dirty="0">
                <a:solidFill>
                  <a:srgbClr val="657B83"/>
                </a:solidFill>
                <a:effectLst/>
                <a:latin typeface="Consolas" panose="020B0609020204030204" pitchFamily="49" charset="0"/>
              </a:rPr>
              <a:t>)</a:t>
            </a: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in</a:t>
            </a:r>
            <a:r>
              <a:rPr lang="en-US" b="0" dirty="0">
                <a:solidFill>
                  <a:srgbClr val="657B83"/>
                </a:solidFill>
                <a:effectLst/>
                <a:latin typeface="Consolas" panose="020B0609020204030204" pitchFamily="49" charset="0"/>
              </a:rPr>
              <a:t> </a:t>
            </a:r>
          </a:p>
          <a:p>
            <a:r>
              <a:rPr lang="en-US" b="0" dirty="0">
                <a:solidFill>
                  <a:srgbClr val="657B83"/>
                </a:solidFill>
                <a:effectLst/>
                <a:latin typeface="Consolas" panose="020B0609020204030204" pitchFamily="49" charset="0"/>
              </a:rPr>
              <a:t>     </a:t>
            </a:r>
            <a:r>
              <a:rPr lang="en-US" b="0" dirty="0" err="1">
                <a:solidFill>
                  <a:srgbClr val="CB4B16"/>
                </a:solidFill>
                <a:effectLst/>
                <a:latin typeface="Consolas" panose="020B0609020204030204" pitchFamily="49" charset="0"/>
              </a:rPr>
              <a:t>L</a:t>
            </a:r>
            <a:r>
              <a:rPr lang="en-US" b="0" dirty="0" err="1">
                <a:solidFill>
                  <a:srgbClr val="657B83"/>
                </a:solidFill>
                <a:effectLst/>
                <a:latin typeface="Consolas" panose="020B0609020204030204" pitchFamily="49" charset="0"/>
              </a:rPr>
              <a:t>.tokenize_line</a:t>
            </a:r>
            <a:r>
              <a:rPr lang="en-US" b="0" dirty="0">
                <a:solidFill>
                  <a:srgbClr val="657B83"/>
                </a:solidFill>
                <a:effectLst/>
                <a:latin typeface="Consolas" panose="020B0609020204030204" pitchFamily="49" charset="0"/>
              </a:rPr>
              <a:t> line </a:t>
            </a:r>
            <a:r>
              <a:rPr lang="en-US" b="0" dirty="0">
                <a:solidFill>
                  <a:srgbClr val="859900"/>
                </a:solidFill>
                <a:effectLst/>
                <a:latin typeface="Consolas" panose="020B0609020204030204" pitchFamily="49" charset="0"/>
              </a:rPr>
              <a:t>&gt;&gt;=</a:t>
            </a:r>
            <a:r>
              <a:rPr lang="en-US" b="0" dirty="0">
                <a:solidFill>
                  <a:srgbClr val="657B83"/>
                </a:solidFill>
                <a:effectLst/>
                <a:latin typeface="Consolas" panose="020B0609020204030204" pitchFamily="49" charset="0"/>
              </a:rPr>
              <a:t> </a:t>
            </a:r>
            <a:r>
              <a:rPr lang="en-US" b="0" dirty="0" err="1">
                <a:solidFill>
                  <a:srgbClr val="657B83"/>
                </a:solidFill>
                <a:effectLst/>
                <a:latin typeface="Consolas" panose="020B0609020204030204" pitchFamily="49" charset="0"/>
              </a:rPr>
              <a:t>mktlpair</a:t>
            </a:r>
            <a:endParaRPr lang="en-US" b="0" dirty="0">
              <a:solidFill>
                <a:srgbClr val="657B83"/>
              </a:solidFill>
              <a:effectLst/>
              <a:latin typeface="Consolas" panose="020B0609020204030204" pitchFamily="49" charset="0"/>
            </a:endParaRPr>
          </a:p>
          <a:p>
            <a:r>
              <a:rPr lang="en-US" b="0" dirty="0">
                <a:solidFill>
                  <a:srgbClr val="657B83"/>
                </a:solidFill>
                <a:effectLst/>
                <a:latin typeface="Consolas" panose="020B0609020204030204" pitchFamily="49" charset="0"/>
              </a:rPr>
              <a:t>   </a:t>
            </a:r>
            <a:r>
              <a:rPr lang="en-US" b="0" dirty="0">
                <a:solidFill>
                  <a:srgbClr val="859900"/>
                </a:solidFill>
                <a:effectLst/>
                <a:latin typeface="Consolas" panose="020B0609020204030204" pitchFamily="49" charset="0"/>
              </a:rPr>
              <a:t>end</a:t>
            </a:r>
            <a:endParaRPr lang="en-US" b="0" dirty="0">
              <a:solidFill>
                <a:srgbClr val="657B83"/>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82644986-C9BC-CA59-561B-BDDEB9535A2C}"/>
              </a:ext>
            </a:extLst>
          </p:cNvPr>
          <p:cNvPicPr>
            <a:picLocks noChangeAspect="1"/>
          </p:cNvPicPr>
          <p:nvPr/>
        </p:nvPicPr>
        <p:blipFill>
          <a:blip r:embed="rId3"/>
          <a:stretch>
            <a:fillRect/>
          </a:stretch>
        </p:blipFill>
        <p:spPr>
          <a:xfrm>
            <a:off x="291098" y="4078953"/>
            <a:ext cx="2082451" cy="2532504"/>
          </a:xfrm>
          <a:prstGeom prst="rect">
            <a:avLst/>
          </a:prstGeom>
        </p:spPr>
      </p:pic>
    </p:spTree>
    <p:extLst>
      <p:ext uri="{BB962C8B-B14F-4D97-AF65-F5344CB8AC3E}">
        <p14:creationId xmlns:p14="http://schemas.microsoft.com/office/powerpoint/2010/main" val="22787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BECDB24F-2CF9-7BBB-78F6-B8D8C5C5AAAA}"/>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6" name="Title 7">
            <a:extLst>
              <a:ext uri="{FF2B5EF4-FFF2-40B4-BE49-F238E27FC236}">
                <a16:creationId xmlns:a16="http://schemas.microsoft.com/office/drawing/2014/main" id="{12C810AF-7EB3-BE1F-3512-7B10876D94F3}"/>
              </a:ext>
            </a:extLst>
          </p:cNvPr>
          <p:cNvSpPr>
            <a:spLocks noGrp="1"/>
          </p:cNvSpPr>
          <p:nvPr>
            <p:ph type="ctrTitle"/>
          </p:nvPr>
        </p:nvSpPr>
        <p:spPr>
          <a:xfrm>
            <a:off x="216120" y="327403"/>
            <a:ext cx="4040471" cy="535531"/>
          </a:xfrm>
        </p:spPr>
        <p:txBody>
          <a:bodyPr/>
          <a:lstStyle/>
          <a:p>
            <a:r>
              <a:rPr lang="en-US" sz="3200" dirty="0"/>
              <a:t>Stack Tracing</a:t>
            </a:r>
          </a:p>
        </p:txBody>
      </p:sp>
      <p:sp>
        <p:nvSpPr>
          <p:cNvPr id="7" name="Text Placeholder 1">
            <a:extLst>
              <a:ext uri="{FF2B5EF4-FFF2-40B4-BE49-F238E27FC236}">
                <a16:creationId xmlns:a16="http://schemas.microsoft.com/office/drawing/2014/main" id="{D1854DEE-39FF-80F1-9312-134819AE42D8}"/>
              </a:ext>
            </a:extLst>
          </p:cNvPr>
          <p:cNvSpPr>
            <a:spLocks noGrp="1"/>
          </p:cNvSpPr>
          <p:nvPr>
            <p:ph type="body" sz="quarter" idx="12"/>
          </p:nvPr>
        </p:nvSpPr>
        <p:spPr>
          <a:xfrm>
            <a:off x="475137" y="1576404"/>
            <a:ext cx="6744177" cy="1649426"/>
          </a:xfrm>
        </p:spPr>
        <p:txBody>
          <a:bodyPr/>
          <a:lstStyle/>
          <a:p>
            <a:r>
              <a:rPr lang="en-US" dirty="0"/>
              <a:t>Invariants</a:t>
            </a:r>
          </a:p>
          <a:p>
            <a:pPr lvl="1"/>
            <a:r>
              <a:rPr lang="en-US" dirty="0"/>
              <a:t>Am I changing any invariant?</a:t>
            </a:r>
          </a:p>
          <a:p>
            <a:pPr lvl="1"/>
            <a:r>
              <a:rPr lang="en-US" dirty="0"/>
              <a:t>Am I obeying all relevant invariants?</a:t>
            </a:r>
          </a:p>
        </p:txBody>
      </p:sp>
    </p:spTree>
    <p:extLst>
      <p:ext uri="{BB962C8B-B14F-4D97-AF65-F5344CB8AC3E}">
        <p14:creationId xmlns:p14="http://schemas.microsoft.com/office/powerpoint/2010/main" val="220415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6B144DDF-BF69-4F6D-74BE-0B1A6C4F8F34}"/>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6" name="Title 7">
            <a:extLst>
              <a:ext uri="{FF2B5EF4-FFF2-40B4-BE49-F238E27FC236}">
                <a16:creationId xmlns:a16="http://schemas.microsoft.com/office/drawing/2014/main" id="{895BE461-A824-CF54-5F36-01E9AD83A06B}"/>
              </a:ext>
            </a:extLst>
          </p:cNvPr>
          <p:cNvSpPr>
            <a:spLocks noGrp="1"/>
          </p:cNvSpPr>
          <p:nvPr>
            <p:ph type="ctrTitle"/>
          </p:nvPr>
        </p:nvSpPr>
        <p:spPr>
          <a:xfrm>
            <a:off x="216120" y="327403"/>
            <a:ext cx="4040471" cy="535531"/>
          </a:xfrm>
        </p:spPr>
        <p:txBody>
          <a:bodyPr/>
          <a:lstStyle/>
          <a:p>
            <a:r>
              <a:rPr lang="en-US" sz="3200" dirty="0"/>
              <a:t>Stack Tracing</a:t>
            </a:r>
          </a:p>
        </p:txBody>
      </p:sp>
      <p:sp>
        <p:nvSpPr>
          <p:cNvPr id="7" name="Text Placeholder 9">
            <a:extLst>
              <a:ext uri="{FF2B5EF4-FFF2-40B4-BE49-F238E27FC236}">
                <a16:creationId xmlns:a16="http://schemas.microsoft.com/office/drawing/2014/main" id="{A7A1975F-D2D4-E9A9-F787-26A59B3AB268}"/>
              </a:ext>
            </a:extLst>
          </p:cNvPr>
          <p:cNvSpPr txBox="1">
            <a:spLocks/>
          </p:cNvSpPr>
          <p:nvPr/>
        </p:nvSpPr>
        <p:spPr>
          <a:xfrm>
            <a:off x="384980" y="1401202"/>
            <a:ext cx="5846326"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Changes in Activation record</a:t>
            </a:r>
          </a:p>
        </p:txBody>
      </p:sp>
      <p:sp>
        <p:nvSpPr>
          <p:cNvPr id="8" name="Rectangle 7">
            <a:extLst>
              <a:ext uri="{FF2B5EF4-FFF2-40B4-BE49-F238E27FC236}">
                <a16:creationId xmlns:a16="http://schemas.microsoft.com/office/drawing/2014/main" id="{E171AA9F-E4D7-5DEF-0FA0-89EAA6B6C4A0}"/>
              </a:ext>
            </a:extLst>
          </p:cNvPr>
          <p:cNvSpPr/>
          <p:nvPr/>
        </p:nvSpPr>
        <p:spPr>
          <a:xfrm>
            <a:off x="945081" y="1876048"/>
            <a:ext cx="3453322" cy="1968130"/>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all relative to caller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dest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Value</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reg_window</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9" name="Arrow: Right 8">
            <a:extLst>
              <a:ext uri="{FF2B5EF4-FFF2-40B4-BE49-F238E27FC236}">
                <a16:creationId xmlns:a16="http://schemas.microsoft.com/office/drawing/2014/main" id="{8A50B0A6-D4B8-EC2C-5E78-A7709255713B}"/>
              </a:ext>
            </a:extLst>
          </p:cNvPr>
          <p:cNvSpPr/>
          <p:nvPr/>
        </p:nvSpPr>
        <p:spPr>
          <a:xfrm>
            <a:off x="5406077" y="2733654"/>
            <a:ext cx="651752" cy="437743"/>
          </a:xfrm>
          <a:prstGeom prst="rightArrow">
            <a:avLst/>
          </a:prstGeom>
          <a:solidFill>
            <a:srgbClr val="ECECEA"/>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0" name="Rectangle 9">
            <a:extLst>
              <a:ext uri="{FF2B5EF4-FFF2-40B4-BE49-F238E27FC236}">
                <a16:creationId xmlns:a16="http://schemas.microsoft.com/office/drawing/2014/main" id="{C0FCAD56-C6EE-F70D-A6B8-3E4C3B1D1387}"/>
              </a:ext>
            </a:extLst>
          </p:cNvPr>
          <p:cNvSpPr/>
          <p:nvPr/>
        </p:nvSpPr>
        <p:spPr>
          <a:xfrm>
            <a:off x="7110899" y="1876047"/>
            <a:ext cx="3453322" cy="2611363"/>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dest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Value</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window_start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return_to</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/*callee*/</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/*tailcall identifier*/</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uint8_t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tailcall_info</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1" name="Rectangle 10">
            <a:extLst>
              <a:ext uri="{FF2B5EF4-FFF2-40B4-BE49-F238E27FC236}">
                <a16:creationId xmlns:a16="http://schemas.microsoft.com/office/drawing/2014/main" id="{AACB2955-7495-9973-09E6-E1B6A51B1838}"/>
              </a:ext>
            </a:extLst>
          </p:cNvPr>
          <p:cNvSpPr/>
          <p:nvPr/>
        </p:nvSpPr>
        <p:spPr>
          <a:xfrm>
            <a:off x="945081" y="4638925"/>
            <a:ext cx="4698461" cy="1559722"/>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num_activations</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STACK_SIZE</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a:t>
            </a:r>
          </a:p>
        </p:txBody>
      </p:sp>
      <p:sp>
        <p:nvSpPr>
          <p:cNvPr id="12" name="Text Placeholder 9">
            <a:extLst>
              <a:ext uri="{FF2B5EF4-FFF2-40B4-BE49-F238E27FC236}">
                <a16:creationId xmlns:a16="http://schemas.microsoft.com/office/drawing/2014/main" id="{188550C1-6254-48D5-EE06-17BB6C9C45D7}"/>
              </a:ext>
            </a:extLst>
          </p:cNvPr>
          <p:cNvSpPr txBox="1">
            <a:spLocks/>
          </p:cNvSpPr>
          <p:nvPr/>
        </p:nvSpPr>
        <p:spPr>
          <a:xfrm>
            <a:off x="386129" y="4134517"/>
            <a:ext cx="5846326"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Changes on the Stack</a:t>
            </a:r>
          </a:p>
        </p:txBody>
      </p:sp>
      <p:sp>
        <p:nvSpPr>
          <p:cNvPr id="13" name="TextBox 12">
            <a:extLst>
              <a:ext uri="{FF2B5EF4-FFF2-40B4-BE49-F238E27FC236}">
                <a16:creationId xmlns:a16="http://schemas.microsoft.com/office/drawing/2014/main" id="{10936378-901F-8C45-699C-62F5EA23500C}"/>
              </a:ext>
            </a:extLst>
          </p:cNvPr>
          <p:cNvSpPr txBox="1"/>
          <p:nvPr/>
        </p:nvSpPr>
        <p:spPr>
          <a:xfrm>
            <a:off x="1401522" y="4904438"/>
            <a:ext cx="3453322" cy="615553"/>
          </a:xfrm>
          <a:prstGeom prst="rect">
            <a:avLst/>
          </a:prstGeom>
          <a:noFill/>
        </p:spPr>
        <p:txBody>
          <a:bodyPr wrap="square" rtlCol="0">
            <a:spAutoFit/>
          </a:bodyPr>
          <a:lstStyle/>
          <a:p>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curr_prog</a:t>
            </a:r>
            <a:r>
              <a:rPr lang="en-US" sz="1600" dirty="0">
                <a:solidFill>
                  <a:srgbClr val="657B83"/>
                </a:solidFill>
                <a:latin typeface="Consolas" panose="020B0609020204030204" pitchFamily="49" charset="0"/>
              </a:rPr>
              <a:t>;</a:t>
            </a:r>
          </a:p>
          <a:p>
            <a:endParaRPr lang="en-US" dirty="0"/>
          </a:p>
        </p:txBody>
      </p:sp>
      <p:sp>
        <p:nvSpPr>
          <p:cNvPr id="14" name="TextBox 13">
            <a:extLst>
              <a:ext uri="{FF2B5EF4-FFF2-40B4-BE49-F238E27FC236}">
                <a16:creationId xmlns:a16="http://schemas.microsoft.com/office/drawing/2014/main" id="{7B292F5B-2306-8091-BDC5-D2A786AE7366}"/>
              </a:ext>
            </a:extLst>
          </p:cNvPr>
          <p:cNvSpPr txBox="1"/>
          <p:nvPr/>
        </p:nvSpPr>
        <p:spPr>
          <a:xfrm>
            <a:off x="6376675" y="4794823"/>
            <a:ext cx="5404043" cy="984885"/>
          </a:xfrm>
          <a:prstGeom prst="rect">
            <a:avLst/>
          </a:prstGeom>
          <a:noFill/>
        </p:spPr>
        <p:txBody>
          <a:bodyPr wrap="none" rtlCol="0">
            <a:spAutoFit/>
          </a:bodyPr>
          <a:lstStyle/>
          <a:p>
            <a:r>
              <a:rPr lang="en-US" sz="2000" b="0" i="1" dirty="0">
                <a:solidFill>
                  <a:schemeClr val="accent2"/>
                </a:solidFill>
                <a:effectLst/>
                <a:latin typeface="Consolas" panose="020B0609020204030204" pitchFamily="49" charset="0"/>
              </a:rPr>
              <a:t>INVARIANT: current function is always</a:t>
            </a:r>
          </a:p>
          <a:p>
            <a:r>
              <a:rPr lang="en-US" sz="2000" b="0" i="1" dirty="0">
                <a:solidFill>
                  <a:schemeClr val="accent2"/>
                </a:solidFill>
                <a:effectLst/>
                <a:latin typeface="Consolas" panose="020B0609020204030204" pitchFamily="49" charset="0"/>
              </a:rPr>
              <a:t>at the "top" of the stack</a:t>
            </a:r>
            <a:endParaRPr lang="en-US" sz="2000" b="0" dirty="0">
              <a:solidFill>
                <a:schemeClr val="accent2"/>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0096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anim calcmode="lin" valueType="num">
                                      <p:cBhvr additive="base">
                                        <p:cTn id="2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 calcmode="lin" valueType="num">
                                      <p:cBhvr additive="base">
                                        <p:cTn id="28"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213AC3A3-39C9-888F-D49D-3E3473E2DF1B}"/>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6" name="Title 7">
            <a:extLst>
              <a:ext uri="{FF2B5EF4-FFF2-40B4-BE49-F238E27FC236}">
                <a16:creationId xmlns:a16="http://schemas.microsoft.com/office/drawing/2014/main" id="{7E8A6A0F-3F48-DC14-2525-988D9F794143}"/>
              </a:ext>
            </a:extLst>
          </p:cNvPr>
          <p:cNvSpPr>
            <a:spLocks noGrp="1"/>
          </p:cNvSpPr>
          <p:nvPr>
            <p:ph type="ctrTitle"/>
          </p:nvPr>
        </p:nvSpPr>
        <p:spPr>
          <a:xfrm>
            <a:off x="216120" y="327403"/>
            <a:ext cx="4040471" cy="535531"/>
          </a:xfrm>
        </p:spPr>
        <p:txBody>
          <a:bodyPr/>
          <a:lstStyle/>
          <a:p>
            <a:r>
              <a:rPr lang="en-US" sz="3200" dirty="0"/>
              <a:t>Stack Tracing</a:t>
            </a:r>
          </a:p>
        </p:txBody>
      </p:sp>
      <p:sp>
        <p:nvSpPr>
          <p:cNvPr id="7" name="Rectangle 6">
            <a:extLst>
              <a:ext uri="{FF2B5EF4-FFF2-40B4-BE49-F238E27FC236}">
                <a16:creationId xmlns:a16="http://schemas.microsoft.com/office/drawing/2014/main" id="{68348F73-B2DC-C1F2-082A-679115F09082}"/>
              </a:ext>
            </a:extLst>
          </p:cNvPr>
          <p:cNvSpPr/>
          <p:nvPr/>
        </p:nvSpPr>
        <p:spPr>
          <a:xfrm>
            <a:off x="3056784" y="425239"/>
            <a:ext cx="8840144" cy="5849102"/>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rgbClr val="586E75"/>
                </a:solidFill>
                <a:latin typeface="Consolas" panose="020B0609020204030204" pitchFamily="49" charset="0"/>
              </a:rPr>
              <a:t>void</a:t>
            </a:r>
            <a:r>
              <a:rPr lang="en-US" sz="1600" dirty="0">
                <a:solidFill>
                  <a:srgbClr val="657B83"/>
                </a:solidFill>
                <a:latin typeface="Consolas" panose="020B0609020204030204" pitchFamily="49" charset="0"/>
              </a:rPr>
              <a:t> </a:t>
            </a:r>
            <a:r>
              <a:rPr lang="en-US" sz="1600" dirty="0" err="1">
                <a:solidFill>
                  <a:srgbClr val="268BD2"/>
                </a:solidFill>
                <a:latin typeface="Consolas" panose="020B0609020204030204" pitchFamily="49" charset="0"/>
              </a:rPr>
              <a:t>vmrun</a:t>
            </a:r>
            <a:r>
              <a:rPr lang="en-US" sz="1600" dirty="0">
                <a:solidFill>
                  <a:srgbClr val="657B83"/>
                </a:solidFill>
                <a:latin typeface="Consolas" panose="020B0609020204030204" pitchFamily="49" charset="0"/>
              </a:rPr>
              <a:t>(</a:t>
            </a:r>
            <a:r>
              <a:rPr lang="en-US" sz="1600" dirty="0">
                <a:solidFill>
                  <a:srgbClr val="CB4B16"/>
                </a:solidFill>
                <a:latin typeface="Consolas" panose="020B0609020204030204" pitchFamily="49" charset="0"/>
              </a:rPr>
              <a:t>VMState</a:t>
            </a:r>
            <a:r>
              <a:rPr lang="en-US" sz="1600" dirty="0">
                <a:solidFill>
                  <a:srgbClr val="657B83"/>
                </a:solidFill>
                <a:latin typeface="Consolas" panose="020B0609020204030204" pitchFamily="49" charset="0"/>
              </a:rPr>
              <a:t> vm,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fun) {</a:t>
            </a:r>
          </a:p>
          <a:p>
            <a:pPr lvl="1"/>
            <a:r>
              <a:rPr lang="en-US" sz="1600" dirty="0">
                <a:solidFill>
                  <a:srgbClr val="657B83"/>
                </a:solidFill>
                <a:latin typeface="Consolas" panose="020B0609020204030204" pitchFamily="49" charset="0"/>
              </a:rPr>
              <a:t>. .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VMFunction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err="1">
                <a:solidFill>
                  <a:srgbClr val="268BD2"/>
                </a:solidFill>
                <a:latin typeface="Consolas" panose="020B0609020204030204" pitchFamily="49" charset="0"/>
              </a:rPr>
              <a:t>curr_fun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fun;</a:t>
            </a:r>
          </a:p>
          <a:p>
            <a:r>
              <a:rPr lang="en-US" sz="1600" dirty="0">
                <a:solidFill>
                  <a:srgbClr val="657B83"/>
                </a:solidFill>
                <a:latin typeface="Consolas" panose="020B0609020204030204" pitchFamily="49" charset="0"/>
              </a:rPr>
              <a:t>    </a:t>
            </a:r>
            <a:r>
              <a:rPr lang="en-US" sz="1600" i="1" dirty="0">
                <a:solidFill>
                  <a:srgbClr val="93A1A1"/>
                </a:solidFill>
                <a:latin typeface="Consolas" panose="020B0609020204030204" pitchFamily="49" charset="0"/>
              </a:rPr>
              <a:t>// INVARIANT: current function is always at the "top" of the stack</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Activation</a:t>
            </a:r>
            <a:r>
              <a:rPr lang="en-US" sz="1600" dirty="0">
                <a:solidFill>
                  <a:srgbClr val="657B83"/>
                </a:solidFill>
                <a:latin typeface="Consolas" panose="020B0609020204030204" pitchFamily="49" charset="0"/>
              </a:rPr>
              <a:t> </a:t>
            </a:r>
            <a:r>
              <a:rPr lang="en-US" sz="1600" dirty="0" err="1">
                <a:solidFill>
                  <a:srgbClr val="268BD2"/>
                </a:solidFill>
                <a:latin typeface="Consolas" panose="020B0609020204030204" pitchFamily="49" charset="0"/>
              </a:rPr>
              <a:t>new_Act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reg0</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pc</a:t>
            </a:r>
            <a:r>
              <a:rPr lang="en-US" sz="1600" dirty="0">
                <a:solidFill>
                  <a:srgbClr val="859900"/>
                </a:solidFill>
                <a:latin typeface="Consolas" panose="020B0609020204030204" pitchFamily="49" charset="0"/>
              </a:rPr>
              <a:t>+</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 </a:t>
            </a:r>
            <a:r>
              <a:rPr lang="en-US" sz="1600" dirty="0" err="1">
                <a:solidFill>
                  <a:srgbClr val="268BD2"/>
                </a:solidFill>
                <a:latin typeface="Consolas" panose="020B0609020204030204" pitchFamily="49" charset="0"/>
              </a:rPr>
              <a:t>curr_fun</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0</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num_activations</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err="1">
                <a:solidFill>
                  <a:srgbClr val="268BD2"/>
                </a:solidFill>
                <a:latin typeface="Consolas" panose="020B0609020204030204" pitchFamily="49" charset="0"/>
              </a:rPr>
              <a:t>new_Act</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 . .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case Call:{</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newfun = …;</a:t>
            </a:r>
            <a:br>
              <a:rPr lang="en-US" sz="1600" dirty="0">
                <a:solidFill>
                  <a:srgbClr val="657B83"/>
                </a:solidFill>
                <a:latin typeface="Consolas" panose="020B0609020204030204" pitchFamily="49" charset="0"/>
              </a:rPr>
            </a:br>
            <a:r>
              <a:rPr lang="en-US" sz="1600" dirty="0">
                <a:solidFill>
                  <a:srgbClr val="657B83"/>
                </a:solidFill>
                <a:latin typeface="Consolas" panose="020B0609020204030204" pitchFamily="49" charset="0"/>
              </a:rPr>
              <a:t>                </a:t>
            </a:r>
            <a:r>
              <a:rPr lang="en-US" sz="1600" i="1" dirty="0">
                <a:solidFill>
                  <a:srgbClr val="93A1A1"/>
                </a:solidFill>
                <a:latin typeface="Consolas" panose="020B0609020204030204" pitchFamily="49" charset="0"/>
              </a:rPr>
              <a:t>// push the new function on stack, maintain </a:t>
            </a:r>
          </a:p>
          <a:p>
            <a:r>
              <a:rPr lang="en-US" sz="1600" i="1" dirty="0">
                <a:solidFill>
                  <a:srgbClr val="93A1A1"/>
                </a:solidFill>
                <a:latin typeface="Consolas" panose="020B0609020204030204" pitchFamily="49" charset="0"/>
              </a:rPr>
              <a:t>		</a:t>
            </a:r>
            <a:r>
              <a:rPr lang="en-US" sz="1600" i="1" dirty="0" err="1">
                <a:solidFill>
                  <a:srgbClr val="93A1A1"/>
                </a:solidFill>
                <a:latin typeface="Consolas" panose="020B0609020204030204" pitchFamily="49" charset="0"/>
              </a:rPr>
              <a:t>invaraint</a:t>
            </a:r>
            <a:r>
              <a:rPr lang="en-US" sz="1600" i="1" dirty="0">
                <a:solidFill>
                  <a:srgbClr val="93A1A1"/>
                </a:solidFill>
                <a:latin typeface="Consolas" panose="020B0609020204030204" pitchFamily="49" charset="0"/>
              </a:rPr>
              <a:t> since we're running it</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Activation </a:t>
            </a:r>
            <a:r>
              <a:rPr lang="en-US" sz="1600" dirty="0" err="1">
                <a:solidFill>
                  <a:srgbClr val="657B83"/>
                </a:solidFill>
                <a:latin typeface="Consolas" panose="020B0609020204030204" pitchFamily="49" charset="0"/>
              </a:rPr>
              <a:t>new_Act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 newfun, …};</a:t>
            </a: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num_activations</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err="1">
                <a:solidFill>
                  <a:srgbClr val="657B83"/>
                </a:solidFill>
                <a:latin typeface="Consolas" panose="020B0609020204030204" pitchFamily="49" charset="0"/>
              </a:rPr>
              <a:t>new_Act</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 . .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p:txBody>
      </p:sp>
      <p:sp>
        <p:nvSpPr>
          <p:cNvPr id="9" name="Rectangle 8">
            <a:extLst>
              <a:ext uri="{FF2B5EF4-FFF2-40B4-BE49-F238E27FC236}">
                <a16:creationId xmlns:a16="http://schemas.microsoft.com/office/drawing/2014/main" id="{577AD41B-12AA-7CEA-1127-DB60C37D2B88}"/>
              </a:ext>
            </a:extLst>
          </p:cNvPr>
          <p:cNvSpPr/>
          <p:nvPr/>
        </p:nvSpPr>
        <p:spPr>
          <a:xfrm>
            <a:off x="3433864" y="1653702"/>
            <a:ext cx="7626485" cy="262647"/>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38651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EADB619B-4CF0-388C-77FA-2F176B919D5F}"/>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6" name="Title 7">
            <a:extLst>
              <a:ext uri="{FF2B5EF4-FFF2-40B4-BE49-F238E27FC236}">
                <a16:creationId xmlns:a16="http://schemas.microsoft.com/office/drawing/2014/main" id="{FE59F1A4-AD36-BE41-5944-E7B21787E6C4}"/>
              </a:ext>
            </a:extLst>
          </p:cNvPr>
          <p:cNvSpPr>
            <a:spLocks noGrp="1"/>
          </p:cNvSpPr>
          <p:nvPr>
            <p:ph type="ctrTitle"/>
          </p:nvPr>
        </p:nvSpPr>
        <p:spPr>
          <a:xfrm>
            <a:off x="216120" y="327403"/>
            <a:ext cx="4040471" cy="535531"/>
          </a:xfrm>
        </p:spPr>
        <p:txBody>
          <a:bodyPr/>
          <a:lstStyle/>
          <a:p>
            <a:r>
              <a:rPr lang="en-US" sz="3200" dirty="0"/>
              <a:t>Stack Tracing</a:t>
            </a:r>
          </a:p>
        </p:txBody>
      </p:sp>
      <p:sp>
        <p:nvSpPr>
          <p:cNvPr id="7" name="Rectangle 6">
            <a:extLst>
              <a:ext uri="{FF2B5EF4-FFF2-40B4-BE49-F238E27FC236}">
                <a16:creationId xmlns:a16="http://schemas.microsoft.com/office/drawing/2014/main" id="{E8D8D004-3517-C678-362D-243FB9AF650F}"/>
              </a:ext>
            </a:extLst>
          </p:cNvPr>
          <p:cNvSpPr/>
          <p:nvPr/>
        </p:nvSpPr>
        <p:spPr>
          <a:xfrm>
            <a:off x="2855807" y="976470"/>
            <a:ext cx="7640337" cy="5356236"/>
          </a:xfrm>
          <a:prstGeom prst="rect">
            <a:avLst/>
          </a:prstGeom>
          <a:solidFill>
            <a:srgbClr val="F5F7F3"/>
          </a:solidFill>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solidFill>
                  <a:srgbClr val="657B83"/>
                </a:solidFill>
                <a:latin typeface="Consolas" panose="020B0609020204030204" pitchFamily="49" charset="0"/>
              </a:rPr>
              <a:t>	case Call:{</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newfun = …;</a:t>
            </a:r>
            <a:br>
              <a:rPr lang="en-US" sz="1600" dirty="0">
                <a:solidFill>
                  <a:srgbClr val="657B83"/>
                </a:solidFill>
                <a:latin typeface="Consolas" panose="020B0609020204030204" pitchFamily="49" charset="0"/>
              </a:rPr>
            </a:br>
            <a:r>
              <a:rPr lang="en-US" sz="1600" dirty="0">
                <a:solidFill>
                  <a:srgbClr val="657B83"/>
                </a:solidFill>
                <a:latin typeface="Consolas" panose="020B0609020204030204" pitchFamily="49" charset="0"/>
              </a:rPr>
              <a:t>                </a:t>
            </a:r>
            <a:r>
              <a:rPr lang="en-US" sz="1600" i="1" dirty="0">
                <a:solidFill>
                  <a:srgbClr val="93A1A1"/>
                </a:solidFill>
                <a:latin typeface="Consolas" panose="020B0609020204030204" pitchFamily="49" charset="0"/>
              </a:rPr>
              <a:t>// push the new function on stack, maintain </a:t>
            </a:r>
          </a:p>
          <a:p>
            <a:r>
              <a:rPr lang="en-US" sz="1600" i="1" dirty="0">
                <a:solidFill>
                  <a:srgbClr val="93A1A1"/>
                </a:solidFill>
                <a:latin typeface="Consolas" panose="020B0609020204030204" pitchFamily="49" charset="0"/>
              </a:rPr>
              <a:t>		</a:t>
            </a:r>
            <a:r>
              <a:rPr lang="en-US" sz="1600" i="1" dirty="0" err="1">
                <a:solidFill>
                  <a:srgbClr val="93A1A1"/>
                </a:solidFill>
                <a:latin typeface="Consolas" panose="020B0609020204030204" pitchFamily="49" charset="0"/>
              </a:rPr>
              <a:t>invaraint</a:t>
            </a:r>
            <a:r>
              <a:rPr lang="en-US" sz="1600" i="1" dirty="0">
                <a:solidFill>
                  <a:srgbClr val="93A1A1"/>
                </a:solidFill>
                <a:latin typeface="Consolas" panose="020B0609020204030204" pitchFamily="49" charset="0"/>
              </a:rPr>
              <a:t> since we're running it</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Activation </a:t>
            </a:r>
            <a:r>
              <a:rPr lang="en-US" sz="1600" dirty="0" err="1">
                <a:solidFill>
                  <a:srgbClr val="657B83"/>
                </a:solidFill>
                <a:latin typeface="Consolas" panose="020B0609020204030204" pitchFamily="49" charset="0"/>
              </a:rPr>
              <a:t>new_Act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 newfun, …};</a:t>
            </a: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num_activations</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err="1">
                <a:solidFill>
                  <a:srgbClr val="657B83"/>
                </a:solidFill>
                <a:latin typeface="Consolas" panose="020B0609020204030204" pitchFamily="49" charset="0"/>
              </a:rPr>
              <a:t>new_Act</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case Tailcall:{ </a:t>
            </a:r>
          </a:p>
          <a:p>
            <a:br>
              <a:rPr lang="en-US" sz="1600" dirty="0">
                <a:solidFill>
                  <a:srgbClr val="657B83"/>
                </a:solidFill>
                <a:latin typeface="Consolas" panose="020B0609020204030204" pitchFamily="49" charset="0"/>
              </a:rPr>
            </a:br>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VMFunction</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newfun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p>
          <a:p>
            <a:r>
              <a:rPr lang="en-US" sz="1600" i="1" dirty="0">
                <a:solidFill>
                  <a:srgbClr val="93A1A1"/>
                </a:solidFill>
                <a:latin typeface="Consolas" panose="020B0609020204030204" pitchFamily="49" charset="0"/>
              </a:rPr>
              <a:t>                /* updating fun while we go, maintain invariant */</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                </a:t>
            </a:r>
            <a:r>
              <a:rPr lang="en-US" sz="1600" b="1" dirty="0">
                <a:solidFill>
                  <a:srgbClr val="586E75"/>
                </a:solidFill>
                <a:latin typeface="Consolas" panose="020B0609020204030204" pitchFamily="49" charset="0"/>
              </a:rPr>
              <a:t>struct</a:t>
            </a:r>
            <a:r>
              <a:rPr lang="en-US" sz="1600" dirty="0">
                <a:solidFill>
                  <a:srgbClr val="657B83"/>
                </a:solidFill>
                <a:latin typeface="Consolas" panose="020B0609020204030204" pitchFamily="49" charset="0"/>
              </a:rPr>
              <a:t> Activation </a:t>
            </a:r>
            <a:r>
              <a:rPr lang="en-US" sz="1600" dirty="0" err="1">
                <a:solidFill>
                  <a:srgbClr val="657B83"/>
                </a:solidFill>
                <a:latin typeface="Consolas" panose="020B0609020204030204" pitchFamily="49" charset="0"/>
              </a:rPr>
              <a:t>top_act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num_activations</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dirty="0" err="1">
                <a:solidFill>
                  <a:srgbClr val="268BD2"/>
                </a:solidFill>
                <a:latin typeface="Consolas" panose="020B0609020204030204" pitchFamily="49" charset="0"/>
              </a:rPr>
              <a:t>top_act</a:t>
            </a:r>
            <a:r>
              <a:rPr lang="en-US" sz="1600" dirty="0" err="1">
                <a:solidFill>
                  <a:srgbClr val="657B83"/>
                </a:solidFill>
                <a:latin typeface="Consolas" panose="020B0609020204030204" pitchFamily="49" charset="0"/>
              </a:rPr>
              <a:t>.</a:t>
            </a:r>
            <a:r>
              <a:rPr lang="en-US" sz="1600" dirty="0" err="1">
                <a:solidFill>
                  <a:srgbClr val="268BD2"/>
                </a:solidFill>
                <a:latin typeface="Consolas" panose="020B0609020204030204" pitchFamily="49" charset="0"/>
              </a:rPr>
              <a:t>fun</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newfun; </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stack</a:t>
            </a:r>
            <a:r>
              <a:rPr lang="en-US" sz="1600" dirty="0">
                <a:solidFill>
                  <a:srgbClr val="657B83"/>
                </a:solidFill>
                <a:latin typeface="Consolas" panose="020B0609020204030204" pitchFamily="49" charset="0"/>
              </a:rPr>
              <a:t>[(</a:t>
            </a:r>
            <a:r>
              <a:rPr lang="en-US" sz="1600" dirty="0">
                <a:solidFill>
                  <a:srgbClr val="268BD2"/>
                </a:solidFill>
                <a:latin typeface="Consolas" panose="020B0609020204030204" pitchFamily="49" charset="0"/>
              </a:rPr>
              <a:t>vm</a:t>
            </a:r>
            <a:r>
              <a:rPr lang="en-US" sz="1600" dirty="0">
                <a:solidFill>
                  <a:srgbClr val="657B83"/>
                </a:solidFill>
                <a:latin typeface="Consolas" panose="020B0609020204030204" pitchFamily="49" charset="0"/>
              </a:rPr>
              <a:t>-&gt;</a:t>
            </a:r>
            <a:r>
              <a:rPr lang="en-US" sz="1600" dirty="0">
                <a:solidFill>
                  <a:srgbClr val="268BD2"/>
                </a:solidFill>
                <a:latin typeface="Consolas" panose="020B0609020204030204" pitchFamily="49" charset="0"/>
              </a:rPr>
              <a:t>num_activations</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D33682"/>
                </a:solidFill>
                <a:latin typeface="Consolas" panose="020B0609020204030204" pitchFamily="49" charset="0"/>
              </a:rPr>
              <a:t>1</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err="1">
                <a:solidFill>
                  <a:srgbClr val="657B83"/>
                </a:solidFill>
                <a:latin typeface="Consolas" panose="020B0609020204030204" pitchFamily="49" charset="0"/>
              </a:rPr>
              <a:t>top_act</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p>
        </p:txBody>
      </p:sp>
      <p:sp>
        <p:nvSpPr>
          <p:cNvPr id="8" name="Star: 5 Points 7">
            <a:extLst>
              <a:ext uri="{FF2B5EF4-FFF2-40B4-BE49-F238E27FC236}">
                <a16:creationId xmlns:a16="http://schemas.microsoft.com/office/drawing/2014/main" id="{00972240-04A3-C15E-616C-022710AF2E30}"/>
              </a:ext>
            </a:extLst>
          </p:cNvPr>
          <p:cNvSpPr/>
          <p:nvPr/>
        </p:nvSpPr>
        <p:spPr>
          <a:xfrm>
            <a:off x="7149830" y="4834647"/>
            <a:ext cx="330740" cy="389106"/>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0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6EFCB1F1-9762-1EF2-1D20-14C7CF6F29FB}"/>
              </a:ext>
            </a:extLst>
          </p:cNvPr>
          <p:cNvSpPr>
            <a:spLocks noGrp="1"/>
          </p:cNvSpPr>
          <p:nvPr>
            <p:ph type="subTitle" idx="1"/>
          </p:nvPr>
        </p:nvSpPr>
        <p:spPr>
          <a:xfrm>
            <a:off x="434837" y="976470"/>
            <a:ext cx="3412389" cy="424732"/>
          </a:xfrm>
        </p:spPr>
        <p:txBody>
          <a:bodyPr/>
          <a:lstStyle/>
          <a:p>
            <a:r>
              <a:rPr lang="en-US" sz="2400" dirty="0"/>
              <a:t>Reflections</a:t>
            </a:r>
          </a:p>
        </p:txBody>
      </p:sp>
      <p:sp>
        <p:nvSpPr>
          <p:cNvPr id="6" name="Title 7">
            <a:extLst>
              <a:ext uri="{FF2B5EF4-FFF2-40B4-BE49-F238E27FC236}">
                <a16:creationId xmlns:a16="http://schemas.microsoft.com/office/drawing/2014/main" id="{7869647C-F75C-4C3E-619E-ADE5802590E1}"/>
              </a:ext>
            </a:extLst>
          </p:cNvPr>
          <p:cNvSpPr>
            <a:spLocks noGrp="1"/>
          </p:cNvSpPr>
          <p:nvPr>
            <p:ph type="ctrTitle"/>
          </p:nvPr>
        </p:nvSpPr>
        <p:spPr>
          <a:xfrm>
            <a:off x="216120" y="327403"/>
            <a:ext cx="4040471" cy="535531"/>
          </a:xfrm>
        </p:spPr>
        <p:txBody>
          <a:bodyPr/>
          <a:lstStyle/>
          <a:p>
            <a:r>
              <a:rPr lang="en-US" sz="3200" dirty="0"/>
              <a:t>Stack Tracing</a:t>
            </a:r>
          </a:p>
        </p:txBody>
      </p:sp>
      <p:sp>
        <p:nvSpPr>
          <p:cNvPr id="9" name="Text Placeholder 1">
            <a:extLst>
              <a:ext uri="{FF2B5EF4-FFF2-40B4-BE49-F238E27FC236}">
                <a16:creationId xmlns:a16="http://schemas.microsoft.com/office/drawing/2014/main" id="{5F1A8ACC-0B46-32EA-9314-270A14233A44}"/>
              </a:ext>
            </a:extLst>
          </p:cNvPr>
          <p:cNvSpPr>
            <a:spLocks noGrp="1"/>
          </p:cNvSpPr>
          <p:nvPr>
            <p:ph type="body" sz="quarter" idx="12"/>
          </p:nvPr>
        </p:nvSpPr>
        <p:spPr>
          <a:xfrm>
            <a:off x="475137" y="1576404"/>
            <a:ext cx="7900378" cy="2726644"/>
          </a:xfrm>
        </p:spPr>
        <p:txBody>
          <a:bodyPr/>
          <a:lstStyle/>
          <a:p>
            <a:r>
              <a:rPr lang="en-US" dirty="0"/>
              <a:t>Invariants</a:t>
            </a:r>
          </a:p>
          <a:p>
            <a:pPr lvl="1"/>
            <a:r>
              <a:rPr lang="en-US" dirty="0"/>
              <a:t>Am I changing invariants?</a:t>
            </a:r>
          </a:p>
          <a:p>
            <a:pPr lvl="1"/>
            <a:r>
              <a:rPr lang="en-US" dirty="0"/>
              <a:t>Am I obeying all relevant invariants?</a:t>
            </a:r>
          </a:p>
          <a:p>
            <a:pPr lvl="1"/>
            <a:r>
              <a:rPr lang="en-US" dirty="0"/>
              <a:t>Safely make changes without introducing bugs</a:t>
            </a:r>
          </a:p>
        </p:txBody>
      </p:sp>
    </p:spTree>
    <p:extLst>
      <p:ext uri="{BB962C8B-B14F-4D97-AF65-F5344CB8AC3E}">
        <p14:creationId xmlns:p14="http://schemas.microsoft.com/office/powerpoint/2010/main" val="10270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646331"/>
          </a:xfrm>
        </p:spPr>
        <p:txBody>
          <a:bodyPr/>
          <a:lstStyle/>
          <a:p>
            <a:r>
              <a:rPr lang="en-US" sz="40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6" y="1613949"/>
            <a:ext cx="3412389" cy="480131"/>
          </a:xfrm>
        </p:spPr>
        <p:txBody>
          <a:bodyPr/>
          <a:lstStyle/>
          <a:p>
            <a:r>
              <a:rPr lang="en-US" sz="2800" dirty="0">
                <a:solidFill>
                  <a:schemeClr val="tx1">
                    <a:lumMod val="65000"/>
                    <a:lumOff val="35000"/>
                  </a:schemeClr>
                </a:solidFill>
              </a:rPr>
              <a:t> </a:t>
            </a:r>
            <a:r>
              <a:rPr lang="en-US" sz="2800" dirty="0">
                <a:solidFill>
                  <a:schemeClr val="tx1">
                    <a:lumMod val="75000"/>
                    <a:lumOff val="25000"/>
                  </a:schemeClr>
                </a:solidFill>
              </a:rPr>
              <a:t>Goal:</a:t>
            </a:r>
          </a:p>
        </p:txBody>
      </p:sp>
      <p:sp>
        <p:nvSpPr>
          <p:cNvPr id="5" name="Text Placeholder 9">
            <a:extLst>
              <a:ext uri="{FF2B5EF4-FFF2-40B4-BE49-F238E27FC236}">
                <a16:creationId xmlns:a16="http://schemas.microsoft.com/office/drawing/2014/main" id="{6BC1F131-BD47-94C4-AB9F-204CAA3B541C}"/>
              </a:ext>
            </a:extLst>
          </p:cNvPr>
          <p:cNvSpPr txBox="1">
            <a:spLocks/>
          </p:cNvSpPr>
          <p:nvPr/>
        </p:nvSpPr>
        <p:spPr>
          <a:xfrm>
            <a:off x="611964" y="2527383"/>
            <a:ext cx="5136204" cy="1421928"/>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chemeClr val="tx1">
                    <a:lumMod val="75000"/>
                    <a:lumOff val="25000"/>
                  </a:schemeClr>
                </a:solidFill>
              </a:rPr>
              <a:t>When a run-time error occurs in the svm, produce a stack trace that gives the user the source code location of the error</a:t>
            </a:r>
          </a:p>
        </p:txBody>
      </p:sp>
      <p:pic>
        <p:nvPicPr>
          <p:cNvPr id="7" name="Picture 6">
            <a:extLst>
              <a:ext uri="{FF2B5EF4-FFF2-40B4-BE49-F238E27FC236}">
                <a16:creationId xmlns:a16="http://schemas.microsoft.com/office/drawing/2014/main" id="{06BD33B7-2679-7186-7F3A-05CB0BB8F12C}"/>
              </a:ext>
            </a:extLst>
          </p:cNvPr>
          <p:cNvPicPr>
            <a:picLocks noChangeAspect="1"/>
          </p:cNvPicPr>
          <p:nvPr/>
        </p:nvPicPr>
        <p:blipFill>
          <a:blip r:embed="rId3"/>
          <a:stretch>
            <a:fillRect/>
          </a:stretch>
        </p:blipFill>
        <p:spPr>
          <a:xfrm>
            <a:off x="6096000" y="2523365"/>
            <a:ext cx="5988709" cy="1811270"/>
          </a:xfrm>
          <a:prstGeom prst="rect">
            <a:avLst/>
          </a:prstGeom>
        </p:spPr>
      </p:pic>
    </p:spTree>
    <p:extLst>
      <p:ext uri="{BB962C8B-B14F-4D97-AF65-F5344CB8AC3E}">
        <p14:creationId xmlns:p14="http://schemas.microsoft.com/office/powerpoint/2010/main" val="137266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BBE89D-5729-1A5A-3914-1F57AB878160}"/>
              </a:ext>
            </a:extLst>
          </p:cNvPr>
          <p:cNvSpPr>
            <a:spLocks noGrp="1"/>
          </p:cNvSpPr>
          <p:nvPr>
            <p:ph type="ctrTitle"/>
          </p:nvPr>
        </p:nvSpPr>
        <p:spPr>
          <a:xfrm>
            <a:off x="814215" y="2505670"/>
            <a:ext cx="4363718" cy="923330"/>
          </a:xfrm>
        </p:spPr>
        <p:txBody>
          <a:bodyPr/>
          <a:lstStyle/>
          <a:p>
            <a:r>
              <a:rPr lang="en-US" sz="6000" dirty="0"/>
              <a:t>Thank you!</a:t>
            </a:r>
          </a:p>
        </p:txBody>
      </p:sp>
    </p:spTree>
    <p:extLst>
      <p:ext uri="{BB962C8B-B14F-4D97-AF65-F5344CB8AC3E}">
        <p14:creationId xmlns:p14="http://schemas.microsoft.com/office/powerpoint/2010/main" val="33061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646331"/>
          </a:xfrm>
        </p:spPr>
        <p:txBody>
          <a:bodyPr/>
          <a:lstStyle/>
          <a:p>
            <a:r>
              <a:rPr lang="en-US" sz="40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6" y="1373883"/>
            <a:ext cx="3412389" cy="480131"/>
          </a:xfrm>
        </p:spPr>
        <p:txBody>
          <a:bodyPr/>
          <a:lstStyle/>
          <a:p>
            <a:r>
              <a:rPr lang="en-US" sz="2800" dirty="0">
                <a:solidFill>
                  <a:schemeClr val="tx1">
                    <a:lumMod val="75000"/>
                    <a:lumOff val="25000"/>
                  </a:schemeClr>
                </a:solidFill>
              </a:rPr>
              <a:t> Hurdles (uft):</a:t>
            </a:r>
          </a:p>
        </p:txBody>
      </p:sp>
      <p:sp>
        <p:nvSpPr>
          <p:cNvPr id="5" name="Text Placeholder 9">
            <a:extLst>
              <a:ext uri="{FF2B5EF4-FFF2-40B4-BE49-F238E27FC236}">
                <a16:creationId xmlns:a16="http://schemas.microsoft.com/office/drawing/2014/main" id="{6BC1F131-BD47-94C4-AB9F-204CAA3B541C}"/>
              </a:ext>
            </a:extLst>
          </p:cNvPr>
          <p:cNvSpPr txBox="1">
            <a:spLocks/>
          </p:cNvSpPr>
          <p:nvPr/>
        </p:nvSpPr>
        <p:spPr>
          <a:xfrm>
            <a:off x="611962" y="2246923"/>
            <a:ext cx="9037875" cy="3328604"/>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Source code location (file name &amp; line number)</a:t>
            </a:r>
          </a:p>
          <a:p>
            <a:pPr marL="800100" lvl="1" indent="-342900">
              <a:buFont typeface="Arial" panose="020B0604020202020204" pitchFamily="34" charset="0"/>
              <a:buChar char="•"/>
            </a:pPr>
            <a:r>
              <a:rPr lang="en-US" sz="2400" dirty="0">
                <a:solidFill>
                  <a:srgbClr val="595959"/>
                </a:solidFill>
                <a:latin typeface="Arial" panose="020B0604020202020204" pitchFamily="34" charset="0"/>
                <a:cs typeface="Arial" panose="020B0604020202020204" pitchFamily="34" charset="0"/>
              </a:rPr>
              <a:t>Get the filename </a:t>
            </a:r>
          </a:p>
          <a:p>
            <a:pPr marL="800100" lvl="1" indent="-342900">
              <a:buFont typeface="Arial" panose="020B0604020202020204" pitchFamily="34" charset="0"/>
              <a:buChar char="•"/>
            </a:pPr>
            <a:r>
              <a:rPr lang="en-US" sz="2400" dirty="0">
                <a:solidFill>
                  <a:srgbClr val="595959"/>
                </a:solidFill>
                <a:latin typeface="Arial" panose="020B0604020202020204" pitchFamily="34" charset="0"/>
                <a:cs typeface="Arial" panose="020B0604020202020204" pitchFamily="34" charset="0"/>
              </a:rPr>
              <a:t>Get line number for call sites from the file</a:t>
            </a:r>
          </a:p>
          <a:p>
            <a:pPr marL="800100" lvl="1" indent="-342900">
              <a:buFont typeface="Arial" panose="020B0604020202020204" pitchFamily="34" charset="0"/>
              <a:buChar char="•"/>
            </a:pPr>
            <a:r>
              <a:rPr lang="en-US" sz="2400" dirty="0">
                <a:solidFill>
                  <a:srgbClr val="595959"/>
                </a:solidFill>
                <a:latin typeface="Arial" panose="020B0604020202020204" pitchFamily="34" charset="0"/>
                <a:cs typeface="Arial" panose="020B0604020202020204" pitchFamily="34" charset="0"/>
              </a:rPr>
              <a:t>Propagate the locations through all the passes (ho-</a:t>
            </a:r>
            <a:r>
              <a:rPr lang="en-US" sz="2400" dirty="0" err="1">
                <a:solidFill>
                  <a:srgbClr val="595959"/>
                </a:solidFill>
                <a:latin typeface="Arial" panose="020B0604020202020204" pitchFamily="34" charset="0"/>
                <a:cs typeface="Arial" panose="020B0604020202020204" pitchFamily="34" charset="0"/>
              </a:rPr>
              <a:t>vo</a:t>
            </a:r>
            <a:r>
              <a:rPr lang="en-US" sz="2400" dirty="0">
                <a:solidFill>
                  <a:srgbClr val="595959"/>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dirty="0"/>
              <a:t>Function names</a:t>
            </a:r>
          </a:p>
          <a:p>
            <a:pPr marL="800100" lvl="1" indent="-342900">
              <a:buFont typeface="Arial" panose="020B0604020202020204" pitchFamily="34" charset="0"/>
              <a:buChar char="•"/>
            </a:pPr>
            <a:r>
              <a:rPr lang="en-US" sz="2400" dirty="0">
                <a:solidFill>
                  <a:srgbClr val="595959"/>
                </a:solidFill>
                <a:latin typeface="Arial" panose="020B0604020202020204" pitchFamily="34" charset="0"/>
                <a:cs typeface="Arial" panose="020B0604020202020204" pitchFamily="34" charset="0"/>
              </a:rPr>
              <a:t>Keep the function name when translating to K-normal form </a:t>
            </a:r>
          </a:p>
          <a:p>
            <a:pPr marL="800100" lvl="1" indent="-342900">
              <a:buFont typeface="Arial" panose="020B0604020202020204" pitchFamily="34" charset="0"/>
              <a:buChar char="•"/>
            </a:pPr>
            <a:r>
              <a:rPr lang="en-US" sz="2400" dirty="0">
                <a:solidFill>
                  <a:srgbClr val="595959"/>
                </a:solidFill>
                <a:latin typeface="Arial" panose="020B0604020202020204" pitchFamily="34" charset="0"/>
                <a:cs typeface="Arial" panose="020B0604020202020204" pitchFamily="34" charset="0"/>
              </a:rPr>
              <a:t>Propagate the name down the line to vo </a:t>
            </a:r>
          </a:p>
          <a:p>
            <a:pPr marL="342900" indent="-34290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4CEB4D8-E11D-6C8A-A953-996CD8B063D5}"/>
              </a:ext>
            </a:extLst>
          </p:cNvPr>
          <p:cNvPicPr>
            <a:picLocks noChangeAspect="1"/>
          </p:cNvPicPr>
          <p:nvPr/>
        </p:nvPicPr>
        <p:blipFill>
          <a:blip r:embed="rId3"/>
          <a:stretch>
            <a:fillRect/>
          </a:stretch>
        </p:blipFill>
        <p:spPr>
          <a:xfrm>
            <a:off x="4695106" y="0"/>
            <a:ext cx="7444902" cy="2202707"/>
          </a:xfrm>
          <a:prstGeom prst="rect">
            <a:avLst/>
          </a:prstGeom>
        </p:spPr>
      </p:pic>
    </p:spTree>
    <p:extLst>
      <p:ext uri="{BB962C8B-B14F-4D97-AF65-F5344CB8AC3E}">
        <p14:creationId xmlns:p14="http://schemas.microsoft.com/office/powerpoint/2010/main" val="28070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E4E62-744D-1B64-6A2D-F576EAEEBFC8}"/>
              </a:ext>
            </a:extLst>
          </p:cNvPr>
          <p:cNvPicPr>
            <a:picLocks noChangeAspect="1"/>
          </p:cNvPicPr>
          <p:nvPr/>
        </p:nvPicPr>
        <p:blipFill>
          <a:blip r:embed="rId3"/>
          <a:stretch>
            <a:fillRect/>
          </a:stretch>
        </p:blipFill>
        <p:spPr>
          <a:xfrm>
            <a:off x="8978630" y="40199"/>
            <a:ext cx="2851314" cy="1783951"/>
          </a:xfrm>
          <a:prstGeom prst="rect">
            <a:avLst/>
          </a:prstGeom>
        </p:spPr>
      </p:pic>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646331"/>
          </a:xfrm>
        </p:spPr>
        <p:txBody>
          <a:bodyPr/>
          <a:lstStyle/>
          <a:p>
            <a:r>
              <a:rPr lang="en-US" sz="40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6" y="1373883"/>
            <a:ext cx="3412389" cy="480131"/>
          </a:xfrm>
        </p:spPr>
        <p:txBody>
          <a:bodyPr/>
          <a:lstStyle/>
          <a:p>
            <a:r>
              <a:rPr lang="en-US" sz="2800" dirty="0">
                <a:solidFill>
                  <a:schemeClr val="tx1">
                    <a:lumMod val="75000"/>
                    <a:lumOff val="25000"/>
                  </a:schemeClr>
                </a:solidFill>
              </a:rPr>
              <a:t>Hurdles (svm):</a:t>
            </a:r>
          </a:p>
        </p:txBody>
      </p:sp>
      <p:sp>
        <p:nvSpPr>
          <p:cNvPr id="5" name="Text Placeholder 9">
            <a:extLst>
              <a:ext uri="{FF2B5EF4-FFF2-40B4-BE49-F238E27FC236}">
                <a16:creationId xmlns:a16="http://schemas.microsoft.com/office/drawing/2014/main" id="{6BC1F131-BD47-94C4-AB9F-204CAA3B541C}"/>
              </a:ext>
            </a:extLst>
          </p:cNvPr>
          <p:cNvSpPr txBox="1">
            <a:spLocks/>
          </p:cNvSpPr>
          <p:nvPr/>
        </p:nvSpPr>
        <p:spPr>
          <a:xfrm>
            <a:off x="611963" y="2246923"/>
            <a:ext cx="8366667" cy="1678408"/>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Load function names and source code locations from vo</a:t>
            </a:r>
          </a:p>
          <a:p>
            <a:pPr marL="342900" indent="-342900">
              <a:buFont typeface="Arial" panose="020B0604020202020204" pitchFamily="34" charset="0"/>
              <a:buChar char="•"/>
            </a:pPr>
            <a:r>
              <a:rPr lang="en-US" dirty="0"/>
              <a:t>Given a function, know its name and the source code location of its instructions</a:t>
            </a:r>
          </a:p>
          <a:p>
            <a:pPr marL="342900" indent="-342900">
              <a:buFont typeface="Arial" panose="020B0604020202020204" pitchFamily="34" charset="0"/>
              <a:buChar char="•"/>
            </a:pPr>
            <a:r>
              <a:rPr lang="en-US" dirty="0"/>
              <a:t>Retrieve location based on instruction  </a:t>
            </a:r>
          </a:p>
        </p:txBody>
      </p:sp>
    </p:spTree>
    <p:extLst>
      <p:ext uri="{BB962C8B-B14F-4D97-AF65-F5344CB8AC3E}">
        <p14:creationId xmlns:p14="http://schemas.microsoft.com/office/powerpoint/2010/main" val="29016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CC2C52-5C76-9A6B-D6CE-52E02EB2768F}"/>
              </a:ext>
            </a:extLst>
          </p:cNvPr>
          <p:cNvSpPr>
            <a:spLocks noGrp="1"/>
          </p:cNvSpPr>
          <p:nvPr>
            <p:ph type="ctrTitle"/>
          </p:nvPr>
        </p:nvSpPr>
        <p:spPr>
          <a:xfrm>
            <a:off x="362056" y="343663"/>
            <a:ext cx="4040471" cy="535531"/>
          </a:xfrm>
        </p:spPr>
        <p:txBody>
          <a:bodyPr/>
          <a:lstStyle/>
          <a:p>
            <a:r>
              <a:rPr lang="en-US" sz="3200" dirty="0"/>
              <a:t>Stack Tracing</a:t>
            </a:r>
          </a:p>
        </p:txBody>
      </p:sp>
      <p:sp>
        <p:nvSpPr>
          <p:cNvPr id="9" name="Subtitle 8">
            <a:extLst>
              <a:ext uri="{FF2B5EF4-FFF2-40B4-BE49-F238E27FC236}">
                <a16:creationId xmlns:a16="http://schemas.microsoft.com/office/drawing/2014/main" id="{363B5053-6402-3300-3BB1-236DB5A300CC}"/>
              </a:ext>
            </a:extLst>
          </p:cNvPr>
          <p:cNvSpPr>
            <a:spLocks noGrp="1"/>
          </p:cNvSpPr>
          <p:nvPr>
            <p:ph type="subTitle" idx="1"/>
          </p:nvPr>
        </p:nvSpPr>
        <p:spPr>
          <a:xfrm>
            <a:off x="362056" y="937156"/>
            <a:ext cx="5405348" cy="757130"/>
          </a:xfrm>
        </p:spPr>
        <p:txBody>
          <a:bodyPr/>
          <a:lstStyle/>
          <a:p>
            <a:r>
              <a:rPr lang="en-US" sz="2400" dirty="0"/>
              <a:t> </a:t>
            </a:r>
            <a:r>
              <a:rPr lang="en-US" sz="2400" dirty="0">
                <a:solidFill>
                  <a:schemeClr val="tx1">
                    <a:lumMod val="75000"/>
                    <a:lumOff val="25000"/>
                  </a:schemeClr>
                </a:solidFill>
              </a:rPr>
              <a:t>Background (</a:t>
            </a:r>
            <a:r>
              <a:rPr lang="en-US" sz="2400" dirty="0" err="1">
                <a:solidFill>
                  <a:schemeClr val="tx1">
                    <a:lumMod val="75000"/>
                    <a:lumOff val="25000"/>
                  </a:schemeClr>
                </a:solidFill>
              </a:rPr>
              <a:t>uft</a:t>
            </a:r>
            <a:r>
              <a:rPr lang="en-US" sz="2400" dirty="0">
                <a:solidFill>
                  <a:schemeClr val="tx1">
                    <a:lumMod val="75000"/>
                    <a:lumOff val="25000"/>
                  </a:schemeClr>
                </a:solidFill>
              </a:rPr>
              <a:t> - Function names):</a:t>
            </a:r>
          </a:p>
        </p:txBody>
      </p:sp>
      <p:sp>
        <p:nvSpPr>
          <p:cNvPr id="12" name="Rectangle 11">
            <a:extLst>
              <a:ext uri="{FF2B5EF4-FFF2-40B4-BE49-F238E27FC236}">
                <a16:creationId xmlns:a16="http://schemas.microsoft.com/office/drawing/2014/main" id="{5882C6E2-70C6-C76B-DDAC-59A553FA3C30}"/>
              </a:ext>
            </a:extLst>
          </p:cNvPr>
          <p:cNvSpPr/>
          <p:nvPr/>
        </p:nvSpPr>
        <p:spPr>
          <a:xfrm>
            <a:off x="538252" y="3429000"/>
            <a:ext cx="5405348" cy="139915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859900"/>
                </a:solidFill>
                <a:latin typeface="Consolas" panose="020B0609020204030204" pitchFamily="49" charset="0"/>
              </a:rPr>
              <a:t>structure</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KNormalForm</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struct</a:t>
            </a:r>
          </a:p>
          <a:p>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datatype</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exp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FUNCODE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list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exp</a:t>
            </a:r>
          </a:p>
        </p:txBody>
      </p:sp>
      <p:pic>
        <p:nvPicPr>
          <p:cNvPr id="15" name="Picture 14">
            <a:extLst>
              <a:ext uri="{FF2B5EF4-FFF2-40B4-BE49-F238E27FC236}">
                <a16:creationId xmlns:a16="http://schemas.microsoft.com/office/drawing/2014/main" id="{767DF43C-8674-8A94-EE7F-039129406957}"/>
              </a:ext>
            </a:extLst>
          </p:cNvPr>
          <p:cNvPicPr>
            <a:picLocks noChangeAspect="1"/>
          </p:cNvPicPr>
          <p:nvPr/>
        </p:nvPicPr>
        <p:blipFill>
          <a:blip r:embed="rId3"/>
          <a:stretch>
            <a:fillRect/>
          </a:stretch>
        </p:blipFill>
        <p:spPr>
          <a:xfrm>
            <a:off x="5943600" y="-16427"/>
            <a:ext cx="5886344" cy="869573"/>
          </a:xfrm>
          <a:prstGeom prst="rect">
            <a:avLst/>
          </a:prstGeom>
        </p:spPr>
      </p:pic>
      <p:sp>
        <p:nvSpPr>
          <p:cNvPr id="24" name="Rectangle 23">
            <a:extLst>
              <a:ext uri="{FF2B5EF4-FFF2-40B4-BE49-F238E27FC236}">
                <a16:creationId xmlns:a16="http://schemas.microsoft.com/office/drawing/2014/main" id="{6DF5A18D-97D3-ACE4-F902-FD449484DDF9}"/>
              </a:ext>
            </a:extLst>
          </p:cNvPr>
          <p:cNvSpPr/>
          <p:nvPr/>
        </p:nvSpPr>
        <p:spPr>
          <a:xfrm>
            <a:off x="538252" y="4988665"/>
            <a:ext cx="5405348" cy="139915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859900"/>
                </a:solidFill>
                <a:latin typeface="Consolas" panose="020B0609020204030204" pitchFamily="49" charset="0"/>
              </a:rPr>
              <a:t>structure</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AssemblyCode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struct</a:t>
            </a:r>
            <a:endParaRPr lang="en-US" sz="1600" dirty="0">
              <a:solidFill>
                <a:srgbClr val="657B83"/>
              </a:solidFill>
              <a:latin typeface="Consolas" panose="020B0609020204030204" pitchFamily="49" charset="0"/>
            </a:endParaRPr>
          </a:p>
          <a:p>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datatype</a:t>
            </a:r>
            <a:r>
              <a:rPr lang="en-US" sz="1600" dirty="0">
                <a:solidFill>
                  <a:srgbClr val="657B83"/>
                </a:solidFill>
                <a:latin typeface="Consolas" panose="020B0609020204030204" pitchFamily="49" charset="0"/>
              </a:rPr>
              <a:t> instr</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 </a:t>
            </a:r>
            <a:r>
              <a:rPr lang="en-US" sz="1600" dirty="0">
                <a:solidFill>
                  <a:srgbClr val="657B83"/>
                </a:solidFill>
                <a:latin typeface="Consolas" panose="020B0609020204030204" pitchFamily="49" charset="0"/>
              </a:rPr>
              <a:t>...</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LOADFUNC</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O</a:t>
            </a:r>
            <a:r>
              <a:rPr lang="en-US" sz="1600" dirty="0">
                <a:solidFill>
                  <a:srgbClr val="657B83"/>
                </a:solidFill>
                <a:latin typeface="Consolas" panose="020B0609020204030204" pitchFamily="49" charset="0"/>
              </a:rPr>
              <a:t>.reg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instr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p:txBody>
      </p:sp>
      <p:sp>
        <p:nvSpPr>
          <p:cNvPr id="31" name="Rectangle 30">
            <a:extLst>
              <a:ext uri="{FF2B5EF4-FFF2-40B4-BE49-F238E27FC236}">
                <a16:creationId xmlns:a16="http://schemas.microsoft.com/office/drawing/2014/main" id="{23DD91E8-A249-ACD1-AF73-48D53FF04EBD}"/>
              </a:ext>
            </a:extLst>
          </p:cNvPr>
          <p:cNvSpPr/>
          <p:nvPr/>
        </p:nvSpPr>
        <p:spPr>
          <a:xfrm>
            <a:off x="6429982" y="418359"/>
            <a:ext cx="4484451" cy="343278"/>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rgbClr val="657B83"/>
                </a:solidFill>
                <a:latin typeface="Consolas" panose="020B0609020204030204" pitchFamily="49" charset="0"/>
              </a:rPr>
              <a:t>      (</a:t>
            </a:r>
            <a:r>
              <a:rPr lang="it-IT" sz="1600" dirty="0">
                <a:solidFill>
                  <a:srgbClr val="859900"/>
                </a:solidFill>
                <a:latin typeface="Consolas" panose="020B0609020204030204" pitchFamily="49" charset="0"/>
              </a:rPr>
              <a:t>define</a:t>
            </a:r>
            <a:r>
              <a:rPr lang="it-IT" sz="1600" dirty="0">
                <a:solidFill>
                  <a:srgbClr val="657B83"/>
                </a:solidFill>
                <a:latin typeface="Consolas" panose="020B0609020204030204" pitchFamily="49" charset="0"/>
              </a:rPr>
              <a:t> </a:t>
            </a:r>
            <a:r>
              <a:rPr lang="it-IT" sz="1600" dirty="0">
                <a:solidFill>
                  <a:srgbClr val="268BD2"/>
                </a:solidFill>
                <a:latin typeface="Consolas" panose="020B0609020204030204" pitchFamily="49" charset="0"/>
              </a:rPr>
              <a:t>square</a:t>
            </a:r>
            <a:r>
              <a:rPr lang="it-IT" sz="1600" dirty="0">
                <a:solidFill>
                  <a:srgbClr val="657B83"/>
                </a:solidFill>
                <a:latin typeface="Consolas" panose="020B0609020204030204" pitchFamily="49" charset="0"/>
              </a:rPr>
              <a:t> (x) (</a:t>
            </a:r>
            <a:r>
              <a:rPr lang="it-IT" sz="1600" dirty="0">
                <a:solidFill>
                  <a:srgbClr val="859900"/>
                </a:solidFill>
                <a:latin typeface="Consolas" panose="020B0609020204030204" pitchFamily="49" charset="0"/>
              </a:rPr>
              <a:t>*</a:t>
            </a:r>
            <a:r>
              <a:rPr lang="it-IT" sz="1600" dirty="0">
                <a:solidFill>
                  <a:srgbClr val="657B83"/>
                </a:solidFill>
                <a:latin typeface="Consolas" panose="020B0609020204030204" pitchFamily="49" charset="0"/>
              </a:rPr>
              <a:t> x x))</a:t>
            </a:r>
          </a:p>
        </p:txBody>
      </p:sp>
      <p:sp>
        <p:nvSpPr>
          <p:cNvPr id="32" name="Rectangle 31">
            <a:extLst>
              <a:ext uri="{FF2B5EF4-FFF2-40B4-BE49-F238E27FC236}">
                <a16:creationId xmlns:a16="http://schemas.microsoft.com/office/drawing/2014/main" id="{09DA08BC-A95E-4BBC-767F-E1ECAA41C835}"/>
              </a:ext>
            </a:extLst>
          </p:cNvPr>
          <p:cNvSpPr/>
          <p:nvPr/>
        </p:nvSpPr>
        <p:spPr>
          <a:xfrm>
            <a:off x="6429983" y="3429000"/>
            <a:ext cx="4484451" cy="1092525"/>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dirty="0">
                <a:solidFill>
                  <a:srgbClr val="657B83"/>
                </a:solidFill>
                <a:latin typeface="Consolas" panose="020B0609020204030204" pitchFamily="49" charset="0"/>
              </a:rPr>
              <a:t>(</a:t>
            </a:r>
            <a:r>
              <a:rPr lang="pt-BR" sz="1600" dirty="0">
                <a:solidFill>
                  <a:srgbClr val="859900"/>
                </a:solidFill>
                <a:latin typeface="Consolas" panose="020B0609020204030204" pitchFamily="49" charset="0"/>
              </a:rPr>
              <a:t>let</a:t>
            </a:r>
            <a:r>
              <a:rPr lang="pt-BR" sz="1600" dirty="0">
                <a:solidFill>
                  <a:srgbClr val="657B83"/>
                </a:solidFill>
                <a:latin typeface="Consolas" panose="020B0609020204030204" pitchFamily="49" charset="0"/>
              </a:rPr>
              <a:t> (</a:t>
            </a:r>
            <a:r>
              <a:rPr lang="pt-BR" sz="1600" dirty="0">
                <a:solidFill>
                  <a:srgbClr val="DC322F"/>
                </a:solidFill>
                <a:latin typeface="Consolas" panose="020B0609020204030204" pitchFamily="49" charset="0"/>
              </a:rPr>
              <a:t>[</a:t>
            </a:r>
            <a:r>
              <a:rPr lang="pt-BR" sz="1600" dirty="0">
                <a:solidFill>
                  <a:srgbClr val="657B83"/>
                </a:solidFill>
                <a:latin typeface="Consolas" panose="020B0609020204030204" pitchFamily="49" charset="0"/>
              </a:rPr>
              <a:t>r0 (</a:t>
            </a:r>
            <a:r>
              <a:rPr lang="pt-BR" sz="1600" dirty="0">
                <a:solidFill>
                  <a:srgbClr val="859900"/>
                </a:solidFill>
                <a:latin typeface="Consolas" panose="020B0609020204030204" pitchFamily="49" charset="0"/>
              </a:rPr>
              <a:t>lambda</a:t>
            </a:r>
            <a:r>
              <a:rPr lang="pt-BR" sz="1600" dirty="0">
                <a:solidFill>
                  <a:srgbClr val="657B83"/>
                </a:solidFill>
                <a:latin typeface="Consolas" panose="020B0609020204030204" pitchFamily="49" charset="0"/>
              </a:rPr>
              <a:t>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r1</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 r1))</a:t>
            </a:r>
            <a:r>
              <a:rPr lang="pt-BR" sz="1600" dirty="0">
                <a:solidFill>
                  <a:srgbClr val="DC322F"/>
                </a:solidFill>
                <a:latin typeface="Consolas" panose="020B0609020204030204" pitchFamily="49" charset="0"/>
              </a:rPr>
              <a:t>]</a:t>
            </a:r>
            <a:r>
              <a:rPr lang="pt-BR" sz="1600" dirty="0">
                <a:solidFill>
                  <a:srgbClr val="657B83"/>
                </a:solidFill>
                <a:latin typeface="Consolas" panose="020B0609020204030204" pitchFamily="49" charset="0"/>
              </a:rPr>
              <a:t>) 		   (set square r0))</a:t>
            </a:r>
          </a:p>
        </p:txBody>
      </p:sp>
      <p:sp>
        <p:nvSpPr>
          <p:cNvPr id="33" name="Rectangle 32">
            <a:extLst>
              <a:ext uri="{FF2B5EF4-FFF2-40B4-BE49-F238E27FC236}">
                <a16:creationId xmlns:a16="http://schemas.microsoft.com/office/drawing/2014/main" id="{0C3FD241-C65B-E446-8F71-99597059B5B1}"/>
              </a:ext>
            </a:extLst>
          </p:cNvPr>
          <p:cNvSpPr/>
          <p:nvPr/>
        </p:nvSpPr>
        <p:spPr>
          <a:xfrm>
            <a:off x="6429983" y="4988665"/>
            <a:ext cx="4484451" cy="1319614"/>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a:solidFill>
                  <a:srgbClr val="657B83"/>
                </a:solidFill>
                <a:latin typeface="Consolas" panose="020B0609020204030204" pitchFamily="49" charset="0"/>
              </a:rPr>
              <a:t>.loadfun r0 1</a:t>
            </a:r>
          </a:p>
          <a:p>
            <a:r>
              <a:rPr lang="pt-BR" sz="1600" dirty="0">
                <a:solidFill>
                  <a:srgbClr val="657B83"/>
                </a:solidFill>
                <a:latin typeface="Consolas" panose="020B0609020204030204" pitchFamily="49" charset="0"/>
              </a:rPr>
              <a:t>        r0 := r1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a:t>
            </a:r>
          </a:p>
          <a:p>
            <a:r>
              <a:rPr lang="pt-BR" sz="1600" dirty="0">
                <a:solidFill>
                  <a:srgbClr val="657B83"/>
                </a:solidFill>
                <a:latin typeface="Consolas" panose="020B0609020204030204" pitchFamily="49" charset="0"/>
              </a:rPr>
              <a:t>        </a:t>
            </a:r>
            <a:r>
              <a:rPr lang="pt-BR" sz="1600" dirty="0">
                <a:solidFill>
                  <a:srgbClr val="268BD2"/>
                </a:solidFill>
                <a:latin typeface="Consolas" panose="020B0609020204030204" pitchFamily="49" charset="0"/>
              </a:rPr>
              <a:t>return</a:t>
            </a:r>
            <a:r>
              <a:rPr lang="pt-BR" sz="1600" dirty="0">
                <a:solidFill>
                  <a:srgbClr val="657B83"/>
                </a:solidFill>
                <a:latin typeface="Consolas" panose="020B0609020204030204" pitchFamily="49" charset="0"/>
              </a:rPr>
              <a:t> r0</a:t>
            </a:r>
          </a:p>
          <a:p>
            <a:r>
              <a:rPr lang="pt-BR" sz="1600" b="1" dirty="0">
                <a:solidFill>
                  <a:srgbClr val="657B83"/>
                </a:solidFill>
                <a:latin typeface="Consolas" panose="020B0609020204030204" pitchFamily="49" charset="0"/>
              </a:rPr>
              <a:t>el</a:t>
            </a:r>
          </a:p>
          <a:p>
            <a:r>
              <a:rPr lang="pt-BR" sz="1600" dirty="0">
                <a:solidFill>
                  <a:srgbClr val="657B83"/>
                </a:solidFill>
                <a:latin typeface="Consolas" panose="020B0609020204030204" pitchFamily="49" charset="0"/>
              </a:rPr>
              <a:t>%square := r0</a:t>
            </a:r>
          </a:p>
        </p:txBody>
      </p:sp>
      <p:sp>
        <p:nvSpPr>
          <p:cNvPr id="35" name="Rectangle 34">
            <a:extLst>
              <a:ext uri="{FF2B5EF4-FFF2-40B4-BE49-F238E27FC236}">
                <a16:creationId xmlns:a16="http://schemas.microsoft.com/office/drawing/2014/main" id="{84D60DFD-A1B0-CC21-4926-E520FC6E6CD8}"/>
              </a:ext>
            </a:extLst>
          </p:cNvPr>
          <p:cNvSpPr/>
          <p:nvPr/>
        </p:nvSpPr>
        <p:spPr>
          <a:xfrm>
            <a:off x="538251" y="1393479"/>
            <a:ext cx="5405349" cy="1774500"/>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859900"/>
                </a:solidFill>
                <a:latin typeface="Consolas" panose="020B0609020204030204" pitchFamily="49" charset="0"/>
              </a:rPr>
              <a:t>structure</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ClosedScheme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struct</a:t>
            </a:r>
            <a:endParaRPr lang="en-US" sz="1600" dirty="0">
              <a:solidFill>
                <a:srgbClr val="657B83"/>
              </a:solidFill>
              <a:latin typeface="Consolas" panose="020B0609020204030204" pitchFamily="49" charset="0"/>
            </a:endParaRPr>
          </a:p>
          <a:p>
            <a:r>
              <a:rPr lang="en-US" sz="1600" dirty="0">
                <a:solidFill>
                  <a:srgbClr val="657B83"/>
                </a:solidFill>
                <a:latin typeface="Consolas" panose="020B0609020204030204" pitchFamily="49" charset="0"/>
              </a:rPr>
              <a:t>(*closed first-order scheme*)</a:t>
            </a:r>
          </a:p>
          <a:p>
            <a:r>
              <a:rPr lang="en-US" sz="1600" dirty="0">
                <a:solidFill>
                  <a:srgbClr val="859900"/>
                </a:solidFill>
                <a:latin typeface="Consolas" panose="020B0609020204030204" pitchFamily="49" charset="0"/>
              </a:rPr>
              <a:t>datatype</a:t>
            </a:r>
            <a:r>
              <a:rPr lang="en-US" sz="1600" dirty="0">
                <a:solidFill>
                  <a:srgbClr val="657B83"/>
                </a:solidFill>
                <a:latin typeface="Consolas" panose="020B0609020204030204" pitchFamily="49" charset="0"/>
              </a:rPr>
              <a:t> exp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CLOSURE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 </a:t>
            </a:r>
            <a:r>
              <a:rPr lang="en-US" sz="1600" dirty="0">
                <a:solidFill>
                  <a:srgbClr val="657B83"/>
                </a:solidFill>
                <a:latin typeface="Consolas" panose="020B0609020204030204" pitchFamily="49" charset="0"/>
              </a:rPr>
              <a:t>funcode * exp </a:t>
            </a:r>
            <a:r>
              <a:rPr lang="en-US" sz="1600" dirty="0">
                <a:solidFill>
                  <a:srgbClr val="CB4B16"/>
                </a:solidFill>
                <a:latin typeface="Consolas" panose="020B0609020204030204" pitchFamily="49" charset="0"/>
              </a:rPr>
              <a:t>list</a:t>
            </a:r>
          </a:p>
          <a:p>
            <a:endParaRPr lang="en-US" sz="1600" dirty="0">
              <a:solidFill>
                <a:srgbClr val="657B83"/>
              </a:solidFill>
              <a:latin typeface="Consolas" panose="020B0609020204030204" pitchFamily="49" charset="0"/>
            </a:endParaRPr>
          </a:p>
          <a:p>
            <a:r>
              <a:rPr lang="en-US" sz="1600" dirty="0">
                <a:solidFill>
                  <a:srgbClr val="859900"/>
                </a:solidFill>
                <a:latin typeface="Consolas" panose="020B0609020204030204" pitchFamily="49" charset="0"/>
              </a:rPr>
              <a:t>datatype</a:t>
            </a:r>
            <a:r>
              <a:rPr lang="en-US" sz="1600" dirty="0">
                <a:solidFill>
                  <a:srgbClr val="657B83"/>
                </a:solidFill>
                <a:latin typeface="Consolas" panose="020B0609020204030204" pitchFamily="49" charset="0"/>
              </a:rPr>
              <a:t> def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p>
          <a:p>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DEFINE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funcode</a:t>
            </a:r>
          </a:p>
        </p:txBody>
      </p:sp>
      <p:sp>
        <p:nvSpPr>
          <p:cNvPr id="2" name="Arrow: Down 1">
            <a:extLst>
              <a:ext uri="{FF2B5EF4-FFF2-40B4-BE49-F238E27FC236}">
                <a16:creationId xmlns:a16="http://schemas.microsoft.com/office/drawing/2014/main" id="{37BD5221-E0C3-7180-0EDB-A6315EAF1033}"/>
              </a:ext>
            </a:extLst>
          </p:cNvPr>
          <p:cNvSpPr/>
          <p:nvPr/>
        </p:nvSpPr>
        <p:spPr>
          <a:xfrm>
            <a:off x="8584658" y="1855997"/>
            <a:ext cx="175098" cy="424732"/>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F3A74E99-37F1-21BC-D938-3A5AED945FFB}"/>
              </a:ext>
            </a:extLst>
          </p:cNvPr>
          <p:cNvSpPr/>
          <p:nvPr/>
        </p:nvSpPr>
        <p:spPr>
          <a:xfrm>
            <a:off x="8584658" y="4597122"/>
            <a:ext cx="175098" cy="315946"/>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25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animBg="1"/>
      <p:bldP spid="24" grpId="0" animBg="1"/>
      <p:bldP spid="31" grpId="0" animBg="1"/>
      <p:bldP spid="32" grpId="0" animBg="1"/>
      <p:bldP spid="33" grpId="0" animBg="1"/>
      <p:bldP spid="35"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0C5F92-B7F7-A8C5-C915-30E029F30063}"/>
              </a:ext>
            </a:extLst>
          </p:cNvPr>
          <p:cNvSpPr>
            <a:spLocks noGrp="1"/>
          </p:cNvSpPr>
          <p:nvPr>
            <p:ph type="body" sz="quarter" idx="12"/>
          </p:nvPr>
        </p:nvSpPr>
        <p:spPr>
          <a:xfrm>
            <a:off x="766129" y="1546404"/>
            <a:ext cx="5329871" cy="1093313"/>
          </a:xfrm>
        </p:spPr>
        <p:txBody>
          <a:bodyPr/>
          <a:lstStyle/>
          <a:p>
            <a:r>
              <a:rPr lang="en-US" sz="2000" b="0" dirty="0"/>
              <a:t>Change FUNCODE representation in </a:t>
            </a:r>
            <a:r>
              <a:rPr lang="en-US" sz="2000" b="0" dirty="0" err="1"/>
              <a:t>knf</a:t>
            </a:r>
            <a:endParaRPr lang="en-US" sz="2000" b="0" dirty="0"/>
          </a:p>
          <a:p>
            <a:pPr lvl="1"/>
            <a:endParaRPr lang="en-US" sz="2000" dirty="0"/>
          </a:p>
        </p:txBody>
      </p:sp>
      <p:sp>
        <p:nvSpPr>
          <p:cNvPr id="3" name="Title 2">
            <a:extLst>
              <a:ext uri="{FF2B5EF4-FFF2-40B4-BE49-F238E27FC236}">
                <a16:creationId xmlns:a16="http://schemas.microsoft.com/office/drawing/2014/main" id="{FCA1E7EA-0604-F4C5-2B56-9D17CAC8ACEF}"/>
              </a:ext>
            </a:extLst>
          </p:cNvPr>
          <p:cNvSpPr>
            <a:spLocks noGrp="1"/>
          </p:cNvSpPr>
          <p:nvPr>
            <p:ph type="ctrTitle"/>
          </p:nvPr>
        </p:nvSpPr>
        <p:spPr>
          <a:xfrm>
            <a:off x="473748" y="257680"/>
            <a:ext cx="4363718" cy="590931"/>
          </a:xfrm>
        </p:spPr>
        <p:txBody>
          <a:bodyPr/>
          <a:lstStyle/>
          <a:p>
            <a:r>
              <a:rPr lang="en-US" sz="3600" dirty="0"/>
              <a:t>Stack Tracing</a:t>
            </a:r>
            <a:endParaRPr lang="en-US" dirty="0"/>
          </a:p>
        </p:txBody>
      </p:sp>
      <p:sp>
        <p:nvSpPr>
          <p:cNvPr id="4" name="Subtitle 3">
            <a:extLst>
              <a:ext uri="{FF2B5EF4-FFF2-40B4-BE49-F238E27FC236}">
                <a16:creationId xmlns:a16="http://schemas.microsoft.com/office/drawing/2014/main" id="{E74ACDE2-7AE4-3504-E22B-10F3E8A88D22}"/>
              </a:ext>
            </a:extLst>
          </p:cNvPr>
          <p:cNvSpPr>
            <a:spLocks noGrp="1"/>
          </p:cNvSpPr>
          <p:nvPr>
            <p:ph type="subTitle" idx="1"/>
          </p:nvPr>
        </p:nvSpPr>
        <p:spPr>
          <a:xfrm>
            <a:off x="629390" y="978908"/>
            <a:ext cx="3412389" cy="452432"/>
          </a:xfrm>
        </p:spPr>
        <p:txBody>
          <a:bodyPr/>
          <a:lstStyle/>
          <a:p>
            <a:r>
              <a:rPr lang="en-US" dirty="0"/>
              <a:t>Function Names</a:t>
            </a:r>
          </a:p>
        </p:txBody>
      </p:sp>
      <p:sp>
        <p:nvSpPr>
          <p:cNvPr id="6" name="Rectangle 5">
            <a:extLst>
              <a:ext uri="{FF2B5EF4-FFF2-40B4-BE49-F238E27FC236}">
                <a16:creationId xmlns:a16="http://schemas.microsoft.com/office/drawing/2014/main" id="{BD23FA1E-7DCD-92AC-C637-B9994E33D07C}"/>
              </a:ext>
            </a:extLst>
          </p:cNvPr>
          <p:cNvSpPr/>
          <p:nvPr/>
        </p:nvSpPr>
        <p:spPr>
          <a:xfrm>
            <a:off x="5493309" y="2233310"/>
            <a:ext cx="4552544" cy="374515"/>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CB4B16"/>
                </a:solidFill>
                <a:effectLst/>
                <a:latin typeface="Consolas" panose="020B0609020204030204" pitchFamily="49" charset="0"/>
              </a:rPr>
              <a:t>FUNCODE</a:t>
            </a:r>
            <a:r>
              <a:rPr lang="en-US" sz="1800" b="0" dirty="0">
                <a:solidFill>
                  <a:srgbClr val="657B83"/>
                </a:solidFill>
                <a:effectLst/>
                <a:latin typeface="Consolas" panose="020B0609020204030204" pitchFamily="49" charset="0"/>
              </a:rPr>
              <a:t> </a:t>
            </a:r>
            <a:r>
              <a:rPr lang="en-US" sz="1800" b="0" dirty="0">
                <a:solidFill>
                  <a:srgbClr val="859900"/>
                </a:solidFill>
                <a:effectLst/>
                <a:latin typeface="Consolas" panose="020B0609020204030204" pitchFamily="49" charset="0"/>
              </a:rPr>
              <a:t>of</a:t>
            </a:r>
            <a:r>
              <a:rPr lang="en-US" sz="1800" b="0" dirty="0">
                <a:solidFill>
                  <a:srgbClr val="657B83"/>
                </a:solidFill>
                <a:effectLst/>
                <a:latin typeface="Consolas" panose="020B0609020204030204" pitchFamily="49" charset="0"/>
              </a:rPr>
              <a:t> name </a:t>
            </a:r>
            <a:r>
              <a:rPr lang="en-US" sz="1800" b="0" dirty="0">
                <a:solidFill>
                  <a:srgbClr val="859900"/>
                </a:solidFill>
                <a:effectLst/>
                <a:latin typeface="Consolas" panose="020B0609020204030204" pitchFamily="49" charset="0"/>
              </a:rPr>
              <a:t>*</a:t>
            </a:r>
            <a:r>
              <a:rPr lang="en-US" sz="1800" b="0" dirty="0">
                <a:solidFill>
                  <a:srgbClr val="657B83"/>
                </a:solidFill>
                <a:effectLst/>
                <a:latin typeface="Consolas" panose="020B0609020204030204" pitchFamily="49" charset="0"/>
              </a:rPr>
              <a:t> </a:t>
            </a:r>
            <a:r>
              <a:rPr lang="en-US" sz="1800" b="0" dirty="0">
                <a:solidFill>
                  <a:srgbClr val="268BD2"/>
                </a:solidFill>
                <a:effectLst/>
                <a:latin typeface="Consolas" panose="020B0609020204030204" pitchFamily="49" charset="0"/>
              </a:rPr>
              <a:t>'a</a:t>
            </a:r>
            <a:r>
              <a:rPr lang="en-US" sz="1800" b="0" dirty="0">
                <a:solidFill>
                  <a:srgbClr val="657B83"/>
                </a:solidFill>
                <a:effectLst/>
                <a:latin typeface="Consolas" panose="020B0609020204030204" pitchFamily="49" charset="0"/>
              </a:rPr>
              <a:t> </a:t>
            </a:r>
            <a:r>
              <a:rPr lang="en-US" sz="1800" b="0" dirty="0">
                <a:solidFill>
                  <a:srgbClr val="CB4B16"/>
                </a:solidFill>
                <a:effectLst/>
                <a:latin typeface="Consolas" panose="020B0609020204030204" pitchFamily="49" charset="0"/>
              </a:rPr>
              <a:t>list</a:t>
            </a:r>
            <a:r>
              <a:rPr lang="en-US" sz="1800" b="0" dirty="0">
                <a:solidFill>
                  <a:srgbClr val="657B83"/>
                </a:solidFill>
                <a:effectLst/>
                <a:latin typeface="Consolas" panose="020B0609020204030204" pitchFamily="49" charset="0"/>
              </a:rPr>
              <a:t> </a:t>
            </a:r>
            <a:r>
              <a:rPr lang="en-US" sz="1800" b="0" dirty="0">
                <a:solidFill>
                  <a:srgbClr val="859900"/>
                </a:solidFill>
                <a:effectLst/>
                <a:latin typeface="Consolas" panose="020B0609020204030204" pitchFamily="49" charset="0"/>
              </a:rPr>
              <a:t>*</a:t>
            </a:r>
            <a:r>
              <a:rPr lang="en-US" sz="1800" b="0" dirty="0">
                <a:solidFill>
                  <a:srgbClr val="657B83"/>
                </a:solidFill>
                <a:effectLst/>
                <a:latin typeface="Consolas" panose="020B0609020204030204" pitchFamily="49" charset="0"/>
              </a:rPr>
              <a:t> </a:t>
            </a:r>
            <a:r>
              <a:rPr lang="en-US" sz="1800" b="0" dirty="0">
                <a:solidFill>
                  <a:srgbClr val="268BD2"/>
                </a:solidFill>
                <a:effectLst/>
                <a:latin typeface="Consolas" panose="020B0609020204030204" pitchFamily="49" charset="0"/>
              </a:rPr>
              <a:t>'a</a:t>
            </a:r>
            <a:r>
              <a:rPr lang="en-US" sz="1800" b="0" dirty="0">
                <a:solidFill>
                  <a:srgbClr val="657B83"/>
                </a:solidFill>
                <a:effectLst/>
                <a:latin typeface="Consolas" panose="020B0609020204030204" pitchFamily="49" charset="0"/>
              </a:rPr>
              <a:t> exp</a:t>
            </a:r>
          </a:p>
        </p:txBody>
      </p:sp>
      <p:sp>
        <p:nvSpPr>
          <p:cNvPr id="7" name="Rectangle 6">
            <a:extLst>
              <a:ext uri="{FF2B5EF4-FFF2-40B4-BE49-F238E27FC236}">
                <a16:creationId xmlns:a16="http://schemas.microsoft.com/office/drawing/2014/main" id="{7DBB8371-9256-C721-CED4-576A4AA5BD24}"/>
              </a:ext>
            </a:extLst>
          </p:cNvPr>
          <p:cNvSpPr/>
          <p:nvPr/>
        </p:nvSpPr>
        <p:spPr>
          <a:xfrm>
            <a:off x="1211849" y="2229256"/>
            <a:ext cx="3625617" cy="374515"/>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CB4B16"/>
                </a:solidFill>
                <a:effectLst/>
                <a:latin typeface="Consolas" panose="020B0609020204030204" pitchFamily="49" charset="0"/>
              </a:rPr>
              <a:t>FUNCODE</a:t>
            </a:r>
            <a:r>
              <a:rPr lang="en-US" sz="1800" b="0" dirty="0">
                <a:solidFill>
                  <a:srgbClr val="657B83"/>
                </a:solidFill>
                <a:effectLst/>
                <a:latin typeface="Consolas" panose="020B0609020204030204" pitchFamily="49" charset="0"/>
              </a:rPr>
              <a:t> </a:t>
            </a:r>
            <a:r>
              <a:rPr lang="en-US" sz="1800" b="0" dirty="0">
                <a:solidFill>
                  <a:srgbClr val="859900"/>
                </a:solidFill>
                <a:effectLst/>
                <a:latin typeface="Consolas" panose="020B0609020204030204" pitchFamily="49" charset="0"/>
              </a:rPr>
              <a:t>of</a:t>
            </a:r>
            <a:r>
              <a:rPr lang="en-US" sz="1800" b="0" dirty="0">
                <a:solidFill>
                  <a:srgbClr val="657B83"/>
                </a:solidFill>
                <a:effectLst/>
                <a:latin typeface="Consolas" panose="020B0609020204030204" pitchFamily="49" charset="0"/>
              </a:rPr>
              <a:t> </a:t>
            </a:r>
            <a:r>
              <a:rPr lang="en-US" sz="1800" b="0" dirty="0">
                <a:solidFill>
                  <a:srgbClr val="268BD2"/>
                </a:solidFill>
                <a:effectLst/>
                <a:latin typeface="Consolas" panose="020B0609020204030204" pitchFamily="49" charset="0"/>
              </a:rPr>
              <a:t>'a</a:t>
            </a:r>
            <a:r>
              <a:rPr lang="en-US" sz="1800" b="0" dirty="0">
                <a:solidFill>
                  <a:srgbClr val="657B83"/>
                </a:solidFill>
                <a:effectLst/>
                <a:latin typeface="Consolas" panose="020B0609020204030204" pitchFamily="49" charset="0"/>
              </a:rPr>
              <a:t> </a:t>
            </a:r>
            <a:r>
              <a:rPr lang="en-US" sz="1800" b="0" dirty="0">
                <a:solidFill>
                  <a:srgbClr val="CB4B16"/>
                </a:solidFill>
                <a:effectLst/>
                <a:latin typeface="Consolas" panose="020B0609020204030204" pitchFamily="49" charset="0"/>
              </a:rPr>
              <a:t>list</a:t>
            </a:r>
            <a:r>
              <a:rPr lang="en-US" sz="1800" b="0" dirty="0">
                <a:solidFill>
                  <a:srgbClr val="657B83"/>
                </a:solidFill>
                <a:effectLst/>
                <a:latin typeface="Consolas" panose="020B0609020204030204" pitchFamily="49" charset="0"/>
              </a:rPr>
              <a:t> </a:t>
            </a:r>
            <a:r>
              <a:rPr lang="en-US" sz="1800" b="0" dirty="0">
                <a:solidFill>
                  <a:srgbClr val="859900"/>
                </a:solidFill>
                <a:effectLst/>
                <a:latin typeface="Consolas" panose="020B0609020204030204" pitchFamily="49" charset="0"/>
              </a:rPr>
              <a:t>*</a:t>
            </a:r>
            <a:r>
              <a:rPr lang="en-US" sz="1800" b="0" dirty="0">
                <a:solidFill>
                  <a:srgbClr val="657B83"/>
                </a:solidFill>
                <a:effectLst/>
                <a:latin typeface="Consolas" panose="020B0609020204030204" pitchFamily="49" charset="0"/>
              </a:rPr>
              <a:t> </a:t>
            </a:r>
            <a:r>
              <a:rPr lang="en-US" sz="1800" b="0" dirty="0">
                <a:solidFill>
                  <a:srgbClr val="268BD2"/>
                </a:solidFill>
                <a:effectLst/>
                <a:latin typeface="Consolas" panose="020B0609020204030204" pitchFamily="49" charset="0"/>
              </a:rPr>
              <a:t>'a</a:t>
            </a:r>
            <a:r>
              <a:rPr lang="en-US" sz="1800" b="0" dirty="0">
                <a:solidFill>
                  <a:srgbClr val="657B83"/>
                </a:solidFill>
                <a:effectLst/>
                <a:latin typeface="Consolas" panose="020B0609020204030204" pitchFamily="49" charset="0"/>
              </a:rPr>
              <a:t> exp</a:t>
            </a:r>
          </a:p>
        </p:txBody>
      </p:sp>
      <p:sp>
        <p:nvSpPr>
          <p:cNvPr id="8" name="Arrow: Right 7">
            <a:extLst>
              <a:ext uri="{FF2B5EF4-FFF2-40B4-BE49-F238E27FC236}">
                <a16:creationId xmlns:a16="http://schemas.microsoft.com/office/drawing/2014/main" id="{46CCC00C-8157-5B42-064B-41E45B07C487}"/>
              </a:ext>
            </a:extLst>
          </p:cNvPr>
          <p:cNvSpPr/>
          <p:nvPr/>
        </p:nvSpPr>
        <p:spPr>
          <a:xfrm>
            <a:off x="5051855" y="2343532"/>
            <a:ext cx="231331" cy="183252"/>
          </a:xfrm>
          <a:prstGeom prst="rightArrow">
            <a:avLst/>
          </a:prstGeom>
          <a:solidFill>
            <a:srgbClr val="ECEC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
            <a:extLst>
              <a:ext uri="{FF2B5EF4-FFF2-40B4-BE49-F238E27FC236}">
                <a16:creationId xmlns:a16="http://schemas.microsoft.com/office/drawing/2014/main" id="{677C28D7-8210-FB04-E360-9170A6F70E8D}"/>
              </a:ext>
            </a:extLst>
          </p:cNvPr>
          <p:cNvSpPr txBox="1">
            <a:spLocks/>
          </p:cNvSpPr>
          <p:nvPr/>
        </p:nvSpPr>
        <p:spPr>
          <a:xfrm>
            <a:off x="766128" y="2680758"/>
            <a:ext cx="8659974" cy="1093313"/>
          </a:xfrm>
          <a:prstGeom prst="rect">
            <a:avLst/>
          </a:prstGeom>
        </p:spPr>
        <p:txBody>
          <a:bodyPr wrap="square">
            <a:spAutoFit/>
          </a:bodyPr>
          <a:lstStyle>
            <a:lvl1pPr marL="283464" indent="-283464" algn="l" defTabSz="914400" rtl="0" eaLnBrk="1" latinLnBrk="0" hangingPunct="1">
              <a:lnSpc>
                <a:spcPts val="4200"/>
              </a:lnSpc>
              <a:spcBef>
                <a:spcPts val="0"/>
              </a:spcBef>
              <a:buFont typeface="Arial" panose="020B0604020202020204" pitchFamily="34" charset="0"/>
              <a:buChar char="•"/>
              <a:defRPr sz="2600" b="1"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49224" indent="-283464" algn="l" defTabSz="1371600" rtl="0" eaLnBrk="1" latinLnBrk="0" hangingPunct="1">
              <a:lnSpc>
                <a:spcPts val="4200"/>
              </a:lnSpc>
              <a:spcBef>
                <a:spcPts val="0"/>
              </a:spcBef>
              <a:buFont typeface="System Font Regular"/>
              <a:buChar char="-"/>
              <a:defRPr sz="26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97280" indent="-283464" algn="l" defTabSz="914400" rtl="0" eaLnBrk="1" latinLnBrk="0" hangingPunct="1">
              <a:lnSpc>
                <a:spcPts val="4200"/>
              </a:lnSpc>
              <a:spcBef>
                <a:spcPts val="0"/>
              </a:spcBef>
              <a:buFont typeface="System Font Regular"/>
              <a:buChar char="-"/>
              <a:defRPr sz="2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Change LOADFUNC representation in </a:t>
            </a:r>
            <a:r>
              <a:rPr lang="en-US" sz="2000" b="0" dirty="0" err="1"/>
              <a:t>asm</a:t>
            </a:r>
            <a:r>
              <a:rPr lang="en-US" sz="2000" b="0" dirty="0"/>
              <a:t> &amp; obj</a:t>
            </a:r>
          </a:p>
          <a:p>
            <a:pPr lvl="1"/>
            <a:endParaRPr lang="en-US" sz="2000" dirty="0"/>
          </a:p>
        </p:txBody>
      </p:sp>
      <p:sp>
        <p:nvSpPr>
          <p:cNvPr id="17" name="Rectangle 16">
            <a:extLst>
              <a:ext uri="{FF2B5EF4-FFF2-40B4-BE49-F238E27FC236}">
                <a16:creationId xmlns:a16="http://schemas.microsoft.com/office/drawing/2014/main" id="{CE9D3BB4-437D-49F9-9FCC-6DAD6AAEDC8D}"/>
              </a:ext>
            </a:extLst>
          </p:cNvPr>
          <p:cNvSpPr/>
          <p:nvPr/>
        </p:nvSpPr>
        <p:spPr>
          <a:xfrm>
            <a:off x="1211848" y="3440597"/>
            <a:ext cx="4884152" cy="374515"/>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CB4B16"/>
                </a:solidFill>
                <a:latin typeface="Consolas" panose="020B0609020204030204" pitchFamily="49" charset="0"/>
              </a:rPr>
              <a:t>LOADFUNC</a:t>
            </a:r>
            <a:r>
              <a:rPr lang="en-US" sz="1800" dirty="0">
                <a:solidFill>
                  <a:srgbClr val="657B83"/>
                </a:solidFill>
                <a:latin typeface="Consolas" panose="020B0609020204030204" pitchFamily="49" charset="0"/>
              </a:rPr>
              <a:t> </a:t>
            </a:r>
            <a:r>
              <a:rPr lang="en-US" sz="1800" dirty="0">
                <a:solidFill>
                  <a:srgbClr val="859900"/>
                </a:solidFill>
                <a:latin typeface="Consolas" panose="020B0609020204030204" pitchFamily="49" charset="0"/>
              </a:rPr>
              <a:t>of</a:t>
            </a:r>
            <a:r>
              <a:rPr lang="en-US" sz="1800" dirty="0">
                <a:solidFill>
                  <a:srgbClr val="657B83"/>
                </a:solidFill>
                <a:latin typeface="Consolas" panose="020B0609020204030204" pitchFamily="49" charset="0"/>
              </a:rPr>
              <a:t> </a:t>
            </a:r>
            <a:r>
              <a:rPr lang="en-US" sz="1800" dirty="0">
                <a:solidFill>
                  <a:srgbClr val="CB4B16"/>
                </a:solidFill>
                <a:latin typeface="Consolas" panose="020B0609020204030204" pitchFamily="49" charset="0"/>
              </a:rPr>
              <a:t>O</a:t>
            </a:r>
            <a:r>
              <a:rPr lang="en-US" sz="1800" dirty="0">
                <a:solidFill>
                  <a:srgbClr val="657B83"/>
                </a:solidFill>
                <a:latin typeface="Consolas" panose="020B0609020204030204" pitchFamily="49" charset="0"/>
              </a:rPr>
              <a:t>.reg </a:t>
            </a:r>
            <a:r>
              <a:rPr lang="en-US" sz="1800" dirty="0">
                <a:solidFill>
                  <a:srgbClr val="859900"/>
                </a:solidFill>
                <a:latin typeface="Consolas" panose="020B0609020204030204" pitchFamily="49" charset="0"/>
              </a:rPr>
              <a:t>*</a:t>
            </a:r>
            <a:r>
              <a:rPr lang="en-US" sz="1800" dirty="0">
                <a:solidFill>
                  <a:srgbClr val="657B83"/>
                </a:solidFill>
                <a:latin typeface="Consolas" panose="020B0609020204030204" pitchFamily="49" charset="0"/>
              </a:rPr>
              <a:t> </a:t>
            </a:r>
            <a:r>
              <a:rPr lang="en-US" sz="1800" dirty="0">
                <a:solidFill>
                  <a:srgbClr val="CB4B16"/>
                </a:solidFill>
                <a:latin typeface="Consolas" panose="020B0609020204030204" pitchFamily="49" charset="0"/>
              </a:rPr>
              <a:t>int</a:t>
            </a:r>
            <a:r>
              <a:rPr lang="en-US" sz="1800" dirty="0">
                <a:solidFill>
                  <a:srgbClr val="657B83"/>
                </a:solidFill>
                <a:latin typeface="Consolas" panose="020B0609020204030204" pitchFamily="49" charset="0"/>
              </a:rPr>
              <a:t> </a:t>
            </a:r>
            <a:r>
              <a:rPr lang="en-US" sz="1800" dirty="0">
                <a:solidFill>
                  <a:srgbClr val="859900"/>
                </a:solidFill>
                <a:latin typeface="Consolas" panose="020B0609020204030204" pitchFamily="49" charset="0"/>
              </a:rPr>
              <a:t>*</a:t>
            </a:r>
            <a:r>
              <a:rPr lang="en-US" sz="1800" dirty="0">
                <a:solidFill>
                  <a:srgbClr val="657B83"/>
                </a:solidFill>
                <a:latin typeface="Consolas" panose="020B0609020204030204" pitchFamily="49" charset="0"/>
              </a:rPr>
              <a:t> instr </a:t>
            </a:r>
            <a:r>
              <a:rPr lang="en-US" sz="1800" dirty="0">
                <a:solidFill>
                  <a:srgbClr val="CB4B16"/>
                </a:solidFill>
                <a:latin typeface="Consolas" panose="020B0609020204030204" pitchFamily="49" charset="0"/>
              </a:rPr>
              <a:t>list</a:t>
            </a:r>
            <a:endParaRPr lang="en-US" sz="1800" b="0" dirty="0">
              <a:solidFill>
                <a:srgbClr val="657B83"/>
              </a:solidFill>
              <a:effectLst/>
              <a:latin typeface="Consolas" panose="020B0609020204030204" pitchFamily="49" charset="0"/>
            </a:endParaRPr>
          </a:p>
        </p:txBody>
      </p:sp>
      <p:sp>
        <p:nvSpPr>
          <p:cNvPr id="18" name="Arrow: Right 17">
            <a:extLst>
              <a:ext uri="{FF2B5EF4-FFF2-40B4-BE49-F238E27FC236}">
                <a16:creationId xmlns:a16="http://schemas.microsoft.com/office/drawing/2014/main" id="{3864EECF-C235-17A2-0D7E-1F757F5F8E20}"/>
              </a:ext>
            </a:extLst>
          </p:cNvPr>
          <p:cNvSpPr/>
          <p:nvPr/>
        </p:nvSpPr>
        <p:spPr>
          <a:xfrm>
            <a:off x="6177020" y="3536228"/>
            <a:ext cx="231331" cy="183252"/>
          </a:xfrm>
          <a:prstGeom prst="rightArrow">
            <a:avLst/>
          </a:prstGeom>
          <a:solidFill>
            <a:srgbClr val="ECEC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FC9EFB-18CE-C4D2-FE3C-05819C61DECE}"/>
              </a:ext>
            </a:extLst>
          </p:cNvPr>
          <p:cNvSpPr/>
          <p:nvPr/>
        </p:nvSpPr>
        <p:spPr>
          <a:xfrm>
            <a:off x="6489371" y="3440034"/>
            <a:ext cx="5582654" cy="374515"/>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CB4B16"/>
                </a:solidFill>
                <a:latin typeface="Consolas" panose="020B0609020204030204" pitchFamily="49" charset="0"/>
              </a:rPr>
              <a:t>LOADFUNC</a:t>
            </a:r>
            <a:r>
              <a:rPr lang="en-US" sz="1800" dirty="0">
                <a:solidFill>
                  <a:srgbClr val="657B83"/>
                </a:solidFill>
                <a:latin typeface="Consolas" panose="020B0609020204030204" pitchFamily="49" charset="0"/>
              </a:rPr>
              <a:t> </a:t>
            </a:r>
            <a:r>
              <a:rPr lang="en-US" sz="1800" dirty="0">
                <a:solidFill>
                  <a:srgbClr val="859900"/>
                </a:solidFill>
                <a:latin typeface="Consolas" panose="020B0609020204030204" pitchFamily="49" charset="0"/>
              </a:rPr>
              <a:t>of</a:t>
            </a:r>
            <a:r>
              <a:rPr lang="en-US" sz="1800" dirty="0">
                <a:solidFill>
                  <a:srgbClr val="657B83"/>
                </a:solidFill>
                <a:latin typeface="Consolas" panose="020B0609020204030204" pitchFamily="49" charset="0"/>
              </a:rPr>
              <a:t> </a:t>
            </a:r>
            <a:r>
              <a:rPr lang="en-US" sz="1800" dirty="0">
                <a:solidFill>
                  <a:srgbClr val="CB4B16"/>
                </a:solidFill>
                <a:latin typeface="Consolas" panose="020B0609020204030204" pitchFamily="49" charset="0"/>
              </a:rPr>
              <a:t>O</a:t>
            </a:r>
            <a:r>
              <a:rPr lang="en-US" sz="1800" dirty="0">
                <a:solidFill>
                  <a:srgbClr val="657B83"/>
                </a:solidFill>
                <a:latin typeface="Consolas" panose="020B0609020204030204" pitchFamily="49" charset="0"/>
              </a:rPr>
              <a:t>.reg </a:t>
            </a:r>
            <a:r>
              <a:rPr lang="en-US" sz="1800" dirty="0">
                <a:solidFill>
                  <a:srgbClr val="859900"/>
                </a:solidFill>
                <a:latin typeface="Consolas" panose="020B0609020204030204" pitchFamily="49" charset="0"/>
              </a:rPr>
              <a:t>*</a:t>
            </a:r>
            <a:r>
              <a:rPr lang="en-US" sz="1800" dirty="0">
                <a:solidFill>
                  <a:srgbClr val="657B83"/>
                </a:solidFill>
                <a:latin typeface="Consolas" panose="020B0609020204030204" pitchFamily="49" charset="0"/>
              </a:rPr>
              <a:t> </a:t>
            </a:r>
            <a:r>
              <a:rPr lang="en-US" sz="1800" dirty="0">
                <a:solidFill>
                  <a:srgbClr val="CB4B16"/>
                </a:solidFill>
                <a:latin typeface="Consolas" panose="020B0609020204030204" pitchFamily="49" charset="0"/>
              </a:rPr>
              <a:t>int * </a:t>
            </a:r>
            <a:r>
              <a:rPr lang="en-US" b="0" dirty="0">
                <a:solidFill>
                  <a:srgbClr val="657B83"/>
                </a:solidFill>
                <a:effectLst/>
                <a:latin typeface="Consolas" panose="020B0609020204030204" pitchFamily="49" charset="0"/>
              </a:rPr>
              <a:t>name</a:t>
            </a:r>
            <a:r>
              <a:rPr lang="en-US" sz="1800" dirty="0">
                <a:solidFill>
                  <a:srgbClr val="657B83"/>
                </a:solidFill>
                <a:latin typeface="Consolas" panose="020B0609020204030204" pitchFamily="49" charset="0"/>
              </a:rPr>
              <a:t> </a:t>
            </a:r>
            <a:r>
              <a:rPr lang="en-US" sz="1800" dirty="0">
                <a:solidFill>
                  <a:srgbClr val="859900"/>
                </a:solidFill>
                <a:latin typeface="Consolas" panose="020B0609020204030204" pitchFamily="49" charset="0"/>
              </a:rPr>
              <a:t>*</a:t>
            </a:r>
            <a:r>
              <a:rPr lang="en-US" sz="1800" dirty="0">
                <a:solidFill>
                  <a:srgbClr val="657B83"/>
                </a:solidFill>
                <a:latin typeface="Consolas" panose="020B0609020204030204" pitchFamily="49" charset="0"/>
              </a:rPr>
              <a:t> instr </a:t>
            </a:r>
            <a:r>
              <a:rPr lang="en-US" sz="1800" dirty="0">
                <a:solidFill>
                  <a:srgbClr val="CB4B16"/>
                </a:solidFill>
                <a:latin typeface="Consolas" panose="020B0609020204030204" pitchFamily="49" charset="0"/>
              </a:rPr>
              <a:t>list</a:t>
            </a:r>
            <a:endParaRPr lang="en-US" sz="1800" b="0" dirty="0">
              <a:solidFill>
                <a:srgbClr val="657B83"/>
              </a:solidFill>
              <a:effectLst/>
              <a:latin typeface="Consolas" panose="020B0609020204030204" pitchFamily="49" charset="0"/>
            </a:endParaRPr>
          </a:p>
        </p:txBody>
      </p:sp>
      <p:pic>
        <p:nvPicPr>
          <p:cNvPr id="20" name="Picture 19">
            <a:extLst>
              <a:ext uri="{FF2B5EF4-FFF2-40B4-BE49-F238E27FC236}">
                <a16:creationId xmlns:a16="http://schemas.microsoft.com/office/drawing/2014/main" id="{584DE58E-188D-4FE8-4B90-FF08A27B8D42}"/>
              </a:ext>
            </a:extLst>
          </p:cNvPr>
          <p:cNvPicPr>
            <a:picLocks noChangeAspect="1"/>
          </p:cNvPicPr>
          <p:nvPr/>
        </p:nvPicPr>
        <p:blipFill>
          <a:blip r:embed="rId3"/>
          <a:stretch>
            <a:fillRect/>
          </a:stretch>
        </p:blipFill>
        <p:spPr>
          <a:xfrm>
            <a:off x="6292685" y="391299"/>
            <a:ext cx="5547763" cy="819556"/>
          </a:xfrm>
          <a:prstGeom prst="rect">
            <a:avLst/>
          </a:prstGeom>
        </p:spPr>
      </p:pic>
      <p:sp>
        <p:nvSpPr>
          <p:cNvPr id="22" name="Text Placeholder 1">
            <a:extLst>
              <a:ext uri="{FF2B5EF4-FFF2-40B4-BE49-F238E27FC236}">
                <a16:creationId xmlns:a16="http://schemas.microsoft.com/office/drawing/2014/main" id="{6B52FFF4-78E7-5BB2-78C9-C76853A5E62D}"/>
              </a:ext>
            </a:extLst>
          </p:cNvPr>
          <p:cNvSpPr txBox="1">
            <a:spLocks/>
          </p:cNvSpPr>
          <p:nvPr/>
        </p:nvSpPr>
        <p:spPr>
          <a:xfrm>
            <a:off x="766128" y="3847004"/>
            <a:ext cx="8659974" cy="1093313"/>
          </a:xfrm>
          <a:prstGeom prst="rect">
            <a:avLst/>
          </a:prstGeom>
        </p:spPr>
        <p:txBody>
          <a:bodyPr wrap="square">
            <a:spAutoFit/>
          </a:bodyPr>
          <a:lstStyle>
            <a:lvl1pPr marL="283464" indent="-283464" algn="l" defTabSz="914400" rtl="0" eaLnBrk="1" latinLnBrk="0" hangingPunct="1">
              <a:lnSpc>
                <a:spcPts val="4200"/>
              </a:lnSpc>
              <a:spcBef>
                <a:spcPts val="0"/>
              </a:spcBef>
              <a:buFont typeface="Arial" panose="020B0604020202020204" pitchFamily="34" charset="0"/>
              <a:buChar char="•"/>
              <a:defRPr sz="2600" b="1"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49224" indent="-283464" algn="l" defTabSz="1371600" rtl="0" eaLnBrk="1" latinLnBrk="0" hangingPunct="1">
              <a:lnSpc>
                <a:spcPts val="4200"/>
              </a:lnSpc>
              <a:spcBef>
                <a:spcPts val="0"/>
              </a:spcBef>
              <a:buFont typeface="System Font Regular"/>
              <a:buChar char="-"/>
              <a:defRPr sz="26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097280" indent="-283464" algn="l" defTabSz="914400" rtl="0" eaLnBrk="1" latinLnBrk="0" hangingPunct="1">
              <a:lnSpc>
                <a:spcPts val="4200"/>
              </a:lnSpc>
              <a:spcBef>
                <a:spcPts val="0"/>
              </a:spcBef>
              <a:buFont typeface="System Font Regular"/>
              <a:buChar char="-"/>
              <a:defRPr sz="2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Now we preserve function names when translating</a:t>
            </a:r>
          </a:p>
          <a:p>
            <a:pPr lvl="1"/>
            <a:endParaRPr lang="en-US" sz="2000" dirty="0"/>
          </a:p>
        </p:txBody>
      </p:sp>
      <p:sp>
        <p:nvSpPr>
          <p:cNvPr id="23" name="Rectangle 22">
            <a:extLst>
              <a:ext uri="{FF2B5EF4-FFF2-40B4-BE49-F238E27FC236}">
                <a16:creationId xmlns:a16="http://schemas.microsoft.com/office/drawing/2014/main" id="{1F1CB3FB-4001-075F-E30C-93D9731EC192}"/>
              </a:ext>
            </a:extLst>
          </p:cNvPr>
          <p:cNvSpPr/>
          <p:nvPr/>
        </p:nvSpPr>
        <p:spPr>
          <a:xfrm>
            <a:off x="1211847" y="4561166"/>
            <a:ext cx="9216203" cy="750430"/>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0" dirty="0">
                <a:solidFill>
                  <a:srgbClr val="657B83"/>
                </a:solidFill>
                <a:effectLst/>
                <a:latin typeface="Consolas" panose="020B0609020204030204" pitchFamily="49" charset="0"/>
              </a:rPr>
              <a:t>(</a:t>
            </a:r>
            <a:r>
              <a:rPr lang="pt-BR" b="0" dirty="0">
                <a:solidFill>
                  <a:srgbClr val="CB4B16"/>
                </a:solidFill>
                <a:effectLst/>
                <a:latin typeface="Consolas" panose="020B0609020204030204" pitchFamily="49" charset="0"/>
              </a:rPr>
              <a:t>C</a:t>
            </a:r>
            <a:r>
              <a:rPr lang="pt-BR" b="0" dirty="0">
                <a:solidFill>
                  <a:srgbClr val="657B83"/>
                </a:solidFill>
                <a:effectLst/>
                <a:latin typeface="Consolas" panose="020B0609020204030204" pitchFamily="49" charset="0"/>
              </a:rPr>
              <a:t>.</a:t>
            </a:r>
            <a:r>
              <a:rPr lang="pt-BR" b="0" dirty="0">
                <a:solidFill>
                  <a:srgbClr val="CB4B16"/>
                </a:solidFill>
                <a:effectLst/>
                <a:latin typeface="Consolas" panose="020B0609020204030204" pitchFamily="49" charset="0"/>
              </a:rPr>
              <a:t>DEFINE</a:t>
            </a:r>
            <a:r>
              <a:rPr lang="pt-BR" b="0" dirty="0">
                <a:solidFill>
                  <a:srgbClr val="657B83"/>
                </a:solidFill>
                <a:effectLst/>
                <a:latin typeface="Consolas" panose="020B0609020204030204" pitchFamily="49" charset="0"/>
              </a:rPr>
              <a:t> (name, funcode)) =&gt; </a:t>
            </a:r>
            <a:r>
              <a:rPr lang="en-US" b="0" dirty="0">
                <a:solidFill>
                  <a:srgbClr val="CB4B16"/>
                </a:solidFill>
                <a:effectLst/>
                <a:latin typeface="Consolas" panose="020B0609020204030204" pitchFamily="49" charset="0"/>
              </a:rPr>
              <a:t>K</a:t>
            </a:r>
            <a:r>
              <a:rPr lang="en-US" b="0" dirty="0">
                <a:solidFill>
                  <a:srgbClr val="657B83"/>
                </a:solidFill>
                <a:effectLst/>
                <a:latin typeface="Consolas" panose="020B0609020204030204" pitchFamily="49" charset="0"/>
              </a:rPr>
              <a:t>.</a:t>
            </a:r>
            <a:r>
              <a:rPr lang="en-US" b="0" dirty="0">
                <a:solidFill>
                  <a:srgbClr val="CB4B16"/>
                </a:solidFill>
                <a:effectLst/>
                <a:latin typeface="Consolas" panose="020B0609020204030204" pitchFamily="49" charset="0"/>
              </a:rPr>
              <a:t>FUNCODE</a:t>
            </a:r>
            <a:r>
              <a:rPr lang="en-US" b="0" dirty="0">
                <a:solidFill>
                  <a:srgbClr val="657B83"/>
                </a:solidFill>
                <a:effectLst/>
                <a:latin typeface="Consolas" panose="020B0609020204030204" pitchFamily="49" charset="0"/>
              </a:rPr>
              <a:t> (</a:t>
            </a:r>
            <a:r>
              <a:rPr lang="en-US" b="0" dirty="0">
                <a:solidFill>
                  <a:srgbClr val="2AA198"/>
                </a:solidFill>
                <a:effectLst/>
                <a:latin typeface="Consolas" panose="020B0609020204030204" pitchFamily="49" charset="0"/>
              </a:rPr>
              <a:t>name</a:t>
            </a:r>
            <a:r>
              <a:rPr lang="en-US" b="0" dirty="0">
                <a:solidFill>
                  <a:srgbClr val="657B83"/>
                </a:solidFill>
                <a:effectLst/>
                <a:latin typeface="Consolas" panose="020B0609020204030204" pitchFamily="49" charset="0"/>
              </a:rPr>
              <a:t>, normalize funcode)</a:t>
            </a:r>
          </a:p>
          <a:p>
            <a:r>
              <a:rPr lang="en-US" b="0" dirty="0">
                <a:solidFill>
                  <a:srgbClr val="657B83"/>
                </a:solidFill>
                <a:effectLst/>
                <a:latin typeface="Consolas" panose="020B0609020204030204" pitchFamily="49" charset="0"/>
              </a:rPr>
              <a:t>(</a:t>
            </a:r>
            <a:r>
              <a:rPr lang="en-US" b="0" dirty="0">
                <a:solidFill>
                  <a:srgbClr val="CB4B16"/>
                </a:solidFill>
                <a:effectLst/>
                <a:latin typeface="Consolas" panose="020B0609020204030204" pitchFamily="49" charset="0"/>
              </a:rPr>
              <a:t>C</a:t>
            </a:r>
            <a:r>
              <a:rPr lang="en-US" b="0" dirty="0">
                <a:solidFill>
                  <a:srgbClr val="657B83"/>
                </a:solidFill>
                <a:effectLst/>
                <a:latin typeface="Consolas" panose="020B0609020204030204" pitchFamily="49" charset="0"/>
              </a:rPr>
              <a:t>.</a:t>
            </a:r>
            <a:r>
              <a:rPr lang="en-US" b="0" dirty="0">
                <a:solidFill>
                  <a:srgbClr val="CB4B16"/>
                </a:solidFill>
                <a:effectLst/>
                <a:latin typeface="Consolas" panose="020B0609020204030204" pitchFamily="49" charset="0"/>
              </a:rPr>
              <a:t>CLOSURE</a:t>
            </a:r>
            <a:r>
              <a:rPr lang="en-US" b="0" dirty="0">
                <a:solidFill>
                  <a:srgbClr val="657B83"/>
                </a:solidFill>
                <a:effectLst/>
                <a:latin typeface="Consolas" panose="020B0609020204030204" pitchFamily="49" charset="0"/>
              </a:rPr>
              <a:t> (funcode, captured)) =&gt; </a:t>
            </a:r>
            <a:r>
              <a:rPr lang="en-US" b="0" dirty="0">
                <a:solidFill>
                  <a:srgbClr val="CB4B16"/>
                </a:solidFill>
                <a:effectLst/>
                <a:latin typeface="Consolas" panose="020B0609020204030204" pitchFamily="49" charset="0"/>
              </a:rPr>
              <a:t>K</a:t>
            </a:r>
            <a:r>
              <a:rPr lang="en-US" b="0" dirty="0">
                <a:solidFill>
                  <a:srgbClr val="657B83"/>
                </a:solidFill>
                <a:effectLst/>
                <a:latin typeface="Consolas" panose="020B0609020204030204" pitchFamily="49" charset="0"/>
              </a:rPr>
              <a:t>.</a:t>
            </a:r>
            <a:r>
              <a:rPr lang="en-US" b="0" dirty="0">
                <a:solidFill>
                  <a:srgbClr val="CB4B16"/>
                </a:solidFill>
                <a:effectLst/>
                <a:latin typeface="Consolas" panose="020B0609020204030204" pitchFamily="49" charset="0"/>
              </a:rPr>
              <a:t>FUNCODE</a:t>
            </a:r>
            <a:r>
              <a:rPr lang="en-US" b="0" dirty="0">
                <a:solidFill>
                  <a:srgbClr val="657B83"/>
                </a:solidFill>
                <a:effectLst/>
                <a:latin typeface="Consolas" panose="020B0609020204030204" pitchFamily="49" charset="0"/>
              </a:rPr>
              <a:t> (</a:t>
            </a:r>
            <a:r>
              <a:rPr lang="en-US" b="0" dirty="0">
                <a:solidFill>
                  <a:srgbClr val="2AA198"/>
                </a:solidFill>
                <a:effectLst/>
                <a:latin typeface="Consolas" panose="020B0609020204030204" pitchFamily="49" charset="0"/>
              </a:rPr>
              <a:t>"(anonymous_fun)"</a:t>
            </a:r>
            <a:r>
              <a:rPr lang="en-US" b="0" dirty="0">
                <a:solidFill>
                  <a:srgbClr val="657B83"/>
                </a:solidFill>
                <a:effectLst/>
                <a:latin typeface="Consolas" panose="020B0609020204030204" pitchFamily="49" charset="0"/>
              </a:rPr>
              <a:t>, …)</a:t>
            </a:r>
            <a:endParaRPr lang="pt-BR"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287173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A1E7EA-0604-F4C5-2B56-9D17CAC8ACEF}"/>
              </a:ext>
            </a:extLst>
          </p:cNvPr>
          <p:cNvSpPr>
            <a:spLocks noGrp="1"/>
          </p:cNvSpPr>
          <p:nvPr>
            <p:ph type="ctrTitle"/>
          </p:nvPr>
        </p:nvSpPr>
        <p:spPr>
          <a:xfrm>
            <a:off x="473748" y="257680"/>
            <a:ext cx="4363718" cy="590931"/>
          </a:xfrm>
        </p:spPr>
        <p:txBody>
          <a:bodyPr/>
          <a:lstStyle/>
          <a:p>
            <a:r>
              <a:rPr lang="en-US" sz="3600" dirty="0"/>
              <a:t>Stack Tracing</a:t>
            </a:r>
            <a:endParaRPr lang="en-US" dirty="0"/>
          </a:p>
        </p:txBody>
      </p:sp>
      <p:sp>
        <p:nvSpPr>
          <p:cNvPr id="4" name="Subtitle 3">
            <a:extLst>
              <a:ext uri="{FF2B5EF4-FFF2-40B4-BE49-F238E27FC236}">
                <a16:creationId xmlns:a16="http://schemas.microsoft.com/office/drawing/2014/main" id="{E74ACDE2-7AE4-3504-E22B-10F3E8A88D22}"/>
              </a:ext>
            </a:extLst>
          </p:cNvPr>
          <p:cNvSpPr>
            <a:spLocks noGrp="1"/>
          </p:cNvSpPr>
          <p:nvPr>
            <p:ph type="subTitle" idx="1"/>
          </p:nvPr>
        </p:nvSpPr>
        <p:spPr>
          <a:xfrm>
            <a:off x="389104" y="934016"/>
            <a:ext cx="3018482" cy="369332"/>
          </a:xfrm>
        </p:spPr>
        <p:txBody>
          <a:bodyPr/>
          <a:lstStyle/>
          <a:p>
            <a:r>
              <a:rPr lang="en-US" sz="2000" dirty="0"/>
              <a:t>Function Names</a:t>
            </a:r>
          </a:p>
        </p:txBody>
      </p:sp>
      <p:sp>
        <p:nvSpPr>
          <p:cNvPr id="10" name="Rectangle 9">
            <a:extLst>
              <a:ext uri="{FF2B5EF4-FFF2-40B4-BE49-F238E27FC236}">
                <a16:creationId xmlns:a16="http://schemas.microsoft.com/office/drawing/2014/main" id="{4B78EB39-F029-7443-B1E6-76372D7C057C}"/>
              </a:ext>
            </a:extLst>
          </p:cNvPr>
          <p:cNvSpPr/>
          <p:nvPr/>
        </p:nvSpPr>
        <p:spPr>
          <a:xfrm>
            <a:off x="3662401" y="1154216"/>
            <a:ext cx="4484451" cy="343278"/>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rgbClr val="657B83"/>
                </a:solidFill>
                <a:latin typeface="Consolas" panose="020B0609020204030204" pitchFamily="49" charset="0"/>
              </a:rPr>
              <a:t>      (</a:t>
            </a:r>
            <a:r>
              <a:rPr lang="it-IT" sz="1600" dirty="0">
                <a:solidFill>
                  <a:srgbClr val="859900"/>
                </a:solidFill>
                <a:latin typeface="Consolas" panose="020B0609020204030204" pitchFamily="49" charset="0"/>
              </a:rPr>
              <a:t>define</a:t>
            </a:r>
            <a:r>
              <a:rPr lang="it-IT" sz="1600" dirty="0">
                <a:solidFill>
                  <a:srgbClr val="657B83"/>
                </a:solidFill>
                <a:latin typeface="Consolas" panose="020B0609020204030204" pitchFamily="49" charset="0"/>
              </a:rPr>
              <a:t> </a:t>
            </a:r>
            <a:r>
              <a:rPr lang="it-IT" sz="1600" dirty="0">
                <a:solidFill>
                  <a:srgbClr val="268BD2"/>
                </a:solidFill>
                <a:latin typeface="Consolas" panose="020B0609020204030204" pitchFamily="49" charset="0"/>
              </a:rPr>
              <a:t>square</a:t>
            </a:r>
            <a:r>
              <a:rPr lang="it-IT" sz="1600" dirty="0">
                <a:solidFill>
                  <a:srgbClr val="657B83"/>
                </a:solidFill>
                <a:latin typeface="Consolas" panose="020B0609020204030204" pitchFamily="49" charset="0"/>
              </a:rPr>
              <a:t> (x) (</a:t>
            </a:r>
            <a:r>
              <a:rPr lang="it-IT" sz="1600" dirty="0">
                <a:solidFill>
                  <a:srgbClr val="859900"/>
                </a:solidFill>
                <a:latin typeface="Consolas" panose="020B0609020204030204" pitchFamily="49" charset="0"/>
              </a:rPr>
              <a:t>*</a:t>
            </a:r>
            <a:r>
              <a:rPr lang="it-IT" sz="1600" dirty="0">
                <a:solidFill>
                  <a:srgbClr val="657B83"/>
                </a:solidFill>
                <a:latin typeface="Consolas" panose="020B0609020204030204" pitchFamily="49" charset="0"/>
              </a:rPr>
              <a:t> x x))</a:t>
            </a:r>
          </a:p>
        </p:txBody>
      </p:sp>
      <p:sp>
        <p:nvSpPr>
          <p:cNvPr id="12" name="Rectangle 11">
            <a:extLst>
              <a:ext uri="{FF2B5EF4-FFF2-40B4-BE49-F238E27FC236}">
                <a16:creationId xmlns:a16="http://schemas.microsoft.com/office/drawing/2014/main" id="{E7203FEE-379A-0F67-7D19-663D32D3C726}"/>
              </a:ext>
            </a:extLst>
          </p:cNvPr>
          <p:cNvSpPr/>
          <p:nvPr/>
        </p:nvSpPr>
        <p:spPr>
          <a:xfrm>
            <a:off x="473748" y="2059035"/>
            <a:ext cx="4484451" cy="1270474"/>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B4B16"/>
                </a:solidFill>
                <a:latin typeface="Consolas" panose="020B0609020204030204" pitchFamily="49" charset="0"/>
              </a:rPr>
              <a:t>FUNCODE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list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exp</a:t>
            </a:r>
          </a:p>
          <a:p>
            <a:endParaRPr lang="pt-BR" sz="1600" dirty="0">
              <a:solidFill>
                <a:srgbClr val="657B83"/>
              </a:solidFill>
              <a:latin typeface="Consolas" panose="020B0609020204030204" pitchFamily="49" charset="0"/>
            </a:endParaRPr>
          </a:p>
          <a:p>
            <a:r>
              <a:rPr lang="pt-BR" sz="1600" dirty="0">
                <a:solidFill>
                  <a:srgbClr val="657B83"/>
                </a:solidFill>
                <a:latin typeface="Consolas" panose="020B0609020204030204" pitchFamily="49" charset="0"/>
              </a:rPr>
              <a:t>(</a:t>
            </a:r>
            <a:r>
              <a:rPr lang="pt-BR" sz="1600" dirty="0">
                <a:solidFill>
                  <a:srgbClr val="859900"/>
                </a:solidFill>
                <a:latin typeface="Consolas" panose="020B0609020204030204" pitchFamily="49" charset="0"/>
              </a:rPr>
              <a:t>let</a:t>
            </a:r>
            <a:r>
              <a:rPr lang="pt-BR" sz="1600" dirty="0">
                <a:solidFill>
                  <a:srgbClr val="657B83"/>
                </a:solidFill>
                <a:latin typeface="Consolas" panose="020B0609020204030204" pitchFamily="49" charset="0"/>
              </a:rPr>
              <a:t> (</a:t>
            </a:r>
            <a:r>
              <a:rPr lang="pt-BR" sz="1600" dirty="0">
                <a:solidFill>
                  <a:srgbClr val="DC322F"/>
                </a:solidFill>
                <a:latin typeface="Consolas" panose="020B0609020204030204" pitchFamily="49" charset="0"/>
              </a:rPr>
              <a:t>[</a:t>
            </a:r>
            <a:r>
              <a:rPr lang="pt-BR" sz="1600" dirty="0">
                <a:solidFill>
                  <a:srgbClr val="657B83"/>
                </a:solidFill>
                <a:latin typeface="Consolas" panose="020B0609020204030204" pitchFamily="49" charset="0"/>
              </a:rPr>
              <a:t>r0 (</a:t>
            </a:r>
            <a:r>
              <a:rPr lang="pt-BR" sz="1600" dirty="0">
                <a:solidFill>
                  <a:srgbClr val="859900"/>
                </a:solidFill>
                <a:latin typeface="Consolas" panose="020B0609020204030204" pitchFamily="49" charset="0"/>
              </a:rPr>
              <a:t>lambda</a:t>
            </a:r>
            <a:r>
              <a:rPr lang="pt-BR" sz="1600" dirty="0">
                <a:solidFill>
                  <a:srgbClr val="657B83"/>
                </a:solidFill>
                <a:latin typeface="Consolas" panose="020B0609020204030204" pitchFamily="49" charset="0"/>
              </a:rPr>
              <a:t>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r1</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 r1))</a:t>
            </a:r>
            <a:r>
              <a:rPr lang="pt-BR" sz="1600" dirty="0">
                <a:solidFill>
                  <a:srgbClr val="DC322F"/>
                </a:solidFill>
                <a:latin typeface="Consolas" panose="020B0609020204030204" pitchFamily="49" charset="0"/>
              </a:rPr>
              <a:t>]</a:t>
            </a:r>
            <a:r>
              <a:rPr lang="pt-BR" sz="1600" dirty="0">
                <a:solidFill>
                  <a:srgbClr val="657B83"/>
                </a:solidFill>
                <a:latin typeface="Consolas" panose="020B0609020204030204" pitchFamily="49" charset="0"/>
              </a:rPr>
              <a:t>) 		   (set square r0))</a:t>
            </a:r>
          </a:p>
        </p:txBody>
      </p:sp>
      <p:sp>
        <p:nvSpPr>
          <p:cNvPr id="13" name="Rectangle 12">
            <a:extLst>
              <a:ext uri="{FF2B5EF4-FFF2-40B4-BE49-F238E27FC236}">
                <a16:creationId xmlns:a16="http://schemas.microsoft.com/office/drawing/2014/main" id="{E0462673-E7A9-646D-9800-075B3C99E216}"/>
              </a:ext>
            </a:extLst>
          </p:cNvPr>
          <p:cNvSpPr/>
          <p:nvPr/>
        </p:nvSpPr>
        <p:spPr>
          <a:xfrm>
            <a:off x="473747" y="3835809"/>
            <a:ext cx="4484451" cy="190350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B4B16"/>
                </a:solidFill>
                <a:latin typeface="Consolas" panose="020B0609020204030204" pitchFamily="49" charset="0"/>
              </a:rPr>
              <a:t>LOADFUNC</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O</a:t>
            </a:r>
            <a:r>
              <a:rPr lang="en-US" sz="1600" dirty="0">
                <a:solidFill>
                  <a:srgbClr val="657B83"/>
                </a:solidFill>
                <a:latin typeface="Consolas" panose="020B0609020204030204" pitchFamily="49" charset="0"/>
              </a:rPr>
              <a:t>.reg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instr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a:p>
            <a:endParaRPr lang="pt-BR" sz="1600" dirty="0">
              <a:solidFill>
                <a:srgbClr val="657B83"/>
              </a:solidFill>
              <a:latin typeface="Consolas" panose="020B0609020204030204" pitchFamily="49" charset="0"/>
            </a:endParaRPr>
          </a:p>
          <a:p>
            <a:r>
              <a:rPr lang="pt-BR" sz="1600" dirty="0">
                <a:solidFill>
                  <a:srgbClr val="657B83"/>
                </a:solidFill>
                <a:latin typeface="Consolas" panose="020B0609020204030204" pitchFamily="49" charset="0"/>
              </a:rPr>
              <a:t>.loadfun r0 1</a:t>
            </a:r>
          </a:p>
          <a:p>
            <a:r>
              <a:rPr lang="pt-BR" sz="1600" dirty="0">
                <a:solidFill>
                  <a:srgbClr val="657B83"/>
                </a:solidFill>
                <a:latin typeface="Consolas" panose="020B0609020204030204" pitchFamily="49" charset="0"/>
              </a:rPr>
              <a:t>        r0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a:t>
            </a:r>
          </a:p>
          <a:p>
            <a:r>
              <a:rPr lang="pt-BR" sz="1600" dirty="0">
                <a:solidFill>
                  <a:srgbClr val="657B83"/>
                </a:solidFill>
                <a:latin typeface="Consolas" panose="020B0609020204030204" pitchFamily="49" charset="0"/>
              </a:rPr>
              <a:t>        </a:t>
            </a:r>
            <a:r>
              <a:rPr lang="pt-BR" sz="1600" dirty="0">
                <a:solidFill>
                  <a:srgbClr val="268BD2"/>
                </a:solidFill>
                <a:latin typeface="Consolas" panose="020B0609020204030204" pitchFamily="49" charset="0"/>
              </a:rPr>
              <a:t>return</a:t>
            </a:r>
            <a:r>
              <a:rPr lang="pt-BR" sz="1600" dirty="0">
                <a:solidFill>
                  <a:srgbClr val="657B83"/>
                </a:solidFill>
                <a:latin typeface="Consolas" panose="020B0609020204030204" pitchFamily="49" charset="0"/>
              </a:rPr>
              <a:t> r0</a:t>
            </a:r>
          </a:p>
          <a:p>
            <a:r>
              <a:rPr lang="pt-BR" sz="1600" dirty="0">
                <a:solidFill>
                  <a:srgbClr val="657B83"/>
                </a:solidFill>
                <a:latin typeface="Consolas" panose="020B0609020204030204" pitchFamily="49" charset="0"/>
              </a:rPr>
              <a:t>el</a:t>
            </a:r>
          </a:p>
          <a:p>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square := r0</a:t>
            </a:r>
          </a:p>
        </p:txBody>
      </p:sp>
      <p:sp>
        <p:nvSpPr>
          <p:cNvPr id="15" name="Subtitle 3">
            <a:extLst>
              <a:ext uri="{FF2B5EF4-FFF2-40B4-BE49-F238E27FC236}">
                <a16:creationId xmlns:a16="http://schemas.microsoft.com/office/drawing/2014/main" id="{4D4FADBA-FD59-9310-1F43-C3AC66F2D148}"/>
              </a:ext>
            </a:extLst>
          </p:cNvPr>
          <p:cNvSpPr txBox="1">
            <a:spLocks/>
          </p:cNvSpPr>
          <p:nvPr/>
        </p:nvSpPr>
        <p:spPr>
          <a:xfrm>
            <a:off x="389105" y="1702576"/>
            <a:ext cx="2731451"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lumMod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chemeClr val="tx1">
                    <a:lumMod val="65000"/>
                    <a:lumOff val="35000"/>
                  </a:schemeClr>
                </a:solidFill>
              </a:rPr>
              <a:t>KNormal form:</a:t>
            </a:r>
          </a:p>
        </p:txBody>
      </p:sp>
      <p:sp>
        <p:nvSpPr>
          <p:cNvPr id="21" name="Subtitle 3">
            <a:extLst>
              <a:ext uri="{FF2B5EF4-FFF2-40B4-BE49-F238E27FC236}">
                <a16:creationId xmlns:a16="http://schemas.microsoft.com/office/drawing/2014/main" id="{F928E40A-2C14-C3C8-995D-FC0FD545605B}"/>
              </a:ext>
            </a:extLst>
          </p:cNvPr>
          <p:cNvSpPr txBox="1">
            <a:spLocks/>
          </p:cNvSpPr>
          <p:nvPr/>
        </p:nvSpPr>
        <p:spPr>
          <a:xfrm>
            <a:off x="389104" y="3493430"/>
            <a:ext cx="2731451" cy="36933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lumMod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chemeClr val="tx1">
                    <a:lumMod val="65000"/>
                    <a:lumOff val="35000"/>
                  </a:schemeClr>
                </a:solidFill>
              </a:rPr>
              <a:t>Assembly:</a:t>
            </a:r>
          </a:p>
        </p:txBody>
      </p:sp>
      <p:sp>
        <p:nvSpPr>
          <p:cNvPr id="28" name="Rectangle 27">
            <a:extLst>
              <a:ext uri="{FF2B5EF4-FFF2-40B4-BE49-F238E27FC236}">
                <a16:creationId xmlns:a16="http://schemas.microsoft.com/office/drawing/2014/main" id="{D4317E3C-A6EB-FDD7-BA8E-47BA60FF9208}"/>
              </a:ext>
            </a:extLst>
          </p:cNvPr>
          <p:cNvSpPr/>
          <p:nvPr/>
        </p:nvSpPr>
        <p:spPr>
          <a:xfrm>
            <a:off x="6707094" y="2059035"/>
            <a:ext cx="5011158" cy="1270474"/>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B4B16"/>
                </a:solidFill>
                <a:latin typeface="Consolas" panose="020B0609020204030204" pitchFamily="49" charset="0"/>
              </a:rPr>
              <a:t>FUNCODE</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name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list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268BD2"/>
                </a:solidFill>
                <a:latin typeface="Consolas" panose="020B0609020204030204" pitchFamily="49" charset="0"/>
              </a:rPr>
              <a:t>'a</a:t>
            </a:r>
            <a:r>
              <a:rPr lang="en-US" sz="1600" dirty="0">
                <a:solidFill>
                  <a:srgbClr val="657B83"/>
                </a:solidFill>
                <a:latin typeface="Consolas" panose="020B0609020204030204" pitchFamily="49" charset="0"/>
              </a:rPr>
              <a:t> exp</a:t>
            </a:r>
          </a:p>
          <a:p>
            <a:endParaRPr lang="pt-BR" sz="1600" dirty="0">
              <a:solidFill>
                <a:srgbClr val="657B83"/>
              </a:solidFill>
              <a:latin typeface="Consolas" panose="020B0609020204030204" pitchFamily="49" charset="0"/>
            </a:endParaRPr>
          </a:p>
          <a:p>
            <a:r>
              <a:rPr lang="pt-BR" sz="1600" dirty="0">
                <a:solidFill>
                  <a:srgbClr val="657B83"/>
                </a:solidFill>
                <a:latin typeface="Consolas" panose="020B0609020204030204" pitchFamily="49" charset="0"/>
              </a:rPr>
              <a:t>(</a:t>
            </a:r>
            <a:r>
              <a:rPr lang="pt-BR" sz="1600" dirty="0">
                <a:solidFill>
                  <a:srgbClr val="859900"/>
                </a:solidFill>
                <a:latin typeface="Consolas" panose="020B0609020204030204" pitchFamily="49" charset="0"/>
              </a:rPr>
              <a:t>let</a:t>
            </a:r>
            <a:r>
              <a:rPr lang="pt-BR" sz="1600" dirty="0">
                <a:solidFill>
                  <a:srgbClr val="657B83"/>
                </a:solidFill>
                <a:latin typeface="Consolas" panose="020B0609020204030204" pitchFamily="49" charset="0"/>
              </a:rPr>
              <a:t> (</a:t>
            </a:r>
            <a:r>
              <a:rPr lang="pt-BR" sz="1600" dirty="0">
                <a:solidFill>
                  <a:srgbClr val="DC322F"/>
                </a:solidFill>
                <a:latin typeface="Consolas" panose="020B0609020204030204" pitchFamily="49" charset="0"/>
              </a:rPr>
              <a:t>[</a:t>
            </a:r>
            <a:r>
              <a:rPr lang="pt-BR" sz="1600" dirty="0">
                <a:solidFill>
                  <a:srgbClr val="657B83"/>
                </a:solidFill>
                <a:latin typeface="Consolas" panose="020B0609020204030204" pitchFamily="49" charset="0"/>
              </a:rPr>
              <a:t>r0 (</a:t>
            </a:r>
            <a:r>
              <a:rPr lang="pt-BR" sz="1600" dirty="0">
                <a:solidFill>
                  <a:srgbClr val="859900"/>
                </a:solidFill>
                <a:latin typeface="Consolas" panose="020B0609020204030204" pitchFamily="49" charset="0"/>
              </a:rPr>
              <a:t>lambda</a:t>
            </a:r>
            <a:r>
              <a:rPr lang="pt-BR" sz="1600" dirty="0">
                <a:solidFill>
                  <a:srgbClr val="657B83"/>
                </a:solidFill>
                <a:latin typeface="Consolas" panose="020B0609020204030204" pitchFamily="49" charset="0"/>
              </a:rPr>
              <a:t>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r1</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 r1))</a:t>
            </a:r>
            <a:r>
              <a:rPr lang="pt-BR" sz="1600" dirty="0">
                <a:solidFill>
                  <a:srgbClr val="DC322F"/>
                </a:solidFill>
                <a:latin typeface="Consolas" panose="020B0609020204030204" pitchFamily="49" charset="0"/>
              </a:rPr>
              <a:t>]</a:t>
            </a:r>
            <a:r>
              <a:rPr lang="pt-BR" sz="1600" dirty="0">
                <a:solidFill>
                  <a:srgbClr val="657B83"/>
                </a:solidFill>
                <a:latin typeface="Consolas" panose="020B0609020204030204" pitchFamily="49" charset="0"/>
              </a:rPr>
              <a:t>) 		   	   (set square r0))</a:t>
            </a:r>
          </a:p>
        </p:txBody>
      </p:sp>
      <p:sp>
        <p:nvSpPr>
          <p:cNvPr id="29" name="Rectangle 28">
            <a:extLst>
              <a:ext uri="{FF2B5EF4-FFF2-40B4-BE49-F238E27FC236}">
                <a16:creationId xmlns:a16="http://schemas.microsoft.com/office/drawing/2014/main" id="{DC5132E7-279A-DD77-8D5B-3FCBF14AE02B}"/>
              </a:ext>
            </a:extLst>
          </p:cNvPr>
          <p:cNvSpPr/>
          <p:nvPr/>
        </p:nvSpPr>
        <p:spPr>
          <a:xfrm>
            <a:off x="6707094" y="3835808"/>
            <a:ext cx="5011159" cy="1903509"/>
          </a:xfrm>
          <a:prstGeom prst="rect">
            <a:avLst/>
          </a:prstGeom>
          <a:solidFill>
            <a:srgbClr val="F5F7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B4B16"/>
                </a:solidFill>
                <a:latin typeface="Consolas" panose="020B0609020204030204" pitchFamily="49" charset="0"/>
              </a:rPr>
              <a:t>LOADFUNC</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of</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O</a:t>
            </a:r>
            <a:r>
              <a:rPr lang="en-US" sz="1600" dirty="0">
                <a:solidFill>
                  <a:srgbClr val="657B83"/>
                </a:solidFill>
                <a:latin typeface="Consolas" panose="020B0609020204030204" pitchFamily="49" charset="0"/>
              </a:rPr>
              <a:t>.reg </a:t>
            </a:r>
            <a:r>
              <a:rPr lang="en-US" sz="1600" dirty="0">
                <a:solidFill>
                  <a:srgbClr val="859900"/>
                </a:solidFill>
                <a:latin typeface="Consolas" panose="020B0609020204030204" pitchFamily="49" charset="0"/>
              </a:rPr>
              <a:t>*</a:t>
            </a:r>
            <a:r>
              <a:rPr lang="en-US" sz="1600" dirty="0">
                <a:solidFill>
                  <a:srgbClr val="657B83"/>
                </a:solidFill>
                <a:latin typeface="Consolas" panose="020B0609020204030204" pitchFamily="49" charset="0"/>
              </a:rPr>
              <a:t> </a:t>
            </a:r>
            <a:r>
              <a:rPr lang="en-US" sz="1600" dirty="0">
                <a:solidFill>
                  <a:srgbClr val="CB4B16"/>
                </a:solidFill>
                <a:latin typeface="Consolas" panose="020B0609020204030204" pitchFamily="49" charset="0"/>
              </a:rPr>
              <a:t>int</a:t>
            </a:r>
            <a:r>
              <a:rPr lang="en-US" sz="1600" dirty="0">
                <a:solidFill>
                  <a:srgbClr val="657B83"/>
                </a:solidFill>
                <a:latin typeface="Consolas" panose="020B0609020204030204" pitchFamily="49" charset="0"/>
              </a:rPr>
              <a:t> </a:t>
            </a:r>
            <a:r>
              <a:rPr lang="en-US" sz="1600" dirty="0">
                <a:solidFill>
                  <a:srgbClr val="859900"/>
                </a:solidFill>
                <a:latin typeface="Consolas" panose="020B0609020204030204" pitchFamily="49" charset="0"/>
              </a:rPr>
              <a:t>* name *</a:t>
            </a:r>
            <a:r>
              <a:rPr lang="en-US" sz="1600" dirty="0">
                <a:solidFill>
                  <a:srgbClr val="657B83"/>
                </a:solidFill>
                <a:latin typeface="Consolas" panose="020B0609020204030204" pitchFamily="49" charset="0"/>
              </a:rPr>
              <a:t> instr </a:t>
            </a:r>
            <a:r>
              <a:rPr lang="en-US" sz="1600" dirty="0">
                <a:solidFill>
                  <a:srgbClr val="CB4B16"/>
                </a:solidFill>
                <a:latin typeface="Consolas" panose="020B0609020204030204" pitchFamily="49" charset="0"/>
              </a:rPr>
              <a:t>list</a:t>
            </a:r>
            <a:endParaRPr lang="en-US" sz="1600" dirty="0">
              <a:solidFill>
                <a:srgbClr val="657B83"/>
              </a:solidFill>
              <a:latin typeface="Consolas" panose="020B0609020204030204" pitchFamily="49" charset="0"/>
            </a:endParaRPr>
          </a:p>
          <a:p>
            <a:endParaRPr lang="pt-BR" sz="1600" dirty="0">
              <a:solidFill>
                <a:srgbClr val="657B83"/>
              </a:solidFill>
              <a:latin typeface="Consolas" panose="020B0609020204030204" pitchFamily="49" charset="0"/>
            </a:endParaRPr>
          </a:p>
          <a:p>
            <a:r>
              <a:rPr lang="pt-BR" sz="1600" dirty="0">
                <a:solidFill>
                  <a:srgbClr val="657B83"/>
                </a:solidFill>
                <a:latin typeface="Consolas" panose="020B0609020204030204" pitchFamily="49" charset="0"/>
              </a:rPr>
              <a:t>.loadfun r0 1 square</a:t>
            </a:r>
          </a:p>
          <a:p>
            <a:r>
              <a:rPr lang="pt-BR" sz="1600" dirty="0">
                <a:solidFill>
                  <a:srgbClr val="657B83"/>
                </a:solidFill>
                <a:latin typeface="Consolas" panose="020B0609020204030204" pitchFamily="49" charset="0"/>
              </a:rPr>
              <a:t>        r0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 </a:t>
            </a:r>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 r1</a:t>
            </a:r>
          </a:p>
          <a:p>
            <a:r>
              <a:rPr lang="pt-BR" sz="1600" dirty="0">
                <a:solidFill>
                  <a:srgbClr val="657B83"/>
                </a:solidFill>
                <a:latin typeface="Consolas" panose="020B0609020204030204" pitchFamily="49" charset="0"/>
              </a:rPr>
              <a:t>        </a:t>
            </a:r>
            <a:r>
              <a:rPr lang="pt-BR" sz="1600" dirty="0">
                <a:solidFill>
                  <a:srgbClr val="268BD2"/>
                </a:solidFill>
                <a:latin typeface="Consolas" panose="020B0609020204030204" pitchFamily="49" charset="0"/>
              </a:rPr>
              <a:t>return</a:t>
            </a:r>
            <a:r>
              <a:rPr lang="pt-BR" sz="1600" dirty="0">
                <a:solidFill>
                  <a:srgbClr val="657B83"/>
                </a:solidFill>
                <a:latin typeface="Consolas" panose="020B0609020204030204" pitchFamily="49" charset="0"/>
              </a:rPr>
              <a:t> r0</a:t>
            </a:r>
          </a:p>
          <a:p>
            <a:r>
              <a:rPr lang="pt-BR" sz="1600" dirty="0">
                <a:solidFill>
                  <a:srgbClr val="657B83"/>
                </a:solidFill>
                <a:latin typeface="Consolas" panose="020B0609020204030204" pitchFamily="49" charset="0"/>
              </a:rPr>
              <a:t>el</a:t>
            </a:r>
          </a:p>
          <a:p>
            <a:r>
              <a:rPr lang="pt-BR" sz="1600" dirty="0">
                <a:solidFill>
                  <a:srgbClr val="859900"/>
                </a:solidFill>
                <a:latin typeface="Consolas" panose="020B0609020204030204" pitchFamily="49" charset="0"/>
              </a:rPr>
              <a:t>%</a:t>
            </a:r>
            <a:r>
              <a:rPr lang="pt-BR" sz="1600" dirty="0">
                <a:solidFill>
                  <a:srgbClr val="657B83"/>
                </a:solidFill>
                <a:latin typeface="Consolas" panose="020B0609020204030204" pitchFamily="49" charset="0"/>
              </a:rPr>
              <a:t>square := r0</a:t>
            </a:r>
          </a:p>
        </p:txBody>
      </p:sp>
      <p:sp>
        <p:nvSpPr>
          <p:cNvPr id="35" name="Oval 34">
            <a:extLst>
              <a:ext uri="{FF2B5EF4-FFF2-40B4-BE49-F238E27FC236}">
                <a16:creationId xmlns:a16="http://schemas.microsoft.com/office/drawing/2014/main" id="{A5DD6332-DA6F-9C65-4D2E-65915D29CB47}"/>
              </a:ext>
            </a:extLst>
          </p:cNvPr>
          <p:cNvSpPr/>
          <p:nvPr/>
        </p:nvSpPr>
        <p:spPr>
          <a:xfrm>
            <a:off x="8336604" y="4416357"/>
            <a:ext cx="700392" cy="301558"/>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36" name="Picture 35">
            <a:extLst>
              <a:ext uri="{FF2B5EF4-FFF2-40B4-BE49-F238E27FC236}">
                <a16:creationId xmlns:a16="http://schemas.microsoft.com/office/drawing/2014/main" id="{7A3D3F29-7FEF-2309-BB1A-21BC6667D777}"/>
              </a:ext>
            </a:extLst>
          </p:cNvPr>
          <p:cNvPicPr>
            <a:picLocks noChangeAspect="1"/>
          </p:cNvPicPr>
          <p:nvPr/>
        </p:nvPicPr>
        <p:blipFill>
          <a:blip r:embed="rId3"/>
          <a:stretch>
            <a:fillRect/>
          </a:stretch>
        </p:blipFill>
        <p:spPr>
          <a:xfrm>
            <a:off x="6644237" y="0"/>
            <a:ext cx="5547763" cy="819556"/>
          </a:xfrm>
          <a:prstGeom prst="rect">
            <a:avLst/>
          </a:prstGeom>
        </p:spPr>
      </p:pic>
      <p:sp>
        <p:nvSpPr>
          <p:cNvPr id="37" name="Oval 36">
            <a:extLst>
              <a:ext uri="{FF2B5EF4-FFF2-40B4-BE49-F238E27FC236}">
                <a16:creationId xmlns:a16="http://schemas.microsoft.com/office/drawing/2014/main" id="{D8EA21EE-9CC4-50C0-7F7D-AE703D9A3D90}"/>
              </a:ext>
            </a:extLst>
          </p:cNvPr>
          <p:cNvSpPr/>
          <p:nvPr/>
        </p:nvSpPr>
        <p:spPr>
          <a:xfrm>
            <a:off x="7905345" y="2201343"/>
            <a:ext cx="700392" cy="301558"/>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2365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5" grpId="0" animBg="1"/>
      <p:bldP spid="37" grpId="0" animBg="1"/>
    </p:bldLst>
  </p:timing>
</p:sld>
</file>

<file path=ppt/theme/theme1.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21054</TotalTime>
  <Words>3816</Words>
  <Application>Microsoft Office PowerPoint</Application>
  <PresentationFormat>Widescreen</PresentationFormat>
  <Paragraphs>720</Paragraphs>
  <Slides>40</Slides>
  <Notes>18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40</vt:i4>
      </vt:variant>
    </vt:vector>
  </HeadingPairs>
  <TitlesOfParts>
    <vt:vector size="50" baseType="lpstr">
      <vt:lpstr>System Font Regular</vt:lpstr>
      <vt:lpstr>Arial</vt:lpstr>
      <vt:lpstr>Arial Black</vt:lpstr>
      <vt:lpstr>Arial Rounded MT Bold</vt:lpstr>
      <vt:lpstr>Calibri</vt:lpstr>
      <vt:lpstr>Calibri Light</vt:lpstr>
      <vt:lpstr>Consolas</vt:lpstr>
      <vt:lpstr>6_Custom Design</vt:lpstr>
      <vt:lpstr>7_Custom Design</vt:lpstr>
      <vt:lpstr>8_Custom Design</vt:lpstr>
      <vt:lpstr>CS106 Final Workshop</vt:lpstr>
      <vt:lpstr>FULL SCREEN IMAGE SLIDE</vt:lpstr>
      <vt:lpstr>Highlights</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Stack Tracing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Ann</dc:creator>
  <cp:lastModifiedBy>Matt</cp:lastModifiedBy>
  <cp:revision>390</cp:revision>
  <dcterms:created xsi:type="dcterms:W3CDTF">2022-05-27T12:54:27Z</dcterms:created>
  <dcterms:modified xsi:type="dcterms:W3CDTF">2023-05-09T17:04:52Z</dcterms:modified>
</cp:coreProperties>
</file>