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disha-misalanalyticsindiamag-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ibm.com/ibm-q/system-o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quantum/quickstart?view=qsharp-preview&amp;tabs=tabid-vs201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nalyticsindiamag.com/heres-why-you-should-learn-apples-open-source-programming-language-swift/" TargetMode="External"/><Relationship Id="rId2" Type="http://schemas.openxmlformats.org/officeDocument/2006/relationships/hyperlink" Target="https://www.analyticsindiamag.com/guide-python-data-analytics-20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1707.03429.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rawberryfields.readthedocs.io/en/latest/tutorials/blackbird.html" TargetMode="External"/><Relationship Id="rId2" Type="http://schemas.openxmlformats.org/officeDocument/2006/relationships/hyperlink" Target="https://www.xanadu.ai/"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strawberryfields.readthedocs.io/en/latest/algorithms/gaussian_boson_sampling.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304.5485.pdf" TargetMode="External"/><Relationship Id="rId2" Type="http://schemas.openxmlformats.org/officeDocument/2006/relationships/hyperlink" Target="https://www.analyticsindiamag.com/the-quantum-internet-is-still-a-futuristic-dream-at-least-a-decade-awa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048000"/>
          </a:xfrm>
        </p:spPr>
        <p:txBody>
          <a:bodyPr>
            <a:normAutofit/>
          </a:bodyPr>
          <a:lstStyle/>
          <a:p>
            <a:r>
              <a:rPr lang="en-US" sz="3200" b="1" dirty="0" err="1">
                <a:solidFill>
                  <a:srgbClr val="C00000"/>
                </a:solidFill>
              </a:rPr>
              <a:t>Printf</a:t>
            </a:r>
            <a:r>
              <a:rPr lang="en-US" sz="3200" b="1" dirty="0">
                <a:solidFill>
                  <a:srgbClr val="C00000"/>
                </a:solidFill>
              </a:rPr>
              <a:t>(“Hello Quantum World!)”; Learn The Essentials Of Quantum Computing</a:t>
            </a:r>
            <a:br>
              <a:rPr lang="en-US" sz="3200" b="1" dirty="0">
                <a:solidFill>
                  <a:srgbClr val="C00000"/>
                </a:solidFill>
              </a:rPr>
            </a:br>
            <a:r>
              <a:rPr lang="en-US" sz="3200" cap="all" dirty="0">
                <a:solidFill>
                  <a:srgbClr val="C00000"/>
                </a:solidFill>
              </a:rPr>
              <a:t>29/01/2019</a:t>
            </a:r>
          </a:p>
        </p:txBody>
      </p:sp>
      <p:sp>
        <p:nvSpPr>
          <p:cNvPr id="3" name="Subtitle 2"/>
          <p:cNvSpPr>
            <a:spLocks noGrp="1"/>
          </p:cNvSpPr>
          <p:nvPr>
            <p:ph type="subTitle" idx="1"/>
          </p:nvPr>
        </p:nvSpPr>
        <p:spPr>
          <a:xfrm>
            <a:off x="381000" y="5410200"/>
            <a:ext cx="8229600" cy="1066800"/>
          </a:xfrm>
        </p:spPr>
        <p:txBody>
          <a:bodyPr>
            <a:normAutofit/>
          </a:bodyPr>
          <a:lstStyle/>
          <a:p>
            <a:r>
              <a:rPr lang="en-US" sz="1800" cap="all" dirty="0">
                <a:hlinkClick r:id="rId2"/>
              </a:rPr>
              <a:t>DISHA </a:t>
            </a:r>
            <a:r>
              <a:rPr lang="en-US" sz="1800" cap="all" dirty="0" smtClean="0">
                <a:hlinkClick r:id="rId2"/>
              </a:rPr>
              <a:t>MISAL</a:t>
            </a:r>
            <a:endParaRPr lang="en-US" sz="1800" cap="all" dirty="0" smtClean="0"/>
          </a:p>
          <a:p>
            <a:r>
              <a:rPr lang="en-US" sz="1800" dirty="0" smtClean="0"/>
              <a:t>Found </a:t>
            </a:r>
            <a:r>
              <a:rPr lang="en-US" sz="1800" dirty="0"/>
              <a:t>a way to Data Science and AI though her fascination for Technology. Likes to read, watch football and has an </a:t>
            </a:r>
            <a:r>
              <a:rPr lang="en-US" sz="1800" dirty="0" err="1"/>
              <a:t>enourmous</a:t>
            </a:r>
            <a:r>
              <a:rPr lang="en-US" sz="1800" dirty="0"/>
              <a:t> amount affection for Astrophysics.</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a:bodyPr>
          <a:lstStyle/>
          <a:p>
            <a:r>
              <a:rPr lang="en-US" sz="2000" dirty="0"/>
              <a:t>IBM recently unveiled commercial quantum computer called the </a:t>
            </a:r>
            <a:r>
              <a:rPr lang="en-US" sz="2000" u="sng" dirty="0">
                <a:hlinkClick r:id="rId2"/>
              </a:rPr>
              <a:t>IBM Q System One</a:t>
            </a:r>
            <a:r>
              <a:rPr lang="en-US" sz="2000" dirty="0"/>
              <a:t>. There are already several programming languages dedicated for quantum programming. Here are some examples of quantum programming languages that will help to write quantum algorithms using high-level constructs.</a:t>
            </a:r>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err="1">
                <a:solidFill>
                  <a:srgbClr val="C00000"/>
                </a:solidFill>
              </a:rPr>
              <a:t>cin</a:t>
            </a:r>
            <a:r>
              <a:rPr lang="en-US" sz="2400" b="1" dirty="0">
                <a:solidFill>
                  <a:srgbClr val="C00000"/>
                </a:solidFill>
              </a:rPr>
              <a:t>&gt;&gt;Quantum </a:t>
            </a:r>
            <a:r>
              <a:rPr lang="en-US" sz="2400" b="1" dirty="0" smtClean="0">
                <a:solidFill>
                  <a:srgbClr val="C00000"/>
                </a:solidFill>
              </a:rPr>
              <a:t>Programming – Q#</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Autofit/>
          </a:bodyPr>
          <a:lstStyle/>
          <a:p>
            <a:r>
              <a:rPr lang="en-US" sz="1600" dirty="0"/>
              <a:t>Here are some languages for quantum programming</a:t>
            </a:r>
            <a:r>
              <a:rPr lang="en-US" sz="1600" dirty="0" smtClean="0"/>
              <a:t>.</a:t>
            </a:r>
          </a:p>
          <a:p>
            <a:r>
              <a:rPr lang="en-US" sz="1600" b="1" dirty="0"/>
              <a:t>1.Q#: </a:t>
            </a:r>
            <a:r>
              <a:rPr lang="en-US" sz="1600" dirty="0"/>
              <a:t>Q# fro Microsoft is perhaps one of the most popular programming languages among all the other languages in this list. Q# is a production of Microsoft. Through its </a:t>
            </a:r>
            <a:r>
              <a:rPr lang="en-US" sz="1600" i="1" dirty="0"/>
              <a:t>Quantum Development Kit, </a:t>
            </a:r>
            <a:r>
              <a:rPr lang="en-US" sz="1600" dirty="0"/>
              <a:t>it has a quantum simulator, libraries to implement quantum algorithms and the language Q#, which is available as a separately downloaded extension for Visual Studio. The language is used for writing subroutine that executes on an adjunct quantum processor, under the control of a classical host program and computer. They currently have the </a:t>
            </a:r>
            <a:r>
              <a:rPr lang="en-US" sz="1600" dirty="0" err="1"/>
              <a:t>subroutes</a:t>
            </a:r>
            <a:r>
              <a:rPr lang="en-US" sz="1600" dirty="0"/>
              <a:t> on Q# executed on a simulator, since quantum processors are not widely available.</a:t>
            </a:r>
          </a:p>
          <a:p>
            <a:r>
              <a:rPr lang="en-US" sz="1600" dirty="0"/>
              <a:t>Q# provides a small set of primitive types, along with two ways (arrays and tuples) for creating new, structured types. It supports a basic procedural model for writing programs, with loops and if/then statements. The top-level constructs in Q# are user defined types, operations, and functions. The only Qubit expressions are symbols that are bound to Qubit values or array elements of Qubit arrays. There are no Qubit literals. Following is an example of a Q# code from </a:t>
            </a:r>
            <a:r>
              <a:rPr lang="en-US" sz="1600" u="sng" dirty="0">
                <a:hlinkClick r:id="rId2"/>
              </a:rPr>
              <a:t>Microsoft</a:t>
            </a:r>
            <a:r>
              <a:rPr lang="en-US" sz="1600" dirty="0"/>
              <a:t>:</a:t>
            </a:r>
          </a:p>
          <a:p>
            <a:pPr marL="0" indent="0" algn="just">
              <a:buNone/>
            </a:pPr>
            <a:r>
              <a:rPr lang="en-US" sz="1600" dirty="0" smtClean="0"/>
              <a:t>			</a:t>
            </a:r>
            <a:r>
              <a:rPr lang="en-US" sz="1600" dirty="0" smtClean="0">
                <a:solidFill>
                  <a:srgbClr val="7030A0"/>
                </a:solidFill>
              </a:rPr>
              <a:t>namespace </a:t>
            </a:r>
            <a:r>
              <a:rPr lang="en-US" sz="1600" dirty="0" err="1">
                <a:solidFill>
                  <a:srgbClr val="7030A0"/>
                </a:solidFill>
              </a:rPr>
              <a:t>Quantum.Bell</a:t>
            </a:r>
            <a:endParaRPr lang="en-US" sz="1600" dirty="0">
              <a:solidFill>
                <a:srgbClr val="7030A0"/>
              </a:solidFill>
            </a:endParaRPr>
          </a:p>
          <a:p>
            <a:pPr marL="0" indent="0" algn="just">
              <a:buNone/>
            </a:pPr>
            <a:r>
              <a:rPr lang="en-US" sz="1600" dirty="0" smtClean="0">
                <a:solidFill>
                  <a:srgbClr val="7030A0"/>
                </a:solidFill>
              </a:rPr>
              <a:t>			{</a:t>
            </a:r>
            <a:endParaRPr lang="en-US" sz="1600" dirty="0">
              <a:solidFill>
                <a:srgbClr val="7030A0"/>
              </a:solidFill>
            </a:endParaRPr>
          </a:p>
          <a:p>
            <a:pPr marL="0" indent="0" algn="just">
              <a:buNone/>
            </a:pPr>
            <a:r>
              <a:rPr lang="en-US" sz="1600" dirty="0" smtClean="0">
                <a:solidFill>
                  <a:srgbClr val="7030A0"/>
                </a:solidFill>
              </a:rPr>
              <a:t>			</a:t>
            </a:r>
            <a:r>
              <a:rPr lang="en-US" sz="1600" dirty="0">
                <a:solidFill>
                  <a:srgbClr val="7030A0"/>
                </a:solidFill>
              </a:rPr>
              <a:t>   open </a:t>
            </a:r>
            <a:r>
              <a:rPr lang="en-US" sz="1600" dirty="0" err="1">
                <a:solidFill>
                  <a:srgbClr val="7030A0"/>
                </a:solidFill>
              </a:rPr>
              <a:t>Microsoft.Quantum.Canon</a:t>
            </a:r>
            <a:r>
              <a:rPr lang="en-US" sz="1600" dirty="0">
                <a:solidFill>
                  <a:srgbClr val="7030A0"/>
                </a:solidFill>
              </a:rPr>
              <a:t>;</a:t>
            </a:r>
          </a:p>
          <a:p>
            <a:pPr marL="0" indent="0" algn="just">
              <a:buNone/>
            </a:pPr>
            <a:r>
              <a:rPr lang="en-US" sz="1600" dirty="0" smtClean="0">
                <a:solidFill>
                  <a:srgbClr val="7030A0"/>
                </a:solidFill>
              </a:rPr>
              <a:t>			</a:t>
            </a:r>
            <a:r>
              <a:rPr lang="en-US" sz="1600" dirty="0">
                <a:solidFill>
                  <a:srgbClr val="7030A0"/>
                </a:solidFill>
              </a:rPr>
              <a:t>   open </a:t>
            </a:r>
            <a:r>
              <a:rPr lang="en-US" sz="1600" dirty="0" err="1">
                <a:solidFill>
                  <a:srgbClr val="7030A0"/>
                </a:solidFill>
              </a:rPr>
              <a:t>Microsoft.Quantum.Primitive</a:t>
            </a:r>
            <a:r>
              <a:rPr lang="en-US" sz="1600" dirty="0">
                <a:solidFill>
                  <a:srgbClr val="7030A0"/>
                </a:solidFill>
              </a:rPr>
              <a:t>;</a:t>
            </a:r>
          </a:p>
          <a:p>
            <a:pPr marL="0" indent="0" algn="just">
              <a:buNone/>
            </a:pPr>
            <a:r>
              <a:rPr lang="en-US" sz="1600" dirty="0" smtClean="0">
                <a:solidFill>
                  <a:srgbClr val="7030A0"/>
                </a:solidFill>
              </a:rPr>
              <a:t>			</a:t>
            </a:r>
            <a:r>
              <a:rPr lang="en-US" sz="1600" dirty="0">
                <a:solidFill>
                  <a:srgbClr val="7030A0"/>
                </a:solidFill>
              </a:rPr>
              <a:t>   operation </a:t>
            </a:r>
            <a:r>
              <a:rPr lang="en-US" sz="1600" dirty="0" err="1">
                <a:solidFill>
                  <a:srgbClr val="7030A0"/>
                </a:solidFill>
              </a:rPr>
              <a:t>HelloQ</a:t>
            </a:r>
            <a:r>
              <a:rPr lang="en-US" sz="1600" dirty="0">
                <a:solidFill>
                  <a:srgbClr val="7030A0"/>
                </a:solidFill>
              </a:rPr>
              <a:t> () : Unit {</a:t>
            </a:r>
          </a:p>
          <a:p>
            <a:pPr marL="0" indent="0" algn="just">
              <a:buNone/>
            </a:pPr>
            <a:r>
              <a:rPr lang="en-US" sz="1600" dirty="0" smtClean="0">
                <a:solidFill>
                  <a:srgbClr val="7030A0"/>
                </a:solidFill>
              </a:rPr>
              <a:t>			</a:t>
            </a:r>
            <a:r>
              <a:rPr lang="en-US" sz="1600" dirty="0">
                <a:solidFill>
                  <a:srgbClr val="7030A0"/>
                </a:solidFill>
              </a:rPr>
              <a:t>       Message(“Hello quantum world!”);</a:t>
            </a:r>
          </a:p>
          <a:p>
            <a:pPr marL="0" indent="0" algn="just">
              <a:buNone/>
            </a:pPr>
            <a:r>
              <a:rPr lang="en-US" sz="1600" dirty="0" smtClean="0">
                <a:solidFill>
                  <a:srgbClr val="7030A0"/>
                </a:solidFill>
              </a:rPr>
              <a:t>			</a:t>
            </a:r>
            <a:r>
              <a:rPr lang="en-US" sz="1600" dirty="0">
                <a:solidFill>
                  <a:srgbClr val="7030A0"/>
                </a:solidFill>
              </a:rPr>
              <a:t>   }</a:t>
            </a:r>
          </a:p>
          <a:p>
            <a:pPr marL="0" indent="0" algn="just">
              <a:buNone/>
            </a:pPr>
            <a:r>
              <a:rPr lang="en-US" sz="1600" dirty="0" smtClean="0">
                <a:solidFill>
                  <a:srgbClr val="7030A0"/>
                </a:solidFill>
              </a:rPr>
              <a:t>			}</a:t>
            </a:r>
            <a:endParaRPr lang="en-US" sz="1600" dirty="0">
              <a:solidFill>
                <a:srgbClr val="7030A0"/>
              </a:solidFill>
            </a:endParaRPr>
          </a:p>
          <a:p>
            <a:endParaRPr lang="en-US" sz="16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err="1">
                <a:solidFill>
                  <a:srgbClr val="C00000"/>
                </a:solidFill>
              </a:rPr>
              <a:t>cin</a:t>
            </a:r>
            <a:r>
              <a:rPr lang="en-US" sz="2400" b="1" dirty="0">
                <a:solidFill>
                  <a:srgbClr val="C00000"/>
                </a:solidFill>
              </a:rPr>
              <a:t>&gt;&gt;Quantum </a:t>
            </a:r>
            <a:r>
              <a:rPr lang="en-US" sz="2400" b="1" dirty="0" smtClean="0">
                <a:solidFill>
                  <a:srgbClr val="C00000"/>
                </a:solidFill>
              </a:rPr>
              <a:t>Programming – </a:t>
            </a:r>
            <a:r>
              <a:rPr lang="en-US" sz="2400" b="1" dirty="0" err="1" smtClean="0">
                <a:solidFill>
                  <a:srgbClr val="C00000"/>
                </a:solidFill>
              </a:rPr>
              <a:t>PyQuil</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Autofit/>
          </a:bodyPr>
          <a:lstStyle/>
          <a:p>
            <a:r>
              <a:rPr lang="en-US" sz="1600" b="1" dirty="0"/>
              <a:t>2.PyQuil:</a:t>
            </a:r>
            <a:r>
              <a:rPr lang="en-US" sz="1600" dirty="0"/>
              <a:t> A product of </a:t>
            </a:r>
            <a:r>
              <a:rPr lang="en-US" sz="1600" dirty="0" err="1"/>
              <a:t>Rigetti’s</a:t>
            </a:r>
            <a:r>
              <a:rPr lang="en-US" sz="1600" dirty="0"/>
              <a:t> software development kit called Forest, which is a developer environment to write and run quantum programs, </a:t>
            </a:r>
            <a:r>
              <a:rPr lang="en-US" sz="1600" dirty="0" err="1"/>
              <a:t>PyQuil</a:t>
            </a:r>
            <a:r>
              <a:rPr lang="en-US" sz="1600" dirty="0"/>
              <a:t> is a Python-based library. It stands for </a:t>
            </a:r>
            <a:r>
              <a:rPr lang="en-US" sz="1600" u="sng" dirty="0">
                <a:hlinkClick r:id="rId2"/>
              </a:rPr>
              <a:t>Python</a:t>
            </a:r>
            <a:r>
              <a:rPr lang="en-US" sz="1600" dirty="0"/>
              <a:t> Quantum Instruction Language and is an </a:t>
            </a:r>
            <a:r>
              <a:rPr lang="en-US" sz="1600" u="sng" dirty="0">
                <a:hlinkClick r:id="rId3"/>
              </a:rPr>
              <a:t>open source</a:t>
            </a:r>
            <a:r>
              <a:rPr lang="en-US" sz="1600" dirty="0"/>
              <a:t> Python library hosted on GitHub, to help with writing and running quantum programs. Quantum Instruction Language (</a:t>
            </a:r>
            <a:r>
              <a:rPr lang="en-US" sz="1600" dirty="0" err="1"/>
              <a:t>Quil</a:t>
            </a:r>
            <a:r>
              <a:rPr lang="en-US" sz="1600" dirty="0"/>
              <a:t>) is a quantum instruction language standard. Instructions written in </a:t>
            </a:r>
            <a:r>
              <a:rPr lang="en-US" sz="1600" dirty="0" err="1"/>
              <a:t>Quil</a:t>
            </a:r>
            <a:r>
              <a:rPr lang="en-US" sz="1600" dirty="0"/>
              <a:t> can be executed on any implementation of a quantum abstract machine, such as the quantum virtual machine (QVM), which is cloud-based, or on a real quantum processing unit (QPU). This is a classical simulation of a quantum processor that can simulate various qubit operations. The default access key allows you to run simulations of up to 26 qubits.</a:t>
            </a:r>
          </a:p>
          <a:p>
            <a:r>
              <a:rPr lang="en-US" sz="1600" dirty="0"/>
              <a:t>Another two-qubit gate example is the SWAP gate, which swaps the |01⟩ and |10⟩ states:</a:t>
            </a:r>
          </a:p>
          <a:p>
            <a:r>
              <a:rPr lang="en-US" sz="1600" dirty="0"/>
              <a:t>SWAP|01&gt; =  (1+0j)|10&gt;</a:t>
            </a:r>
          </a:p>
          <a:p>
            <a:r>
              <a:rPr lang="en-US" sz="1600" dirty="0"/>
              <a:t>With outcome probabilities</a:t>
            </a:r>
          </a:p>
          <a:p>
            <a:r>
              <a:rPr lang="en-US" sz="1600" dirty="0"/>
              <a:t>{’00’: 0.0, ’01’: 0.0, ’10’: 1.0, ’11’: 0.0}</a:t>
            </a:r>
          </a:p>
          <a:p>
            <a:r>
              <a:rPr lang="en-US" sz="1600" dirty="0"/>
              <a:t>Quantum programs are built by applying successive gate operations:</a:t>
            </a:r>
            <a:br>
              <a:rPr lang="en-US" sz="1600" dirty="0"/>
            </a:br>
            <a:r>
              <a:rPr lang="en-US" sz="1600" dirty="0"/>
              <a:t/>
            </a:r>
            <a:br>
              <a:rPr lang="en-US" sz="1600" dirty="0"/>
            </a:br>
            <a:r>
              <a:rPr lang="en-US" sz="1600" dirty="0" smtClean="0"/>
              <a:t>	# Composing qubit operations is the same as multiplying matrices sequentially</a:t>
            </a:r>
            <a:br>
              <a:rPr lang="en-US" sz="1600" dirty="0" smtClean="0"/>
            </a:br>
            <a:r>
              <a:rPr lang="en-US" sz="1600" dirty="0" smtClean="0"/>
              <a:t>	p = Program(X(0), Y(0), Z(0))</a:t>
            </a:r>
            <a:br>
              <a:rPr lang="en-US" sz="1600" dirty="0" smtClean="0"/>
            </a:br>
            <a:r>
              <a:rPr lang="en-US" sz="1600" dirty="0" smtClean="0"/>
              <a:t>	</a:t>
            </a:r>
            <a:r>
              <a:rPr lang="en-US" sz="1600" dirty="0" err="1" smtClean="0"/>
              <a:t>wavefunction</a:t>
            </a:r>
            <a:r>
              <a:rPr lang="en-US" sz="1600" dirty="0" smtClean="0"/>
              <a:t> = </a:t>
            </a:r>
            <a:r>
              <a:rPr lang="en-US" sz="1600" dirty="0" err="1" smtClean="0"/>
              <a:t>quantum_simulator.wavefunction</a:t>
            </a:r>
            <a:r>
              <a:rPr lang="en-US" sz="1600" dirty="0" smtClean="0"/>
              <a:t>(p)</a:t>
            </a:r>
            <a:br>
              <a:rPr lang="en-US" sz="1600" dirty="0" smtClean="0"/>
            </a:br>
            <a:r>
              <a:rPr lang="en-US" sz="1600" dirty="0" smtClean="0"/>
              <a:t/>
            </a:r>
            <a:br>
              <a:rPr lang="en-US" sz="1600" dirty="0" smtClean="0"/>
            </a:br>
            <a:r>
              <a:rPr lang="en-US" sz="1600" dirty="0" smtClean="0"/>
              <a:t>	print(“ZYX|0&gt; = “, </a:t>
            </a:r>
            <a:r>
              <a:rPr lang="en-US" sz="1600" dirty="0" err="1" smtClean="0"/>
              <a:t>wavefunction</a:t>
            </a:r>
            <a:r>
              <a:rPr lang="en-US" sz="1600" dirty="0" smtClean="0"/>
              <a:t>)</a:t>
            </a:r>
            <a:br>
              <a:rPr lang="en-US" sz="1600" dirty="0" smtClean="0"/>
            </a:br>
            <a:r>
              <a:rPr lang="en-US" sz="1600" dirty="0" smtClean="0"/>
              <a:t>	print(“With outcome probabilities\n”, </a:t>
            </a:r>
            <a:r>
              <a:rPr lang="en-US" sz="1600" dirty="0" err="1" smtClean="0"/>
              <a:t>wavefunction.get_outcome_probs</a:t>
            </a:r>
            <a:r>
              <a:rPr lang="en-US" sz="1600" dirty="0" smtClean="0"/>
              <a:t>())</a:t>
            </a:r>
            <a:br>
              <a:rPr lang="en-US" sz="1600" dirty="0" smtClean="0"/>
            </a:br>
            <a:r>
              <a:rPr lang="en-US" sz="1600" dirty="0" smtClean="0"/>
              <a:t>	ZYX|0&gt; =  [ 0.-1.j 0.+0.j]</a:t>
            </a:r>
            <a:br>
              <a:rPr lang="en-US" sz="1600" dirty="0" smtClean="0"/>
            </a:br>
            <a:r>
              <a:rPr lang="en-US" sz="1600" dirty="0" smtClean="0"/>
              <a:t>	With outcome probabilities</a:t>
            </a:r>
            <a:br>
              <a:rPr lang="en-US" sz="1600" dirty="0" smtClean="0"/>
            </a:br>
            <a:r>
              <a:rPr lang="en-US" sz="1600" dirty="0" smtClean="0"/>
              <a:t>	{‘0’: 1.0, ‘1’: 0.0}</a:t>
            </a:r>
            <a:endParaRPr lang="en-US" sz="1600" dirty="0"/>
          </a:p>
        </p:txBody>
      </p:sp>
    </p:spTree>
    <p:extLst>
      <p:ext uri="{BB962C8B-B14F-4D97-AF65-F5344CB8AC3E}">
        <p14:creationId xmlns:p14="http://schemas.microsoft.com/office/powerpoint/2010/main" val="150472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err="1">
                <a:solidFill>
                  <a:srgbClr val="C00000"/>
                </a:solidFill>
              </a:rPr>
              <a:t>cin</a:t>
            </a:r>
            <a:r>
              <a:rPr lang="en-US" sz="2400" b="1" dirty="0">
                <a:solidFill>
                  <a:srgbClr val="C00000"/>
                </a:solidFill>
              </a:rPr>
              <a:t>&gt;&gt;Quantum </a:t>
            </a:r>
            <a:r>
              <a:rPr lang="en-US" sz="2400" b="1" dirty="0" smtClean="0">
                <a:solidFill>
                  <a:srgbClr val="C00000"/>
                </a:solidFill>
              </a:rPr>
              <a:t>Programming – Open QASM</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Autofit/>
          </a:bodyPr>
          <a:lstStyle/>
          <a:p>
            <a:r>
              <a:rPr lang="en-US" sz="1600" dirty="0"/>
              <a:t>3</a:t>
            </a:r>
            <a:r>
              <a:rPr lang="en-US" sz="1600" b="1" dirty="0"/>
              <a:t>.OpenQASM: </a:t>
            </a:r>
            <a:r>
              <a:rPr lang="en-US" sz="1600" dirty="0"/>
              <a:t>Open Quantum Assembly Language (</a:t>
            </a:r>
            <a:r>
              <a:rPr lang="en-US" sz="1600" dirty="0" err="1"/>
              <a:t>OpenQASM</a:t>
            </a:r>
            <a:r>
              <a:rPr lang="en-US" sz="1600" dirty="0"/>
              <a:t>) is an intermediate representation for quantum instructions. IBM has a Quantum Information Software Kit (QISKIT) has the source code of </a:t>
            </a:r>
            <a:r>
              <a:rPr lang="en-US" sz="1600" dirty="0" err="1"/>
              <a:t>OpenQASM</a:t>
            </a:r>
            <a:r>
              <a:rPr lang="en-US" sz="1600" dirty="0"/>
              <a:t> and was released in the year 2017. It was released to be used along with IBM’s cloud quantum computing platform called IBM Q Experience. The syntax of the human-readable form of Open QASM </a:t>
            </a:r>
            <a:r>
              <a:rPr lang="en-US" sz="1600" u="sng" dirty="0">
                <a:hlinkClick r:id="rId2"/>
              </a:rPr>
              <a:t>has</a:t>
            </a:r>
            <a:r>
              <a:rPr lang="en-US" sz="1600" dirty="0"/>
              <a:t> elements of C and assembly languages. In this language, Gates are</a:t>
            </a:r>
          </a:p>
          <a:p>
            <a:r>
              <a:rPr lang="en-US" sz="1600" dirty="0"/>
              <a:t>defined by statements of the </a:t>
            </a:r>
            <a:r>
              <a:rPr lang="en-US" sz="1600" u="sng" dirty="0">
                <a:hlinkClick r:id="rId2"/>
              </a:rPr>
              <a:t>form</a:t>
            </a:r>
            <a:r>
              <a:rPr lang="en-US" sz="1600" dirty="0"/>
              <a:t>: (</a:t>
            </a:r>
            <a:r>
              <a:rPr lang="en-US" sz="1600" dirty="0">
                <a:hlinkClick r:id="rId2"/>
              </a:rPr>
              <a:t>https://</a:t>
            </a:r>
            <a:r>
              <a:rPr lang="en-US" sz="1600" dirty="0" smtClean="0">
                <a:hlinkClick r:id="rId2"/>
              </a:rPr>
              <a:t>arxiv.org/pdf/1707.03429.pdf</a:t>
            </a:r>
            <a:r>
              <a:rPr lang="en-US" sz="1600" dirty="0" smtClean="0"/>
              <a:t> )</a:t>
            </a:r>
            <a:endParaRPr lang="en-US" sz="1600" dirty="0"/>
          </a:p>
          <a:p>
            <a:pPr marL="0" indent="0">
              <a:buNone/>
            </a:pPr>
            <a:r>
              <a:rPr lang="en-US" sz="1600" dirty="0" smtClean="0"/>
              <a:t>		gate </a:t>
            </a:r>
            <a:r>
              <a:rPr lang="en-US" sz="1600" dirty="0"/>
              <a:t>name(</a:t>
            </a:r>
            <a:r>
              <a:rPr lang="en-US" sz="1600" dirty="0" err="1"/>
              <a:t>params</a:t>
            </a:r>
            <a:r>
              <a:rPr lang="en-US" sz="1600" dirty="0"/>
              <a:t>) </a:t>
            </a:r>
            <a:r>
              <a:rPr lang="en-US" sz="1600" dirty="0" err="1"/>
              <a:t>qargs</a:t>
            </a:r>
            <a:endParaRPr lang="en-US" sz="1600" dirty="0"/>
          </a:p>
          <a:p>
            <a:pPr marL="0" indent="0">
              <a:buNone/>
            </a:pPr>
            <a:r>
              <a:rPr lang="en-US" sz="1600" dirty="0" smtClean="0"/>
              <a:t>		{</a:t>
            </a:r>
            <a:endParaRPr lang="en-US" sz="1600" dirty="0"/>
          </a:p>
          <a:p>
            <a:pPr marL="0" indent="0">
              <a:buNone/>
            </a:pPr>
            <a:r>
              <a:rPr lang="en-US" sz="1600" dirty="0" smtClean="0"/>
              <a:t>		body</a:t>
            </a:r>
            <a:endParaRPr lang="en-US" sz="1600" dirty="0"/>
          </a:p>
          <a:p>
            <a:pPr marL="0" indent="0">
              <a:buNone/>
            </a:pPr>
            <a:r>
              <a:rPr lang="en-US" sz="1600" dirty="0" smtClean="0"/>
              <a:t>		}</a:t>
            </a:r>
            <a:endParaRPr lang="en-US" sz="1600" dirty="0"/>
          </a:p>
        </p:txBody>
      </p:sp>
    </p:spTree>
    <p:extLst>
      <p:ext uri="{BB962C8B-B14F-4D97-AF65-F5344CB8AC3E}">
        <p14:creationId xmlns:p14="http://schemas.microsoft.com/office/powerpoint/2010/main" val="150472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err="1">
                <a:solidFill>
                  <a:srgbClr val="C00000"/>
                </a:solidFill>
              </a:rPr>
              <a:t>cin</a:t>
            </a:r>
            <a:r>
              <a:rPr lang="en-US" sz="2400" b="1" dirty="0">
                <a:solidFill>
                  <a:srgbClr val="C00000"/>
                </a:solidFill>
              </a:rPr>
              <a:t>&gt;&gt;Quantum </a:t>
            </a:r>
            <a:r>
              <a:rPr lang="en-US" sz="2400" b="1" dirty="0" smtClean="0">
                <a:solidFill>
                  <a:srgbClr val="C00000"/>
                </a:solidFill>
              </a:rPr>
              <a:t>Programming –</a:t>
            </a:r>
            <a:r>
              <a:rPr lang="en-US" sz="2400" b="1" dirty="0" err="1" smtClean="0">
                <a:solidFill>
                  <a:srgbClr val="C00000"/>
                </a:solidFill>
              </a:rPr>
              <a:t>BlackBird</a:t>
            </a:r>
            <a:endParaRPr lang="en-US" sz="2400" b="1" dirty="0">
              <a:solidFill>
                <a:srgbClr val="C00000"/>
              </a:solidFill>
            </a:endParaRPr>
          </a:p>
        </p:txBody>
      </p:sp>
      <p:sp>
        <p:nvSpPr>
          <p:cNvPr id="3" name="Content Placeholder 2"/>
          <p:cNvSpPr>
            <a:spLocks noGrp="1"/>
          </p:cNvSpPr>
          <p:nvPr>
            <p:ph idx="1"/>
          </p:nvPr>
        </p:nvSpPr>
        <p:spPr>
          <a:xfrm>
            <a:off x="152400" y="533400"/>
            <a:ext cx="8991600" cy="6172200"/>
          </a:xfrm>
          <a:noFill/>
        </p:spPr>
        <p:txBody>
          <a:bodyPr>
            <a:noAutofit/>
          </a:bodyPr>
          <a:lstStyle/>
          <a:p>
            <a:r>
              <a:rPr lang="en-US" sz="1600" b="1" dirty="0"/>
              <a:t>4.Blackbird: </a:t>
            </a:r>
            <a:r>
              <a:rPr lang="en-US" sz="1600" u="sng" dirty="0">
                <a:hlinkClick r:id="rId2"/>
              </a:rPr>
              <a:t>Xanadu</a:t>
            </a:r>
            <a:r>
              <a:rPr lang="en-US" sz="1600" dirty="0"/>
              <a:t>, a full stack quantum startup, in its attempt of quantum computing, has a continuous-variable quantum computation platform called Strawberry Fields. Quantum circuits are written using the easy-to-use and intuitive </a:t>
            </a:r>
            <a:r>
              <a:rPr lang="en-US" sz="1600" u="sng" dirty="0">
                <a:hlinkClick r:id="rId3"/>
              </a:rPr>
              <a:t>Blackbird programming language</a:t>
            </a:r>
            <a:r>
              <a:rPr lang="en-US" sz="1600" dirty="0"/>
              <a:t>. It is a Python based language. The language can be used to design quantum circuits, design a photonics experiment or do almost everything in the space of quantum programming. They also have their source code on </a:t>
            </a:r>
            <a:r>
              <a:rPr lang="en-US" sz="1600" dirty="0" err="1"/>
              <a:t>github</a:t>
            </a:r>
            <a:r>
              <a:rPr lang="en-US" sz="1600" dirty="0"/>
              <a:t>. They have an interactive web app which allows to run a quantum computing simulation via drag and drop and has quantum computer simulators implemented using </a:t>
            </a:r>
            <a:r>
              <a:rPr lang="en-US" sz="1600" dirty="0" err="1"/>
              <a:t>NumPy</a:t>
            </a:r>
            <a:r>
              <a:rPr lang="en-US" sz="1600" dirty="0"/>
              <a:t> and </a:t>
            </a:r>
            <a:r>
              <a:rPr lang="en-US" sz="1600" dirty="0" err="1"/>
              <a:t>Tensorflow</a:t>
            </a:r>
            <a:r>
              <a:rPr lang="en-US" sz="1600" dirty="0"/>
              <a:t>. Future releases of Strawberry Fields will aim to target experimental </a:t>
            </a:r>
            <a:r>
              <a:rPr lang="en-US" sz="1600" dirty="0" err="1"/>
              <a:t>backends</a:t>
            </a:r>
            <a:r>
              <a:rPr lang="en-US" sz="1600" dirty="0"/>
              <a:t>, including photonic quantum computing chips</a:t>
            </a:r>
          </a:p>
          <a:p>
            <a:r>
              <a:rPr lang="en-US" sz="1600" dirty="0"/>
              <a:t>The following is an </a:t>
            </a:r>
            <a:r>
              <a:rPr lang="en-US" sz="1600" u="sng" dirty="0">
                <a:hlinkClick r:id="rId4"/>
              </a:rPr>
              <a:t>example</a:t>
            </a:r>
            <a:r>
              <a:rPr lang="en-US" sz="1600" dirty="0"/>
              <a:t> of a CV quantum circuit for Gaussian boson sampling</a:t>
            </a:r>
            <a:r>
              <a:rPr lang="en-US" sz="1600" dirty="0" smtClean="0"/>
              <a:t>:</a:t>
            </a:r>
          </a:p>
          <a:p>
            <a:r>
              <a:rPr lang="en-US" sz="1600" dirty="0"/>
              <a:t>Here is an example of the Blackbird quantum circuit language for the above boson sampling circuit, with randomly chosen rotation angles and </a:t>
            </a:r>
            <a:r>
              <a:rPr lang="en-US" sz="1600" dirty="0" err="1"/>
              <a:t>beamsplitter</a:t>
            </a:r>
            <a:r>
              <a:rPr lang="en-US" sz="1600" dirty="0"/>
              <a:t> parameters:</a:t>
            </a:r>
          </a:p>
          <a:p>
            <a:pPr marL="0" indent="0">
              <a:buNone/>
            </a:pPr>
            <a:endParaRPr lang="en-US" sz="1600" dirty="0" smtClean="0"/>
          </a:p>
          <a:p>
            <a:pPr marL="0" indent="0">
              <a:buNone/>
            </a:pPr>
            <a:r>
              <a:rPr lang="en-US" sz="1600" dirty="0" smtClean="0"/>
              <a:t># </a:t>
            </a:r>
            <a:r>
              <a:rPr lang="en-US" sz="1600" dirty="0"/>
              <a:t>prepare the input squeezed states</a:t>
            </a:r>
          </a:p>
          <a:p>
            <a:pPr marL="0" indent="0">
              <a:buNone/>
            </a:pPr>
            <a:r>
              <a:rPr lang="en-US" sz="1600" dirty="0"/>
              <a:t>S = </a:t>
            </a:r>
            <a:r>
              <a:rPr lang="en-US" sz="1600" dirty="0" err="1"/>
              <a:t>Sgate</a:t>
            </a:r>
            <a:r>
              <a:rPr lang="en-US" sz="1600" dirty="0"/>
              <a:t>(1)</a:t>
            </a:r>
          </a:p>
          <a:p>
            <a:pPr marL="0" indent="0">
              <a:buNone/>
            </a:pPr>
            <a:r>
              <a:rPr lang="en-US" sz="1600" dirty="0"/>
              <a:t>S | q[0]</a:t>
            </a:r>
          </a:p>
          <a:p>
            <a:pPr marL="0" indent="0">
              <a:buNone/>
            </a:pPr>
            <a:r>
              <a:rPr lang="en-US" sz="1600" dirty="0"/>
              <a:t>S | q[1]</a:t>
            </a:r>
          </a:p>
          <a:p>
            <a:pPr marL="0" indent="0">
              <a:buNone/>
            </a:pPr>
            <a:r>
              <a:rPr lang="en-US" sz="1600" dirty="0"/>
              <a:t>S | q[2]</a:t>
            </a:r>
          </a:p>
          <a:p>
            <a:pPr marL="0" indent="0">
              <a:buNone/>
            </a:pPr>
            <a:r>
              <a:rPr lang="en-US" sz="1600" dirty="0"/>
              <a:t>S | q[3]</a:t>
            </a:r>
          </a:p>
          <a:p>
            <a:pPr marL="0" indent="0">
              <a:buNone/>
            </a:pPr>
            <a:r>
              <a:rPr lang="en-US" sz="1600" dirty="0"/>
              <a:t># linear interferometer</a:t>
            </a:r>
          </a:p>
          <a:p>
            <a:pPr marL="0" indent="0">
              <a:buNone/>
            </a:pPr>
            <a:r>
              <a:rPr lang="en-US" sz="1600" dirty="0"/>
              <a:t>Interferometer(U) | q</a:t>
            </a:r>
          </a:p>
          <a:p>
            <a:endParaRPr lang="en-US" sz="1600"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572000"/>
            <a:ext cx="5745065" cy="1660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57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err="1">
                <a:solidFill>
                  <a:srgbClr val="C00000"/>
                </a:solidFill>
              </a:rPr>
              <a:t>cin</a:t>
            </a:r>
            <a:r>
              <a:rPr lang="en-US" sz="2400" b="1" dirty="0">
                <a:solidFill>
                  <a:srgbClr val="C00000"/>
                </a:solidFill>
              </a:rPr>
              <a:t>&gt;&gt;Quantum </a:t>
            </a:r>
            <a:r>
              <a:rPr lang="en-US" sz="2400" b="1" dirty="0" smtClean="0">
                <a:solidFill>
                  <a:srgbClr val="C00000"/>
                </a:solidFill>
              </a:rPr>
              <a:t>Programming – </a:t>
            </a:r>
            <a:r>
              <a:rPr lang="en-US" sz="2400" b="1" dirty="0" err="1" smtClean="0">
                <a:solidFill>
                  <a:srgbClr val="C00000"/>
                </a:solidFill>
              </a:rPr>
              <a:t>Quipper</a:t>
            </a:r>
            <a:r>
              <a:rPr lang="en-US" sz="2400" b="1" dirty="0" smtClean="0">
                <a:solidFill>
                  <a:srgbClr val="C00000"/>
                </a:solidFill>
              </a:rPr>
              <a:t>, QCL, QFC, QPL</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Autofit/>
          </a:bodyPr>
          <a:lstStyle/>
          <a:p>
            <a:r>
              <a:rPr lang="en-US" sz="1600" b="1" dirty="0"/>
              <a:t>5.Quipper:</a:t>
            </a:r>
            <a:r>
              <a:rPr lang="en-US" sz="1600" dirty="0"/>
              <a:t> A high-level circuit description language, it includes gate-by-gate descriptions of circuit fragments, as well as powerful operators for assembling and manipulating circuits. It has a good support for hierarchical circuits. Extensive libraries of quantum functions, such as libraries for </a:t>
            </a:r>
            <a:r>
              <a:rPr lang="en-US" sz="1600" u="sng" dirty="0">
                <a:hlinkClick r:id="rId2"/>
              </a:rPr>
              <a:t>quantum</a:t>
            </a:r>
            <a:r>
              <a:rPr lang="en-US" sz="1600" dirty="0"/>
              <a:t> integer and fixed-point arithmetic, the Quantum Fourier transform, an efficient </a:t>
            </a:r>
            <a:r>
              <a:rPr lang="en-US" sz="1600" dirty="0" err="1"/>
              <a:t>Qram</a:t>
            </a:r>
            <a:r>
              <a:rPr lang="en-US" sz="1600" dirty="0"/>
              <a:t> implementation, libraries for simulation of pseudo-classical circuits, Stabilizer circuits, and arbitrary circuits, libraries for exact and approximate decomposition of circuits into specific gate sets. This is a </a:t>
            </a:r>
            <a:r>
              <a:rPr lang="en-US" sz="1600" u="sng" dirty="0">
                <a:hlinkClick r:id="rId3"/>
              </a:rPr>
              <a:t>Haskell-based</a:t>
            </a:r>
            <a:r>
              <a:rPr lang="en-US" sz="1600" dirty="0"/>
              <a:t> language</a:t>
            </a:r>
            <a:r>
              <a:rPr lang="en-US" sz="1600" dirty="0" smtClean="0"/>
              <a:t>.</a:t>
            </a:r>
          </a:p>
          <a:p>
            <a:r>
              <a:rPr lang="en-US" sz="1600" b="1" dirty="0"/>
              <a:t>6.QCL: </a:t>
            </a:r>
            <a:r>
              <a:rPr lang="en-US" sz="1600" dirty="0"/>
              <a:t>Quantum Computing Language (QCL) is one of the most advanced implemented quantum programming language. Its syntax is similar to that of C and classical data types are similar to primitive data types in C. The basic built-in quantum data type in QCL is </a:t>
            </a:r>
            <a:r>
              <a:rPr lang="en-US" sz="1600" dirty="0" err="1"/>
              <a:t>qreg</a:t>
            </a:r>
            <a:r>
              <a:rPr lang="en-US" sz="1600" dirty="0"/>
              <a:t> (quantum register), which can be interpreted as a an array of qubits. A classical code and quantum code can be combined in the same program.</a:t>
            </a:r>
          </a:p>
          <a:p>
            <a:r>
              <a:rPr lang="en-US" sz="1600" b="1" dirty="0"/>
              <a:t>7.QFC and QPL:</a:t>
            </a:r>
            <a:r>
              <a:rPr lang="en-US" sz="1600" dirty="0"/>
              <a:t> Introduced by Peter </a:t>
            </a:r>
            <a:r>
              <a:rPr lang="en-US" sz="1600" dirty="0" err="1"/>
              <a:t>Selinger</a:t>
            </a:r>
            <a:r>
              <a:rPr lang="en-US" sz="1600" dirty="0"/>
              <a:t> QFC uses a flowchart syntax, whereas QPL uses a textual syntax, and this forms as their only difference. These languages have classical control flow but can operate on quantum or classical data. </a:t>
            </a:r>
            <a:r>
              <a:rPr lang="en-US" sz="1600" dirty="0" err="1"/>
              <a:t>Selinger</a:t>
            </a:r>
            <a:r>
              <a:rPr lang="en-US" sz="1600" dirty="0"/>
              <a:t> gives a denotational semantics for both languages in a category of </a:t>
            </a:r>
            <a:r>
              <a:rPr lang="en-US" sz="1600" dirty="0" err="1"/>
              <a:t>superoperators</a:t>
            </a:r>
            <a:r>
              <a:rPr lang="en-US" sz="1600" dirty="0"/>
              <a:t>, which is nothing but a linear operator operating on a vector space of linear operators.</a:t>
            </a:r>
          </a:p>
          <a:p>
            <a:endParaRPr lang="en-US" sz="1600" dirty="0"/>
          </a:p>
        </p:txBody>
      </p:sp>
    </p:spTree>
    <p:extLst>
      <p:ext uri="{BB962C8B-B14F-4D97-AF65-F5344CB8AC3E}">
        <p14:creationId xmlns:p14="http://schemas.microsoft.com/office/powerpoint/2010/main" val="75637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109</Words>
  <Application>Microsoft Office PowerPoint</Application>
  <PresentationFormat>On-screen Show (4:3)</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Printf(“Hello Quantum World!)”; Learn The Essentials Of Quantum Computing 29/01/2019</vt:lpstr>
      <vt:lpstr>Intro</vt:lpstr>
      <vt:lpstr>cin&gt;&gt;Quantum Programming – Q#</vt:lpstr>
      <vt:lpstr>cin&gt;&gt;Quantum Programming – PyQuil</vt:lpstr>
      <vt:lpstr>cin&gt;&gt;Quantum Programming – Open QASM</vt:lpstr>
      <vt:lpstr>cin&gt;&gt;Quantum Programming –BlackBird</vt:lpstr>
      <vt:lpstr>cin&gt;&gt;Quantum Programming – Quipper, QCL, QFC, QPL</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15</cp:revision>
  <dcterms:created xsi:type="dcterms:W3CDTF">2020-07-13T21:40:14Z</dcterms:created>
  <dcterms:modified xsi:type="dcterms:W3CDTF">2020-07-14T01:38:35Z</dcterms:modified>
</cp:coreProperties>
</file>