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7"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ram-saga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quant-ph/96050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quant-ph/960504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nologyreview.com/s/614259/an-important-quantum-algorithm-may-actually-be-a-property-of-na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nologyreview.com/s/614259/an-important-quantum-algorithm-may-actually-be-a-property-of-na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nologyreview.com/s/614259/an-important-quantum-algorithm-may-actually-be-a-property-of-na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nologyreview.com/s/614259/an-important-quantum-algorithm-may-actually-be-a-property-of-nature/" TargetMode="External"/><Relationship Id="rId2" Type="http://schemas.openxmlformats.org/officeDocument/2006/relationships/hyperlink" Target="https://arxiv.org/pdf/1908.11213.pdf" TargetMode="External"/><Relationship Id="rId1" Type="http://schemas.openxmlformats.org/officeDocument/2006/relationships/slideLayout" Target="../slideLayouts/slideLayout2.xml"/><Relationship Id="rId5" Type="http://schemas.openxmlformats.org/officeDocument/2006/relationships/hyperlink" Target="https://arxiv.org/abs/quant-ph/0002037" TargetMode="External"/><Relationship Id="rId4" Type="http://schemas.openxmlformats.org/officeDocument/2006/relationships/hyperlink" Target="http://chep.iisc.ac.in/Personnel/adpatel.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A New Perspective On </a:t>
            </a: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Grover’s </a:t>
            </a:r>
            <a:r>
              <a:rPr lang="en-US" sz="3200" b="1" dirty="0">
                <a:solidFill>
                  <a:srgbClr val="C00000"/>
                </a:solidFill>
              </a:rPr>
              <a:t>Search Algorithm — Connecting Quantum Physics &amp; DNA </a:t>
            </a:r>
            <a:r>
              <a:rPr lang="en-US" sz="3200" b="1" dirty="0" smtClean="0">
                <a:solidFill>
                  <a:srgbClr val="C00000"/>
                </a:solidFill>
              </a:rPr>
              <a:t/>
            </a:r>
            <a:br>
              <a:rPr lang="en-US" sz="3200" b="1" dirty="0" smtClean="0">
                <a:solidFill>
                  <a:srgbClr val="C00000"/>
                </a:solidFill>
              </a:rPr>
            </a:br>
            <a:r>
              <a:rPr lang="en-US" sz="2400" cap="all" dirty="0"/>
              <a:t>13/09/2019</a:t>
            </a:r>
            <a:endParaRPr lang="en-US" sz="2400" b="1" dirty="0"/>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RAM </a:t>
            </a:r>
            <a:r>
              <a:rPr lang="en-US" sz="1800" cap="all" dirty="0" smtClean="0">
                <a:hlinkClick r:id="rId2"/>
              </a:rPr>
              <a:t>SAGAR</a:t>
            </a:r>
            <a:endParaRPr lang="en-US" sz="1800" cap="all" dirty="0" smtClean="0"/>
          </a:p>
          <a:p>
            <a:r>
              <a:rPr lang="en-US" sz="1800" dirty="0" smtClean="0"/>
              <a:t>I </a:t>
            </a:r>
            <a:r>
              <a:rPr lang="en-US" sz="1800" dirty="0"/>
              <a:t>have a master's degree in Robotics and I write about machine learning advancements. </a:t>
            </a:r>
            <a:r>
              <a:rPr lang="en-US" sz="1800" dirty="0" err="1"/>
              <a:t>email:ram.sagar@analyticsindiamag.com</a:t>
            </a:r>
            <a:endParaRPr lang="en-US" sz="1800" dirty="0"/>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fontScale="92500" lnSpcReduction="10000"/>
          </a:bodyPr>
          <a:lstStyle/>
          <a:p>
            <a:r>
              <a:rPr lang="en-US" sz="2000" dirty="0" smtClean="0"/>
              <a:t>F</a:t>
            </a:r>
            <a:r>
              <a:rPr lang="en-US" sz="2000" dirty="0"/>
              <a:t>inding the shortest path or the most </a:t>
            </a:r>
            <a:r>
              <a:rPr lang="en-US" sz="2000" dirty="0" err="1"/>
              <a:t>optimised</a:t>
            </a:r>
            <a:r>
              <a:rPr lang="en-US" sz="2000" dirty="0"/>
              <a:t> path is prevalent in biological systems. Ants don’t just fancy a random rendezvous in search for food. Many biological systems barring humans are quite efficient in the conservation of energy, in carrying out their routines. </a:t>
            </a:r>
          </a:p>
          <a:p>
            <a:r>
              <a:rPr lang="en-US" sz="2000" dirty="0"/>
              <a:t>A close similarity can be found in the way computers work. The task can be as primitive as searching databases for telephone numbers or breaking cryptographic codes, the algorithms try to complete the task as quickly as possible. In fact, many algorithms, directly or indirectly, have taken inspiration from biological systems.</a:t>
            </a:r>
          </a:p>
          <a:p>
            <a:r>
              <a:rPr lang="en-US" sz="2000" dirty="0"/>
              <a:t>So, a task in the context of machines, is assessed for speed by counting the steps it takes to end. Computer scientists have always considered that a process takes around N steps because in the worst case, the last item on the list could be the one of interest.</a:t>
            </a:r>
          </a:p>
          <a:p>
            <a:r>
              <a:rPr lang="en-US" sz="2000" dirty="0"/>
              <a:t>However, </a:t>
            </a:r>
            <a:r>
              <a:rPr lang="en-US" sz="2000" dirty="0" err="1"/>
              <a:t>Lov</a:t>
            </a:r>
            <a:r>
              <a:rPr lang="en-US" sz="2000" dirty="0"/>
              <a:t> Grover, a physicist, </a:t>
            </a:r>
            <a:r>
              <a:rPr lang="en-US" sz="2000" u="sng" dirty="0">
                <a:hlinkClick r:id="rId2"/>
              </a:rPr>
              <a:t>showed</a:t>
            </a:r>
            <a:r>
              <a:rPr lang="en-US" sz="2000" dirty="0"/>
              <a:t> in 1996, how the strange rules of quantum mechanics allowed the search to be done in a number of steps equal to the </a:t>
            </a:r>
            <a:r>
              <a:rPr lang="en-US" sz="2000" b="1" dirty="0"/>
              <a:t>square root </a:t>
            </a:r>
            <a:r>
              <a:rPr lang="en-US" sz="2000" dirty="0"/>
              <a:t>of N.</a:t>
            </a:r>
          </a:p>
          <a:p>
            <a:r>
              <a:rPr lang="en-US" sz="2000" dirty="0"/>
              <a:t>A classical (or non-quantum) algorithm is a finite sequence of instructions, or a step-by-step procedure for solving a problem, where each step or instruction can be performed on a classical computer. Similarly, a quantum algorithm is a step-by-step procedure, where each of the steps can be performed on a quantum computer. </a:t>
            </a:r>
          </a:p>
          <a:p>
            <a:r>
              <a:rPr lang="en-US" sz="2000" dirty="0"/>
              <a:t/>
            </a:r>
            <a:br>
              <a:rPr lang="en-US" sz="2000" dirty="0"/>
            </a:br>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rmAutofit fontScale="85000" lnSpcReduction="10000"/>
          </a:bodyPr>
          <a:lstStyle/>
          <a:p>
            <a:r>
              <a:rPr lang="en-US" sz="2000" dirty="0"/>
              <a:t>In quantum computing, a quantum algorithm is an algorithm which runs on a realistic model of quantum computation, the most commonly used model being the quantum circuit model of computation. </a:t>
            </a:r>
            <a:endParaRPr lang="en-US" sz="2000" dirty="0" smtClean="0"/>
          </a:p>
          <a:p>
            <a:r>
              <a:rPr lang="en-US" sz="2000" dirty="0"/>
              <a:t>In computational complexity theory, a problem is NP-complete when it can be solved by a restricted class of brute force search algorithms and it can be used to simulate any other problem with a similar algorithm.</a:t>
            </a:r>
          </a:p>
          <a:p>
            <a:r>
              <a:rPr lang="en-US" sz="2000" dirty="0"/>
              <a:t>More precisely, each input to the problem should be associated with a set of solutions of polynomial length, whose validity can be tested quickly (in polynomial time), such that the output for any input is “yes” if the solution set is non-empty and “no” if it is empty.</a:t>
            </a:r>
          </a:p>
          <a:p>
            <a:r>
              <a:rPr lang="en-US" sz="2000" dirty="0"/>
              <a:t>Amongst all quantum algorithms, the reasons to focus on the  Grover search are as follows:</a:t>
            </a:r>
          </a:p>
          <a:p>
            <a:pPr lvl="1"/>
            <a:r>
              <a:rPr lang="en-US" sz="1600" dirty="0"/>
              <a:t>because of its remarkable generality, as it speeds up any brute force O(N) problem  into an O (√N) problem.  </a:t>
            </a:r>
          </a:p>
          <a:p>
            <a:pPr lvl="1"/>
            <a:r>
              <a:rPr lang="en-US" sz="1600" dirty="0"/>
              <a:t>because  of its remarkable  robustness.</a:t>
            </a:r>
          </a:p>
          <a:p>
            <a:r>
              <a:rPr lang="en-US" sz="2000" dirty="0"/>
              <a:t>Imagine a phone directory containing N names arranged in a completely random order. In order to find someone’s phone number with a 50% probability, any classical algorithm (whether deterministic or probabilistic) will need to look at a minimum of N/2 names. </a:t>
            </a:r>
          </a:p>
          <a:p>
            <a:r>
              <a:rPr lang="en-US" sz="2000" dirty="0"/>
              <a:t>Quantum mechanical systems can be in a superposition of states and simultaneously examine multiple names. Grover in his paper proposes that by properly adjusting the phases of various operations, successful computations reinforce each other while others interfere randomly. </a:t>
            </a:r>
          </a:p>
          <a:p>
            <a:r>
              <a:rPr lang="en-US" sz="2000" dirty="0"/>
              <a:t>As a result, the desired phone number can be obtained in only O(</a:t>
            </a:r>
            <a:r>
              <a:rPr lang="en-US" sz="2000" dirty="0" err="1"/>
              <a:t>sqrt</a:t>
            </a:r>
            <a:r>
              <a:rPr lang="en-US" sz="2000" dirty="0"/>
              <a:t>(N)) steps. Grover’s algorithm is within a small constant factor, was </a:t>
            </a:r>
            <a:r>
              <a:rPr lang="en-US" sz="2000" u="sng" dirty="0">
                <a:hlinkClick r:id="rId2"/>
              </a:rPr>
              <a:t>considered</a:t>
            </a:r>
            <a:r>
              <a:rPr lang="en-US" sz="2000" dirty="0"/>
              <a:t> to be the fastest possible quantum mechanical algorithm back then.</a:t>
            </a:r>
          </a:p>
          <a:p>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A New Perspective On Grover’s Algorithm</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788" y="609600"/>
            <a:ext cx="7526462" cy="5187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A New Perspective On Grover’s </a:t>
            </a:r>
            <a:r>
              <a:rPr lang="en-US" sz="2400" b="1" dirty="0" smtClean="0">
                <a:solidFill>
                  <a:srgbClr val="C00000"/>
                </a:solidFill>
              </a:rPr>
              <a:t>Algorithm</a:t>
            </a:r>
            <a:endParaRPr lang="en-US" sz="2400" b="1" dirty="0">
              <a:solidFill>
                <a:srgbClr val="C00000"/>
              </a:solidFill>
            </a:endParaRPr>
          </a:p>
        </p:txBody>
      </p:sp>
      <p:sp>
        <p:nvSpPr>
          <p:cNvPr id="3" name="Content Placeholder 2"/>
          <p:cNvSpPr>
            <a:spLocks noGrp="1"/>
          </p:cNvSpPr>
          <p:nvPr>
            <p:ph idx="1"/>
          </p:nvPr>
        </p:nvSpPr>
        <p:spPr>
          <a:xfrm>
            <a:off x="152400" y="609600"/>
            <a:ext cx="8839200" cy="6096000"/>
          </a:xfrm>
        </p:spPr>
        <p:txBody>
          <a:bodyPr>
            <a:normAutofit/>
          </a:bodyPr>
          <a:lstStyle/>
          <a:p>
            <a:r>
              <a:rPr lang="en-US" sz="2000" dirty="0"/>
              <a:t>Grover’s work was an important factor in preparing for the world of  quantum computing, which is still in its infancy.</a:t>
            </a:r>
          </a:p>
          <a:p>
            <a:r>
              <a:rPr lang="en-US" sz="2000" dirty="0"/>
              <a:t>The first quantum computer capable of implementing it appeared in 1998, but the first scalable version didn’t appear until 2017.</a:t>
            </a:r>
          </a:p>
          <a:p>
            <a:r>
              <a:rPr lang="en-US" sz="2000" dirty="0"/>
              <a:t>Today, a team of researchers from France say they have evidence that Grover’s search algorithm is a naturally occurring phenomenon. They </a:t>
            </a:r>
            <a:r>
              <a:rPr lang="en-US" sz="2000" u="sng" dirty="0">
                <a:hlinkClick r:id="rId2"/>
              </a:rPr>
              <a:t>claim</a:t>
            </a:r>
            <a:r>
              <a:rPr lang="en-US" sz="2000" dirty="0"/>
              <a:t> to have observed this </a:t>
            </a:r>
            <a:r>
              <a:rPr lang="en-US" sz="2000" dirty="0" err="1"/>
              <a:t>behaviour</a:t>
            </a:r>
            <a:r>
              <a:rPr lang="en-US" sz="2000" dirty="0"/>
              <a:t> in electrons. </a:t>
            </a:r>
          </a:p>
          <a:p>
            <a:r>
              <a:rPr lang="en-US" sz="2000" dirty="0"/>
              <a:t>Grover’s search algorithm can be reformulated in a variety of ways. One of these is as a quantum walk across a surface—the way a quantum particle would move randomly from one point to another.</a:t>
            </a:r>
          </a:p>
          <a:p>
            <a:r>
              <a:rPr lang="en-US" sz="2000" dirty="0"/>
              <a:t>The team focused on simulating the way a Grover search works for electrons exploring triangular and square grids as shown above.</a:t>
            </a:r>
          </a:p>
          <a:p>
            <a:r>
              <a:rPr lang="en-US" sz="2000" dirty="0"/>
              <a:t>The objective of this study can be summarized as finding how quickly an electron can find the hole in a grid. And the team’s big breakthrough is to show that these simulations reproduce the way real electrons behave in real materials.</a:t>
            </a:r>
          </a:p>
          <a:p>
            <a:endParaRPr lang="en-US" sz="2000" dirty="0"/>
          </a:p>
        </p:txBody>
      </p:sp>
    </p:spTree>
    <p:extLst>
      <p:ext uri="{BB962C8B-B14F-4D97-AF65-F5344CB8AC3E}">
        <p14:creationId xmlns:p14="http://schemas.microsoft.com/office/powerpoint/2010/main" val="342821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A New Perspective On Grover’s </a:t>
            </a:r>
            <a:r>
              <a:rPr lang="en-US" sz="2400" b="1" dirty="0" smtClean="0">
                <a:solidFill>
                  <a:srgbClr val="C00000"/>
                </a:solidFill>
              </a:rPr>
              <a:t>Algorithm</a:t>
            </a:r>
            <a:endParaRPr lang="en-US" sz="2400" b="1" dirty="0">
              <a:solidFill>
                <a:srgbClr val="C00000"/>
              </a:solidFill>
            </a:endParaRPr>
          </a:p>
        </p:txBody>
      </p:sp>
      <p:sp>
        <p:nvSpPr>
          <p:cNvPr id="3" name="Content Placeholder 2"/>
          <p:cNvSpPr>
            <a:spLocks noGrp="1"/>
          </p:cNvSpPr>
          <p:nvPr>
            <p:ph idx="1"/>
          </p:nvPr>
        </p:nvSpPr>
        <p:spPr>
          <a:xfrm>
            <a:off x="152400" y="609600"/>
            <a:ext cx="8839200" cy="6096000"/>
          </a:xfrm>
        </p:spPr>
        <p:txBody>
          <a:bodyPr>
            <a:normAutofit/>
          </a:bodyPr>
          <a:lstStyle/>
          <a:p>
            <a:r>
              <a:rPr lang="en-US" sz="2000" dirty="0"/>
              <a:t>Grover’s work was an important factor in preparing for the world of  quantum computing, which is still in its infancy.</a:t>
            </a:r>
          </a:p>
          <a:p>
            <a:r>
              <a:rPr lang="en-US" sz="2000" dirty="0"/>
              <a:t>The first quantum computer capable of implementing it appeared in 1998, but the first scalable version didn’t appear until 2017.</a:t>
            </a:r>
          </a:p>
          <a:p>
            <a:r>
              <a:rPr lang="en-US" sz="2000" dirty="0"/>
              <a:t>Today, a team of researchers from France say they have evidence that Grover’s search algorithm is a naturally occurring phenomenon. They </a:t>
            </a:r>
            <a:r>
              <a:rPr lang="en-US" sz="2000" u="sng" dirty="0">
                <a:hlinkClick r:id="rId2"/>
              </a:rPr>
              <a:t>claim</a:t>
            </a:r>
            <a:r>
              <a:rPr lang="en-US" sz="2000" dirty="0"/>
              <a:t> to have observed this </a:t>
            </a:r>
            <a:r>
              <a:rPr lang="en-US" sz="2000" dirty="0" err="1"/>
              <a:t>behaviour</a:t>
            </a:r>
            <a:r>
              <a:rPr lang="en-US" sz="2000" dirty="0"/>
              <a:t> in electrons. </a:t>
            </a:r>
          </a:p>
          <a:p>
            <a:r>
              <a:rPr lang="en-US" sz="2000" dirty="0"/>
              <a:t>Grover’s search algorithm can be reformulated in a variety of ways. One of these is as a quantum walk across a surface—the way a quantum particle would move randomly from one point to another.</a:t>
            </a:r>
          </a:p>
          <a:p>
            <a:r>
              <a:rPr lang="en-US" sz="2000" dirty="0"/>
              <a:t>The team focused on simulating the way a Grover search works for electrons exploring triangular and square grids as shown above.</a:t>
            </a:r>
          </a:p>
          <a:p>
            <a:r>
              <a:rPr lang="en-US" sz="2000" dirty="0"/>
              <a:t>The objective of this study can be summarized as finding how quickly an electron can find the hole in a grid. And the team’s big breakthrough is to show that these simulations reproduce the way real electrons behave in real materials.</a:t>
            </a:r>
          </a:p>
          <a:p>
            <a:endParaRPr lang="en-US" sz="2000" dirty="0"/>
          </a:p>
        </p:txBody>
      </p:sp>
    </p:spTree>
    <p:extLst>
      <p:ext uri="{BB962C8B-B14F-4D97-AF65-F5344CB8AC3E}">
        <p14:creationId xmlns:p14="http://schemas.microsoft.com/office/powerpoint/2010/main" val="169889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dirty="0">
                <a:solidFill>
                  <a:srgbClr val="C00000"/>
                </a:solidFill>
              </a:rPr>
              <a:t>A New Perspective On Grover’s </a:t>
            </a:r>
            <a:r>
              <a:rPr lang="en-US" sz="2400" dirty="0" smtClean="0">
                <a:solidFill>
                  <a:srgbClr val="C00000"/>
                </a:solidFill>
              </a:rPr>
              <a:t>Algorithm</a:t>
            </a:r>
            <a:endParaRPr lang="en-US" sz="2400" dirty="0">
              <a:solidFill>
                <a:srgbClr val="C00000"/>
              </a:solidFill>
            </a:endParaRPr>
          </a:p>
        </p:txBody>
      </p:sp>
      <p:sp>
        <p:nvSpPr>
          <p:cNvPr id="3" name="Content Placeholder 2"/>
          <p:cNvSpPr>
            <a:spLocks noGrp="1"/>
          </p:cNvSpPr>
          <p:nvPr>
            <p:ph idx="1"/>
          </p:nvPr>
        </p:nvSpPr>
        <p:spPr>
          <a:xfrm>
            <a:off x="152400" y="609600"/>
            <a:ext cx="8839200" cy="6096000"/>
          </a:xfrm>
        </p:spPr>
        <p:txBody>
          <a:bodyPr>
            <a:normAutofit/>
          </a:bodyPr>
          <a:lstStyle/>
          <a:p>
            <a:r>
              <a:rPr lang="en-US" sz="2000" dirty="0"/>
              <a:t>Grover’s work was an important factor in preparing for the world of  quantum computing, which is still in its infancy.</a:t>
            </a:r>
          </a:p>
          <a:p>
            <a:r>
              <a:rPr lang="en-US" sz="2000" dirty="0"/>
              <a:t>The first quantum computer capable of implementing it appeared in 1998, but the first scalable version didn’t appear until 2017.</a:t>
            </a:r>
          </a:p>
          <a:p>
            <a:r>
              <a:rPr lang="en-US" sz="2000" dirty="0"/>
              <a:t>Today, a team of researchers from France say they have evidence that Grover’s search algorithm is a naturally occurring phenomenon. They </a:t>
            </a:r>
            <a:r>
              <a:rPr lang="en-US" sz="2000" u="sng" dirty="0">
                <a:hlinkClick r:id="rId2"/>
              </a:rPr>
              <a:t>claim</a:t>
            </a:r>
            <a:r>
              <a:rPr lang="en-US" sz="2000" dirty="0"/>
              <a:t> to have observed this </a:t>
            </a:r>
            <a:r>
              <a:rPr lang="en-US" sz="2000" dirty="0" err="1"/>
              <a:t>behaviour</a:t>
            </a:r>
            <a:r>
              <a:rPr lang="en-US" sz="2000" dirty="0"/>
              <a:t> in electrons. </a:t>
            </a:r>
          </a:p>
          <a:p>
            <a:r>
              <a:rPr lang="en-US" sz="2000" dirty="0"/>
              <a:t>Grover’s search algorithm can be reformulated in a variety of ways. One of these is as a quantum walk across a surface—the way a quantum particle would move randomly from one point to another.</a:t>
            </a:r>
          </a:p>
          <a:p>
            <a:r>
              <a:rPr lang="en-US" sz="2000" dirty="0"/>
              <a:t>The team focused on simulating the way a Grover search works for electrons exploring triangular and square grids as shown above.</a:t>
            </a:r>
          </a:p>
          <a:p>
            <a:r>
              <a:rPr lang="en-US" sz="2000" dirty="0"/>
              <a:t>The objective of this study can be summarized as finding how quickly an electron can find the hole in a grid. And the team’s big breakthrough is to show that these simulations reproduce the way real electrons behave in real materials.</a:t>
            </a:r>
          </a:p>
          <a:p>
            <a:endParaRPr lang="en-US" sz="2000" dirty="0"/>
          </a:p>
        </p:txBody>
      </p:sp>
    </p:spTree>
    <p:extLst>
      <p:ext uri="{BB962C8B-B14F-4D97-AF65-F5344CB8AC3E}">
        <p14:creationId xmlns:p14="http://schemas.microsoft.com/office/powerpoint/2010/main" val="169889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Implications Of These Findings</a:t>
            </a:r>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r>
              <a:rPr lang="en-US" sz="2000" dirty="0"/>
              <a:t>The</a:t>
            </a:r>
            <a:r>
              <a:rPr lang="en-US" sz="2000" u="sng" dirty="0">
                <a:hlinkClick r:id="rId2"/>
              </a:rPr>
              <a:t> researchers at </a:t>
            </a:r>
            <a:r>
              <a:rPr lang="en-US" sz="2000" u="sng" dirty="0" err="1">
                <a:hlinkClick r:id="rId2"/>
              </a:rPr>
              <a:t>Universit́e</a:t>
            </a:r>
            <a:r>
              <a:rPr lang="en-US" sz="2000" u="sng" dirty="0">
                <a:hlinkClick r:id="rId2"/>
              </a:rPr>
              <a:t> de Toulon</a:t>
            </a:r>
            <a:r>
              <a:rPr lang="en-US" sz="2000" dirty="0"/>
              <a:t> based on their observations, say that free electrons naturally implement the Grover search algorithm when moving across the surface of certain crystals. This has immediate implications for quantum computing. For instance, this can be applied to solve correct the errors in a full-scale </a:t>
            </a:r>
            <a:r>
              <a:rPr lang="en-US" sz="2000" u="sng" dirty="0">
                <a:hlinkClick r:id="rId3"/>
              </a:rPr>
              <a:t>quantum computer</a:t>
            </a:r>
            <a:r>
              <a:rPr lang="en-US" sz="2000" dirty="0"/>
              <a:t>.</a:t>
            </a:r>
          </a:p>
          <a:p>
            <a:r>
              <a:rPr lang="en-US" sz="2000" dirty="0"/>
              <a:t>The work also has implications for our thinking about the genetic code and the origin of life. Every living creature on Earth uses the same code, in which DNA stores information using four nucleotide bases. The sequences of nucleotides encode information for constructing proteins from an alphabet of 20 amino acids.</a:t>
            </a:r>
          </a:p>
          <a:p>
            <a:r>
              <a:rPr lang="en-US" sz="2000" dirty="0"/>
              <a:t>Back in 2000, </a:t>
            </a:r>
            <a:r>
              <a:rPr lang="en-US" sz="2000" u="sng" dirty="0" err="1">
                <a:hlinkClick r:id="rId4"/>
              </a:rPr>
              <a:t>Apoorva</a:t>
            </a:r>
            <a:r>
              <a:rPr lang="en-US" sz="2000" u="sng" dirty="0">
                <a:hlinkClick r:id="rId4"/>
              </a:rPr>
              <a:t> Patel</a:t>
            </a:r>
            <a:r>
              <a:rPr lang="en-US" sz="2000" dirty="0"/>
              <a:t> of  </a:t>
            </a:r>
            <a:r>
              <a:rPr lang="en-US" sz="2000" dirty="0" err="1"/>
              <a:t>IISc</a:t>
            </a:r>
            <a:r>
              <a:rPr lang="en-US" sz="2000" dirty="0"/>
              <a:t> Bengaluru </a:t>
            </a:r>
            <a:r>
              <a:rPr lang="en-US" sz="2000" u="sng" dirty="0">
                <a:hlinkClick r:id="rId5"/>
              </a:rPr>
              <a:t>showed</a:t>
            </a:r>
            <a:r>
              <a:rPr lang="en-US" sz="2000" dirty="0"/>
              <a:t> how Grover’s algorithm could explain the numbers 4 and 20. </a:t>
            </a:r>
          </a:p>
          <a:p>
            <a:r>
              <a:rPr lang="en-US" sz="2000" dirty="0"/>
              <a:t>Patel showed that when there are four choices, a quantum search can distinguish between four alternatives in a single step. Indeed, four is optimal number.</a:t>
            </a:r>
          </a:p>
          <a:p>
            <a:r>
              <a:rPr lang="en-US" sz="2000" dirty="0"/>
              <a:t>However, biologists were dismissive of these results, saying that quantum processes couldn’t possibly be at work inside living things.</a:t>
            </a:r>
          </a:p>
          <a:p>
            <a:r>
              <a:rPr lang="en-US" sz="2000" dirty="0"/>
              <a:t>Now, these latest observations of the French researchers, can fortify two decades old observations of Patel and throw some light on how life itself finds a way.</a:t>
            </a:r>
          </a:p>
          <a:p>
            <a:r>
              <a:rPr lang="en-US" sz="2000" dirty="0"/>
              <a:t>A century ago, no would have believed that atoms can be manipulated to build computers and the algorithms designed to make these computers better  can be used to decode how life springs up. </a:t>
            </a:r>
          </a:p>
          <a:p>
            <a:r>
              <a:rPr lang="en-US" sz="2000" dirty="0"/>
              <a:t>If this algorithm is really what the researchers say it is then we can safely assume that life is just an example of Grover’s algorithm at work !</a:t>
            </a:r>
          </a:p>
          <a:p>
            <a:r>
              <a:rPr lang="en-US" sz="2000" i="1" dirty="0"/>
              <a:t>Read the original paper </a:t>
            </a:r>
            <a:r>
              <a:rPr lang="en-US" sz="2000" i="1" u="sng" dirty="0">
                <a:hlinkClick r:id="rId2"/>
              </a:rPr>
              <a:t>here</a:t>
            </a:r>
            <a:r>
              <a:rPr lang="en-US" sz="2000" i="1" dirty="0"/>
              <a:t>.</a:t>
            </a:r>
            <a:endParaRPr lang="en-US" sz="2000" dirty="0"/>
          </a:p>
        </p:txBody>
      </p:sp>
    </p:spTree>
    <p:extLst>
      <p:ext uri="{BB962C8B-B14F-4D97-AF65-F5344CB8AC3E}">
        <p14:creationId xmlns:p14="http://schemas.microsoft.com/office/powerpoint/2010/main" val="169889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170</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New Perspective On  Grover’s Search Algorithm — Connecting Quantum Physics &amp; DNA  13/09/2019</vt:lpstr>
      <vt:lpstr>Intro</vt:lpstr>
      <vt:lpstr>Intro</vt:lpstr>
      <vt:lpstr>A New Perspective On Grover’s Algorithm</vt:lpstr>
      <vt:lpstr>A New Perspective On Grover’s Algorithm</vt:lpstr>
      <vt:lpstr>A New Perspective On Grover’s Algorithm</vt:lpstr>
      <vt:lpstr>A New Perspective On Grover’s Algorithm</vt:lpstr>
      <vt:lpstr>Implications Of These Findings</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8</cp:revision>
  <dcterms:created xsi:type="dcterms:W3CDTF">2020-07-13T21:40:14Z</dcterms:created>
  <dcterms:modified xsi:type="dcterms:W3CDTF">2020-07-14T01:02:36Z</dcterms:modified>
</cp:coreProperties>
</file>