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ram-saga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lyticsindiamag.com/launching-open-source-initiatives-is-the-next-battleground-in-quantum-computing/" TargetMode="External"/><Relationship Id="rId2" Type="http://schemas.openxmlformats.org/officeDocument/2006/relationships/hyperlink" Target="https://www.linkedin.com/pulse/moscas-inequality-why-matters-ilyas-khan-ks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www.analyticsindiamag.com/what-happens-once-quantum-computers-replace-traditional-binary-compute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048000"/>
          </a:xfrm>
        </p:spPr>
        <p:txBody>
          <a:bodyPr>
            <a:normAutofit/>
          </a:bodyPr>
          <a:lstStyle/>
          <a:p>
            <a:r>
              <a:rPr lang="en-US" sz="3200" b="1" dirty="0" err="1">
                <a:solidFill>
                  <a:srgbClr val="C00000"/>
                </a:solidFill>
              </a:rPr>
              <a:t>Mosca’s</a:t>
            </a:r>
            <a:r>
              <a:rPr lang="en-US" sz="3200" b="1" dirty="0">
                <a:solidFill>
                  <a:srgbClr val="C00000"/>
                </a:solidFill>
              </a:rPr>
              <a:t> Inequality And Its Effect On Quantum Cryptography</a:t>
            </a:r>
            <a:br>
              <a:rPr lang="en-US" sz="3200" b="1" dirty="0">
                <a:solidFill>
                  <a:srgbClr val="C00000"/>
                </a:solidFill>
              </a:rPr>
            </a:br>
            <a:r>
              <a:rPr lang="en-US" sz="1800" b="1" cap="all" dirty="0">
                <a:solidFill>
                  <a:srgbClr val="C00000"/>
                </a:solidFill>
              </a:rPr>
              <a:t>01/02/2019</a:t>
            </a:r>
            <a:endParaRPr lang="en-US" sz="3200" b="1" cap="all" dirty="0">
              <a:solidFill>
                <a:srgbClr val="C00000"/>
              </a:solidFill>
            </a:endParaRPr>
          </a:p>
        </p:txBody>
      </p:sp>
      <p:sp>
        <p:nvSpPr>
          <p:cNvPr id="3" name="Subtitle 2"/>
          <p:cNvSpPr>
            <a:spLocks noGrp="1"/>
          </p:cNvSpPr>
          <p:nvPr>
            <p:ph type="subTitle" idx="1"/>
          </p:nvPr>
        </p:nvSpPr>
        <p:spPr>
          <a:xfrm>
            <a:off x="381000" y="5410200"/>
            <a:ext cx="8229600" cy="1066800"/>
          </a:xfrm>
        </p:spPr>
        <p:txBody>
          <a:bodyPr>
            <a:normAutofit/>
          </a:bodyPr>
          <a:lstStyle/>
          <a:p>
            <a:r>
              <a:rPr lang="en-US" sz="1800" cap="all" dirty="0">
                <a:hlinkClick r:id="rId2"/>
              </a:rPr>
              <a:t>RAM </a:t>
            </a:r>
            <a:r>
              <a:rPr lang="en-US" sz="1800" cap="all" dirty="0" smtClean="0">
                <a:hlinkClick r:id="rId2"/>
              </a:rPr>
              <a:t>SAGAR</a:t>
            </a:r>
            <a:endParaRPr lang="en-US" sz="1800" cap="all" dirty="0" smtClean="0"/>
          </a:p>
          <a:p>
            <a:r>
              <a:rPr lang="en-US" sz="1800" dirty="0" smtClean="0"/>
              <a:t>I </a:t>
            </a:r>
            <a:r>
              <a:rPr lang="en-US" sz="1800" dirty="0"/>
              <a:t>have a master's degree in Robotics and I write about machine learning advancements. </a:t>
            </a:r>
            <a:r>
              <a:rPr lang="en-US" sz="1800" dirty="0" err="1"/>
              <a:t>email:ram.sagar@analyticsindiamag.com</a:t>
            </a:r>
            <a:endParaRPr lang="en-US" sz="1800" dirty="0"/>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fontScale="92500" lnSpcReduction="20000"/>
          </a:bodyPr>
          <a:lstStyle/>
          <a:p>
            <a:r>
              <a:rPr lang="en-US" sz="2000" dirty="0"/>
              <a:t>Michele </a:t>
            </a:r>
            <a:r>
              <a:rPr lang="en-US" sz="2000" dirty="0" err="1"/>
              <a:t>Mosca</a:t>
            </a:r>
            <a:r>
              <a:rPr lang="en-US" sz="2000" dirty="0"/>
              <a:t> At the  Institute for Quantum Computing </a:t>
            </a:r>
            <a:endParaRPr lang="en-US" sz="2000" dirty="0" smtClean="0"/>
          </a:p>
          <a:p>
            <a:r>
              <a:rPr lang="en-US" sz="2000" dirty="0" smtClean="0"/>
              <a:t>at </a:t>
            </a:r>
            <a:r>
              <a:rPr lang="en-US" sz="2000" dirty="0"/>
              <a:t>the University of </a:t>
            </a:r>
            <a:r>
              <a:rPr lang="en-US" sz="2000" dirty="0" smtClean="0"/>
              <a:t>Waterloo</a:t>
            </a:r>
          </a:p>
          <a:p>
            <a:r>
              <a:rPr lang="en-US" sz="2000" dirty="0" smtClean="0"/>
              <a:t>C</a:t>
            </a:r>
            <a:r>
              <a:rPr lang="en-US" sz="2000" dirty="0"/>
              <a:t>ryptic writing is said to have come into existence as early as 1900 BC when the Egyptian scribes used hieroglyphics to communicate. The methods of cryptography might have changed over the years but the central idea hasn’t changed much; either eavesdropping or evading them.</a:t>
            </a:r>
          </a:p>
          <a:p>
            <a:r>
              <a:rPr lang="en-US" sz="2000" dirty="0"/>
              <a:t>According to Gary C Kessler, there are five primary functions of cryptography:</a:t>
            </a:r>
          </a:p>
          <a:p>
            <a:pPr marL="857250" lvl="1" indent="-457200">
              <a:buFont typeface="+mj-lt"/>
              <a:buAutoNum type="arabicPeriod"/>
            </a:pPr>
            <a:r>
              <a:rPr lang="en-US" sz="1600" i="1" dirty="0"/>
              <a:t>Privacy/confidentiality:</a:t>
            </a:r>
            <a:r>
              <a:rPr lang="en-US" sz="1600" dirty="0"/>
              <a:t> Ensuring that no one can read the message except the intended receiver.</a:t>
            </a:r>
          </a:p>
          <a:p>
            <a:pPr marL="857250" lvl="1" indent="-457200">
              <a:buFont typeface="+mj-lt"/>
              <a:buAutoNum type="arabicPeriod"/>
            </a:pPr>
            <a:r>
              <a:rPr lang="en-US" sz="1600" i="1" dirty="0"/>
              <a:t>Authentication:</a:t>
            </a:r>
            <a:r>
              <a:rPr lang="en-US" sz="1600" dirty="0"/>
              <a:t> The process of proving one’s identity.</a:t>
            </a:r>
          </a:p>
          <a:p>
            <a:pPr marL="857250" lvl="1" indent="-457200">
              <a:buFont typeface="+mj-lt"/>
              <a:buAutoNum type="arabicPeriod"/>
            </a:pPr>
            <a:r>
              <a:rPr lang="en-US" sz="1600" i="1" dirty="0"/>
              <a:t>Integrity:</a:t>
            </a:r>
            <a:r>
              <a:rPr lang="en-US" sz="1600" dirty="0"/>
              <a:t> Assuring the receiver that the received message has not been altered in any way from the original.</a:t>
            </a:r>
          </a:p>
          <a:p>
            <a:pPr marL="857250" lvl="1" indent="-457200">
              <a:buFont typeface="+mj-lt"/>
              <a:buAutoNum type="arabicPeriod"/>
            </a:pPr>
            <a:r>
              <a:rPr lang="en-US" sz="1600" i="1" dirty="0"/>
              <a:t>Non-repudiation:</a:t>
            </a:r>
            <a:r>
              <a:rPr lang="en-US" sz="1600" dirty="0"/>
              <a:t> A mechanism to prove that the sender really sent this message.</a:t>
            </a:r>
          </a:p>
          <a:p>
            <a:pPr marL="857250" lvl="1" indent="-457200">
              <a:buFont typeface="+mj-lt"/>
              <a:buAutoNum type="arabicPeriod"/>
            </a:pPr>
            <a:r>
              <a:rPr lang="en-US" sz="1600" i="1" dirty="0"/>
              <a:t>Key exchange:</a:t>
            </a:r>
            <a:r>
              <a:rPr lang="en-US" sz="1600" dirty="0"/>
              <a:t> The method by which crypto keys are shared between sender and receiver.</a:t>
            </a:r>
          </a:p>
          <a:p>
            <a:r>
              <a:rPr lang="en-US" sz="2000" dirty="0"/>
              <a:t>The origins of quantum cryptography can be traced to the work of </a:t>
            </a:r>
            <a:r>
              <a:rPr lang="en-US" sz="2000" dirty="0" err="1"/>
              <a:t>Wiesner</a:t>
            </a:r>
            <a:r>
              <a:rPr lang="en-US" sz="2000" dirty="0"/>
              <a:t>, who proposed that if single-quantum states could be stored for long periods of time they could be used as counterfeit-proof money back in 1983</a:t>
            </a:r>
            <a:r>
              <a:rPr lang="en-US" sz="2000" dirty="0" smtClean="0"/>
              <a:t>.</a:t>
            </a:r>
          </a:p>
          <a:p>
            <a:r>
              <a:rPr lang="en-US" sz="2000" dirty="0"/>
              <a:t>A further advance in theoretical quantum cryptography took place in 1991 when </a:t>
            </a:r>
            <a:r>
              <a:rPr lang="en-US" sz="2000" dirty="0" err="1"/>
              <a:t>Ekert</a:t>
            </a:r>
            <a:r>
              <a:rPr lang="en-US" sz="2000" dirty="0"/>
              <a:t> proposed that Einstein-</a:t>
            </a:r>
            <a:r>
              <a:rPr lang="en-US" sz="2000" dirty="0" err="1"/>
              <a:t>Podolsky</a:t>
            </a:r>
            <a:r>
              <a:rPr lang="en-US" sz="2000" dirty="0"/>
              <a:t>-Rosen (EPR) entangled two-particle states could be used to implement a quantum cryptography protocol whose security was based on Bell’s inequalities.</a:t>
            </a:r>
          </a:p>
          <a:p>
            <a:r>
              <a:rPr lang="en-US" sz="2000" dirty="0"/>
              <a:t>The advantage of quantum cryptography lies in the fact that it allows the completion of various cryptographic tasks that are considered to be impossible using non-quantum communication. For example, it is impossible to copy data encoded in a quantum state. If one attempts to read the encoded data, the quantum state will be changed, keeping the eavesdroppers at bay.</a:t>
            </a:r>
          </a:p>
          <a:p>
            <a:endParaRPr lang="en-US" sz="2000" dirty="0"/>
          </a:p>
          <a:p>
            <a:endParaRPr lang="en-US" sz="2000"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228600"/>
            <a:ext cx="1371600" cy="832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err="1">
                <a:solidFill>
                  <a:srgbClr val="C00000"/>
                </a:solidFill>
              </a:rPr>
              <a:t>Mosca’s</a:t>
            </a:r>
            <a:r>
              <a:rPr lang="en-US" sz="2400" b="1" dirty="0">
                <a:solidFill>
                  <a:srgbClr val="C00000"/>
                </a:solidFill>
              </a:rPr>
              <a:t> Intervention</a:t>
            </a:r>
          </a:p>
        </p:txBody>
      </p:sp>
      <p:sp>
        <p:nvSpPr>
          <p:cNvPr id="3" name="Content Placeholder 2"/>
          <p:cNvSpPr>
            <a:spLocks noGrp="1"/>
          </p:cNvSpPr>
          <p:nvPr>
            <p:ph idx="1"/>
          </p:nvPr>
        </p:nvSpPr>
        <p:spPr>
          <a:xfrm>
            <a:off x="152400" y="533400"/>
            <a:ext cx="8839200" cy="6172200"/>
          </a:xfrm>
          <a:noFill/>
        </p:spPr>
        <p:txBody>
          <a:bodyPr>
            <a:noAutofit/>
          </a:bodyPr>
          <a:lstStyle/>
          <a:p>
            <a:r>
              <a:rPr lang="en-US" sz="1600" dirty="0"/>
              <a:t>In 1999, Michele </a:t>
            </a:r>
            <a:r>
              <a:rPr lang="en-US" sz="1600" dirty="0" err="1"/>
              <a:t>Mosca</a:t>
            </a:r>
            <a:r>
              <a:rPr lang="en-US" sz="1600" dirty="0"/>
              <a:t> played a major role in starting Waterloo’s quantum computing unit with the support of the Centre for Applied Cryptographic Research, St. Jerome’s University, and his home department, Combinatorics and </a:t>
            </a:r>
            <a:r>
              <a:rPr lang="en-US" sz="1600" dirty="0" err="1"/>
              <a:t>Optimisation</a:t>
            </a:r>
            <a:r>
              <a:rPr lang="en-US" sz="1600" dirty="0"/>
              <a:t>.</a:t>
            </a:r>
          </a:p>
          <a:p>
            <a:r>
              <a:rPr lang="en-US" sz="1600" dirty="0" err="1"/>
              <a:t>Mosca’s</a:t>
            </a:r>
            <a:r>
              <a:rPr lang="en-US" sz="1600" dirty="0"/>
              <a:t> main goal over the years has been to enable the world by building systems which are quantum-resistant and can devise encryption methodologies that will persist and be secure into a post-quantum future. </a:t>
            </a:r>
            <a:r>
              <a:rPr lang="en-US" sz="1600" dirty="0" err="1"/>
              <a:t>Mosca</a:t>
            </a:r>
            <a:r>
              <a:rPr lang="en-US" sz="1600" dirty="0"/>
              <a:t> provides a method for calculating that point in time – and thus came into being a basic equation – D + T ≥ Qc, that has become known as “</a:t>
            </a:r>
            <a:r>
              <a:rPr lang="en-US" sz="1600" dirty="0" err="1"/>
              <a:t>Mosca’s</a:t>
            </a:r>
            <a:r>
              <a:rPr lang="en-US" sz="1600" dirty="0"/>
              <a:t> inequality</a:t>
            </a:r>
            <a:r>
              <a:rPr lang="en-US" sz="1600" dirty="0" smtClean="0"/>
              <a:t>”</a:t>
            </a:r>
          </a:p>
          <a:p>
            <a:r>
              <a:rPr lang="en-US" sz="1600" dirty="0" err="1"/>
              <a:t>Mosca’s</a:t>
            </a:r>
            <a:r>
              <a:rPr lang="en-US" sz="1600" dirty="0"/>
              <a:t> Inequality equation via </a:t>
            </a:r>
            <a:r>
              <a:rPr lang="en-US" sz="1600" u="sng" dirty="0" err="1">
                <a:hlinkClick r:id="rId2"/>
              </a:rPr>
              <a:t>Ilyas</a:t>
            </a:r>
            <a:r>
              <a:rPr lang="en-US" sz="1600" u="sng" dirty="0">
                <a:hlinkClick r:id="rId2"/>
              </a:rPr>
              <a:t> </a:t>
            </a:r>
            <a:r>
              <a:rPr lang="en-US" sz="1600" u="sng" dirty="0" smtClean="0">
                <a:hlinkClick r:id="rId2"/>
              </a:rPr>
              <a:t>Khan</a:t>
            </a:r>
            <a:endParaRPr lang="en-US" sz="1600" u="sng" dirty="0" smtClean="0"/>
          </a:p>
          <a:p>
            <a:r>
              <a:rPr lang="en-US" sz="1600" dirty="0"/>
              <a:t>This equation states that we need to start worrying about the impact of quantum computers when “D” (the amount of time that we wish our data to be secure for), when added to “T” (the time it will take for our security systems to transition from classical to post-quantum), is greater than “Qc” (the time it will take for </a:t>
            </a:r>
            <a:r>
              <a:rPr lang="en-US" sz="1600" u="sng" dirty="0">
                <a:hlinkClick r:id="rId3"/>
              </a:rPr>
              <a:t>quantum</a:t>
            </a:r>
            <a:r>
              <a:rPr lang="en-US" sz="1600" dirty="0"/>
              <a:t> processors to have reached a scale where they can breach existing encryption protocols</a:t>
            </a:r>
            <a:r>
              <a:rPr lang="en-US" sz="1600" dirty="0" smtClean="0"/>
              <a:t>).</a:t>
            </a:r>
          </a:p>
          <a:p>
            <a:r>
              <a:rPr lang="en-US" sz="1600" dirty="0"/>
              <a:t>There is now an informed consensus that at some point during 2017, </a:t>
            </a:r>
            <a:r>
              <a:rPr lang="en-US" sz="1600" dirty="0" err="1"/>
              <a:t>Mosca’s</a:t>
            </a:r>
            <a:r>
              <a:rPr lang="en-US" sz="1600" dirty="0"/>
              <a:t> inequality was breached and in a great many cases, D+T is significantly greater than Qc. This </a:t>
            </a:r>
            <a:r>
              <a:rPr lang="en-US" sz="1600" dirty="0" err="1"/>
              <a:t>realisation</a:t>
            </a:r>
            <a:r>
              <a:rPr lang="en-US" sz="1600" dirty="0"/>
              <a:t> has taken root not just at the governmental and national security levels, but increasingly within large commercial </a:t>
            </a:r>
            <a:r>
              <a:rPr lang="en-US" sz="1600" dirty="0" err="1"/>
              <a:t>organisations</a:t>
            </a:r>
            <a:r>
              <a:rPr lang="en-US" sz="1600" dirty="0"/>
              <a:t>.</a:t>
            </a:r>
          </a:p>
          <a:p>
            <a:r>
              <a:rPr lang="en-US" sz="1600" dirty="0"/>
              <a:t>In one of his talks on quantum cryptography, </a:t>
            </a:r>
            <a:r>
              <a:rPr lang="en-US" sz="1600" dirty="0" err="1"/>
              <a:t>Mosca</a:t>
            </a:r>
            <a:r>
              <a:rPr lang="en-US" sz="1600" dirty="0"/>
              <a:t> points out that, “we are less likely to have access to timely updates on research and development in the engineering side of quantum computers from those who are building these machines. As more and more of the resource that has come into the sector is sourced from commercial </a:t>
            </a:r>
            <a:r>
              <a:rPr lang="en-US" sz="1600" dirty="0" err="1"/>
              <a:t>organisations</a:t>
            </a:r>
            <a:r>
              <a:rPr lang="en-US" sz="1600" dirty="0"/>
              <a:t> or ventures backed by large volumes of risk capital, competitive pressures now dictate against the publication of results in the public domain. “</a:t>
            </a:r>
          </a:p>
          <a:p>
            <a:endParaRPr lang="en-US" sz="1600" dirty="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4200" y="2590800"/>
            <a:ext cx="1714500" cy="5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smtClean="0">
                <a:solidFill>
                  <a:srgbClr val="C00000"/>
                </a:solidFill>
              </a:rPr>
              <a:t>Conclusion</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Autofit/>
          </a:bodyPr>
          <a:lstStyle/>
          <a:p>
            <a:r>
              <a:rPr lang="en-US" sz="1800" dirty="0"/>
              <a:t>To explain the significance of quantum cryptography it is necessary to describe some of the important features (and perils) of cryptography in general. If QKC manages to eliminate data leaks, it also has the potential to share dangerous information without being detected by the watchdogs. So, care has to be taken in implementing prudent checks and balances in open sourcing such advancements along the way, not to forget the huge technical challenges in the form of infrastructure, that are still lurking with anything “</a:t>
            </a:r>
            <a:r>
              <a:rPr lang="en-US" sz="1800" u="sng" dirty="0">
                <a:hlinkClick r:id="rId2"/>
              </a:rPr>
              <a:t>quantum</a:t>
            </a:r>
            <a:r>
              <a:rPr lang="en-US" sz="1800" dirty="0"/>
              <a:t>”.</a:t>
            </a:r>
          </a:p>
        </p:txBody>
      </p:sp>
    </p:spTree>
    <p:extLst>
      <p:ext uri="{BB962C8B-B14F-4D97-AF65-F5344CB8AC3E}">
        <p14:creationId xmlns:p14="http://schemas.microsoft.com/office/powerpoint/2010/main" val="94706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242</Words>
  <Application>Microsoft Office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Mosca’s Inequality And Its Effect On Quantum Cryptography 01/02/2019</vt:lpstr>
      <vt:lpstr>Intro</vt:lpstr>
      <vt:lpstr>Mosca’s Intervention</vt:lpstr>
      <vt:lpstr>Conclusion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12</cp:revision>
  <dcterms:created xsi:type="dcterms:W3CDTF">2020-07-13T21:40:14Z</dcterms:created>
  <dcterms:modified xsi:type="dcterms:W3CDTF">2020-07-14T01:22:22Z</dcterms:modified>
</cp:coreProperties>
</file>